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1"/>
  </p:notesMasterIdLst>
  <p:sldIdLst>
    <p:sldId id="512" r:id="rId2"/>
    <p:sldId id="652" r:id="rId3"/>
    <p:sldId id="515" r:id="rId4"/>
    <p:sldId id="533" r:id="rId5"/>
    <p:sldId id="546" r:id="rId6"/>
    <p:sldId id="475" r:id="rId7"/>
    <p:sldId id="538" r:id="rId8"/>
    <p:sldId id="541" r:id="rId9"/>
    <p:sldId id="539" r:id="rId10"/>
    <p:sldId id="548" r:id="rId11"/>
    <p:sldId id="544" r:id="rId12"/>
    <p:sldId id="550" r:id="rId13"/>
    <p:sldId id="551" r:id="rId14"/>
    <p:sldId id="553" r:id="rId15"/>
    <p:sldId id="547" r:id="rId16"/>
    <p:sldId id="555" r:id="rId17"/>
    <p:sldId id="556" r:id="rId18"/>
    <p:sldId id="557" r:id="rId19"/>
    <p:sldId id="589" r:id="rId20"/>
    <p:sldId id="615" r:id="rId21"/>
    <p:sldId id="617" r:id="rId22"/>
    <p:sldId id="616" r:id="rId23"/>
    <p:sldId id="592" r:id="rId24"/>
    <p:sldId id="584" r:id="rId25"/>
    <p:sldId id="585" r:id="rId26"/>
    <p:sldId id="598" r:id="rId27"/>
    <p:sldId id="586" r:id="rId28"/>
    <p:sldId id="593" r:id="rId29"/>
    <p:sldId id="587" r:id="rId30"/>
    <p:sldId id="594" r:id="rId31"/>
    <p:sldId id="595" r:id="rId32"/>
    <p:sldId id="596" r:id="rId33"/>
    <p:sldId id="590" r:id="rId34"/>
    <p:sldId id="591" r:id="rId35"/>
    <p:sldId id="601" r:id="rId36"/>
    <p:sldId id="600" r:id="rId37"/>
    <p:sldId id="599" r:id="rId38"/>
    <p:sldId id="606" r:id="rId39"/>
    <p:sldId id="605" r:id="rId40"/>
    <p:sldId id="602" r:id="rId41"/>
    <p:sldId id="603" r:id="rId42"/>
    <p:sldId id="607" r:id="rId43"/>
    <p:sldId id="648" r:id="rId44"/>
    <p:sldId id="650" r:id="rId45"/>
    <p:sldId id="649" r:id="rId46"/>
    <p:sldId id="651" r:id="rId47"/>
    <p:sldId id="647" r:id="rId48"/>
    <p:sldId id="608" r:id="rId49"/>
    <p:sldId id="609" r:id="rId50"/>
    <p:sldId id="610" r:id="rId51"/>
    <p:sldId id="611" r:id="rId52"/>
    <p:sldId id="613" r:id="rId53"/>
    <p:sldId id="614" r:id="rId54"/>
    <p:sldId id="612" r:id="rId55"/>
    <p:sldId id="582" r:id="rId56"/>
    <p:sldId id="559" r:id="rId57"/>
    <p:sldId id="560" r:id="rId58"/>
    <p:sldId id="561" r:id="rId59"/>
    <p:sldId id="583" r:id="rId60"/>
    <p:sldId id="535" r:id="rId61"/>
    <p:sldId id="634" r:id="rId62"/>
    <p:sldId id="633" r:id="rId63"/>
    <p:sldId id="635" r:id="rId64"/>
    <p:sldId id="618" r:id="rId65"/>
    <p:sldId id="619" r:id="rId66"/>
    <p:sldId id="620" r:id="rId67"/>
    <p:sldId id="621" r:id="rId68"/>
    <p:sldId id="622" r:id="rId69"/>
    <p:sldId id="623" r:id="rId70"/>
    <p:sldId id="624" r:id="rId71"/>
    <p:sldId id="625" r:id="rId72"/>
    <p:sldId id="626" r:id="rId73"/>
    <p:sldId id="627" r:id="rId74"/>
    <p:sldId id="628" r:id="rId75"/>
    <p:sldId id="629" r:id="rId76"/>
    <p:sldId id="630" r:id="rId77"/>
    <p:sldId id="631" r:id="rId78"/>
    <p:sldId id="636" r:id="rId79"/>
    <p:sldId id="640" r:id="rId80"/>
    <p:sldId id="637" r:id="rId81"/>
    <p:sldId id="639" r:id="rId82"/>
    <p:sldId id="638" r:id="rId83"/>
    <p:sldId id="642" r:id="rId84"/>
    <p:sldId id="643" r:id="rId85"/>
    <p:sldId id="641" r:id="rId86"/>
    <p:sldId id="646" r:id="rId87"/>
    <p:sldId id="645" r:id="rId88"/>
    <p:sldId id="644" r:id="rId89"/>
    <p:sldId id="532" r:id="rId9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6CB7FB-CCA4-48AE-8F7A-7A8F72CE0B33}">
          <p14:sldIdLst>
            <p14:sldId id="512"/>
            <p14:sldId id="652"/>
            <p14:sldId id="515"/>
            <p14:sldId id="533"/>
            <p14:sldId id="546"/>
            <p14:sldId id="475"/>
            <p14:sldId id="538"/>
            <p14:sldId id="541"/>
            <p14:sldId id="539"/>
            <p14:sldId id="548"/>
            <p14:sldId id="544"/>
            <p14:sldId id="550"/>
            <p14:sldId id="551"/>
            <p14:sldId id="553"/>
            <p14:sldId id="547"/>
            <p14:sldId id="555"/>
            <p14:sldId id="556"/>
            <p14:sldId id="557"/>
            <p14:sldId id="589"/>
            <p14:sldId id="615"/>
            <p14:sldId id="617"/>
            <p14:sldId id="616"/>
            <p14:sldId id="592"/>
            <p14:sldId id="584"/>
            <p14:sldId id="585"/>
            <p14:sldId id="598"/>
            <p14:sldId id="586"/>
            <p14:sldId id="593"/>
            <p14:sldId id="587"/>
            <p14:sldId id="594"/>
            <p14:sldId id="595"/>
            <p14:sldId id="596"/>
            <p14:sldId id="590"/>
            <p14:sldId id="591"/>
            <p14:sldId id="601"/>
            <p14:sldId id="600"/>
            <p14:sldId id="599"/>
            <p14:sldId id="606"/>
            <p14:sldId id="605"/>
            <p14:sldId id="602"/>
            <p14:sldId id="603"/>
            <p14:sldId id="607"/>
            <p14:sldId id="648"/>
            <p14:sldId id="650"/>
            <p14:sldId id="649"/>
            <p14:sldId id="651"/>
            <p14:sldId id="647"/>
            <p14:sldId id="608"/>
            <p14:sldId id="609"/>
            <p14:sldId id="610"/>
            <p14:sldId id="611"/>
            <p14:sldId id="613"/>
            <p14:sldId id="614"/>
            <p14:sldId id="612"/>
            <p14:sldId id="582"/>
            <p14:sldId id="559"/>
            <p14:sldId id="560"/>
            <p14:sldId id="561"/>
            <p14:sldId id="583"/>
            <p14:sldId id="535"/>
            <p14:sldId id="634"/>
            <p14:sldId id="633"/>
            <p14:sldId id="635"/>
            <p14:sldId id="618"/>
            <p14:sldId id="619"/>
            <p14:sldId id="620"/>
            <p14:sldId id="621"/>
            <p14:sldId id="622"/>
            <p14:sldId id="623"/>
            <p14:sldId id="624"/>
            <p14:sldId id="625"/>
            <p14:sldId id="626"/>
            <p14:sldId id="627"/>
            <p14:sldId id="628"/>
            <p14:sldId id="629"/>
            <p14:sldId id="630"/>
            <p14:sldId id="631"/>
            <p14:sldId id="636"/>
            <p14:sldId id="640"/>
            <p14:sldId id="637"/>
            <p14:sldId id="639"/>
            <p14:sldId id="638"/>
            <p14:sldId id="642"/>
            <p14:sldId id="643"/>
            <p14:sldId id="641"/>
            <p14:sldId id="646"/>
            <p14:sldId id="645"/>
            <p14:sldId id="644"/>
            <p14:sldId id="5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1D6689"/>
    <a:srgbClr val="8DC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67" autoAdjust="0"/>
    <p:restoredTop sz="69988" autoAdjust="0"/>
  </p:normalViewPr>
  <p:slideViewPr>
    <p:cSldViewPr snapToGrid="0">
      <p:cViewPr varScale="1">
        <p:scale>
          <a:sx n="57" d="100"/>
          <a:sy n="57" d="100"/>
        </p:scale>
        <p:origin x="1368" y="53"/>
      </p:cViewPr>
      <p:guideLst/>
    </p:cSldViewPr>
  </p:slideViewPr>
  <p:notesTextViewPr>
    <p:cViewPr>
      <p:scale>
        <a:sx n="3" d="2"/>
        <a:sy n="3" d="2"/>
      </p:scale>
      <p:origin x="0" y="0"/>
    </p:cViewPr>
  </p:notesTextViewPr>
  <p:sorterViewPr>
    <p:cViewPr>
      <p:scale>
        <a:sx n="150" d="100"/>
        <a:sy n="150" d="100"/>
      </p:scale>
      <p:origin x="0" y="-300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27BC6-217A-418A-9969-92CD2E8376D0}"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89578-8FCF-46B0-BB70-0E209C223270}" type="slidenum">
              <a:rPr lang="en-US" smtClean="0"/>
              <a:t>‹N°›</a:t>
            </a:fld>
            <a:endParaRPr lang="en-US"/>
          </a:p>
        </p:txBody>
      </p:sp>
    </p:spTree>
    <p:extLst>
      <p:ext uri="{BB962C8B-B14F-4D97-AF65-F5344CB8AC3E}">
        <p14:creationId xmlns:p14="http://schemas.microsoft.com/office/powerpoint/2010/main" val="178309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FIN 1H30</a:t>
            </a:r>
          </a:p>
        </p:txBody>
      </p:sp>
      <p:sp>
        <p:nvSpPr>
          <p:cNvPr id="4" name="Espace réservé du numéro de diapositive 3"/>
          <p:cNvSpPr>
            <a:spLocks noGrp="1"/>
          </p:cNvSpPr>
          <p:nvPr>
            <p:ph type="sldNum" sz="quarter" idx="5"/>
          </p:nvPr>
        </p:nvSpPr>
        <p:spPr/>
        <p:txBody>
          <a:bodyPr/>
          <a:lstStyle/>
          <a:p>
            <a:fld id="{EF589578-8FCF-46B0-BB70-0E209C223270}" type="slidenum">
              <a:rPr lang="en-US" smtClean="0"/>
              <a:t>26</a:t>
            </a:fld>
            <a:endParaRPr lang="en-US"/>
          </a:p>
        </p:txBody>
      </p:sp>
    </p:spTree>
    <p:extLst>
      <p:ext uri="{BB962C8B-B14F-4D97-AF65-F5344CB8AC3E}">
        <p14:creationId xmlns:p14="http://schemas.microsoft.com/office/powerpoint/2010/main" val="135073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EF589578-8FCF-46B0-BB70-0E209C223270}" type="slidenum">
              <a:rPr lang="en-US" smtClean="0"/>
              <a:t>66</a:t>
            </a:fld>
            <a:endParaRPr lang="en-US"/>
          </a:p>
        </p:txBody>
      </p:sp>
    </p:spTree>
    <p:extLst>
      <p:ext uri="{BB962C8B-B14F-4D97-AF65-F5344CB8AC3E}">
        <p14:creationId xmlns:p14="http://schemas.microsoft.com/office/powerpoint/2010/main" val="3673698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i.mines-stetienne.fr/cps2/course/data" TargetMode="External"/><Relationship Id="rId2" Type="http://schemas.openxmlformats.org/officeDocument/2006/relationships/hyperlink" Target="https://maxime-lefrancois.info/"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8D22C9-8241-4A2F-90BF-8D8B9DB93122}" type="datetime1">
              <a:rPr lang="en-US" smtClean="0"/>
              <a:t>11/20/2023</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
        <p:nvSpPr>
          <p:cNvPr id="7" name="TextBox 3">
            <a:extLst>
              <a:ext uri="{FF2B5EF4-FFF2-40B4-BE49-F238E27FC236}">
                <a16:creationId xmlns:a16="http://schemas.microsoft.com/office/drawing/2014/main" id="{ABEB8170-89F1-4EF3-BA93-9A47DEA1B000}"/>
              </a:ext>
            </a:extLst>
          </p:cNvPr>
          <p:cNvSpPr txBox="1"/>
          <p:nvPr userDrawn="1"/>
        </p:nvSpPr>
        <p:spPr bwMode="auto">
          <a:xfrm>
            <a:off x="100584" y="5818477"/>
            <a:ext cx="9074920" cy="954107"/>
          </a:xfrm>
          <a:prstGeom prst="rect">
            <a:avLst/>
          </a:prstGeom>
          <a:noFill/>
        </p:spPr>
        <p:txBody>
          <a:bodyPr wrap="none" rtlCol="0">
            <a:spAutoFit/>
          </a:bodyPr>
          <a:lstStyle/>
          <a:p>
            <a:pPr>
              <a:defRPr/>
            </a:pPr>
            <a:r>
              <a:rPr lang="en-US" sz="1400" dirty="0"/>
              <a:t>ICM – Toolbox Engineering and Interoperability of Software Systems – Course unit on Data Interoperability and Semantics</a:t>
            </a:r>
            <a:endParaRPr dirty="0"/>
          </a:p>
          <a:p>
            <a:pPr>
              <a:defRPr/>
            </a:pPr>
            <a:r>
              <a:rPr lang="en-US" sz="1400" dirty="0"/>
              <a:t>M1 Cyber Physical and Social Systems – Course unit on Data Interoperability and Semantics</a:t>
            </a:r>
          </a:p>
          <a:p>
            <a:pPr>
              <a:defRPr/>
            </a:pPr>
            <a:r>
              <a:rPr lang="en-US" sz="1400" dirty="0"/>
              <a:t>Maxime </a:t>
            </a:r>
            <a:r>
              <a:rPr lang="en-US" sz="1400" dirty="0" err="1"/>
              <a:t>Lefrançois</a:t>
            </a:r>
            <a:r>
              <a:rPr lang="en-US" sz="1400" dirty="0"/>
              <a:t> </a:t>
            </a:r>
            <a:r>
              <a:rPr lang="en-US" sz="1400" u="sng" dirty="0">
                <a:hlinkClick r:id="rId2"/>
              </a:rPr>
              <a:t>https://maxime-lefrancois.info</a:t>
            </a:r>
            <a:r>
              <a:rPr lang="en-US" sz="1400" u="sng" dirty="0"/>
              <a:t> </a:t>
            </a:r>
            <a:endParaRPr dirty="0"/>
          </a:p>
          <a:p>
            <a:pPr>
              <a:defRPr/>
            </a:pPr>
            <a:r>
              <a:rPr lang="en-US" sz="1400" dirty="0"/>
              <a:t>Course unit URL: </a:t>
            </a:r>
            <a:r>
              <a:rPr lang="en-US" sz="1400" u="sng" dirty="0">
                <a:hlinkClick r:id="rId3"/>
              </a:rPr>
              <a:t>https://ci.mines-stetienne.fr/cps2/course/data</a:t>
            </a:r>
            <a:endParaRPr dirty="0"/>
          </a:p>
        </p:txBody>
      </p:sp>
    </p:spTree>
    <p:extLst>
      <p:ext uri="{BB962C8B-B14F-4D97-AF65-F5344CB8AC3E}">
        <p14:creationId xmlns:p14="http://schemas.microsoft.com/office/powerpoint/2010/main" val="12085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A285A-A5B1-4EAE-8D5F-007CA3DF7C68}" type="datetime1">
              <a:rPr lang="en-US" smtClean="0"/>
              <a:t>11/20/2023</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424092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2E8340-3D59-4371-8C2B-851F3EC7153A}" type="datetime1">
              <a:rPr lang="en-US" smtClean="0"/>
              <a:t>11/20/2023</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82447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00C4B-7A79-46BC-A79D-18A45F4310EE}" type="datetime1">
              <a:rPr lang="en-US" smtClean="0"/>
              <a:t>11/20/2023</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414954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E90DA5-C952-49B1-8EA4-324D38C9FB0C}" type="datetime1">
              <a:rPr lang="en-US" smtClean="0"/>
              <a:t>11/20/2023</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2250312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5234B3-EA70-4B58-89DE-FB3080CC4017}" type="datetime1">
              <a:rPr lang="en-US" smtClean="0"/>
              <a:t>11/20/2023</a:t>
            </a:fld>
            <a:endParaRPr lang="en-US"/>
          </a:p>
        </p:txBody>
      </p:sp>
      <p:sp>
        <p:nvSpPr>
          <p:cNvPr id="6" name="Footer Placeholder 5"/>
          <p:cNvSpPr>
            <a:spLocks noGrp="1"/>
          </p:cNvSpPr>
          <p:nvPr>
            <p:ph type="ftr" sz="quarter" idx="11"/>
          </p:nvPr>
        </p:nvSpPr>
        <p:spPr/>
        <p:txBody>
          <a:bodyPr/>
          <a:lstStyle/>
          <a:p>
            <a:r>
              <a:rPr lang="en-US"/>
              <a:t>Graphes de données - modèles</a:t>
            </a:r>
          </a:p>
        </p:txBody>
      </p:sp>
      <p:sp>
        <p:nvSpPr>
          <p:cNvPr id="7" name="Slide Number Placeholder 6"/>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50935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4AFCD-27A3-46F0-9BB6-23B9F4D698B6}" type="datetime1">
              <a:rPr lang="en-US" smtClean="0"/>
              <a:t>11/20/2023</a:t>
            </a:fld>
            <a:endParaRPr lang="en-US"/>
          </a:p>
        </p:txBody>
      </p:sp>
      <p:sp>
        <p:nvSpPr>
          <p:cNvPr id="8" name="Footer Placeholder 7"/>
          <p:cNvSpPr>
            <a:spLocks noGrp="1"/>
          </p:cNvSpPr>
          <p:nvPr>
            <p:ph type="ftr" sz="quarter" idx="11"/>
          </p:nvPr>
        </p:nvSpPr>
        <p:spPr/>
        <p:txBody>
          <a:bodyPr/>
          <a:lstStyle/>
          <a:p>
            <a:r>
              <a:rPr lang="en-US"/>
              <a:t>Graphes de données - modèles</a:t>
            </a:r>
          </a:p>
        </p:txBody>
      </p:sp>
      <p:sp>
        <p:nvSpPr>
          <p:cNvPr id="9" name="Slide Number Placeholder 8"/>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38364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083489-CA23-4B62-86B4-B1278B4F2E5D}" type="datetime1">
              <a:rPr lang="en-US" smtClean="0"/>
              <a:t>11/20/2023</a:t>
            </a:fld>
            <a:endParaRPr lang="en-US"/>
          </a:p>
        </p:txBody>
      </p:sp>
      <p:sp>
        <p:nvSpPr>
          <p:cNvPr id="4" name="Footer Placeholder 3"/>
          <p:cNvSpPr>
            <a:spLocks noGrp="1"/>
          </p:cNvSpPr>
          <p:nvPr>
            <p:ph type="ftr" sz="quarter" idx="11"/>
          </p:nvPr>
        </p:nvSpPr>
        <p:spPr/>
        <p:txBody>
          <a:bodyPr/>
          <a:lstStyle/>
          <a:p>
            <a:r>
              <a:rPr lang="en-US"/>
              <a:t>Graphes de données - modèles</a:t>
            </a:r>
          </a:p>
        </p:txBody>
      </p:sp>
      <p:sp>
        <p:nvSpPr>
          <p:cNvPr id="5" name="Slide Number Placeholder 4"/>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272659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A193B-D149-425E-BCBA-25A9AEF2DEE2}" type="datetime1">
              <a:rPr lang="en-US" smtClean="0"/>
              <a:t>11/20/2023</a:t>
            </a:fld>
            <a:endParaRPr lang="en-US"/>
          </a:p>
        </p:txBody>
      </p:sp>
      <p:sp>
        <p:nvSpPr>
          <p:cNvPr id="3" name="Footer Placeholder 2"/>
          <p:cNvSpPr>
            <a:spLocks noGrp="1"/>
          </p:cNvSpPr>
          <p:nvPr>
            <p:ph type="ftr" sz="quarter" idx="11"/>
          </p:nvPr>
        </p:nvSpPr>
        <p:spPr/>
        <p:txBody>
          <a:bodyPr/>
          <a:lstStyle/>
          <a:p>
            <a:r>
              <a:rPr lang="en-US"/>
              <a:t>Graphes de données - modèles</a:t>
            </a:r>
            <a:endParaRPr lang="en-US" dirty="0"/>
          </a:p>
        </p:txBody>
      </p:sp>
      <p:sp>
        <p:nvSpPr>
          <p:cNvPr id="4" name="Slide Number Placeholder 3"/>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56910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8A47D1-7E92-4F26-B2F0-19AA1100AFD3}" type="datetime1">
              <a:rPr lang="en-US" smtClean="0"/>
              <a:t>11/20/2023</a:t>
            </a:fld>
            <a:endParaRPr lang="en-US"/>
          </a:p>
        </p:txBody>
      </p:sp>
      <p:sp>
        <p:nvSpPr>
          <p:cNvPr id="6" name="Footer Placeholder 5"/>
          <p:cNvSpPr>
            <a:spLocks noGrp="1"/>
          </p:cNvSpPr>
          <p:nvPr>
            <p:ph type="ftr" sz="quarter" idx="11"/>
          </p:nvPr>
        </p:nvSpPr>
        <p:spPr/>
        <p:txBody>
          <a:bodyPr/>
          <a:lstStyle/>
          <a:p>
            <a:r>
              <a:rPr lang="en-US"/>
              <a:t>Graphes de données - modèles</a:t>
            </a:r>
          </a:p>
        </p:txBody>
      </p:sp>
      <p:sp>
        <p:nvSpPr>
          <p:cNvPr id="7" name="Slide Number Placeholder 6"/>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13061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78A002-DBBD-4865-8D5A-9344768495BF}" type="datetime1">
              <a:rPr lang="en-US" smtClean="0"/>
              <a:t>11/20/2023</a:t>
            </a:fld>
            <a:endParaRPr lang="en-US"/>
          </a:p>
        </p:txBody>
      </p:sp>
      <p:sp>
        <p:nvSpPr>
          <p:cNvPr id="6" name="Footer Placeholder 5"/>
          <p:cNvSpPr>
            <a:spLocks noGrp="1"/>
          </p:cNvSpPr>
          <p:nvPr>
            <p:ph type="ftr" sz="quarter" idx="11"/>
          </p:nvPr>
        </p:nvSpPr>
        <p:spPr/>
        <p:txBody>
          <a:bodyPr/>
          <a:lstStyle/>
          <a:p>
            <a:r>
              <a:rPr lang="en-US"/>
              <a:t>Graphes de données - modèles</a:t>
            </a:r>
          </a:p>
        </p:txBody>
      </p:sp>
      <p:sp>
        <p:nvSpPr>
          <p:cNvPr id="7" name="Slide Number Placeholder 6"/>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85320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FAA10-05C0-444B-83DE-443F01CE8D4A}" type="datetime1">
              <a:rPr lang="en-US" smtClean="0"/>
              <a:t>11/20/2023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Graphes de données - modèles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88829-712A-49CD-A5AC-8F60246B7228}" type="slidenum">
              <a:rPr lang="en-US" smtClean="0"/>
              <a:t>‹N°›</a:t>
            </a:fld>
            <a:endParaRPr lang="en-US"/>
          </a:p>
        </p:txBody>
      </p:sp>
    </p:spTree>
    <p:extLst>
      <p:ext uri="{BB962C8B-B14F-4D97-AF65-F5344CB8AC3E}">
        <p14:creationId xmlns:p14="http://schemas.microsoft.com/office/powerpoint/2010/main" val="827664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ile-extension.info/" TargetMode="External"/><Relationship Id="rId2" Type="http://schemas.openxmlformats.org/officeDocument/2006/relationships/hyperlink" Target="https://en.wikipedia.org/wiki/List_of_filename_extensions"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s://en.wikipedia.org/wiki/Exif" TargetMode="External"/><Relationship Id="rId2" Type="http://schemas.openxmlformats.org/officeDocument/2006/relationships/hyperlink" Target="https://www.filefix.org/format/avi.html#header" TargetMode="External"/><Relationship Id="rId1" Type="http://schemas.openxmlformats.org/officeDocument/2006/relationships/slideLayout" Target="../slideLayouts/slideLayout2.xml"/><Relationship Id="rId6" Type="http://schemas.openxmlformats.org/officeDocument/2006/relationships/hyperlink" Target="https://en.wikipedia.org/wiki/ICalendar" TargetMode="External"/><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s://en.wikipedia.org/wiki/ISO_10303-2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List_of_file_signature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Byte_order_mark"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onts.google.com/"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iana.org/assignments/media-types/media-types.x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eb.archive.org/web/20080517021842/http:/www.info.apple.com/kbnum/n55381"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en.wikipedia.org/wiki/Resource_fork#Major_resource_types"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developer.apple.com/library/archive/documentation/Miscellaneous/Reference/UTIRe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i.mines-stetienne.fr/cps2/course/data" TargetMode="External"/><Relationship Id="rId2" Type="http://schemas.openxmlformats.org/officeDocument/2006/relationships/hyperlink" Target="https://maxime-lefrancois.inf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rfc-editor.org/rfc/rfc4180.txt" TargetMode="External"/><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github.com/uniVocity/csv-parsers-comparison"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en.wikipedia.org/wiki/List_of_XML_markup_languages"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zetcode.com/java/jaxb/" TargetMode="External"/><Relationship Id="rId2" Type="http://schemas.openxmlformats.org/officeDocument/2006/relationships/image" Target="../media/image32.gif"/><Relationship Id="rId1" Type="http://schemas.openxmlformats.org/officeDocument/2006/relationships/slideLayout" Target="../slideLayouts/slideLayout2.xml"/><Relationship Id="rId6" Type="http://schemas.openxmlformats.org/officeDocument/2006/relationships/hyperlink" Target="https://howtodoinjava.com/jaxb/jaxb-annotations/"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hyperlink" Target="https://devhints.io/xpath"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s://cheatography.com/alexsiminiuc/cheat-sheets/xpath/pdf/"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goessner.net/articles/JsonPath/"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hyperlink" Target="https://goessner.net/articles/JsonPath/"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javaee.github.io/jsonp/"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2.gif"/><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https://itsallbinary.com/jackson-vs-gson-vs-json-b-vs-json-p-vs-org-json-vs-jsonpath-java-json-libraries-features-compariso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hyperlink" Target="https://en.wikipedia.org/wiki/INI_file" TargetMode="Externa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hyperlink" Target="https://toml.io/en/" TargetMode="External"/><Relationship Id="rId4" Type="http://schemas.openxmlformats.org/officeDocument/2006/relationships/hyperlink" Target="https://en.wikipedia.org/wiki/TO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hyperlink" Target="https://martin-thoma.com/pyproject-toml/" TargetMode="External"/><Relationship Id="rId4" Type="http://schemas.openxmlformats.org/officeDocument/2006/relationships/hyperlink" Target="https://en.wikipedia.org/wiki/TO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en.wikipedia.org/wiki/List_of_file_formats" TargetMode="Externa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yaml.org/refcard.html" TargetMode="Externa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npmjs.com/package/yaml" TargetMode="External"/><Relationship Id="rId2" Type="http://schemas.openxmlformats.org/officeDocument/2006/relationships/hyperlink" Target="https://www.baeldung.com/java-snake-yaml" TargetMode="Externa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hyperlink" Target="https://pyyaml.org/wiki/PyYAMLDocumentation"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Proprietary_format"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en.wikipedia.org/wiki/Template:Compression_formats" TargetMode="External"/><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en.wikipedia.org/wiki/Image_file_formats" TargetMode="External"/><Relationship Id="rId4" Type="http://schemas.openxmlformats.org/officeDocument/2006/relationships/image" Target="../media/image88.png"/></Relationships>
</file>

<file path=ppt/slides/_rels/slide67.xml.rels><?xml version="1.0" encoding="UTF-8" standalone="yes"?>
<Relationships xmlns="http://schemas.openxmlformats.org/package/2006/relationships"><Relationship Id="rId3" Type="http://schemas.openxmlformats.org/officeDocument/2006/relationships/hyperlink" Target="https://en.wikipedia.org/wiki/BMP_file_format" TargetMode="External"/><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hyperlink" Target="http://www.w3.org/TR/PNG" TargetMode="Externa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hyperlink" Target="http://www.w3.org/TR/PNG"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imageengine.io/blog/how-efficient-is-avif/" TargetMode="External"/><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73.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4.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hyperlink" Target="https://deliciousbrains.com/svg-advantages-developers/" TargetMode="External"/><Relationship Id="rId4" Type="http://schemas.openxmlformats.org/officeDocument/2006/relationships/image" Target="../media/image102.png"/></Relationships>
</file>

<file path=ppt/slides/_rels/slide7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hyperlink" Target="https://developer.mozilla.org/en-US/docs/Web/Media/Formats"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hyperlink" Target="https://en.wikipedia.org/wiki/Audio_file_format" TargetMode="External"/><Relationship Id="rId4" Type="http://schemas.openxmlformats.org/officeDocument/2006/relationships/image" Target="../media/image108.png"/></Relationships>
</file>

<file path=ppt/slides/_rels/slide7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7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s://developer.mozilla.org/en-US/docs/Web/Media/Formats" TargetMode="Externa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jpeg"/><Relationship Id="rId4" Type="http://schemas.openxmlformats.org/officeDocument/2006/relationships/image" Target="../media/image117.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all3dp.com/2/most-common-3d-file-formats-model/" TargetMode="External"/><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s://en.wikipedia.org/wiki/Constructive_solid_geometry" TargetMode="External"/><Relationship Id="rId3" Type="http://schemas.openxmlformats.org/officeDocument/2006/relationships/image" Target="../media/image121.jpeg"/><Relationship Id="rId7" Type="http://schemas.openxmlformats.org/officeDocument/2006/relationships/image" Target="../media/image123.png"/><Relationship Id="rId2" Type="http://schemas.openxmlformats.org/officeDocument/2006/relationships/hyperlink" Target="https://all3dp.com/2/most-common-3d-file-formats-model/" TargetMode="External"/><Relationship Id="rId1" Type="http://schemas.openxmlformats.org/officeDocument/2006/relationships/slideLayout" Target="../slideLayouts/slideLayout2.xml"/><Relationship Id="rId6" Type="http://schemas.openxmlformats.org/officeDocument/2006/relationships/hyperlink" Target="https://en.wikipedia.org/wiki/Non-uniform_rational_B-spline" TargetMode="External"/><Relationship Id="rId5" Type="http://schemas.openxmlformats.org/officeDocument/2006/relationships/image" Target="../media/image122.jpeg"/><Relationship Id="rId4" Type="http://schemas.openxmlformats.org/officeDocument/2006/relationships/hyperlink" Target="https://www.digitalpatterning.net/dpblog/how-do-i-know-the-pattern-is-right"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creativebloq.com/3d-tips/find-high-res-textures-1232646" TargetMode="External"/><Relationship Id="rId7" Type="http://schemas.openxmlformats.org/officeDocument/2006/relationships/hyperlink" Target="https://www.blendernation.com/2021/11/05/realistic-glass-shader-in-blender-eevee-tutorial/" TargetMode="External"/><Relationship Id="rId2" Type="http://schemas.openxmlformats.org/officeDocument/2006/relationships/image" Target="../media/image124.jpeg"/><Relationship Id="rId1" Type="http://schemas.openxmlformats.org/officeDocument/2006/relationships/slideLayout" Target="../slideLayouts/slideLayout2.xml"/><Relationship Id="rId6" Type="http://schemas.openxmlformats.org/officeDocument/2006/relationships/image" Target="../media/image126.jpeg"/><Relationship Id="rId5" Type="http://schemas.openxmlformats.org/officeDocument/2006/relationships/hyperlink" Target="https://metalbyexample.com/textures-and-samplers/" TargetMode="External"/><Relationship Id="rId4" Type="http://schemas.openxmlformats.org/officeDocument/2006/relationships/image" Target="../media/image125.jpeg"/></Relationships>
</file>

<file path=ppt/slides/_rels/slide83.xml.rels><?xml version="1.0" encoding="UTF-8" standalone="yes"?>
<Relationships xmlns="http://schemas.openxmlformats.org/package/2006/relationships"><Relationship Id="rId3" Type="http://schemas.openxmlformats.org/officeDocument/2006/relationships/hyperlink" Target="https://www.creativeshrimp.com/light-texture-tutorial-1-lighting-book.html" TargetMode="External"/><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hyperlink" Target="http://www.downloads.redway3d.com/downloads/public/documentation/wf_skeletal_animation.html" TargetMode="External"/><Relationship Id="rId1" Type="http://schemas.openxmlformats.org/officeDocument/2006/relationships/slideLayout" Target="../slideLayouts/slideLayout2.xml"/><Relationship Id="rId5" Type="http://schemas.openxmlformats.org/officeDocument/2006/relationships/hyperlink" Target="https://microsoft.github.io/Win-RoS-Landing-Page/hiwin_case_study.html" TargetMode="External"/><Relationship Id="rId4" Type="http://schemas.openxmlformats.org/officeDocument/2006/relationships/image" Target="../media/image129.png"/></Relationships>
</file>

<file path=ppt/slides/_rels/slide8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jpeg"/><Relationship Id="rId1" Type="http://schemas.openxmlformats.org/officeDocument/2006/relationships/slideLayout" Target="../slideLayouts/slideLayout2.xml"/><Relationship Id="rId5" Type="http://schemas.openxmlformats.org/officeDocument/2006/relationships/image" Target="../media/image132.png"/><Relationship Id="rId4" Type="http://schemas.openxmlformats.org/officeDocument/2006/relationships/hyperlink" Target="https://en.wikipedia.org/wiki/STL_(file_format)"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133.png"/><Relationship Id="rId7" Type="http://schemas.openxmlformats.org/officeDocument/2006/relationships/hyperlink" Target="https://people.sc.fsu.edu/~jburkardt/data/mtl/mtl.html" TargetMode="External"/><Relationship Id="rId2" Type="http://schemas.openxmlformats.org/officeDocument/2006/relationships/hyperlink" Target="https://en.wikipedia.org/wiki/Wavefront_.obj_file" TargetMode="External"/><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87.xml.rels><?xml version="1.0" encoding="UTF-8" standalone="yes"?>
<Relationships xmlns="http://schemas.openxmlformats.org/package/2006/relationships"><Relationship Id="rId3" Type="http://schemas.openxmlformats.org/officeDocument/2006/relationships/hyperlink" Target="https://en.wikipedia.org/wiki/.3ds" TargetMode="External"/><Relationship Id="rId2" Type="http://schemas.openxmlformats.org/officeDocument/2006/relationships/image" Target="../media/image137.png"/><Relationship Id="rId1" Type="http://schemas.openxmlformats.org/officeDocument/2006/relationships/slideLayout" Target="../slideLayouts/slideLayout2.xml"/><Relationship Id="rId5" Type="http://schemas.openxmlformats.org/officeDocument/2006/relationships/hyperlink" Target="http://paulbourke.net/dataformats/3ds/" TargetMode="External"/><Relationship Id="rId4" Type="http://schemas.openxmlformats.org/officeDocument/2006/relationships/image" Target="../media/image138.jpeg"/></Relationships>
</file>

<file path=ppt/slides/_rels/slide88.xml.rels><?xml version="1.0" encoding="UTF-8" standalone="yes"?>
<Relationships xmlns="http://schemas.openxmlformats.org/package/2006/relationships"><Relationship Id="rId3" Type="http://schemas.openxmlformats.org/officeDocument/2006/relationships/hyperlink" Target="https://en.wikipedia.org/wiki/ISO_10303-21" TargetMode="External"/><Relationship Id="rId2"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41.png"/><Relationship Id="rId4" Type="http://schemas.openxmlformats.org/officeDocument/2006/relationships/image" Target="../media/image14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List_of_filename_extensions"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www.file-extension.inf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p>
        </p:txBody>
      </p:sp>
      <p:sp>
        <p:nvSpPr>
          <p:cNvPr id="3" name="Subtitle 2"/>
          <p:cNvSpPr>
            <a:spLocks noGrp="1"/>
          </p:cNvSpPr>
          <p:nvPr>
            <p:ph type="subTitle" idx="1"/>
          </p:nvPr>
        </p:nvSpPr>
        <p:spPr>
          <a:xfrm>
            <a:off x="2082800" y="3602038"/>
            <a:ext cx="8026400" cy="1655762"/>
          </a:xfrm>
        </p:spPr>
        <p:txBody>
          <a:bodyPr/>
          <a:lstStyle/>
          <a:p>
            <a:r>
              <a:rPr lang="en-US" dirty="0"/>
              <a:t>&lt; Part 2. Data Formats &gt;</a:t>
            </a:r>
          </a:p>
        </p:txBody>
      </p:sp>
    </p:spTree>
    <p:extLst>
      <p:ext uri="{BB962C8B-B14F-4D97-AF65-F5344CB8AC3E}">
        <p14:creationId xmlns:p14="http://schemas.microsoft.com/office/powerpoint/2010/main" val="1202334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How to </a:t>
            </a:r>
            <a:r>
              <a:rPr lang="fr-FR" dirty="0" err="1"/>
              <a:t>identify</a:t>
            </a:r>
            <a:r>
              <a:rPr lang="fr-FR" dirty="0"/>
              <a:t> a file type ?</a:t>
            </a:r>
          </a:p>
        </p:txBody>
      </p:sp>
      <p:sp>
        <p:nvSpPr>
          <p:cNvPr id="4" name="Slide Number Placeholder 3"/>
          <p:cNvSpPr>
            <a:spLocks noGrp="1"/>
          </p:cNvSpPr>
          <p:nvPr>
            <p:ph type="sldNum" sz="quarter" idx="12"/>
          </p:nvPr>
        </p:nvSpPr>
        <p:spPr/>
        <p:txBody>
          <a:bodyPr/>
          <a:lstStyle/>
          <a:p>
            <a:fld id="{50488829-712A-49CD-A5AC-8F60246B7228}" type="slidenum">
              <a:rPr lang="en-US" smtClean="0"/>
              <a:t>10</a:t>
            </a:fld>
            <a:endParaRPr lang="en-US"/>
          </a:p>
        </p:txBody>
      </p:sp>
      <p:sp>
        <p:nvSpPr>
          <p:cNvPr id="3" name="Content Placeholder 2"/>
          <p:cNvSpPr>
            <a:spLocks noGrp="1"/>
          </p:cNvSpPr>
          <p:nvPr>
            <p:ph idx="1"/>
          </p:nvPr>
        </p:nvSpPr>
        <p:spPr/>
        <p:txBody>
          <a:bodyPr>
            <a:normAutofit/>
          </a:bodyPr>
          <a:lstStyle/>
          <a:p>
            <a:pPr marL="0" indent="0">
              <a:buNone/>
            </a:pPr>
            <a:r>
              <a:rPr lang="fr-FR" sz="2400" b="1" dirty="0" err="1"/>
              <a:t>Filename</a:t>
            </a:r>
            <a:r>
              <a:rPr lang="fr-FR" sz="2400" b="1" dirty="0"/>
              <a:t> extensions</a:t>
            </a:r>
          </a:p>
          <a:p>
            <a:r>
              <a:rPr lang="fr-FR" sz="2000" dirty="0" err="1"/>
              <a:t>See</a:t>
            </a:r>
            <a:r>
              <a:rPr lang="fr-FR" sz="2000" dirty="0"/>
              <a:t> </a:t>
            </a:r>
            <a:r>
              <a:rPr lang="fr-FR" sz="2000" dirty="0">
                <a:hlinkClick r:id="rId2"/>
              </a:rPr>
              <a:t>https://en.wikipedia.org/wiki/List_of_filename_extensions</a:t>
            </a:r>
            <a:r>
              <a:rPr lang="fr-FR" sz="2000" dirty="0"/>
              <a:t> </a:t>
            </a:r>
          </a:p>
          <a:p>
            <a:r>
              <a:rPr lang="fr-FR" sz="2000" dirty="0"/>
              <a:t>Look up or </a:t>
            </a:r>
            <a:r>
              <a:rPr lang="fr-FR" sz="2000" dirty="0" err="1"/>
              <a:t>browse</a:t>
            </a:r>
            <a:r>
              <a:rPr lang="fr-FR" sz="2000" dirty="0"/>
              <a:t> </a:t>
            </a:r>
            <a:r>
              <a:rPr lang="fr-FR" sz="2000" dirty="0" err="1"/>
              <a:t>categories</a:t>
            </a:r>
            <a:r>
              <a:rPr lang="fr-FR" sz="2000" dirty="0"/>
              <a:t> </a:t>
            </a:r>
            <a:r>
              <a:rPr lang="fr-FR" sz="2000" dirty="0">
                <a:hlinkClick r:id="rId3"/>
              </a:rPr>
              <a:t>https://www.file-extension.info/</a:t>
            </a:r>
            <a:r>
              <a:rPr lang="fr-FR" sz="2000" dirty="0"/>
              <a:t> </a:t>
            </a:r>
          </a:p>
          <a:p>
            <a:r>
              <a:rPr lang="fr-FR" sz="2000" dirty="0"/>
              <a:t>Windows / linux desktops: applications association to </a:t>
            </a:r>
            <a:r>
              <a:rPr lang="fr-FR" sz="2000" dirty="0" err="1"/>
              <a:t>filename</a:t>
            </a:r>
            <a:r>
              <a:rPr lang="fr-FR" sz="2000" dirty="0"/>
              <a:t> extension</a:t>
            </a:r>
          </a:p>
          <a:p>
            <a:r>
              <a:rPr lang="en-US" sz="2000" dirty="0"/>
              <a:t>reason why .</a:t>
            </a:r>
            <a:r>
              <a:rPr lang="en-US" sz="2000" dirty="0" err="1"/>
              <a:t>htm</a:t>
            </a:r>
            <a:r>
              <a:rPr lang="en-US" sz="2000" dirty="0"/>
              <a:t> vs .html ?  the 8.3 filename format</a:t>
            </a:r>
          </a:p>
          <a:p>
            <a:r>
              <a:rPr lang="en-US" sz="2000" dirty="0"/>
              <a:t>OS hide the extensions + associate applications </a:t>
            </a:r>
            <a:br>
              <a:rPr lang="en-US" sz="2000" dirty="0"/>
            </a:br>
            <a:r>
              <a:rPr lang="en-US" sz="2000" dirty="0"/>
              <a:t>		= creates security issues</a:t>
            </a:r>
            <a:endParaRPr lang="fr-FR" sz="2000" dirty="0"/>
          </a:p>
        </p:txBody>
      </p:sp>
      <p:pic>
        <p:nvPicPr>
          <p:cNvPr id="7171" name="Picture 3" descr="Jort Kollerie on Twitter: &amp;quot;20 years ago: ILoveYou ❤️ kindly check the  attached LOVELETTER coming from me. LOVE-LETTER-FOR-YOU.TXT.vbs #virus… &amp;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4795" y="3543858"/>
            <a:ext cx="3368675" cy="3177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7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How to </a:t>
            </a:r>
            <a:r>
              <a:rPr lang="fr-FR" dirty="0" err="1"/>
              <a:t>identify</a:t>
            </a:r>
            <a:r>
              <a:rPr lang="fr-FR" dirty="0"/>
              <a:t> a file type ?</a:t>
            </a:r>
          </a:p>
        </p:txBody>
      </p:sp>
      <p:sp>
        <p:nvSpPr>
          <p:cNvPr id="4" name="Slide Number Placeholder 3"/>
          <p:cNvSpPr>
            <a:spLocks noGrp="1"/>
          </p:cNvSpPr>
          <p:nvPr>
            <p:ph type="sldNum" sz="quarter" idx="12"/>
          </p:nvPr>
        </p:nvSpPr>
        <p:spPr/>
        <p:txBody>
          <a:bodyPr/>
          <a:lstStyle/>
          <a:p>
            <a:fld id="{50488829-712A-49CD-A5AC-8F60246B7228}" type="slidenum">
              <a:rPr lang="en-US" smtClean="0"/>
              <a:t>11</a:t>
            </a:fld>
            <a:endParaRPr lang="en-US"/>
          </a:p>
        </p:txBody>
      </p:sp>
      <p:sp>
        <p:nvSpPr>
          <p:cNvPr id="3" name="Content Placeholder 2"/>
          <p:cNvSpPr>
            <a:spLocks noGrp="1"/>
          </p:cNvSpPr>
          <p:nvPr>
            <p:ph idx="1"/>
          </p:nvPr>
        </p:nvSpPr>
        <p:spPr>
          <a:xfrm>
            <a:off x="860981" y="1847850"/>
            <a:ext cx="10515600" cy="4351338"/>
          </a:xfrm>
        </p:spPr>
        <p:txBody>
          <a:bodyPr>
            <a:normAutofit/>
          </a:bodyPr>
          <a:lstStyle/>
          <a:p>
            <a:pPr marL="0" indent="0">
              <a:buNone/>
            </a:pPr>
            <a:r>
              <a:rPr lang="en-US" sz="2400" b="1" dirty="0"/>
              <a:t>File header</a:t>
            </a:r>
          </a:p>
          <a:p>
            <a:pPr marL="0" indent="0">
              <a:buNone/>
            </a:pPr>
            <a:r>
              <a:rPr lang="en-US" sz="2000" dirty="0"/>
              <a:t>may contain metadata about the file and its content</a:t>
            </a:r>
          </a:p>
          <a:p>
            <a:r>
              <a:rPr lang="en-US" sz="2000" dirty="0"/>
              <a:t>ex., </a:t>
            </a:r>
            <a:r>
              <a:rPr lang="en-US" sz="2000" dirty="0" err="1"/>
              <a:t>Exif</a:t>
            </a:r>
            <a:r>
              <a:rPr lang="en-US" sz="2000" dirty="0"/>
              <a:t> metadata: image format, size, resolution color space, ...</a:t>
            </a:r>
          </a:p>
          <a:p>
            <a:r>
              <a:rPr lang="en-US" sz="2000" dirty="0"/>
              <a:t>ex., AVI header format:</a:t>
            </a:r>
            <a:r>
              <a:rPr lang="en-US" sz="1000" dirty="0"/>
              <a:t> </a:t>
            </a:r>
            <a:r>
              <a:rPr lang="en-US" sz="1000" dirty="0">
                <a:hlinkClick r:id="rId2"/>
              </a:rPr>
              <a:t>https://www.filefix.org/format/avi.html#header</a:t>
            </a:r>
            <a:r>
              <a:rPr lang="en-US" sz="1000" dirty="0"/>
              <a:t> </a:t>
            </a:r>
          </a:p>
          <a:p>
            <a:pPr marL="0" indent="0">
              <a:buNone/>
            </a:pPr>
            <a:endParaRPr lang="en-US" sz="2000" dirty="0"/>
          </a:p>
          <a:p>
            <a:pPr marL="0" indent="0">
              <a:buNone/>
            </a:pPr>
            <a:r>
              <a:rPr lang="en-US" sz="2000" dirty="0"/>
              <a:t>Character-based documents may be opened in text editors,</a:t>
            </a:r>
            <a:br>
              <a:rPr lang="en-US" sz="2000" dirty="0"/>
            </a:br>
            <a:r>
              <a:rPr lang="en-US" sz="2000" dirty="0"/>
              <a:t>and their header interpreted</a:t>
            </a:r>
          </a:p>
          <a:p>
            <a:endParaRPr lang="en-US" sz="2000" dirty="0"/>
          </a:p>
          <a:p>
            <a:endParaRPr lang="en-US" sz="2000" dirty="0"/>
          </a:p>
          <a:p>
            <a:endParaRPr lang="en-US" sz="2000" dirty="0"/>
          </a:p>
        </p:txBody>
      </p:sp>
      <p:pic>
        <p:nvPicPr>
          <p:cNvPr id="1026" name="Picture 2" descr="Epepeotes uncinatus @ Kanjirappally Exif 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567" y="1447562"/>
            <a:ext cx="399097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220612" y="4866479"/>
            <a:ext cx="4259336" cy="691615"/>
          </a:xfrm>
          <a:prstGeom prst="rect">
            <a:avLst/>
          </a:prstGeom>
        </p:spPr>
      </p:pic>
      <p:pic>
        <p:nvPicPr>
          <p:cNvPr id="8" name="Picture 7"/>
          <p:cNvPicPr>
            <a:picLocks noChangeAspect="1"/>
          </p:cNvPicPr>
          <p:nvPr/>
        </p:nvPicPr>
        <p:blipFill>
          <a:blip r:embed="rId5"/>
          <a:stretch>
            <a:fillRect/>
          </a:stretch>
        </p:blipFill>
        <p:spPr>
          <a:xfrm>
            <a:off x="4762698" y="5035365"/>
            <a:ext cx="3496163" cy="905001"/>
          </a:xfrm>
          <a:prstGeom prst="rect">
            <a:avLst/>
          </a:prstGeom>
        </p:spPr>
      </p:pic>
      <p:sp>
        <p:nvSpPr>
          <p:cNvPr id="9" name="Rectangle 8"/>
          <p:cNvSpPr/>
          <p:nvPr/>
        </p:nvSpPr>
        <p:spPr>
          <a:xfrm>
            <a:off x="220612" y="4525299"/>
            <a:ext cx="1831463" cy="307777"/>
          </a:xfrm>
          <a:prstGeom prst="rect">
            <a:avLst/>
          </a:prstGeom>
        </p:spPr>
        <p:txBody>
          <a:bodyPr wrap="none">
            <a:spAutoFit/>
          </a:bodyPr>
          <a:lstStyle/>
          <a:p>
            <a:r>
              <a:rPr lang="en-US" sz="1400" dirty="0"/>
              <a:t>ex., head of a XML file </a:t>
            </a:r>
          </a:p>
        </p:txBody>
      </p:sp>
      <p:sp>
        <p:nvSpPr>
          <p:cNvPr id="11" name="Rectangle 10"/>
          <p:cNvSpPr/>
          <p:nvPr/>
        </p:nvSpPr>
        <p:spPr>
          <a:xfrm>
            <a:off x="4723519" y="4525299"/>
            <a:ext cx="2282997" cy="461665"/>
          </a:xfrm>
          <a:prstGeom prst="rect">
            <a:avLst/>
          </a:prstGeom>
        </p:spPr>
        <p:txBody>
          <a:bodyPr wrap="none">
            <a:spAutoFit/>
          </a:bodyPr>
          <a:lstStyle/>
          <a:p>
            <a:r>
              <a:rPr lang="en-US" sz="1400" dirty="0"/>
              <a:t>ex., head of a iCalendar file </a:t>
            </a:r>
            <a:endParaRPr lang="en-US" sz="800" dirty="0"/>
          </a:p>
          <a:p>
            <a:r>
              <a:rPr lang="en-US" sz="1000" dirty="0">
                <a:hlinkClick r:id="rId6"/>
              </a:rPr>
              <a:t>https://en.wikipedia.org/wiki/ICalendar</a:t>
            </a:r>
            <a:r>
              <a:rPr lang="en-US" sz="1000" dirty="0"/>
              <a:t> </a:t>
            </a:r>
          </a:p>
        </p:txBody>
      </p:sp>
      <p:sp>
        <p:nvSpPr>
          <p:cNvPr id="12" name="Rectangle 11"/>
          <p:cNvSpPr/>
          <p:nvPr/>
        </p:nvSpPr>
        <p:spPr>
          <a:xfrm>
            <a:off x="7841437" y="3207150"/>
            <a:ext cx="1973617" cy="461665"/>
          </a:xfrm>
          <a:prstGeom prst="rect">
            <a:avLst/>
          </a:prstGeom>
        </p:spPr>
        <p:txBody>
          <a:bodyPr wrap="none">
            <a:spAutoFit/>
          </a:bodyPr>
          <a:lstStyle/>
          <a:p>
            <a:r>
              <a:rPr lang="en-US" sz="1400" dirty="0"/>
              <a:t>ex., </a:t>
            </a:r>
            <a:r>
              <a:rPr lang="en-US" sz="1400" dirty="0" err="1"/>
              <a:t>Exif</a:t>
            </a:r>
            <a:r>
              <a:rPr lang="en-US" sz="1400" dirty="0"/>
              <a:t> metadata</a:t>
            </a:r>
            <a:endParaRPr lang="en-US" sz="800" dirty="0"/>
          </a:p>
          <a:p>
            <a:r>
              <a:rPr lang="fr-FR" sz="1000" dirty="0">
                <a:hlinkClick r:id="rId7"/>
              </a:rPr>
              <a:t>https://en.wikipedia.org/wiki/Exif</a:t>
            </a:r>
            <a:r>
              <a:rPr lang="fr-FR" sz="1000" dirty="0"/>
              <a:t> </a:t>
            </a:r>
          </a:p>
        </p:txBody>
      </p:sp>
      <p:pic>
        <p:nvPicPr>
          <p:cNvPr id="10" name="Picture 9"/>
          <p:cNvPicPr>
            <a:picLocks noChangeAspect="1"/>
          </p:cNvPicPr>
          <p:nvPr/>
        </p:nvPicPr>
        <p:blipFill>
          <a:blip r:embed="rId8"/>
          <a:stretch>
            <a:fillRect/>
          </a:stretch>
        </p:blipFill>
        <p:spPr>
          <a:xfrm>
            <a:off x="8541611" y="4971831"/>
            <a:ext cx="4906060" cy="3134162"/>
          </a:xfrm>
          <a:prstGeom prst="rect">
            <a:avLst/>
          </a:prstGeom>
        </p:spPr>
      </p:pic>
      <p:sp>
        <p:nvSpPr>
          <p:cNvPr id="14" name="Rectangle 13"/>
          <p:cNvSpPr/>
          <p:nvPr/>
        </p:nvSpPr>
        <p:spPr>
          <a:xfrm>
            <a:off x="8551823" y="4528952"/>
            <a:ext cx="2838534" cy="461665"/>
          </a:xfrm>
          <a:prstGeom prst="rect">
            <a:avLst/>
          </a:prstGeom>
        </p:spPr>
        <p:txBody>
          <a:bodyPr wrap="none">
            <a:spAutoFit/>
          </a:bodyPr>
          <a:lstStyle/>
          <a:p>
            <a:r>
              <a:rPr lang="en-US" sz="1400" dirty="0"/>
              <a:t>ex., head of a ISO 10303-21 STEP file</a:t>
            </a:r>
            <a:endParaRPr lang="en-US" sz="800" dirty="0"/>
          </a:p>
          <a:p>
            <a:r>
              <a:rPr lang="en-US" sz="1000" dirty="0">
                <a:hlinkClick r:id="rId9"/>
              </a:rPr>
              <a:t>https://en.wikipedia.org/wiki/ISO_10303-21</a:t>
            </a:r>
            <a:r>
              <a:rPr lang="en-US" sz="1000" dirty="0"/>
              <a:t> </a:t>
            </a:r>
          </a:p>
        </p:txBody>
      </p:sp>
    </p:spTree>
    <p:extLst>
      <p:ext uri="{BB962C8B-B14F-4D97-AF65-F5344CB8AC3E}">
        <p14:creationId xmlns:p14="http://schemas.microsoft.com/office/powerpoint/2010/main" val="396027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How to </a:t>
            </a:r>
            <a:r>
              <a:rPr lang="fr-FR" dirty="0" err="1"/>
              <a:t>identify</a:t>
            </a:r>
            <a:r>
              <a:rPr lang="fr-FR" dirty="0"/>
              <a:t> a file type ?</a:t>
            </a:r>
          </a:p>
        </p:txBody>
      </p:sp>
      <p:sp>
        <p:nvSpPr>
          <p:cNvPr id="4" name="Slide Number Placeholder 3"/>
          <p:cNvSpPr>
            <a:spLocks noGrp="1"/>
          </p:cNvSpPr>
          <p:nvPr>
            <p:ph type="sldNum" sz="quarter" idx="12"/>
          </p:nvPr>
        </p:nvSpPr>
        <p:spPr/>
        <p:txBody>
          <a:bodyPr/>
          <a:lstStyle/>
          <a:p>
            <a:fld id="{50488829-712A-49CD-A5AC-8F60246B7228}" type="slidenum">
              <a:rPr lang="en-US" smtClean="0"/>
              <a:t>12</a:t>
            </a:fld>
            <a:endParaRPr lang="en-US"/>
          </a:p>
        </p:txBody>
      </p:sp>
      <p:sp>
        <p:nvSpPr>
          <p:cNvPr id="3" name="Content Placeholder 2"/>
          <p:cNvSpPr>
            <a:spLocks noGrp="1"/>
          </p:cNvSpPr>
          <p:nvPr>
            <p:ph idx="1"/>
          </p:nvPr>
        </p:nvSpPr>
        <p:spPr>
          <a:xfrm>
            <a:off x="860981" y="1847850"/>
            <a:ext cx="10515600" cy="4351338"/>
          </a:xfrm>
        </p:spPr>
        <p:txBody>
          <a:bodyPr>
            <a:normAutofit/>
          </a:bodyPr>
          <a:lstStyle/>
          <a:p>
            <a:pPr marL="0" indent="0">
              <a:buNone/>
            </a:pPr>
            <a:r>
              <a:rPr lang="en-US" sz="2400" b="1" dirty="0"/>
              <a:t>File’s first bytes: Magic numbers</a:t>
            </a:r>
          </a:p>
          <a:p>
            <a:pPr marL="0" indent="0">
              <a:buNone/>
            </a:pPr>
            <a:r>
              <a:rPr lang="en-US" sz="2000" dirty="0"/>
              <a:t>the first few bytes may be distinctive enough </a:t>
            </a:r>
          </a:p>
          <a:p>
            <a:pPr marL="0" indent="0">
              <a:buNone/>
            </a:pPr>
            <a:endParaRPr lang="en-US" sz="2000" dirty="0"/>
          </a:p>
        </p:txBody>
      </p:sp>
      <p:pic>
        <p:nvPicPr>
          <p:cNvPr id="9" name="Picture 8"/>
          <p:cNvPicPr>
            <a:picLocks noChangeAspect="1"/>
          </p:cNvPicPr>
          <p:nvPr/>
        </p:nvPicPr>
        <p:blipFill>
          <a:blip r:embed="rId2"/>
          <a:stretch>
            <a:fillRect/>
          </a:stretch>
        </p:blipFill>
        <p:spPr>
          <a:xfrm>
            <a:off x="838200" y="2847974"/>
            <a:ext cx="8764030" cy="3417889"/>
          </a:xfrm>
          <a:prstGeom prst="rect">
            <a:avLst/>
          </a:prstGeom>
        </p:spPr>
      </p:pic>
      <p:sp>
        <p:nvSpPr>
          <p:cNvPr id="10" name="Rectangle 9"/>
          <p:cNvSpPr/>
          <p:nvPr/>
        </p:nvSpPr>
        <p:spPr>
          <a:xfrm>
            <a:off x="838200" y="6272054"/>
            <a:ext cx="4360489" cy="246221"/>
          </a:xfrm>
          <a:prstGeom prst="rect">
            <a:avLst/>
          </a:prstGeom>
        </p:spPr>
        <p:txBody>
          <a:bodyPr wrap="none">
            <a:spAutoFit/>
          </a:bodyPr>
          <a:lstStyle/>
          <a:p>
            <a:r>
              <a:rPr lang="fr-FR" sz="1000" dirty="0" err="1"/>
              <a:t>Example</a:t>
            </a:r>
            <a:r>
              <a:rPr lang="fr-FR" sz="1000" dirty="0"/>
              <a:t> of file signatures - </a:t>
            </a:r>
            <a:r>
              <a:rPr lang="fr-FR" sz="1000" dirty="0">
                <a:hlinkClick r:id="rId3"/>
              </a:rPr>
              <a:t>https://en.wikipedia.org/wiki/List_of_file_signatures</a:t>
            </a:r>
            <a:r>
              <a:rPr lang="fr-FR" sz="1000" dirty="0"/>
              <a:t> </a:t>
            </a:r>
          </a:p>
        </p:txBody>
      </p:sp>
    </p:spTree>
    <p:extLst>
      <p:ext uri="{BB962C8B-B14F-4D97-AF65-F5344CB8AC3E}">
        <p14:creationId xmlns:p14="http://schemas.microsoft.com/office/powerpoint/2010/main" val="280119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How to </a:t>
            </a:r>
            <a:r>
              <a:rPr lang="fr-FR" dirty="0" err="1"/>
              <a:t>identify</a:t>
            </a:r>
            <a:r>
              <a:rPr lang="fr-FR" dirty="0"/>
              <a:t> a file type ?</a:t>
            </a:r>
          </a:p>
        </p:txBody>
      </p:sp>
      <p:sp>
        <p:nvSpPr>
          <p:cNvPr id="4" name="Slide Number Placeholder 3"/>
          <p:cNvSpPr>
            <a:spLocks noGrp="1"/>
          </p:cNvSpPr>
          <p:nvPr>
            <p:ph type="sldNum" sz="quarter" idx="12"/>
          </p:nvPr>
        </p:nvSpPr>
        <p:spPr/>
        <p:txBody>
          <a:bodyPr/>
          <a:lstStyle/>
          <a:p>
            <a:fld id="{50488829-712A-49CD-A5AC-8F60246B7228}" type="slidenum">
              <a:rPr lang="en-US" smtClean="0"/>
              <a:t>13</a:t>
            </a:fld>
            <a:endParaRPr lang="en-US"/>
          </a:p>
        </p:txBody>
      </p:sp>
      <p:sp>
        <p:nvSpPr>
          <p:cNvPr id="3" name="Content Placeholder 2"/>
          <p:cNvSpPr>
            <a:spLocks noGrp="1"/>
          </p:cNvSpPr>
          <p:nvPr>
            <p:ph idx="1"/>
          </p:nvPr>
        </p:nvSpPr>
        <p:spPr>
          <a:xfrm>
            <a:off x="860981" y="1847850"/>
            <a:ext cx="10515600" cy="4351338"/>
          </a:xfrm>
        </p:spPr>
        <p:txBody>
          <a:bodyPr>
            <a:normAutofit/>
          </a:bodyPr>
          <a:lstStyle/>
          <a:p>
            <a:pPr marL="0" indent="0">
              <a:buNone/>
            </a:pPr>
            <a:r>
              <a:rPr lang="en-US" sz="2400" b="1" dirty="0"/>
              <a:t>File’s first bytes: Magic numbers</a:t>
            </a:r>
          </a:p>
          <a:p>
            <a:pPr marL="0" indent="0">
              <a:buNone/>
            </a:pPr>
            <a:r>
              <a:rPr lang="en-US" sz="2000" dirty="0"/>
              <a:t>the first few bytes may be distinctive enough </a:t>
            </a:r>
          </a:p>
          <a:p>
            <a:pPr marL="0" indent="0">
              <a:buNone/>
            </a:pPr>
            <a:r>
              <a:rPr lang="en-US" sz="2000" dirty="0"/>
              <a:t>ex., a file that starts with a Byte Order Mark (BOM) tells the system:</a:t>
            </a:r>
            <a:endParaRPr lang="en-US" sz="1600" dirty="0">
              <a:solidFill>
                <a:srgbClr val="202122"/>
              </a:solidFill>
              <a:latin typeface="Arial" panose="020B0604020202020204" pitchFamily="34" charset="0"/>
            </a:endParaRPr>
          </a:p>
          <a:p>
            <a:r>
              <a:rPr lang="en-US" sz="1600" dirty="0"/>
              <a:t>Highly probable that the text stream is Unicode</a:t>
            </a:r>
          </a:p>
          <a:p>
            <a:r>
              <a:rPr lang="en-US" sz="1600" dirty="0"/>
              <a:t>Describes the byte order, or endianness, of the text stream: Big-endian (BE) vs Little-endian (LE)</a:t>
            </a:r>
          </a:p>
          <a:p>
            <a:r>
              <a:rPr lang="en-US" sz="1600" dirty="0"/>
              <a:t>Distinguish between Unicode character encoding (UTF-8, UTF-16, UTF-32, ...)</a:t>
            </a:r>
          </a:p>
          <a:p>
            <a:endParaRPr lang="en-US" sz="1600" dirty="0"/>
          </a:p>
          <a:p>
            <a:endParaRPr lang="en-US" sz="2000" dirty="0"/>
          </a:p>
        </p:txBody>
      </p:sp>
      <p:pic>
        <p:nvPicPr>
          <p:cNvPr id="5" name="Picture 4"/>
          <p:cNvPicPr>
            <a:picLocks noChangeAspect="1"/>
          </p:cNvPicPr>
          <p:nvPr/>
        </p:nvPicPr>
        <p:blipFill>
          <a:blip r:embed="rId2"/>
          <a:stretch>
            <a:fillRect/>
          </a:stretch>
        </p:blipFill>
        <p:spPr>
          <a:xfrm>
            <a:off x="1593131" y="4413649"/>
            <a:ext cx="6731476" cy="1662429"/>
          </a:xfrm>
          <a:prstGeom prst="rect">
            <a:avLst/>
          </a:prstGeom>
        </p:spPr>
      </p:pic>
      <p:sp>
        <p:nvSpPr>
          <p:cNvPr id="8" name="Rectangle 7"/>
          <p:cNvSpPr/>
          <p:nvPr/>
        </p:nvSpPr>
        <p:spPr>
          <a:xfrm>
            <a:off x="1593131" y="6110129"/>
            <a:ext cx="2706190" cy="246221"/>
          </a:xfrm>
          <a:prstGeom prst="rect">
            <a:avLst/>
          </a:prstGeom>
        </p:spPr>
        <p:txBody>
          <a:bodyPr wrap="none">
            <a:spAutoFit/>
          </a:bodyPr>
          <a:lstStyle/>
          <a:p>
            <a:r>
              <a:rPr lang="fr-FR" sz="1000" dirty="0">
                <a:hlinkClick r:id="rId3"/>
              </a:rPr>
              <a:t>https://en.wikipedia.org/wiki/Byte_order_mark</a:t>
            </a:r>
            <a:r>
              <a:rPr lang="fr-FR" sz="1000" dirty="0"/>
              <a:t> </a:t>
            </a:r>
          </a:p>
        </p:txBody>
      </p:sp>
    </p:spTree>
    <p:extLst>
      <p:ext uri="{BB962C8B-B14F-4D97-AF65-F5344CB8AC3E}">
        <p14:creationId xmlns:p14="http://schemas.microsoft.com/office/powerpoint/2010/main" val="237600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How to </a:t>
            </a:r>
            <a:r>
              <a:rPr lang="fr-FR" dirty="0" err="1"/>
              <a:t>identify</a:t>
            </a:r>
            <a:r>
              <a:rPr lang="fr-FR" dirty="0"/>
              <a:t> a file type ?</a:t>
            </a:r>
          </a:p>
        </p:txBody>
      </p:sp>
      <p:sp>
        <p:nvSpPr>
          <p:cNvPr id="4" name="Slide Number Placeholder 3"/>
          <p:cNvSpPr>
            <a:spLocks noGrp="1"/>
          </p:cNvSpPr>
          <p:nvPr>
            <p:ph type="sldNum" sz="quarter" idx="12"/>
          </p:nvPr>
        </p:nvSpPr>
        <p:spPr/>
        <p:txBody>
          <a:bodyPr/>
          <a:lstStyle/>
          <a:p>
            <a:fld id="{50488829-712A-49CD-A5AC-8F60246B7228}" type="slidenum">
              <a:rPr lang="en-US" smtClean="0"/>
              <a:t>14</a:t>
            </a:fld>
            <a:endParaRPr lang="en-US"/>
          </a:p>
        </p:txBody>
      </p:sp>
      <p:sp>
        <p:nvSpPr>
          <p:cNvPr id="3" name="Content Placeholder 2"/>
          <p:cNvSpPr>
            <a:spLocks noGrp="1"/>
          </p:cNvSpPr>
          <p:nvPr>
            <p:ph idx="1"/>
          </p:nvPr>
        </p:nvSpPr>
        <p:spPr>
          <a:xfrm>
            <a:off x="860981" y="1847850"/>
            <a:ext cx="10515600" cy="4351338"/>
          </a:xfrm>
        </p:spPr>
        <p:txBody>
          <a:bodyPr>
            <a:noAutofit/>
          </a:bodyPr>
          <a:lstStyle/>
          <a:p>
            <a:pPr marL="0" indent="0">
              <a:buNone/>
            </a:pPr>
            <a:r>
              <a:rPr lang="en-US" sz="2400" b="1" dirty="0"/>
              <a:t>Example: the </a:t>
            </a:r>
            <a:r>
              <a:rPr lang="en-US" sz="2400" b="1" dirty="0" err="1"/>
              <a:t>gzip</a:t>
            </a:r>
            <a:r>
              <a:rPr lang="en-US" sz="2400" b="1" dirty="0"/>
              <a:t> file format starts with:</a:t>
            </a:r>
          </a:p>
          <a:p>
            <a:r>
              <a:rPr lang="en-US" sz="1800" dirty="0"/>
              <a:t>a 10-byte header, containing:</a:t>
            </a:r>
          </a:p>
          <a:p>
            <a:pPr lvl="1"/>
            <a:r>
              <a:rPr lang="en-US" sz="1600" dirty="0"/>
              <a:t>magic number (0x1f8b), </a:t>
            </a:r>
          </a:p>
          <a:p>
            <a:pPr lvl="1"/>
            <a:r>
              <a:rPr lang="en-US" sz="1600" dirty="0"/>
              <a:t>the compression method (0x08 for DEFLATE), </a:t>
            </a:r>
          </a:p>
          <a:p>
            <a:pPr lvl="1"/>
            <a:r>
              <a:rPr lang="en-US" sz="1600" dirty="0"/>
              <a:t>1-byte of header flags, </a:t>
            </a:r>
          </a:p>
          <a:p>
            <a:pPr lvl="1"/>
            <a:r>
              <a:rPr lang="en-US" sz="1600" dirty="0"/>
              <a:t>a 4-byte timestamp, </a:t>
            </a:r>
          </a:p>
          <a:p>
            <a:pPr lvl="1"/>
            <a:r>
              <a:rPr lang="en-US" sz="1600" dirty="0"/>
              <a:t>compression flags and </a:t>
            </a:r>
          </a:p>
          <a:p>
            <a:pPr lvl="1"/>
            <a:r>
              <a:rPr lang="en-US" sz="1600" dirty="0"/>
              <a:t>the operating system ID.</a:t>
            </a:r>
          </a:p>
          <a:p>
            <a:r>
              <a:rPr lang="en-US" sz="1800" dirty="0"/>
              <a:t>optional extra headers as allowed by the header flags, including the original filename, and a comment field, </a:t>
            </a:r>
          </a:p>
          <a:p>
            <a:endParaRPr lang="en-US" sz="1800" dirty="0"/>
          </a:p>
        </p:txBody>
      </p:sp>
    </p:spTree>
    <p:extLst>
      <p:ext uri="{BB962C8B-B14F-4D97-AF65-F5344CB8AC3E}">
        <p14:creationId xmlns:p14="http://schemas.microsoft.com/office/powerpoint/2010/main" val="18050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46221" y="603849"/>
            <a:ext cx="5229004" cy="5784234"/>
          </a:xfrm>
          <a:prstGeom prst="rect">
            <a:avLst/>
          </a:prstGeom>
          <a:ln>
            <a:solidFill>
              <a:schemeClr val="tx1"/>
            </a:solidFill>
          </a:ln>
        </p:spPr>
      </p:pic>
      <p:sp>
        <p:nvSpPr>
          <p:cNvPr id="2" name="Title 1"/>
          <p:cNvSpPr>
            <a:spLocks noGrp="1"/>
          </p:cNvSpPr>
          <p:nvPr>
            <p:ph type="title"/>
          </p:nvPr>
        </p:nvSpPr>
        <p:spPr/>
        <p:txBody>
          <a:bodyPr/>
          <a:lstStyle/>
          <a:p>
            <a:r>
              <a:rPr lang="fr-FR" dirty="0"/>
              <a:t>How to </a:t>
            </a:r>
            <a:r>
              <a:rPr lang="fr-FR" dirty="0" err="1"/>
              <a:t>identify</a:t>
            </a:r>
            <a:r>
              <a:rPr lang="fr-FR" dirty="0"/>
              <a:t> a file type ?</a:t>
            </a:r>
          </a:p>
        </p:txBody>
      </p:sp>
      <p:sp>
        <p:nvSpPr>
          <p:cNvPr id="4" name="Slide Number Placeholder 3"/>
          <p:cNvSpPr>
            <a:spLocks noGrp="1"/>
          </p:cNvSpPr>
          <p:nvPr>
            <p:ph type="sldNum" sz="quarter" idx="12"/>
          </p:nvPr>
        </p:nvSpPr>
        <p:spPr/>
        <p:txBody>
          <a:bodyPr/>
          <a:lstStyle/>
          <a:p>
            <a:fld id="{50488829-712A-49CD-A5AC-8F60246B7228}" type="slidenum">
              <a:rPr lang="en-US" smtClean="0"/>
              <a:t>15</a:t>
            </a:fld>
            <a:endParaRPr lang="en-US"/>
          </a:p>
        </p:txBody>
      </p:sp>
      <p:sp>
        <p:nvSpPr>
          <p:cNvPr id="3" name="Content Placeholder 2"/>
          <p:cNvSpPr>
            <a:spLocks noGrp="1"/>
          </p:cNvSpPr>
          <p:nvPr>
            <p:ph idx="1"/>
          </p:nvPr>
        </p:nvSpPr>
        <p:spPr>
          <a:xfrm>
            <a:off x="838200" y="1825625"/>
            <a:ext cx="6231903" cy="4351338"/>
          </a:xfrm>
        </p:spPr>
        <p:txBody>
          <a:bodyPr>
            <a:normAutofit/>
          </a:bodyPr>
          <a:lstStyle/>
          <a:p>
            <a:pPr marL="0" indent="0">
              <a:buNone/>
            </a:pPr>
            <a:r>
              <a:rPr lang="en-US" sz="2400" b="1" dirty="0"/>
              <a:t>MIME type = Media types </a:t>
            </a:r>
          </a:p>
          <a:p>
            <a:r>
              <a:rPr lang="en-US" sz="2000" dirty="0"/>
              <a:t>managed by Internet Assigned Numbers Authority (IANA)</a:t>
            </a:r>
          </a:p>
          <a:p>
            <a:r>
              <a:rPr lang="en-US" sz="2000" dirty="0"/>
              <a:t>example: text/html, image/gif, font/woff2, ...</a:t>
            </a:r>
          </a:p>
          <a:p>
            <a:r>
              <a:rPr lang="en-US" sz="2000" dirty="0"/>
              <a:t>used by many internet protocols </a:t>
            </a:r>
          </a:p>
          <a:p>
            <a:r>
              <a:rPr lang="en-US" sz="2000" dirty="0"/>
              <a:t>demo with your browser: with the Network tab of the developer tools open, see HTTP response headers of requests when accessing </a:t>
            </a:r>
            <a:r>
              <a:rPr lang="en-US" sz="2000" dirty="0">
                <a:hlinkClick r:id="rId3"/>
              </a:rPr>
              <a:t>https://fonts.google.com/</a:t>
            </a:r>
            <a:endParaRPr lang="en-US" sz="2000" dirty="0"/>
          </a:p>
        </p:txBody>
      </p:sp>
      <p:sp>
        <p:nvSpPr>
          <p:cNvPr id="8" name="Rectangle 7"/>
          <p:cNvSpPr/>
          <p:nvPr/>
        </p:nvSpPr>
        <p:spPr>
          <a:xfrm>
            <a:off x="7356050" y="6388083"/>
            <a:ext cx="6096000" cy="246221"/>
          </a:xfrm>
          <a:prstGeom prst="rect">
            <a:avLst/>
          </a:prstGeom>
        </p:spPr>
        <p:txBody>
          <a:bodyPr>
            <a:spAutoFit/>
          </a:bodyPr>
          <a:lstStyle/>
          <a:p>
            <a:pPr marL="0" lvl="1"/>
            <a:r>
              <a:rPr lang="en-US" sz="1000" dirty="0">
                <a:hlinkClick r:id="rId4"/>
              </a:rPr>
              <a:t>https://www.iana.org/assignments/media-types/media-types.xhtml</a:t>
            </a:r>
            <a:r>
              <a:rPr lang="en-US" sz="1000" dirty="0"/>
              <a:t> </a:t>
            </a:r>
          </a:p>
        </p:txBody>
      </p:sp>
    </p:spTree>
    <p:extLst>
      <p:ext uri="{BB962C8B-B14F-4D97-AF65-F5344CB8AC3E}">
        <p14:creationId xmlns:p14="http://schemas.microsoft.com/office/powerpoint/2010/main" val="415367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16</a:t>
            </a:fld>
            <a:endParaRPr lang="en-US"/>
          </a:p>
        </p:txBody>
      </p:sp>
      <p:pic>
        <p:nvPicPr>
          <p:cNvPr id="5" name="Picture 4"/>
          <p:cNvPicPr>
            <a:picLocks noChangeAspect="1"/>
          </p:cNvPicPr>
          <p:nvPr/>
        </p:nvPicPr>
        <p:blipFill>
          <a:blip r:embed="rId2"/>
          <a:stretch>
            <a:fillRect/>
          </a:stretch>
        </p:blipFill>
        <p:spPr>
          <a:xfrm>
            <a:off x="399423" y="131764"/>
            <a:ext cx="4643930" cy="6589711"/>
          </a:xfrm>
          <a:prstGeom prst="rect">
            <a:avLst/>
          </a:prstGeom>
          <a:ln>
            <a:solidFill>
              <a:schemeClr val="tx1"/>
            </a:solidFill>
          </a:ln>
        </p:spPr>
      </p:pic>
      <p:sp>
        <p:nvSpPr>
          <p:cNvPr id="6" name="Oval 5"/>
          <p:cNvSpPr/>
          <p:nvPr/>
        </p:nvSpPr>
        <p:spPr>
          <a:xfrm>
            <a:off x="216817" y="365125"/>
            <a:ext cx="1762812" cy="69067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p:cNvSpPr txBox="1"/>
          <p:nvPr/>
        </p:nvSpPr>
        <p:spPr>
          <a:xfrm>
            <a:off x="2706423" y="525797"/>
            <a:ext cx="1199239" cy="369332"/>
          </a:xfrm>
          <a:prstGeom prst="rect">
            <a:avLst/>
          </a:prstGeom>
          <a:noFill/>
        </p:spPr>
        <p:txBody>
          <a:bodyPr wrap="none" rtlCol="0">
            <a:spAutoFit/>
          </a:bodyPr>
          <a:lstStyle/>
          <a:p>
            <a:r>
              <a:rPr lang="fr-FR" dirty="0"/>
              <a:t>font/woff2</a:t>
            </a:r>
          </a:p>
        </p:txBody>
      </p:sp>
      <p:sp>
        <p:nvSpPr>
          <p:cNvPr id="8" name="Rounded Rectangle 7"/>
          <p:cNvSpPr/>
          <p:nvPr/>
        </p:nvSpPr>
        <p:spPr>
          <a:xfrm>
            <a:off x="216817" y="3054285"/>
            <a:ext cx="4524866" cy="196077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9"/>
          <p:cNvCxnSpPr>
            <a:stCxn id="6" idx="6"/>
          </p:cNvCxnSpPr>
          <p:nvPr/>
        </p:nvCxnSpPr>
        <p:spPr>
          <a:xfrm flipV="1">
            <a:off x="1979629" y="710463"/>
            <a:ext cx="741759" cy="1"/>
          </a:xfrm>
          <a:prstGeom prst="line">
            <a:avLst/>
          </a:prstGeom>
          <a:noFill/>
          <a:ln w="57150"/>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a:off x="631596" y="3516198"/>
            <a:ext cx="96153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1596" y="3913695"/>
            <a:ext cx="96153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045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17</a:t>
            </a:fld>
            <a:endParaRPr lang="en-US"/>
          </a:p>
        </p:txBody>
      </p:sp>
      <p:pic>
        <p:nvPicPr>
          <p:cNvPr id="5" name="Picture 4"/>
          <p:cNvPicPr>
            <a:picLocks noChangeAspect="1"/>
          </p:cNvPicPr>
          <p:nvPr/>
        </p:nvPicPr>
        <p:blipFill>
          <a:blip r:embed="rId2"/>
          <a:stretch>
            <a:fillRect/>
          </a:stretch>
        </p:blipFill>
        <p:spPr>
          <a:xfrm>
            <a:off x="399423" y="131764"/>
            <a:ext cx="4643930" cy="6589711"/>
          </a:xfrm>
          <a:prstGeom prst="rect">
            <a:avLst/>
          </a:prstGeom>
          <a:ln>
            <a:solidFill>
              <a:schemeClr val="tx1"/>
            </a:solidFill>
          </a:ln>
        </p:spPr>
      </p:pic>
      <p:sp>
        <p:nvSpPr>
          <p:cNvPr id="6" name="Oval 5"/>
          <p:cNvSpPr/>
          <p:nvPr/>
        </p:nvSpPr>
        <p:spPr>
          <a:xfrm>
            <a:off x="216817" y="365125"/>
            <a:ext cx="1762812" cy="69067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p:cNvSpPr txBox="1"/>
          <p:nvPr/>
        </p:nvSpPr>
        <p:spPr>
          <a:xfrm>
            <a:off x="2706423" y="525797"/>
            <a:ext cx="1199239" cy="369332"/>
          </a:xfrm>
          <a:prstGeom prst="rect">
            <a:avLst/>
          </a:prstGeom>
          <a:noFill/>
        </p:spPr>
        <p:txBody>
          <a:bodyPr wrap="none" rtlCol="0">
            <a:spAutoFit/>
          </a:bodyPr>
          <a:lstStyle/>
          <a:p>
            <a:r>
              <a:rPr lang="fr-FR" dirty="0"/>
              <a:t>font/woff2</a:t>
            </a:r>
          </a:p>
        </p:txBody>
      </p:sp>
      <p:sp>
        <p:nvSpPr>
          <p:cNvPr id="8" name="Rounded Rectangle 7"/>
          <p:cNvSpPr/>
          <p:nvPr/>
        </p:nvSpPr>
        <p:spPr>
          <a:xfrm>
            <a:off x="216817" y="3054285"/>
            <a:ext cx="4524866" cy="196077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9"/>
          <p:cNvCxnSpPr>
            <a:stCxn id="6" idx="6"/>
          </p:cNvCxnSpPr>
          <p:nvPr/>
        </p:nvCxnSpPr>
        <p:spPr>
          <a:xfrm flipV="1">
            <a:off x="1979629" y="710463"/>
            <a:ext cx="741759" cy="1"/>
          </a:xfrm>
          <a:prstGeom prst="line">
            <a:avLst/>
          </a:prstGeom>
          <a:noFill/>
          <a:ln w="57150"/>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a:off x="631596" y="3516198"/>
            <a:ext cx="96153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1596" y="3913695"/>
            <a:ext cx="96153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1596" y="4188644"/>
            <a:ext cx="171891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
          </p:nvPr>
        </p:nvSpPr>
        <p:spPr>
          <a:xfrm>
            <a:off x="5571463" y="1924049"/>
            <a:ext cx="6078274" cy="4351338"/>
          </a:xfrm>
        </p:spPr>
        <p:txBody>
          <a:bodyPr>
            <a:normAutofit/>
          </a:bodyPr>
          <a:lstStyle/>
          <a:p>
            <a:pPr marL="0" indent="0">
              <a:buNone/>
            </a:pPr>
            <a:r>
              <a:rPr lang="en-US" sz="2400" b="1" dirty="0"/>
              <a:t>Macintosh file type code(s)</a:t>
            </a:r>
          </a:p>
          <a:p>
            <a:pPr marL="0" indent="0">
              <a:buNone/>
            </a:pPr>
            <a:r>
              <a:rPr lang="fr-FR" sz="1500" dirty="0"/>
              <a:t>Apple Computer, Inc., "Mac OS: File Type and Creator Codes, and File Formats", Apple </a:t>
            </a:r>
            <a:r>
              <a:rPr lang="fr-FR" sz="1500" dirty="0" err="1"/>
              <a:t>Knowledge</a:t>
            </a:r>
            <a:r>
              <a:rPr lang="fr-FR" sz="1500" dirty="0"/>
              <a:t> Article 55381, </a:t>
            </a:r>
            <a:r>
              <a:rPr lang="fr-FR" sz="1500" dirty="0" err="1"/>
              <a:t>June</a:t>
            </a:r>
            <a:r>
              <a:rPr lang="fr-FR" sz="1500" dirty="0"/>
              <a:t> 1993, last </a:t>
            </a:r>
            <a:r>
              <a:rPr lang="fr-FR" sz="1500" dirty="0" err="1"/>
              <a:t>accessed</a:t>
            </a:r>
            <a:r>
              <a:rPr lang="fr-FR" sz="1500" dirty="0"/>
              <a:t> 17/05/2008 </a:t>
            </a:r>
            <a:r>
              <a:rPr lang="fr-FR" sz="1500" dirty="0">
                <a:hlinkClick r:id="rId3"/>
              </a:rPr>
              <a:t>https://web.archive.org/web/20080517021842/http://www.info.apple.com/kbnum/n55381</a:t>
            </a:r>
            <a:r>
              <a:rPr lang="fr-FR" sz="1500" dirty="0"/>
              <a:t> </a:t>
            </a:r>
            <a:endParaRPr lang="en-US" sz="2400" dirty="0"/>
          </a:p>
        </p:txBody>
      </p:sp>
      <p:pic>
        <p:nvPicPr>
          <p:cNvPr id="20" name="Picture 19"/>
          <p:cNvPicPr>
            <a:picLocks noChangeAspect="1"/>
          </p:cNvPicPr>
          <p:nvPr/>
        </p:nvPicPr>
        <p:blipFill>
          <a:blip r:embed="rId4"/>
          <a:stretch>
            <a:fillRect/>
          </a:stretch>
        </p:blipFill>
        <p:spPr>
          <a:xfrm>
            <a:off x="5681843" y="3555815"/>
            <a:ext cx="6024580" cy="1695192"/>
          </a:xfrm>
          <a:prstGeom prst="rect">
            <a:avLst/>
          </a:prstGeom>
        </p:spPr>
      </p:pic>
      <p:sp>
        <p:nvSpPr>
          <p:cNvPr id="21" name="Rectangle 20"/>
          <p:cNvSpPr/>
          <p:nvPr/>
        </p:nvSpPr>
        <p:spPr>
          <a:xfrm>
            <a:off x="5646133" y="5248258"/>
            <a:ext cx="6096000" cy="246221"/>
          </a:xfrm>
          <a:prstGeom prst="rect">
            <a:avLst/>
          </a:prstGeom>
        </p:spPr>
        <p:txBody>
          <a:bodyPr>
            <a:spAutoFit/>
          </a:bodyPr>
          <a:lstStyle/>
          <a:p>
            <a:r>
              <a:rPr lang="fr-FR" sz="1000" dirty="0">
                <a:hlinkClick r:id="rId5"/>
              </a:rPr>
              <a:t>https://en.wikipedia.org/wiki/Resource_fork#Major_resource_types</a:t>
            </a:r>
            <a:r>
              <a:rPr lang="fr-FR" sz="1000" dirty="0"/>
              <a:t> </a:t>
            </a:r>
          </a:p>
        </p:txBody>
      </p:sp>
      <p:cxnSp>
        <p:nvCxnSpPr>
          <p:cNvPr id="23" name="Straight Connector 22"/>
          <p:cNvCxnSpPr/>
          <p:nvPr/>
        </p:nvCxnSpPr>
        <p:spPr>
          <a:xfrm flipV="1">
            <a:off x="3761295" y="2262433"/>
            <a:ext cx="1810168" cy="1838227"/>
          </a:xfrm>
          <a:prstGeom prst="line">
            <a:avLst/>
          </a:prstGeom>
          <a:noFill/>
          <a:ln w="57150"/>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52332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18</a:t>
            </a:fld>
            <a:endParaRPr lang="en-US"/>
          </a:p>
        </p:txBody>
      </p:sp>
      <p:pic>
        <p:nvPicPr>
          <p:cNvPr id="5" name="Picture 4"/>
          <p:cNvPicPr>
            <a:picLocks noChangeAspect="1"/>
          </p:cNvPicPr>
          <p:nvPr/>
        </p:nvPicPr>
        <p:blipFill>
          <a:blip r:embed="rId2"/>
          <a:stretch>
            <a:fillRect/>
          </a:stretch>
        </p:blipFill>
        <p:spPr>
          <a:xfrm>
            <a:off x="399423" y="131764"/>
            <a:ext cx="4643930" cy="6589711"/>
          </a:xfrm>
          <a:prstGeom prst="rect">
            <a:avLst/>
          </a:prstGeom>
          <a:ln>
            <a:solidFill>
              <a:schemeClr val="tx1"/>
            </a:solidFill>
          </a:ln>
        </p:spPr>
      </p:pic>
      <p:sp>
        <p:nvSpPr>
          <p:cNvPr id="6" name="Oval 5"/>
          <p:cNvSpPr/>
          <p:nvPr/>
        </p:nvSpPr>
        <p:spPr>
          <a:xfrm>
            <a:off x="216817" y="365125"/>
            <a:ext cx="1762812" cy="69067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p:cNvSpPr txBox="1"/>
          <p:nvPr/>
        </p:nvSpPr>
        <p:spPr>
          <a:xfrm>
            <a:off x="2706423" y="525797"/>
            <a:ext cx="1199239" cy="369332"/>
          </a:xfrm>
          <a:prstGeom prst="rect">
            <a:avLst/>
          </a:prstGeom>
          <a:noFill/>
        </p:spPr>
        <p:txBody>
          <a:bodyPr wrap="none" rtlCol="0">
            <a:spAutoFit/>
          </a:bodyPr>
          <a:lstStyle/>
          <a:p>
            <a:r>
              <a:rPr lang="fr-FR" dirty="0"/>
              <a:t>font/woff2</a:t>
            </a:r>
          </a:p>
        </p:txBody>
      </p:sp>
      <p:sp>
        <p:nvSpPr>
          <p:cNvPr id="8" name="Rounded Rectangle 7"/>
          <p:cNvSpPr/>
          <p:nvPr/>
        </p:nvSpPr>
        <p:spPr>
          <a:xfrm>
            <a:off x="216817" y="3054285"/>
            <a:ext cx="4524866" cy="196077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9"/>
          <p:cNvCxnSpPr>
            <a:stCxn id="6" idx="6"/>
          </p:cNvCxnSpPr>
          <p:nvPr/>
        </p:nvCxnSpPr>
        <p:spPr>
          <a:xfrm flipV="1">
            <a:off x="1979629" y="710463"/>
            <a:ext cx="741759" cy="1"/>
          </a:xfrm>
          <a:prstGeom prst="line">
            <a:avLst/>
          </a:prstGeom>
          <a:noFill/>
          <a:ln w="57150"/>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a:off x="631596" y="3516198"/>
            <a:ext cx="96153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1596" y="3913695"/>
            <a:ext cx="96153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1596" y="4188644"/>
            <a:ext cx="171891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1596" y="4435312"/>
            <a:ext cx="252638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
          </p:nvPr>
        </p:nvSpPr>
        <p:spPr>
          <a:xfrm>
            <a:off x="5571463" y="663722"/>
            <a:ext cx="6078274" cy="4351338"/>
          </a:xfrm>
        </p:spPr>
        <p:txBody>
          <a:bodyPr>
            <a:normAutofit/>
          </a:bodyPr>
          <a:lstStyle/>
          <a:p>
            <a:pPr marL="0" indent="0">
              <a:buNone/>
            </a:pPr>
            <a:r>
              <a:rPr lang="en-US" sz="2400" b="1" dirty="0"/>
              <a:t>Macintosh Universal Type Identifier code</a:t>
            </a:r>
          </a:p>
          <a:p>
            <a:r>
              <a:rPr lang="fr-FR" sz="2000" dirty="0"/>
              <a:t>reverse-DNS </a:t>
            </a:r>
            <a:r>
              <a:rPr lang="fr-FR" sz="2000" dirty="0" err="1"/>
              <a:t>naming</a:t>
            </a:r>
            <a:r>
              <a:rPr lang="fr-FR" sz="2000" dirty="0"/>
              <a:t> structure</a:t>
            </a:r>
          </a:p>
          <a:p>
            <a:r>
              <a:rPr lang="fr-FR" sz="2000" dirty="0"/>
              <a:t>public </a:t>
            </a:r>
            <a:r>
              <a:rPr lang="fr-FR" sz="2000" dirty="0" err="1"/>
              <a:t>UTIs</a:t>
            </a:r>
            <a:r>
              <a:rPr lang="fr-FR" sz="2000" dirty="0"/>
              <a:t>, and </a:t>
            </a:r>
            <a:r>
              <a:rPr lang="fr-FR" sz="2000" dirty="0" err="1"/>
              <a:t>organization-specific</a:t>
            </a:r>
            <a:r>
              <a:rPr lang="fr-FR" sz="2000" dirty="0"/>
              <a:t> </a:t>
            </a:r>
            <a:r>
              <a:rPr lang="fr-FR" sz="2000" dirty="0" err="1"/>
              <a:t>UTIs</a:t>
            </a:r>
            <a:endParaRPr lang="fr-FR" sz="2000" dirty="0"/>
          </a:p>
          <a:p>
            <a:r>
              <a:rPr lang="fr-FR" sz="2000" dirty="0"/>
              <a:t>multi-</a:t>
            </a:r>
            <a:r>
              <a:rPr lang="fr-FR" sz="2000" dirty="0" err="1"/>
              <a:t>heritance</a:t>
            </a:r>
            <a:endParaRPr lang="en-US" sz="2000" dirty="0"/>
          </a:p>
        </p:txBody>
      </p:sp>
      <p:cxnSp>
        <p:nvCxnSpPr>
          <p:cNvPr id="23" name="Straight Connector 22"/>
          <p:cNvCxnSpPr/>
          <p:nvPr/>
        </p:nvCxnSpPr>
        <p:spPr>
          <a:xfrm flipV="1">
            <a:off x="4242062" y="1022809"/>
            <a:ext cx="1329401" cy="3304094"/>
          </a:xfrm>
          <a:prstGeom prst="line">
            <a:avLst/>
          </a:prstGeom>
          <a:noFill/>
          <a:ln w="57150"/>
        </p:spPr>
        <p:style>
          <a:lnRef idx="2">
            <a:schemeClr val="accent1">
              <a:shade val="50000"/>
            </a:schemeClr>
          </a:lnRef>
          <a:fillRef idx="1">
            <a:schemeClr val="accent1"/>
          </a:fillRef>
          <a:effectRef idx="0">
            <a:schemeClr val="accent1"/>
          </a:effectRef>
          <a:fontRef idx="minor">
            <a:schemeClr val="lt1"/>
          </a:fontRef>
        </p:style>
      </p:cxnSp>
      <p:pic>
        <p:nvPicPr>
          <p:cNvPr id="3" name="Picture 2"/>
          <p:cNvPicPr>
            <a:picLocks noChangeAspect="1"/>
          </p:cNvPicPr>
          <p:nvPr/>
        </p:nvPicPr>
        <p:blipFill rotWithShape="1">
          <a:blip r:embed="rId3"/>
          <a:srcRect b="13450"/>
          <a:stretch/>
        </p:blipFill>
        <p:spPr>
          <a:xfrm>
            <a:off x="6014301" y="2566079"/>
            <a:ext cx="5850593" cy="3920132"/>
          </a:xfrm>
          <a:prstGeom prst="rect">
            <a:avLst/>
          </a:prstGeom>
          <a:ln>
            <a:solidFill>
              <a:schemeClr val="tx1"/>
            </a:solidFill>
          </a:ln>
        </p:spPr>
      </p:pic>
      <p:sp>
        <p:nvSpPr>
          <p:cNvPr id="9" name="Rectangle 8"/>
          <p:cNvSpPr/>
          <p:nvPr/>
        </p:nvSpPr>
        <p:spPr>
          <a:xfrm>
            <a:off x="6014301" y="6480733"/>
            <a:ext cx="5171609" cy="246221"/>
          </a:xfrm>
          <a:prstGeom prst="rect">
            <a:avLst/>
          </a:prstGeom>
        </p:spPr>
        <p:txBody>
          <a:bodyPr wrap="none">
            <a:spAutoFit/>
          </a:bodyPr>
          <a:lstStyle/>
          <a:p>
            <a:r>
              <a:rPr lang="fr-FR" sz="1000" dirty="0">
                <a:hlinkClick r:id="rId4"/>
              </a:rPr>
              <a:t>https://developer.apple.com/library/archive/documentation/Miscellaneous/Reference/UTIRef/</a:t>
            </a:r>
            <a:r>
              <a:rPr lang="fr-FR" sz="1000" dirty="0"/>
              <a:t> </a:t>
            </a:r>
          </a:p>
        </p:txBody>
      </p:sp>
    </p:spTree>
    <p:extLst>
      <p:ext uri="{BB962C8B-B14F-4D97-AF65-F5344CB8AC3E}">
        <p14:creationId xmlns:p14="http://schemas.microsoft.com/office/powerpoint/2010/main" val="961732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p>
        </p:txBody>
      </p:sp>
      <p:sp>
        <p:nvSpPr>
          <p:cNvPr id="3" name="Subtitle 2"/>
          <p:cNvSpPr>
            <a:spLocks noGrp="1"/>
          </p:cNvSpPr>
          <p:nvPr>
            <p:ph type="subTitle" idx="1"/>
          </p:nvPr>
        </p:nvSpPr>
        <p:spPr>
          <a:xfrm>
            <a:off x="2082800" y="3602038"/>
            <a:ext cx="8026400" cy="1655762"/>
          </a:xfrm>
        </p:spPr>
        <p:txBody>
          <a:bodyPr/>
          <a:lstStyle/>
          <a:p>
            <a:r>
              <a:rPr lang="en-US" dirty="0"/>
              <a:t>Part 2. Data Formats</a:t>
            </a:r>
          </a:p>
          <a:p>
            <a:r>
              <a:rPr lang="en-US" dirty="0"/>
              <a:t>Part 2.2. Delimiter-separated values</a:t>
            </a:r>
          </a:p>
          <a:p>
            <a:endParaRPr lang="en-US" dirty="0"/>
          </a:p>
        </p:txBody>
      </p:sp>
    </p:spTree>
    <p:extLst>
      <p:ext uri="{BB962C8B-B14F-4D97-AF65-F5344CB8AC3E}">
        <p14:creationId xmlns:p14="http://schemas.microsoft.com/office/powerpoint/2010/main" val="209463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Data Interoperability and Semantics</a:t>
            </a:r>
            <a:br>
              <a:rPr lang="en-US" b="1" dirty="0"/>
            </a:br>
            <a:r>
              <a:rPr lang="en-US" dirty="0"/>
              <a:t>Outline</a:t>
            </a:r>
            <a:endParaRPr lang="fr-FR" dirty="0"/>
          </a:p>
        </p:txBody>
      </p:sp>
      <p:sp>
        <p:nvSpPr>
          <p:cNvPr id="3" name="Content Placeholder 2"/>
          <p:cNvSpPr>
            <a:spLocks noGrp="1"/>
          </p:cNvSpPr>
          <p:nvPr>
            <p:ph idx="1"/>
          </p:nvPr>
        </p:nvSpPr>
        <p:spPr/>
        <p:txBody>
          <a:bodyPr>
            <a:normAutofit lnSpcReduction="10000"/>
          </a:bodyPr>
          <a:lstStyle/>
          <a:p>
            <a:r>
              <a:rPr lang="fr-FR" dirty="0"/>
              <a:t>&lt; Part 2. Data formats &gt;</a:t>
            </a:r>
          </a:p>
          <a:p>
            <a:pPr lvl="1"/>
            <a:r>
              <a:rPr lang="en-US" dirty="0"/>
              <a:t>Part 2.1 Generalities</a:t>
            </a:r>
          </a:p>
          <a:p>
            <a:pPr lvl="1"/>
            <a:r>
              <a:rPr lang="en-US" dirty="0"/>
              <a:t>Part 2.2. Delimiter-separated values</a:t>
            </a:r>
          </a:p>
          <a:p>
            <a:pPr lvl="1"/>
            <a:r>
              <a:rPr lang="en-US" dirty="0"/>
              <a:t>Part 2.3. Extensible Markup Language (XML)</a:t>
            </a:r>
          </a:p>
          <a:p>
            <a:pPr lvl="1"/>
            <a:r>
              <a:rPr lang="en-US" dirty="0"/>
              <a:t>Part 2.4. JavaScript Object Notation (JSON)</a:t>
            </a:r>
          </a:p>
          <a:p>
            <a:pPr lvl="1"/>
            <a:r>
              <a:rPr lang="en-US" dirty="0"/>
              <a:t>Part 2.5. Configuration file formats</a:t>
            </a:r>
          </a:p>
          <a:p>
            <a:pPr lvl="1"/>
            <a:r>
              <a:rPr lang="en-US" dirty="0"/>
              <a:t>Part 2.6. YAML </a:t>
            </a:r>
            <a:r>
              <a:rPr lang="en-US" dirty="0" err="1"/>
              <a:t>Ain’t</a:t>
            </a:r>
            <a:r>
              <a:rPr lang="en-US" dirty="0"/>
              <a:t> Markup Language (YAML)</a:t>
            </a:r>
          </a:p>
          <a:p>
            <a:pPr lvl="1"/>
            <a:r>
              <a:rPr lang="en-US" dirty="0"/>
              <a:t>Part 2.7. Lightweight markup languages</a:t>
            </a:r>
          </a:p>
          <a:p>
            <a:pPr lvl="1"/>
            <a:r>
              <a:rPr lang="en-US" dirty="0"/>
              <a:t>Part 2.8. Compressed formats</a:t>
            </a:r>
          </a:p>
          <a:p>
            <a:pPr lvl="1"/>
            <a:r>
              <a:rPr lang="en-US" dirty="0"/>
              <a:t>Part 2.9 Multimedia formats</a:t>
            </a:r>
          </a:p>
          <a:p>
            <a:pPr lvl="1"/>
            <a:r>
              <a:rPr lang="en-US" dirty="0"/>
              <a:t>Part 2.10 3D models</a:t>
            </a:r>
          </a:p>
          <a:p>
            <a:pPr lvl="2"/>
            <a:endParaRPr lang="fr-FR" dirty="0"/>
          </a:p>
          <a:p>
            <a:pPr lvl="2"/>
            <a:endParaRPr lang="fr-FR" dirty="0"/>
          </a:p>
          <a:p>
            <a:pPr lvl="2"/>
            <a:endParaRPr lang="en-US" dirty="0"/>
          </a:p>
          <a:p>
            <a:pPr lvl="1"/>
            <a:endParaRPr lang="en-US" dirty="0"/>
          </a:p>
          <a:p>
            <a:pPr lvl="2"/>
            <a:endParaRPr lang="en-US" dirty="0"/>
          </a:p>
        </p:txBody>
      </p:sp>
      <p:sp>
        <p:nvSpPr>
          <p:cNvPr id="4" name="Slide Number Placeholder 3"/>
          <p:cNvSpPr>
            <a:spLocks noGrp="1"/>
          </p:cNvSpPr>
          <p:nvPr>
            <p:ph type="sldNum" sz="quarter" idx="12"/>
          </p:nvPr>
        </p:nvSpPr>
        <p:spPr/>
        <p:txBody>
          <a:bodyPr/>
          <a:lstStyle/>
          <a:p>
            <a:fld id="{50488829-712A-49CD-A5AC-8F60246B7228}" type="slidenum">
              <a:rPr lang="en-US" smtClean="0"/>
              <a:t>2</a:t>
            </a:fld>
            <a:endParaRPr lang="en-US"/>
          </a:p>
        </p:txBody>
      </p:sp>
      <p:sp>
        <p:nvSpPr>
          <p:cNvPr id="6" name="TextBox 3">
            <a:extLst>
              <a:ext uri="{FF2B5EF4-FFF2-40B4-BE49-F238E27FC236}">
                <a16:creationId xmlns:a16="http://schemas.microsoft.com/office/drawing/2014/main" id="{315FDDD5-3DE8-4DD1-9474-521BFD2B83F7}"/>
              </a:ext>
            </a:extLst>
          </p:cNvPr>
          <p:cNvSpPr txBox="1"/>
          <p:nvPr/>
        </p:nvSpPr>
        <p:spPr bwMode="auto">
          <a:xfrm>
            <a:off x="100584" y="5818477"/>
            <a:ext cx="9074920" cy="954107"/>
          </a:xfrm>
          <a:prstGeom prst="rect">
            <a:avLst/>
          </a:prstGeom>
          <a:noFill/>
        </p:spPr>
        <p:txBody>
          <a:bodyPr wrap="none" rtlCol="0">
            <a:spAutoFit/>
          </a:bodyPr>
          <a:lstStyle/>
          <a:p>
            <a:pPr>
              <a:defRPr/>
            </a:pPr>
            <a:r>
              <a:rPr lang="en-US" sz="1400" dirty="0"/>
              <a:t>ICM – Computer Science Major – Course unit on Data Interoperability and Semantics</a:t>
            </a:r>
            <a:endParaRPr dirty="0"/>
          </a:p>
          <a:p>
            <a:pPr>
              <a:defRPr/>
            </a:pPr>
            <a:r>
              <a:rPr lang="en-US" sz="1400" dirty="0"/>
              <a:t>M1 Cyber Physical and Social Systems – Course unit on Data Interoperability and Semantics</a:t>
            </a:r>
          </a:p>
          <a:p>
            <a:pPr>
              <a:defRPr/>
            </a:pPr>
            <a:r>
              <a:rPr lang="en-US" sz="1400" dirty="0"/>
              <a:t>Maxime </a:t>
            </a:r>
            <a:r>
              <a:rPr lang="en-US" sz="1400" dirty="0" err="1"/>
              <a:t>Lefrançois</a:t>
            </a:r>
            <a:r>
              <a:rPr lang="en-US" sz="1400" dirty="0"/>
              <a:t> </a:t>
            </a:r>
            <a:r>
              <a:rPr lang="en-US" sz="1400" u="sng" dirty="0">
                <a:hlinkClick r:id="rId2"/>
              </a:rPr>
              <a:t>https://maxime-lefrancois.info</a:t>
            </a:r>
            <a:r>
              <a:rPr lang="en-US" sz="1400" u="sng" dirty="0"/>
              <a:t> </a:t>
            </a:r>
            <a:endParaRPr dirty="0"/>
          </a:p>
          <a:p>
            <a:pPr>
              <a:defRPr/>
            </a:pPr>
            <a:r>
              <a:rPr lang="en-US" sz="1400" dirty="0"/>
              <a:t>Course unit URL: </a:t>
            </a:r>
            <a:r>
              <a:rPr lang="en-US" sz="1400" u="sng" dirty="0">
                <a:hlinkClick r:id="rId3"/>
              </a:rPr>
              <a:t>https://ci.mines-stetienne.fr/cps2/course/data</a:t>
            </a:r>
            <a:endParaRPr dirty="0"/>
          </a:p>
        </p:txBody>
      </p:sp>
    </p:spTree>
    <p:extLst>
      <p:ext uri="{BB962C8B-B14F-4D97-AF65-F5344CB8AC3E}">
        <p14:creationId xmlns:p14="http://schemas.microsoft.com/office/powerpoint/2010/main" val="281370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Delimiter-separated values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20</a:t>
            </a:fld>
            <a:endParaRPr lang="en-US"/>
          </a:p>
        </p:txBody>
      </p:sp>
      <p:sp>
        <p:nvSpPr>
          <p:cNvPr id="6" name="TextBox 5"/>
          <p:cNvSpPr txBox="1"/>
          <p:nvPr/>
        </p:nvSpPr>
        <p:spPr>
          <a:xfrm>
            <a:off x="1310861" y="1759484"/>
            <a:ext cx="7874000" cy="3170099"/>
          </a:xfrm>
          <a:prstGeom prst="rect">
            <a:avLst/>
          </a:prstGeom>
          <a:noFill/>
        </p:spPr>
        <p:txBody>
          <a:bodyPr wrap="square" rtlCol="0">
            <a:spAutoFit/>
          </a:bodyPr>
          <a:lstStyle/>
          <a:p>
            <a:r>
              <a:rPr lang="fr-FR" sz="2000" b="1" dirty="0" err="1"/>
              <a:t>separator</a:t>
            </a:r>
            <a:r>
              <a:rPr lang="fr-FR" sz="2000" b="1" dirty="0"/>
              <a:t> </a:t>
            </a:r>
            <a:r>
              <a:rPr lang="fr-FR" sz="2000" b="1" dirty="0" err="1"/>
              <a:t>character</a:t>
            </a:r>
            <a:endParaRPr lang="fr-FR" sz="2000" b="1" dirty="0"/>
          </a:p>
          <a:p>
            <a:pPr marL="342900" indent="-342900">
              <a:buFont typeface="Arial" panose="020B0604020202020204" pitchFamily="34" charset="0"/>
              <a:buChar char="•"/>
            </a:pPr>
            <a:r>
              <a:rPr lang="fr-FR" sz="2000" dirty="0"/>
              <a:t>comma</a:t>
            </a:r>
            <a:br>
              <a:rPr lang="fr-FR" sz="2000" dirty="0"/>
            </a:br>
            <a:r>
              <a:rPr lang="fr-FR" sz="2000" dirty="0"/>
              <a:t>	Comma-</a:t>
            </a:r>
            <a:r>
              <a:rPr lang="fr-FR" sz="2000" dirty="0" err="1"/>
              <a:t>separated</a:t>
            </a:r>
            <a:r>
              <a:rPr lang="fr-FR" sz="2000" dirty="0"/>
              <a:t> values (CSV)</a:t>
            </a:r>
            <a:br>
              <a:rPr lang="fr-FR" sz="2000" dirty="0"/>
            </a:br>
            <a:r>
              <a:rPr lang="fr-FR" sz="2000" dirty="0"/>
              <a:t>	ex: Microsoft Excel csv export</a:t>
            </a:r>
            <a:r>
              <a:rPr lang="fr-FR" baseline="30000" dirty="0"/>
              <a:t>1</a:t>
            </a:r>
            <a:endParaRPr lang="fr-FR" sz="2000" dirty="0"/>
          </a:p>
          <a:p>
            <a:pPr marL="342900" indent="-342900">
              <a:buFont typeface="Arial" panose="020B0604020202020204" pitchFamily="34" charset="0"/>
              <a:buChar char="•"/>
            </a:pPr>
            <a:r>
              <a:rPr lang="fr-FR" sz="2000" dirty="0" err="1"/>
              <a:t>semicolon</a:t>
            </a:r>
            <a:br>
              <a:rPr lang="fr-FR" sz="2000" dirty="0"/>
            </a:br>
            <a:r>
              <a:rPr lang="fr-FR" sz="2000" dirty="0"/>
              <a:t>	ex: Microsoft Excel csv export</a:t>
            </a:r>
            <a:r>
              <a:rPr lang="fr-FR" sz="2000" baseline="30000" dirty="0"/>
              <a:t>2</a:t>
            </a:r>
            <a:endParaRPr lang="fr-FR" sz="2000" dirty="0"/>
          </a:p>
          <a:p>
            <a:pPr marL="342900" indent="-342900">
              <a:buFont typeface="Arial" panose="020B0604020202020204" pitchFamily="34" charset="0"/>
              <a:buChar char="•"/>
            </a:pPr>
            <a:r>
              <a:rPr lang="fr-FR" sz="2000" dirty="0"/>
              <a:t>tab</a:t>
            </a:r>
            <a:br>
              <a:rPr lang="fr-FR" sz="2000" dirty="0"/>
            </a:br>
            <a:r>
              <a:rPr lang="fr-FR" sz="2000" dirty="0"/>
              <a:t>	Tab-</a:t>
            </a:r>
            <a:r>
              <a:rPr lang="fr-FR" sz="2000" dirty="0" err="1"/>
              <a:t>separated</a:t>
            </a:r>
            <a:r>
              <a:rPr lang="fr-FR" sz="2000" dirty="0"/>
              <a:t> values (TSV)</a:t>
            </a:r>
          </a:p>
          <a:p>
            <a:pPr marL="342900" indent="-342900">
              <a:buFont typeface="Arial" panose="020B0604020202020204" pitchFamily="34" charset="0"/>
              <a:buChar char="•"/>
            </a:pPr>
            <a:r>
              <a:rPr lang="fr-FR" sz="2000" dirty="0"/>
              <a:t>colon</a:t>
            </a:r>
            <a:br>
              <a:rPr lang="fr-FR" sz="2000" dirty="0"/>
            </a:br>
            <a:r>
              <a:rPr lang="fr-FR" sz="2000" dirty="0"/>
              <a:t>	ex: Linux   </a:t>
            </a:r>
            <a:r>
              <a:rPr lang="fr-FR" dirty="0">
                <a:latin typeface="Consolas" panose="020B0609020204030204" pitchFamily="49" charset="0"/>
              </a:rPr>
              <a:t>$ cat /</a:t>
            </a:r>
            <a:r>
              <a:rPr lang="fr-FR" dirty="0" err="1">
                <a:latin typeface="Consolas" panose="020B0609020204030204" pitchFamily="49" charset="0"/>
              </a:rPr>
              <a:t>etc</a:t>
            </a:r>
            <a:r>
              <a:rPr lang="fr-FR" dirty="0">
                <a:latin typeface="Consolas" panose="020B0609020204030204" pitchFamily="49" charset="0"/>
              </a:rPr>
              <a:t>/</a:t>
            </a:r>
            <a:r>
              <a:rPr lang="fr-FR" dirty="0" err="1">
                <a:latin typeface="Consolas" panose="020B0609020204030204" pitchFamily="49" charset="0"/>
              </a:rPr>
              <a:t>passwd</a:t>
            </a:r>
            <a:endParaRPr lang="fr-FR" sz="1600" dirty="0">
              <a:latin typeface="Consolas" panose="020B0609020204030204" pitchFamily="49" charset="0"/>
            </a:endParaRPr>
          </a:p>
        </p:txBody>
      </p:sp>
      <p:sp>
        <p:nvSpPr>
          <p:cNvPr id="7" name="Rectangle 6"/>
          <p:cNvSpPr/>
          <p:nvPr/>
        </p:nvSpPr>
        <p:spPr>
          <a:xfrm>
            <a:off x="1310861" y="6209336"/>
            <a:ext cx="4790350" cy="523220"/>
          </a:xfrm>
          <a:prstGeom prst="rect">
            <a:avLst/>
          </a:prstGeom>
        </p:spPr>
        <p:txBody>
          <a:bodyPr wrap="none">
            <a:spAutoFit/>
          </a:bodyPr>
          <a:lstStyle/>
          <a:p>
            <a:r>
              <a:rPr lang="fr-FR" sz="1400" baseline="30000" dirty="0"/>
              <a:t>1 </a:t>
            </a:r>
            <a:r>
              <a:rPr lang="en-US" sz="1400" dirty="0"/>
              <a:t>unless the decimal point of the locale is a comma (ex., France)</a:t>
            </a:r>
          </a:p>
          <a:p>
            <a:r>
              <a:rPr lang="fr-FR" sz="1400" baseline="30000" dirty="0"/>
              <a:t>2 </a:t>
            </a:r>
            <a:r>
              <a:rPr lang="en-US" sz="1400" dirty="0"/>
              <a:t>when the decimal point of the locale is a comma</a:t>
            </a:r>
            <a:endParaRPr lang="fr-FR" sz="1400" dirty="0"/>
          </a:p>
        </p:txBody>
      </p:sp>
      <p:pic>
        <p:nvPicPr>
          <p:cNvPr id="9" name="Picture 8"/>
          <p:cNvPicPr>
            <a:picLocks noChangeAspect="1"/>
          </p:cNvPicPr>
          <p:nvPr/>
        </p:nvPicPr>
        <p:blipFill rotWithShape="1">
          <a:blip r:embed="rId2"/>
          <a:srcRect b="20822"/>
          <a:stretch/>
        </p:blipFill>
        <p:spPr>
          <a:xfrm>
            <a:off x="2309346" y="4899767"/>
            <a:ext cx="4488569" cy="1212800"/>
          </a:xfrm>
          <a:prstGeom prst="rect">
            <a:avLst/>
          </a:prstGeom>
        </p:spPr>
      </p:pic>
      <p:pic>
        <p:nvPicPr>
          <p:cNvPr id="16" name="Picture 15"/>
          <p:cNvPicPr>
            <a:picLocks noChangeAspect="1"/>
          </p:cNvPicPr>
          <p:nvPr/>
        </p:nvPicPr>
        <p:blipFill>
          <a:blip r:embed="rId3"/>
          <a:stretch>
            <a:fillRect/>
          </a:stretch>
        </p:blipFill>
        <p:spPr>
          <a:xfrm>
            <a:off x="7348331" y="1340415"/>
            <a:ext cx="4528930" cy="5188882"/>
          </a:xfrm>
          <a:prstGeom prst="rect">
            <a:avLst/>
          </a:prstGeom>
        </p:spPr>
      </p:pic>
    </p:spTree>
    <p:extLst>
      <p:ext uri="{BB962C8B-B14F-4D97-AF65-F5344CB8AC3E}">
        <p14:creationId xmlns:p14="http://schemas.microsoft.com/office/powerpoint/2010/main" val="3870032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Delimiter-separated values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21</a:t>
            </a:fld>
            <a:endParaRPr lang="en-US"/>
          </a:p>
        </p:txBody>
      </p:sp>
      <p:sp>
        <p:nvSpPr>
          <p:cNvPr id="6" name="TextBox 5"/>
          <p:cNvSpPr txBox="1"/>
          <p:nvPr/>
        </p:nvSpPr>
        <p:spPr>
          <a:xfrm>
            <a:off x="1310861" y="1759484"/>
            <a:ext cx="7874000" cy="4708981"/>
          </a:xfrm>
          <a:prstGeom prst="rect">
            <a:avLst/>
          </a:prstGeom>
          <a:noFill/>
        </p:spPr>
        <p:txBody>
          <a:bodyPr wrap="square" rtlCol="0">
            <a:spAutoFit/>
          </a:bodyPr>
          <a:lstStyle/>
          <a:p>
            <a:r>
              <a:rPr lang="en-US" sz="2000" b="1" dirty="0"/>
              <a:t>separator character</a:t>
            </a:r>
            <a:endParaRPr lang="en-US" sz="2000" dirty="0"/>
          </a:p>
          <a:p>
            <a:r>
              <a:rPr lang="en-US" sz="2000" b="1" dirty="0"/>
              <a:t>records separated by CRLF</a:t>
            </a:r>
          </a:p>
          <a:p>
            <a:endParaRPr lang="en-US" sz="2000" dirty="0"/>
          </a:p>
          <a:p>
            <a:endParaRPr lang="en-US" sz="2000" dirty="0"/>
          </a:p>
          <a:p>
            <a:r>
              <a:rPr lang="en-US" sz="2000" b="1" dirty="0"/>
              <a:t>optional header file</a:t>
            </a:r>
          </a:p>
          <a:p>
            <a:endParaRPr lang="en-US" sz="2000" dirty="0"/>
          </a:p>
          <a:p>
            <a:endParaRPr lang="en-US" sz="2000" dirty="0"/>
          </a:p>
          <a:p>
            <a:endParaRPr lang="en-US" sz="2000" b="1" dirty="0"/>
          </a:p>
          <a:p>
            <a:r>
              <a:rPr lang="en-US" sz="2000" b="1" dirty="0"/>
              <a:t>fields enclosed in double quote</a:t>
            </a:r>
          </a:p>
          <a:p>
            <a:endParaRPr lang="en-US" sz="2000" dirty="0"/>
          </a:p>
          <a:p>
            <a:endParaRPr lang="en-US" sz="2000" dirty="0"/>
          </a:p>
          <a:p>
            <a:endParaRPr lang="en-US" sz="2000" b="1" dirty="0"/>
          </a:p>
          <a:p>
            <a:r>
              <a:rPr lang="en-US" sz="2000" b="1" dirty="0"/>
              <a:t>escaping cell character</a:t>
            </a:r>
          </a:p>
          <a:p>
            <a:endParaRPr lang="en-US" sz="2000" dirty="0"/>
          </a:p>
          <a:p>
            <a:endParaRPr lang="en-US" sz="2000" dirty="0" err="1"/>
          </a:p>
        </p:txBody>
      </p:sp>
      <p:pic>
        <p:nvPicPr>
          <p:cNvPr id="3" name="Picture 2"/>
          <p:cNvPicPr>
            <a:picLocks noChangeAspect="1"/>
          </p:cNvPicPr>
          <p:nvPr/>
        </p:nvPicPr>
        <p:blipFill>
          <a:blip r:embed="rId2"/>
          <a:stretch>
            <a:fillRect/>
          </a:stretch>
        </p:blipFill>
        <p:spPr>
          <a:xfrm>
            <a:off x="1900639" y="2444719"/>
            <a:ext cx="1554769" cy="374297"/>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1900638" y="3407608"/>
            <a:ext cx="3183954" cy="564468"/>
          </a:xfrm>
          <a:prstGeom prst="rect">
            <a:avLst/>
          </a:prstGeom>
          <a:ln>
            <a:solidFill>
              <a:schemeClr val="tx1"/>
            </a:solidFill>
          </a:ln>
        </p:spPr>
      </p:pic>
      <p:pic>
        <p:nvPicPr>
          <p:cNvPr id="12" name="Picture 11"/>
          <p:cNvPicPr>
            <a:picLocks noChangeAspect="1"/>
          </p:cNvPicPr>
          <p:nvPr/>
        </p:nvPicPr>
        <p:blipFill>
          <a:blip r:embed="rId4"/>
          <a:stretch>
            <a:fillRect/>
          </a:stretch>
        </p:blipFill>
        <p:spPr>
          <a:xfrm>
            <a:off x="4019965" y="2400374"/>
            <a:ext cx="1572988" cy="407812"/>
          </a:xfrm>
          <a:prstGeom prst="rect">
            <a:avLst/>
          </a:prstGeom>
          <a:ln>
            <a:solidFill>
              <a:schemeClr val="tx1"/>
            </a:solidFill>
          </a:ln>
        </p:spPr>
      </p:pic>
      <p:sp>
        <p:nvSpPr>
          <p:cNvPr id="14" name="TextBox 13"/>
          <p:cNvSpPr txBox="1"/>
          <p:nvPr/>
        </p:nvSpPr>
        <p:spPr>
          <a:xfrm>
            <a:off x="3548856" y="2425862"/>
            <a:ext cx="386644" cy="369332"/>
          </a:xfrm>
          <a:prstGeom prst="rect">
            <a:avLst/>
          </a:prstGeom>
          <a:noFill/>
        </p:spPr>
        <p:txBody>
          <a:bodyPr wrap="none" rtlCol="0">
            <a:spAutoFit/>
          </a:bodyPr>
          <a:lstStyle/>
          <a:p>
            <a:r>
              <a:rPr lang="fr-FR" dirty="0"/>
              <a:t>or</a:t>
            </a:r>
          </a:p>
        </p:txBody>
      </p:sp>
      <p:pic>
        <p:nvPicPr>
          <p:cNvPr id="15" name="Picture 14"/>
          <p:cNvPicPr>
            <a:picLocks noChangeAspect="1"/>
          </p:cNvPicPr>
          <p:nvPr/>
        </p:nvPicPr>
        <p:blipFill>
          <a:blip r:embed="rId5"/>
          <a:stretch>
            <a:fillRect/>
          </a:stretch>
        </p:blipFill>
        <p:spPr>
          <a:xfrm>
            <a:off x="1900638" y="4608312"/>
            <a:ext cx="1339014" cy="617276"/>
          </a:xfrm>
          <a:prstGeom prst="rect">
            <a:avLst/>
          </a:prstGeom>
          <a:ln>
            <a:solidFill>
              <a:schemeClr val="tx1"/>
            </a:solidFill>
          </a:ln>
        </p:spPr>
      </p:pic>
      <p:pic>
        <p:nvPicPr>
          <p:cNvPr id="16" name="Picture 15"/>
          <p:cNvPicPr>
            <a:picLocks noChangeAspect="1"/>
          </p:cNvPicPr>
          <p:nvPr/>
        </p:nvPicPr>
        <p:blipFill>
          <a:blip r:embed="rId6"/>
          <a:stretch>
            <a:fillRect/>
          </a:stretch>
        </p:blipFill>
        <p:spPr>
          <a:xfrm>
            <a:off x="1900638" y="5856622"/>
            <a:ext cx="1826536" cy="283918"/>
          </a:xfrm>
          <a:prstGeom prst="rect">
            <a:avLst/>
          </a:prstGeom>
          <a:ln>
            <a:solidFill>
              <a:schemeClr val="tx1"/>
            </a:solidFill>
          </a:ln>
        </p:spPr>
      </p:pic>
      <p:pic>
        <p:nvPicPr>
          <p:cNvPr id="17" name="Picture 16"/>
          <p:cNvPicPr>
            <a:picLocks noChangeAspect="1"/>
          </p:cNvPicPr>
          <p:nvPr/>
        </p:nvPicPr>
        <p:blipFill>
          <a:blip r:embed="rId7"/>
          <a:stretch>
            <a:fillRect/>
          </a:stretch>
        </p:blipFill>
        <p:spPr>
          <a:xfrm>
            <a:off x="7348331" y="1340415"/>
            <a:ext cx="4528930" cy="5188882"/>
          </a:xfrm>
          <a:prstGeom prst="rect">
            <a:avLst/>
          </a:prstGeom>
        </p:spPr>
      </p:pic>
      <p:sp>
        <p:nvSpPr>
          <p:cNvPr id="18" name="Rectangle 17"/>
          <p:cNvSpPr/>
          <p:nvPr/>
        </p:nvSpPr>
        <p:spPr>
          <a:xfrm>
            <a:off x="1310861" y="1428214"/>
            <a:ext cx="1673856" cy="461665"/>
          </a:xfrm>
          <a:prstGeom prst="rect">
            <a:avLst/>
          </a:prstGeom>
        </p:spPr>
        <p:txBody>
          <a:bodyPr wrap="none">
            <a:spAutoFit/>
          </a:bodyPr>
          <a:lstStyle/>
          <a:p>
            <a:r>
              <a:rPr lang="fr-FR" sz="2400" b="1" u="sng" dirty="0">
                <a:solidFill>
                  <a:srgbClr val="24292F"/>
                </a:solidFill>
                <a:latin typeface="-apple-system"/>
                <a:hlinkClick r:id="rId8"/>
              </a:rPr>
              <a:t>RFC 4180</a:t>
            </a:r>
            <a:r>
              <a:rPr lang="fr-FR" sz="2400" b="1" dirty="0">
                <a:solidFill>
                  <a:srgbClr val="24292F"/>
                </a:solidFill>
                <a:latin typeface="-apple-system"/>
              </a:rPr>
              <a:t> </a:t>
            </a:r>
            <a:endParaRPr lang="fr-FR" sz="2400" b="1" i="0" dirty="0">
              <a:solidFill>
                <a:srgbClr val="24292F"/>
              </a:solidFill>
              <a:effectLst/>
              <a:latin typeface="-apple-system"/>
            </a:endParaRPr>
          </a:p>
        </p:txBody>
      </p:sp>
    </p:spTree>
    <p:extLst>
      <p:ext uri="{BB962C8B-B14F-4D97-AF65-F5344CB8AC3E}">
        <p14:creationId xmlns:p14="http://schemas.microsoft.com/office/powerpoint/2010/main" val="2103072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Delimiter-separated values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22</a:t>
            </a:fld>
            <a:endParaRPr lang="en-US"/>
          </a:p>
        </p:txBody>
      </p:sp>
      <p:sp>
        <p:nvSpPr>
          <p:cNvPr id="15" name="TextBox 14"/>
          <p:cNvSpPr txBox="1"/>
          <p:nvPr/>
        </p:nvSpPr>
        <p:spPr>
          <a:xfrm>
            <a:off x="341385" y="1690688"/>
            <a:ext cx="4558606" cy="615553"/>
          </a:xfrm>
          <a:prstGeom prst="rect">
            <a:avLst/>
          </a:prstGeom>
          <a:noFill/>
        </p:spPr>
        <p:txBody>
          <a:bodyPr wrap="square" rtlCol="0">
            <a:spAutoFit/>
          </a:bodyPr>
          <a:lstStyle/>
          <a:p>
            <a:pPr marL="342900" indent="-342900">
              <a:buFont typeface="Arial" panose="020B0604020202020204" pitchFamily="34" charset="0"/>
              <a:buChar char="•"/>
            </a:pPr>
            <a:r>
              <a:rPr lang="fr-FR" sz="2000" dirty="0" err="1"/>
              <a:t>Comparison</a:t>
            </a:r>
            <a:r>
              <a:rPr lang="fr-FR" sz="2000" dirty="0"/>
              <a:t> Java </a:t>
            </a:r>
            <a:r>
              <a:rPr lang="fr-FR" sz="2000" dirty="0" err="1"/>
              <a:t>libraries</a:t>
            </a:r>
            <a:r>
              <a:rPr lang="fr-FR" sz="2000" dirty="0"/>
              <a:t>: </a:t>
            </a:r>
            <a:br>
              <a:rPr lang="fr-FR" sz="1600" dirty="0"/>
            </a:br>
            <a:r>
              <a:rPr lang="fr-FR" sz="1400" dirty="0">
                <a:hlinkClick r:id="rId2"/>
              </a:rPr>
              <a:t>https://github.com/uniVocity/csv-parsers-comparison</a:t>
            </a:r>
            <a:r>
              <a:rPr lang="fr-FR" sz="1400" dirty="0"/>
              <a:t> </a:t>
            </a:r>
          </a:p>
        </p:txBody>
      </p:sp>
      <p:pic>
        <p:nvPicPr>
          <p:cNvPr id="16" name="Picture 15"/>
          <p:cNvPicPr>
            <a:picLocks noChangeAspect="1"/>
          </p:cNvPicPr>
          <p:nvPr/>
        </p:nvPicPr>
        <p:blipFill>
          <a:blip r:embed="rId3"/>
          <a:stretch>
            <a:fillRect/>
          </a:stretch>
        </p:blipFill>
        <p:spPr>
          <a:xfrm>
            <a:off x="5436595" y="1425800"/>
            <a:ext cx="6348010" cy="5372566"/>
          </a:xfrm>
          <a:prstGeom prst="rect">
            <a:avLst/>
          </a:prstGeom>
          <a:ln>
            <a:solidFill>
              <a:schemeClr val="tx1"/>
            </a:solidFill>
          </a:ln>
        </p:spPr>
      </p:pic>
      <p:pic>
        <p:nvPicPr>
          <p:cNvPr id="17" name="Picture 16"/>
          <p:cNvPicPr>
            <a:picLocks noChangeAspect="1"/>
          </p:cNvPicPr>
          <p:nvPr/>
        </p:nvPicPr>
        <p:blipFill>
          <a:blip r:embed="rId4"/>
          <a:stretch>
            <a:fillRect/>
          </a:stretch>
        </p:blipFill>
        <p:spPr>
          <a:xfrm>
            <a:off x="661575" y="2420961"/>
            <a:ext cx="4119460" cy="2031770"/>
          </a:xfrm>
          <a:prstGeom prst="rect">
            <a:avLst/>
          </a:prstGeom>
        </p:spPr>
      </p:pic>
    </p:spTree>
    <p:extLst>
      <p:ext uri="{BB962C8B-B14F-4D97-AF65-F5344CB8AC3E}">
        <p14:creationId xmlns:p14="http://schemas.microsoft.com/office/powerpoint/2010/main" val="1947731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p>
        </p:txBody>
      </p:sp>
      <p:sp>
        <p:nvSpPr>
          <p:cNvPr id="3" name="Subtitle 2"/>
          <p:cNvSpPr>
            <a:spLocks noGrp="1"/>
          </p:cNvSpPr>
          <p:nvPr>
            <p:ph type="subTitle" idx="1"/>
          </p:nvPr>
        </p:nvSpPr>
        <p:spPr>
          <a:xfrm>
            <a:off x="2082800" y="3602038"/>
            <a:ext cx="8026400" cy="1655762"/>
          </a:xfrm>
        </p:spPr>
        <p:txBody>
          <a:bodyPr/>
          <a:lstStyle/>
          <a:p>
            <a:r>
              <a:rPr lang="en-US" dirty="0"/>
              <a:t>Part 2. Data Formats</a:t>
            </a:r>
          </a:p>
          <a:p>
            <a:r>
              <a:rPr lang="en-US" dirty="0"/>
              <a:t>Part 2.3. Extensible Markup Language (XML)</a:t>
            </a:r>
          </a:p>
          <a:p>
            <a:endParaRPr lang="en-US" dirty="0"/>
          </a:p>
        </p:txBody>
      </p:sp>
    </p:spTree>
    <p:extLst>
      <p:ext uri="{BB962C8B-B14F-4D97-AF65-F5344CB8AC3E}">
        <p14:creationId xmlns:p14="http://schemas.microsoft.com/office/powerpoint/2010/main" val="2965804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24</a:t>
            </a:fld>
            <a:endParaRPr lang="en-US"/>
          </a:p>
        </p:txBody>
      </p:sp>
      <p:sp>
        <p:nvSpPr>
          <p:cNvPr id="7" name="Title 6"/>
          <p:cNvSpPr>
            <a:spLocks noGrp="1"/>
          </p:cNvSpPr>
          <p:nvPr>
            <p:ph type="title"/>
          </p:nvPr>
        </p:nvSpPr>
        <p:spPr/>
        <p:txBody>
          <a:bodyPr/>
          <a:lstStyle/>
          <a:p>
            <a:r>
              <a:rPr lang="fr-FR" dirty="0"/>
              <a:t>Extensible </a:t>
            </a:r>
            <a:r>
              <a:rPr lang="fr-FR" dirty="0" err="1"/>
              <a:t>Markup</a:t>
            </a:r>
            <a:r>
              <a:rPr lang="fr-FR" dirty="0"/>
              <a:t> </a:t>
            </a:r>
            <a:r>
              <a:rPr lang="fr-FR" dirty="0" err="1"/>
              <a:t>Language</a:t>
            </a:r>
            <a:endParaRPr lang="fr-FR" dirty="0"/>
          </a:p>
        </p:txBody>
      </p:sp>
      <p:sp>
        <p:nvSpPr>
          <p:cNvPr id="10" name="TextBox 9"/>
          <p:cNvSpPr txBox="1"/>
          <p:nvPr/>
        </p:nvSpPr>
        <p:spPr>
          <a:xfrm>
            <a:off x="4483735" y="4907696"/>
            <a:ext cx="7874000" cy="1631216"/>
          </a:xfrm>
          <a:prstGeom prst="rect">
            <a:avLst/>
          </a:prstGeom>
          <a:noFill/>
        </p:spPr>
        <p:txBody>
          <a:bodyPr wrap="square" rtlCol="0">
            <a:spAutoFit/>
          </a:bodyPr>
          <a:lstStyle/>
          <a:p>
            <a:pPr marL="342900" indent="-342900">
              <a:buFont typeface="Arial" panose="020B0604020202020204" pitchFamily="34" charset="0"/>
              <a:buChar char="•"/>
            </a:pPr>
            <a:r>
              <a:rPr lang="fr-FR" sz="2000" dirty="0"/>
              <a:t>v1.0 in 1998, </a:t>
            </a:r>
            <a:r>
              <a:rPr lang="fr-FR" sz="2000" dirty="0" err="1"/>
              <a:t>still</a:t>
            </a:r>
            <a:r>
              <a:rPr lang="fr-FR" sz="2000" dirty="0"/>
              <a:t> </a:t>
            </a:r>
            <a:r>
              <a:rPr lang="fr-FR" sz="2000" dirty="0" err="1"/>
              <a:t>extensively</a:t>
            </a:r>
            <a:r>
              <a:rPr lang="fr-FR" sz="2000" dirty="0"/>
              <a:t> </a:t>
            </a:r>
            <a:r>
              <a:rPr lang="fr-FR" sz="2000" dirty="0" err="1"/>
              <a:t>used</a:t>
            </a:r>
            <a:r>
              <a:rPr lang="fr-FR" sz="2000" dirty="0"/>
              <a:t> in </a:t>
            </a:r>
            <a:r>
              <a:rPr lang="fr-FR" sz="2000" dirty="0" err="1"/>
              <a:t>many</a:t>
            </a:r>
            <a:r>
              <a:rPr lang="fr-FR" sz="2000" dirty="0"/>
              <a:t> </a:t>
            </a:r>
            <a:r>
              <a:rPr lang="fr-FR" sz="2000" dirty="0" err="1"/>
              <a:t>verticals</a:t>
            </a:r>
            <a:endParaRPr lang="fr-FR" sz="2000" dirty="0"/>
          </a:p>
          <a:p>
            <a:pPr marL="342900" indent="-342900">
              <a:buFont typeface="Arial" panose="020B0604020202020204" pitchFamily="34" charset="0"/>
              <a:buChar char="•"/>
            </a:pPr>
            <a:r>
              <a:rPr lang="fr-FR" sz="2000" dirty="0" err="1"/>
              <a:t>numerous</a:t>
            </a:r>
            <a:r>
              <a:rPr lang="fr-FR" sz="2000" dirty="0"/>
              <a:t> formats </a:t>
            </a:r>
            <a:r>
              <a:rPr lang="fr-FR" sz="2000" dirty="0" err="1"/>
              <a:t>based</a:t>
            </a:r>
            <a:r>
              <a:rPr lang="fr-FR" sz="2000" dirty="0"/>
              <a:t> on XML  (418 </a:t>
            </a:r>
            <a:r>
              <a:rPr lang="fr-FR" sz="2000" dirty="0" err="1"/>
              <a:t>registered</a:t>
            </a:r>
            <a:r>
              <a:rPr lang="fr-FR" sz="2000" dirty="0"/>
              <a:t> on IANA)</a:t>
            </a:r>
            <a:br>
              <a:rPr lang="fr-FR" sz="2000" dirty="0"/>
            </a:br>
            <a:r>
              <a:rPr lang="fr-FR" sz="2000" dirty="0">
                <a:hlinkClick r:id="rId2"/>
              </a:rPr>
              <a:t>https://en.wikipedia.org/wiki/List_of_XML_markup_languages</a:t>
            </a:r>
            <a:br>
              <a:rPr lang="fr-FR" sz="2000" dirty="0"/>
            </a:br>
            <a:r>
              <a:rPr lang="fr-FR" sz="2000" dirty="0"/>
              <a:t>application/</a:t>
            </a:r>
            <a:r>
              <a:rPr lang="fr-FR" sz="2000" dirty="0" err="1"/>
              <a:t>atom+xml</a:t>
            </a:r>
            <a:r>
              <a:rPr lang="fr-FR" sz="2000" dirty="0"/>
              <a:t> 	application/</a:t>
            </a:r>
            <a:r>
              <a:rPr lang="fr-FR" sz="2000" dirty="0" err="1"/>
              <a:t>rdf+xml</a:t>
            </a:r>
            <a:r>
              <a:rPr lang="fr-FR" sz="2000" dirty="0"/>
              <a:t>	...</a:t>
            </a:r>
          </a:p>
          <a:p>
            <a:pPr marL="285750" indent="-285750">
              <a:buFont typeface="Arial" panose="020B0604020202020204" pitchFamily="34" charset="0"/>
              <a:buChar char="•"/>
            </a:pPr>
            <a:r>
              <a:rPr lang="fr-FR" sz="2000" dirty="0" err="1"/>
              <a:t>verbosity</a:t>
            </a:r>
            <a:r>
              <a:rPr lang="fr-FR" sz="2000" dirty="0"/>
              <a:t>, </a:t>
            </a:r>
            <a:r>
              <a:rPr lang="fr-FR" sz="2000" dirty="0" err="1"/>
              <a:t>complexity</a:t>
            </a:r>
            <a:r>
              <a:rPr lang="fr-FR" sz="2000" dirty="0"/>
              <a:t> and </a:t>
            </a:r>
            <a:r>
              <a:rPr lang="fr-FR" sz="2000" dirty="0" err="1"/>
              <a:t>redundancy</a:t>
            </a:r>
            <a:endParaRPr lang="fr-FR" sz="2000" dirty="0"/>
          </a:p>
        </p:txBody>
      </p:sp>
      <p:pic>
        <p:nvPicPr>
          <p:cNvPr id="8" name="Picture 7"/>
          <p:cNvPicPr>
            <a:picLocks noChangeAspect="1"/>
          </p:cNvPicPr>
          <p:nvPr/>
        </p:nvPicPr>
        <p:blipFill>
          <a:blip r:embed="rId3"/>
          <a:stretch>
            <a:fillRect/>
          </a:stretch>
        </p:blipFill>
        <p:spPr>
          <a:xfrm>
            <a:off x="248804" y="1759484"/>
            <a:ext cx="3429289" cy="4069817"/>
          </a:xfrm>
          <a:prstGeom prst="rect">
            <a:avLst/>
          </a:prstGeom>
        </p:spPr>
      </p:pic>
      <p:pic>
        <p:nvPicPr>
          <p:cNvPr id="9" name="Picture 2" descr="Introduction to XML"/>
          <p:cNvPicPr>
            <a:picLocks noChangeAspect="1" noChangeArrowheads="1"/>
          </p:cNvPicPr>
          <p:nvPr/>
        </p:nvPicPr>
        <p:blipFill rotWithShape="1">
          <a:blip r:embed="rId4">
            <a:extLst>
              <a:ext uri="{28A0092B-C50C-407E-A947-70E740481C1C}">
                <a14:useLocalDpi xmlns:a14="http://schemas.microsoft.com/office/drawing/2010/main" val="0"/>
              </a:ext>
            </a:extLst>
          </a:blip>
          <a:srcRect b="4938"/>
          <a:stretch/>
        </p:blipFill>
        <p:spPr bwMode="auto">
          <a:xfrm>
            <a:off x="4483734" y="1330775"/>
            <a:ext cx="6072505" cy="32986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005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25</a:t>
            </a:fld>
            <a:endParaRPr lang="en-US"/>
          </a:p>
        </p:txBody>
      </p:sp>
      <p:pic>
        <p:nvPicPr>
          <p:cNvPr id="6" name="Picture 5"/>
          <p:cNvPicPr>
            <a:picLocks noChangeAspect="1"/>
          </p:cNvPicPr>
          <p:nvPr/>
        </p:nvPicPr>
        <p:blipFill>
          <a:blip r:embed="rId2"/>
          <a:stretch>
            <a:fillRect/>
          </a:stretch>
        </p:blipFill>
        <p:spPr>
          <a:xfrm>
            <a:off x="248804" y="1759484"/>
            <a:ext cx="3429289" cy="4069817"/>
          </a:xfrm>
          <a:prstGeom prst="rect">
            <a:avLst/>
          </a:prstGeom>
        </p:spPr>
      </p:pic>
      <p:sp>
        <p:nvSpPr>
          <p:cNvPr id="7" name="Title 6"/>
          <p:cNvSpPr>
            <a:spLocks noGrp="1"/>
          </p:cNvSpPr>
          <p:nvPr>
            <p:ph type="title"/>
          </p:nvPr>
        </p:nvSpPr>
        <p:spPr/>
        <p:txBody>
          <a:bodyPr/>
          <a:lstStyle/>
          <a:p>
            <a:r>
              <a:rPr lang="fr-FR" dirty="0"/>
              <a:t>Extensible </a:t>
            </a:r>
            <a:r>
              <a:rPr lang="fr-FR" dirty="0" err="1"/>
              <a:t>Markup</a:t>
            </a:r>
            <a:r>
              <a:rPr lang="fr-FR" dirty="0"/>
              <a:t> </a:t>
            </a:r>
            <a:r>
              <a:rPr lang="fr-FR" dirty="0" err="1"/>
              <a:t>Language</a:t>
            </a:r>
            <a:endParaRPr lang="fr-FR" dirty="0"/>
          </a:p>
        </p:txBody>
      </p:sp>
      <p:sp>
        <p:nvSpPr>
          <p:cNvPr id="10" name="TextBox 9"/>
          <p:cNvSpPr txBox="1"/>
          <p:nvPr/>
        </p:nvSpPr>
        <p:spPr>
          <a:xfrm>
            <a:off x="4445635" y="1759484"/>
            <a:ext cx="7874000" cy="4708981"/>
          </a:xfrm>
          <a:prstGeom prst="rect">
            <a:avLst/>
          </a:prstGeom>
          <a:noFill/>
        </p:spPr>
        <p:txBody>
          <a:bodyPr wrap="square" rtlCol="0">
            <a:spAutoFit/>
          </a:bodyPr>
          <a:lstStyle/>
          <a:p>
            <a:r>
              <a:rPr lang="fr-FR" sz="2000" b="1" dirty="0" err="1"/>
              <a:t>Characters</a:t>
            </a:r>
            <a:r>
              <a:rPr lang="fr-FR" sz="2000" b="1" dirty="0"/>
              <a:t> and </a:t>
            </a:r>
            <a:r>
              <a:rPr lang="fr-FR" sz="2000" b="1" dirty="0" err="1"/>
              <a:t>escaping</a:t>
            </a:r>
            <a:r>
              <a:rPr lang="fr-FR" sz="2000" b="1" dirty="0"/>
              <a:t> </a:t>
            </a:r>
          </a:p>
          <a:p>
            <a:pPr marL="342900" indent="-342900">
              <a:buFont typeface="Arial" panose="020B0604020202020204" pitchFamily="34" charset="0"/>
              <a:buChar char="•"/>
            </a:pPr>
            <a:r>
              <a:rPr lang="fr-FR" sz="2000" dirty="0" err="1"/>
              <a:t>unicode</a:t>
            </a:r>
            <a:r>
              <a:rPr lang="fr-FR" sz="2000" dirty="0"/>
              <a:t> </a:t>
            </a:r>
            <a:r>
              <a:rPr lang="fr-FR" sz="2000" dirty="0" err="1"/>
              <a:t>implementations</a:t>
            </a:r>
            <a:r>
              <a:rPr lang="fr-FR" sz="2000" dirty="0"/>
              <a:t>: </a:t>
            </a:r>
            <a:r>
              <a:rPr lang="fr-FR" sz="1600" dirty="0">
                <a:latin typeface="Consolas" panose="020B0609020204030204" pitchFamily="49" charset="0"/>
              </a:rPr>
              <a:t>&lt;?</a:t>
            </a:r>
            <a:r>
              <a:rPr lang="fr-FR" sz="1600" dirty="0" err="1">
                <a:latin typeface="Consolas" panose="020B0609020204030204" pitchFamily="49" charset="0"/>
              </a:rPr>
              <a:t>xml</a:t>
            </a:r>
            <a:r>
              <a:rPr lang="fr-FR" sz="1600" dirty="0">
                <a:latin typeface="Consolas" panose="020B0609020204030204" pitchFamily="49" charset="0"/>
              </a:rPr>
              <a:t> version="1.0" </a:t>
            </a:r>
            <a:r>
              <a:rPr lang="fr-FR" sz="1600" dirty="0" err="1">
                <a:latin typeface="Consolas" panose="020B0609020204030204" pitchFamily="49" charset="0"/>
              </a:rPr>
              <a:t>encoding</a:t>
            </a:r>
            <a:r>
              <a:rPr lang="fr-FR" sz="1600" dirty="0">
                <a:latin typeface="Consolas" panose="020B0609020204030204" pitchFamily="49" charset="0"/>
              </a:rPr>
              <a:t>="UTF-8"?&gt;</a:t>
            </a:r>
            <a:endParaRPr lang="fr-FR" sz="2000" dirty="0">
              <a:latin typeface="Consolas" panose="020B0609020204030204" pitchFamily="49" charset="0"/>
            </a:endParaRPr>
          </a:p>
          <a:p>
            <a:pPr marL="342900" indent="-342900">
              <a:buFont typeface="Arial" panose="020B0604020202020204" pitchFamily="34" charset="0"/>
              <a:buChar char="•"/>
            </a:pPr>
            <a:r>
              <a:rPr lang="fr-FR" sz="2000" dirty="0" err="1"/>
              <a:t>escaping</a:t>
            </a:r>
            <a:r>
              <a:rPr lang="fr-FR" sz="2000" dirty="0"/>
              <a:t> </a:t>
            </a:r>
            <a:r>
              <a:rPr lang="fr-FR" sz="2000" dirty="0" err="1"/>
              <a:t>characters</a:t>
            </a:r>
            <a:r>
              <a:rPr lang="fr-FR" sz="2000" dirty="0"/>
              <a:t>: </a:t>
            </a:r>
            <a:r>
              <a:rPr lang="fr-FR" dirty="0">
                <a:latin typeface="Consolas" panose="020B0609020204030204" pitchFamily="49" charset="0"/>
              </a:rPr>
              <a:t>&amp;</a:t>
            </a:r>
            <a:r>
              <a:rPr lang="fr-FR" dirty="0" err="1">
                <a:latin typeface="Consolas" panose="020B0609020204030204" pitchFamily="49" charset="0"/>
              </a:rPr>
              <a:t>lt</a:t>
            </a:r>
            <a:r>
              <a:rPr lang="fr-FR" dirty="0">
                <a:latin typeface="Consolas" panose="020B0609020204030204" pitchFamily="49" charset="0"/>
              </a:rPr>
              <a:t>; </a:t>
            </a:r>
            <a:r>
              <a:rPr lang="fr-FR" sz="2000" dirty="0"/>
              <a:t>‘&lt;‘ - </a:t>
            </a:r>
            <a:r>
              <a:rPr lang="fr-FR" dirty="0">
                <a:latin typeface="Consolas" panose="020B0609020204030204" pitchFamily="49" charset="0"/>
              </a:rPr>
              <a:t>&amp;</a:t>
            </a:r>
            <a:r>
              <a:rPr lang="fr-FR" dirty="0" err="1">
                <a:latin typeface="Consolas" panose="020B0609020204030204" pitchFamily="49" charset="0"/>
              </a:rPr>
              <a:t>amp</a:t>
            </a:r>
            <a:r>
              <a:rPr lang="fr-FR" dirty="0">
                <a:latin typeface="Consolas" panose="020B0609020204030204" pitchFamily="49" charset="0"/>
              </a:rPr>
              <a:t>;</a:t>
            </a:r>
            <a:r>
              <a:rPr lang="fr-FR" dirty="0"/>
              <a:t> ‘&amp;’ - </a:t>
            </a:r>
            <a:r>
              <a:rPr lang="fr-FR" dirty="0">
                <a:latin typeface="Consolas" panose="020B0609020204030204" pitchFamily="49" charset="0"/>
              </a:rPr>
              <a:t>&amp;#x2764;</a:t>
            </a:r>
            <a:r>
              <a:rPr lang="fr-FR" dirty="0"/>
              <a:t> ‘❤’ - etc.</a:t>
            </a:r>
            <a:endParaRPr lang="fr-FR" sz="2000" dirty="0"/>
          </a:p>
          <a:p>
            <a:r>
              <a:rPr lang="fr-FR" sz="2000" b="1" dirty="0" err="1"/>
              <a:t>Syntactical</a:t>
            </a:r>
            <a:r>
              <a:rPr lang="fr-FR" sz="2000" b="1" dirty="0"/>
              <a:t> </a:t>
            </a:r>
            <a:r>
              <a:rPr lang="fr-FR" sz="2000" b="1" dirty="0" err="1"/>
              <a:t>correctness</a:t>
            </a:r>
            <a:endParaRPr lang="fr-FR" sz="2000" b="1" dirty="0"/>
          </a:p>
          <a:p>
            <a:pPr marL="342900" indent="-342900">
              <a:buFont typeface="Arial" panose="020B0604020202020204" pitchFamily="34" charset="0"/>
              <a:buChar char="•"/>
            </a:pPr>
            <a:r>
              <a:rPr lang="fr-FR" sz="2000" i="1" dirty="0" err="1"/>
              <a:t>well</a:t>
            </a:r>
            <a:r>
              <a:rPr lang="fr-FR" sz="2000" i="1" dirty="0"/>
              <a:t> </a:t>
            </a:r>
            <a:r>
              <a:rPr lang="fr-FR" sz="2000" i="1" dirty="0" err="1"/>
              <a:t>formed</a:t>
            </a:r>
            <a:r>
              <a:rPr lang="fr-FR" sz="2000" i="1" dirty="0"/>
              <a:t> vs </a:t>
            </a:r>
            <a:r>
              <a:rPr lang="fr-FR" sz="2000" i="1" dirty="0" err="1"/>
              <a:t>ill-formed</a:t>
            </a:r>
            <a:endParaRPr lang="fr-FR" sz="2000" i="1" dirty="0"/>
          </a:p>
          <a:p>
            <a:pPr marL="342900" indent="-342900">
              <a:buFont typeface="Arial" panose="020B0604020202020204" pitchFamily="34" charset="0"/>
              <a:buChar char="•"/>
            </a:pPr>
            <a:r>
              <a:rPr lang="fr-FR" sz="2000" dirty="0"/>
              <a:t>one </a:t>
            </a:r>
            <a:r>
              <a:rPr lang="fr-FR" sz="2000" dirty="0" err="1"/>
              <a:t>root</a:t>
            </a:r>
            <a:r>
              <a:rPr lang="fr-FR" sz="2000" dirty="0"/>
              <a:t> tag</a:t>
            </a:r>
          </a:p>
          <a:p>
            <a:pPr marL="342900" indent="-342900">
              <a:buFont typeface="Arial" panose="020B0604020202020204" pitchFamily="34" charset="0"/>
              <a:buChar char="•"/>
            </a:pPr>
            <a:r>
              <a:rPr lang="fr-FR" sz="2000" dirty="0"/>
              <a:t>correct </a:t>
            </a:r>
            <a:r>
              <a:rPr lang="fr-FR" sz="2000" dirty="0" err="1"/>
              <a:t>nesting</a:t>
            </a:r>
            <a:endParaRPr lang="fr-FR" sz="2000" dirty="0"/>
          </a:p>
          <a:p>
            <a:pPr marL="342900" indent="-342900">
              <a:buFont typeface="Arial" panose="020B0604020202020204" pitchFamily="34" charset="0"/>
              <a:buChar char="•"/>
            </a:pPr>
            <a:r>
              <a:rPr lang="fr-FR" sz="2000" dirty="0"/>
              <a:t>tag </a:t>
            </a:r>
            <a:r>
              <a:rPr lang="fr-FR" sz="2000" dirty="0" err="1"/>
              <a:t>names</a:t>
            </a:r>
            <a:r>
              <a:rPr lang="fr-FR" sz="2000" dirty="0"/>
              <a:t> (</a:t>
            </a:r>
            <a:r>
              <a:rPr lang="fr-FR" sz="2000" dirty="0" err="1"/>
              <a:t>approx</a:t>
            </a:r>
            <a:r>
              <a:rPr lang="fr-FR" sz="2000" dirty="0"/>
              <a:t>) </a:t>
            </a:r>
            <a:r>
              <a:rPr lang="fr-FR" sz="2000" dirty="0" err="1"/>
              <a:t>start</a:t>
            </a:r>
            <a:r>
              <a:rPr lang="fr-FR" sz="2000" dirty="0"/>
              <a:t> </a:t>
            </a:r>
            <a:r>
              <a:rPr lang="fr-FR" sz="2000" dirty="0" err="1"/>
              <a:t>with</a:t>
            </a:r>
            <a:r>
              <a:rPr lang="fr-FR" sz="2000" dirty="0"/>
              <a:t> </a:t>
            </a:r>
            <a:r>
              <a:rPr lang="fr-FR" sz="2000" dirty="0" err="1"/>
              <a:t>letter</a:t>
            </a:r>
            <a:r>
              <a:rPr lang="fr-FR" sz="2000" dirty="0"/>
              <a:t>, </a:t>
            </a:r>
            <a:r>
              <a:rPr lang="fr-FR" sz="2000" dirty="0" err="1"/>
              <a:t>then</a:t>
            </a:r>
            <a:r>
              <a:rPr lang="fr-FR" sz="2000" dirty="0"/>
              <a:t> </a:t>
            </a:r>
            <a:r>
              <a:rPr lang="fr-FR" sz="2000" dirty="0" err="1"/>
              <a:t>alphanumeric</a:t>
            </a:r>
            <a:r>
              <a:rPr lang="fr-FR" sz="2000" dirty="0"/>
              <a:t> or ‘:’</a:t>
            </a:r>
          </a:p>
          <a:p>
            <a:r>
              <a:rPr lang="fr-FR" sz="2000" b="1" dirty="0" err="1"/>
              <a:t>Schemas</a:t>
            </a:r>
            <a:r>
              <a:rPr lang="fr-FR" sz="2000" b="1" dirty="0"/>
              <a:t> and validation</a:t>
            </a:r>
          </a:p>
          <a:p>
            <a:pPr marL="342900" indent="-342900">
              <a:buFont typeface="Arial" panose="020B0604020202020204" pitchFamily="34" charset="0"/>
              <a:buChar char="•"/>
            </a:pPr>
            <a:r>
              <a:rPr lang="fr-FR" sz="2000" i="1" dirty="0" err="1"/>
              <a:t>valid</a:t>
            </a:r>
            <a:r>
              <a:rPr lang="fr-FR" sz="2000" i="1" dirty="0"/>
              <a:t> vs </a:t>
            </a:r>
            <a:r>
              <a:rPr lang="fr-FR" sz="2000" i="1" dirty="0" err="1"/>
              <a:t>invalid</a:t>
            </a:r>
            <a:endParaRPr lang="fr-FR" sz="2000" i="1" dirty="0"/>
          </a:p>
          <a:p>
            <a:pPr marL="342900" indent="-342900">
              <a:buFont typeface="Arial" panose="020B0604020202020204" pitchFamily="34" charset="0"/>
              <a:buChar char="•"/>
            </a:pPr>
            <a:r>
              <a:rPr lang="fr-FR" sz="2000" dirty="0"/>
              <a:t>DTD, or XML </a:t>
            </a:r>
            <a:r>
              <a:rPr lang="fr-FR" sz="2000" dirty="0" err="1"/>
              <a:t>Schema</a:t>
            </a:r>
            <a:endParaRPr lang="fr-FR" sz="2000" dirty="0"/>
          </a:p>
          <a:p>
            <a:r>
              <a:rPr lang="fr-FR" sz="2000" b="1" dirty="0" err="1"/>
              <a:t>Namespaces</a:t>
            </a:r>
            <a:endParaRPr lang="fr-FR" sz="2400" b="1" dirty="0"/>
          </a:p>
          <a:p>
            <a:pPr marL="342900" indent="-342900">
              <a:buFont typeface="Arial" panose="020B0604020202020204" pitchFamily="34" charset="0"/>
              <a:buChar char="•"/>
            </a:pPr>
            <a:r>
              <a:rPr lang="fr-FR" dirty="0">
                <a:latin typeface="Consolas" panose="020B0609020204030204" pitchFamily="49" charset="0"/>
              </a:rPr>
              <a:t>xmlns:ns1="http://example.org/ns1" xmlns:ns2="http://example.org/ns2"</a:t>
            </a:r>
          </a:p>
          <a:p>
            <a:pPr marL="342900" indent="-342900">
              <a:buFont typeface="Arial" panose="020B0604020202020204" pitchFamily="34" charset="0"/>
              <a:buChar char="•"/>
            </a:pPr>
            <a:r>
              <a:rPr lang="fr-FR" sz="2000" dirty="0" err="1"/>
              <a:t>allows</a:t>
            </a:r>
            <a:r>
              <a:rPr lang="fr-FR" sz="2000" dirty="0"/>
              <a:t> to use </a:t>
            </a:r>
            <a:r>
              <a:rPr lang="fr-FR" sz="2000" dirty="0" err="1"/>
              <a:t>different</a:t>
            </a:r>
            <a:r>
              <a:rPr lang="fr-FR" sz="2000" dirty="0"/>
              <a:t> </a:t>
            </a:r>
            <a:r>
              <a:rPr lang="fr-FR" sz="2000" dirty="0" err="1"/>
              <a:t>schemas</a:t>
            </a:r>
            <a:r>
              <a:rPr lang="fr-FR" sz="2000" dirty="0"/>
              <a:t> </a:t>
            </a:r>
            <a:r>
              <a:rPr lang="fr-FR" sz="2000" dirty="0" err="1"/>
              <a:t>together</a:t>
            </a:r>
            <a:r>
              <a:rPr lang="fr-FR" sz="2000" dirty="0"/>
              <a:t>: </a:t>
            </a:r>
            <a:r>
              <a:rPr lang="fr-FR" dirty="0">
                <a:latin typeface="Consolas" panose="020B0609020204030204" pitchFamily="49" charset="0"/>
              </a:rPr>
              <a:t>&lt;ns1:Tag&gt; &lt;ns2:Tag&gt;</a:t>
            </a:r>
          </a:p>
        </p:txBody>
      </p:sp>
    </p:spTree>
    <p:extLst>
      <p:ext uri="{BB962C8B-B14F-4D97-AF65-F5344CB8AC3E}">
        <p14:creationId xmlns:p14="http://schemas.microsoft.com/office/powerpoint/2010/main" val="1263750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26</a:t>
            </a:fld>
            <a:endParaRPr lang="en-US"/>
          </a:p>
        </p:txBody>
      </p:sp>
      <p:pic>
        <p:nvPicPr>
          <p:cNvPr id="6" name="Picture 5"/>
          <p:cNvPicPr>
            <a:picLocks noChangeAspect="1"/>
          </p:cNvPicPr>
          <p:nvPr/>
        </p:nvPicPr>
        <p:blipFill>
          <a:blip r:embed="rId3"/>
          <a:stretch>
            <a:fillRect/>
          </a:stretch>
        </p:blipFill>
        <p:spPr>
          <a:xfrm>
            <a:off x="248804" y="1759484"/>
            <a:ext cx="3429289" cy="4069817"/>
          </a:xfrm>
          <a:prstGeom prst="rect">
            <a:avLst/>
          </a:prstGeom>
        </p:spPr>
      </p:pic>
      <p:sp>
        <p:nvSpPr>
          <p:cNvPr id="7" name="Title 6"/>
          <p:cNvSpPr>
            <a:spLocks noGrp="1"/>
          </p:cNvSpPr>
          <p:nvPr>
            <p:ph type="title"/>
          </p:nvPr>
        </p:nvSpPr>
        <p:spPr/>
        <p:txBody>
          <a:bodyPr/>
          <a:lstStyle/>
          <a:p>
            <a:r>
              <a:rPr lang="fr-FR" dirty="0"/>
              <a:t>Extensible </a:t>
            </a:r>
            <a:r>
              <a:rPr lang="fr-FR" dirty="0" err="1"/>
              <a:t>Markup</a:t>
            </a:r>
            <a:r>
              <a:rPr lang="fr-FR" dirty="0"/>
              <a:t> </a:t>
            </a:r>
            <a:r>
              <a:rPr lang="fr-FR" dirty="0" err="1"/>
              <a:t>Language</a:t>
            </a:r>
            <a:endParaRPr lang="fr-FR" dirty="0"/>
          </a:p>
        </p:txBody>
      </p:sp>
      <p:sp>
        <p:nvSpPr>
          <p:cNvPr id="10" name="TextBox 9"/>
          <p:cNvSpPr txBox="1"/>
          <p:nvPr/>
        </p:nvSpPr>
        <p:spPr>
          <a:xfrm>
            <a:off x="4445635" y="4705963"/>
            <a:ext cx="7874000" cy="1938992"/>
          </a:xfrm>
          <a:prstGeom prst="rect">
            <a:avLst/>
          </a:prstGeom>
          <a:noFill/>
        </p:spPr>
        <p:txBody>
          <a:bodyPr wrap="square" rtlCol="0">
            <a:spAutoFit/>
          </a:bodyPr>
          <a:lstStyle/>
          <a:p>
            <a:r>
              <a:rPr lang="fr-FR" sz="2000" b="1" dirty="0" err="1"/>
              <a:t>Rules</a:t>
            </a:r>
            <a:r>
              <a:rPr lang="fr-FR" sz="2000" b="1" dirty="0"/>
              <a:t> of </a:t>
            </a:r>
            <a:r>
              <a:rPr lang="fr-FR" sz="2000" b="1" dirty="0" err="1"/>
              <a:t>thumb</a:t>
            </a:r>
            <a:r>
              <a:rPr lang="fr-FR" sz="2000" b="1" dirty="0"/>
              <a:t> for </a:t>
            </a:r>
            <a:r>
              <a:rPr lang="fr-FR" sz="2000" b="1" dirty="0" err="1"/>
              <a:t>modelling</a:t>
            </a:r>
            <a:r>
              <a:rPr lang="fr-FR" sz="2000" b="1" dirty="0"/>
              <a:t> </a:t>
            </a:r>
            <a:r>
              <a:rPr lang="fr-FR" sz="2000" b="1" dirty="0" err="1"/>
              <a:t>with</a:t>
            </a:r>
            <a:r>
              <a:rPr lang="fr-FR" sz="2000" b="1" dirty="0"/>
              <a:t> XML:</a:t>
            </a:r>
          </a:p>
          <a:p>
            <a:pPr marL="342900" indent="-342900">
              <a:buFont typeface="Arial" panose="020B0604020202020204" pitchFamily="34" charset="0"/>
              <a:buChar char="•"/>
            </a:pPr>
            <a:r>
              <a:rPr lang="fr-FR" sz="2000" dirty="0" err="1"/>
              <a:t>limit</a:t>
            </a:r>
            <a:r>
              <a:rPr lang="fr-FR" sz="2000" dirty="0"/>
              <a:t> the </a:t>
            </a:r>
            <a:r>
              <a:rPr lang="fr-FR" sz="2000" dirty="0" err="1"/>
              <a:t>number</a:t>
            </a:r>
            <a:r>
              <a:rPr lang="fr-FR" sz="2000" dirty="0"/>
              <a:t> of tag types and </a:t>
            </a:r>
            <a:r>
              <a:rPr lang="fr-FR" sz="2000" dirty="0" err="1"/>
              <a:t>attribute</a:t>
            </a:r>
            <a:r>
              <a:rPr lang="fr-FR" sz="2000" dirty="0"/>
              <a:t> types!</a:t>
            </a:r>
          </a:p>
          <a:p>
            <a:pPr marL="342900" indent="-342900">
              <a:buFont typeface="Arial" panose="020B0604020202020204" pitchFamily="34" charset="0"/>
              <a:buChar char="•"/>
            </a:pPr>
            <a:r>
              <a:rPr lang="fr-FR" sz="2000" dirty="0"/>
              <a:t>use </a:t>
            </a:r>
            <a:r>
              <a:rPr lang="fr-FR" sz="2000" dirty="0" err="1"/>
              <a:t>attributes</a:t>
            </a:r>
            <a:r>
              <a:rPr lang="fr-FR" sz="2000" dirty="0"/>
              <a:t> for simple </a:t>
            </a:r>
            <a:r>
              <a:rPr lang="fr-FR" sz="2000" dirty="0" err="1"/>
              <a:t>datatypes</a:t>
            </a:r>
            <a:r>
              <a:rPr lang="fr-FR" sz="2000" dirty="0"/>
              <a:t> </a:t>
            </a:r>
            <a:r>
              <a:rPr lang="fr-FR" sz="2000" dirty="0" err="1"/>
              <a:t>only</a:t>
            </a:r>
            <a:endParaRPr lang="fr-FR" sz="2000" dirty="0"/>
          </a:p>
          <a:p>
            <a:pPr marL="342900" indent="-342900">
              <a:buFont typeface="Arial" panose="020B0604020202020204" pitchFamily="34" charset="0"/>
              <a:buChar char="•"/>
            </a:pPr>
            <a:r>
              <a:rPr lang="fr-FR" sz="2000" dirty="0" err="1"/>
              <a:t>order</a:t>
            </a:r>
            <a:r>
              <a:rPr lang="fr-FR" sz="2000" dirty="0"/>
              <a:t> of </a:t>
            </a:r>
            <a:r>
              <a:rPr lang="fr-FR" sz="2000" dirty="0" err="1"/>
              <a:t>elements</a:t>
            </a:r>
            <a:r>
              <a:rPr lang="fr-FR" sz="2000" dirty="0"/>
              <a:t> </a:t>
            </a:r>
            <a:r>
              <a:rPr lang="fr-FR" sz="2000" dirty="0" err="1"/>
              <a:t>is</a:t>
            </a:r>
            <a:r>
              <a:rPr lang="fr-FR" sz="2000" dirty="0"/>
              <a:t> important</a:t>
            </a:r>
          </a:p>
          <a:p>
            <a:pPr marL="342900" indent="-342900">
              <a:buFont typeface="Arial" panose="020B0604020202020204" pitchFamily="34" charset="0"/>
              <a:buChar char="•"/>
            </a:pPr>
            <a:r>
              <a:rPr lang="fr-FR" sz="2000" dirty="0"/>
              <a:t>group </a:t>
            </a:r>
            <a:r>
              <a:rPr lang="fr-FR" sz="2000" dirty="0" err="1"/>
              <a:t>elements</a:t>
            </a:r>
            <a:r>
              <a:rPr lang="fr-FR" sz="2000" dirty="0"/>
              <a:t> </a:t>
            </a:r>
            <a:r>
              <a:rPr lang="fr-FR" sz="2000" dirty="0" err="1"/>
              <a:t>when</a:t>
            </a:r>
            <a:r>
              <a:rPr lang="fr-FR" sz="2000" dirty="0"/>
              <a:t> </a:t>
            </a:r>
            <a:r>
              <a:rPr lang="fr-FR" sz="2000" dirty="0" err="1"/>
              <a:t>appropriate</a:t>
            </a:r>
            <a:endParaRPr lang="fr-FR" sz="2000" dirty="0"/>
          </a:p>
          <a:p>
            <a:pPr marL="342900" indent="-342900">
              <a:buFont typeface="Arial" panose="020B0604020202020204" pitchFamily="34" charset="0"/>
              <a:buChar char="•"/>
            </a:pPr>
            <a:r>
              <a:rPr lang="fr-FR" sz="2000" dirty="0" err="1"/>
              <a:t>anticipate</a:t>
            </a:r>
            <a:r>
              <a:rPr lang="fr-FR" sz="2000" dirty="0"/>
              <a:t> how </a:t>
            </a:r>
            <a:r>
              <a:rPr lang="fr-FR" sz="2000" dirty="0" err="1"/>
              <a:t>you</a:t>
            </a:r>
            <a:r>
              <a:rPr lang="fr-FR" sz="2000" dirty="0"/>
              <a:t> are </a:t>
            </a:r>
            <a:r>
              <a:rPr lang="fr-FR" sz="2000" dirty="0" err="1"/>
              <a:t>going</a:t>
            </a:r>
            <a:r>
              <a:rPr lang="fr-FR" sz="2000" dirty="0"/>
              <a:t> to </a:t>
            </a:r>
            <a:r>
              <a:rPr lang="fr-FR" sz="2000" dirty="0" err="1"/>
              <a:t>write</a:t>
            </a:r>
            <a:r>
              <a:rPr lang="fr-FR" sz="2000" dirty="0"/>
              <a:t> </a:t>
            </a:r>
            <a:r>
              <a:rPr lang="fr-FR" sz="2000" dirty="0" err="1"/>
              <a:t>XPath</a:t>
            </a:r>
            <a:r>
              <a:rPr lang="fr-FR" sz="2000" dirty="0"/>
              <a:t> </a:t>
            </a:r>
            <a:r>
              <a:rPr lang="fr-FR" sz="2000" dirty="0" err="1"/>
              <a:t>queries</a:t>
            </a:r>
            <a:endParaRPr lang="fr-FR" sz="2000" dirty="0"/>
          </a:p>
        </p:txBody>
      </p:sp>
      <p:pic>
        <p:nvPicPr>
          <p:cNvPr id="8" name="Picture 2" descr="Introduction to XML"/>
          <p:cNvPicPr>
            <a:picLocks noChangeAspect="1" noChangeArrowheads="1"/>
          </p:cNvPicPr>
          <p:nvPr/>
        </p:nvPicPr>
        <p:blipFill rotWithShape="1">
          <a:blip r:embed="rId4">
            <a:extLst>
              <a:ext uri="{28A0092B-C50C-407E-A947-70E740481C1C}">
                <a14:useLocalDpi xmlns:a14="http://schemas.microsoft.com/office/drawing/2010/main" val="0"/>
              </a:ext>
            </a:extLst>
          </a:blip>
          <a:srcRect b="4938"/>
          <a:stretch/>
        </p:blipFill>
        <p:spPr bwMode="auto">
          <a:xfrm>
            <a:off x="4483734" y="1330775"/>
            <a:ext cx="6072505" cy="32986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81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27</a:t>
            </a:fld>
            <a:endParaRPr lang="en-US"/>
          </a:p>
        </p:txBody>
      </p:sp>
      <p:sp>
        <p:nvSpPr>
          <p:cNvPr id="7" name="Title 6"/>
          <p:cNvSpPr>
            <a:spLocks noGrp="1"/>
          </p:cNvSpPr>
          <p:nvPr>
            <p:ph type="title"/>
          </p:nvPr>
        </p:nvSpPr>
        <p:spPr>
          <a:xfrm>
            <a:off x="402220" y="0"/>
            <a:ext cx="11789780" cy="1325563"/>
          </a:xfrm>
        </p:spPr>
        <p:txBody>
          <a:bodyPr>
            <a:normAutofit/>
          </a:bodyPr>
          <a:lstStyle/>
          <a:p>
            <a:r>
              <a:rPr lang="fr-FR" sz="4000" dirty="0"/>
              <a:t>XML manipulation: Document Object Model (DOM)</a:t>
            </a:r>
          </a:p>
        </p:txBody>
      </p:sp>
      <p:pic>
        <p:nvPicPr>
          <p:cNvPr id="6" name="Picture 2" descr="How to learn the DOM API / Which parts of the DOM API are important to  learn? - Stack Overf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548" y="1046534"/>
            <a:ext cx="8953500" cy="57340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961421" y="6400412"/>
            <a:ext cx="3770456" cy="276999"/>
          </a:xfrm>
          <a:prstGeom prst="rect">
            <a:avLst/>
          </a:prstGeom>
        </p:spPr>
        <p:txBody>
          <a:bodyPr wrap="none">
            <a:spAutoFit/>
          </a:bodyPr>
          <a:lstStyle/>
          <a:p>
            <a:r>
              <a:rPr lang="fr-FR" sz="1200" dirty="0"/>
              <a:t>W3C DOM api (version 4) - https://dom.spec.whatwg.org/</a:t>
            </a:r>
          </a:p>
        </p:txBody>
      </p:sp>
    </p:spTree>
    <p:extLst>
      <p:ext uri="{BB962C8B-B14F-4D97-AF65-F5344CB8AC3E}">
        <p14:creationId xmlns:p14="http://schemas.microsoft.com/office/powerpoint/2010/main" val="3339719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28</a:t>
            </a:fld>
            <a:endParaRPr lang="en-US"/>
          </a:p>
        </p:txBody>
      </p:sp>
      <p:sp>
        <p:nvSpPr>
          <p:cNvPr id="7" name="Title 6"/>
          <p:cNvSpPr>
            <a:spLocks noGrp="1"/>
          </p:cNvSpPr>
          <p:nvPr>
            <p:ph type="title"/>
          </p:nvPr>
        </p:nvSpPr>
        <p:spPr/>
        <p:txBody>
          <a:bodyPr/>
          <a:lstStyle/>
          <a:p>
            <a:r>
              <a:rPr lang="en-US" dirty="0"/>
              <a:t>SAX (Simple API for XML)</a:t>
            </a:r>
            <a:endParaRPr lang="fr-FR" dirty="0"/>
          </a:p>
        </p:txBody>
      </p:sp>
      <p:sp>
        <p:nvSpPr>
          <p:cNvPr id="2" name="TextBox 1"/>
          <p:cNvSpPr txBox="1"/>
          <p:nvPr/>
        </p:nvSpPr>
        <p:spPr>
          <a:xfrm>
            <a:off x="619125" y="1538288"/>
            <a:ext cx="7000875" cy="461665"/>
          </a:xfrm>
          <a:prstGeom prst="rect">
            <a:avLst/>
          </a:prstGeom>
          <a:noFill/>
        </p:spPr>
        <p:txBody>
          <a:bodyPr wrap="square" rtlCol="0">
            <a:spAutoFit/>
          </a:bodyPr>
          <a:lstStyle/>
          <a:p>
            <a:r>
              <a:rPr lang="fr-FR" sz="2400" b="1" dirty="0"/>
              <a:t>XML </a:t>
            </a:r>
            <a:r>
              <a:rPr lang="fr-FR" sz="2400" b="1" dirty="0" err="1"/>
              <a:t>traversal</a:t>
            </a:r>
            <a:r>
              <a:rPr lang="fr-FR" sz="2400" b="1" dirty="0"/>
              <a:t> API</a:t>
            </a:r>
          </a:p>
        </p:txBody>
      </p:sp>
      <p:sp>
        <p:nvSpPr>
          <p:cNvPr id="3" name="Rectangle 2"/>
          <p:cNvSpPr/>
          <p:nvPr/>
        </p:nvSpPr>
        <p:spPr>
          <a:xfrm>
            <a:off x="2836882" y="6336224"/>
            <a:ext cx="4463273" cy="276999"/>
          </a:xfrm>
          <a:prstGeom prst="rect">
            <a:avLst/>
          </a:prstGeom>
        </p:spPr>
        <p:txBody>
          <a:bodyPr wrap="none">
            <a:spAutoFit/>
          </a:bodyPr>
          <a:lstStyle/>
          <a:p>
            <a:r>
              <a:rPr lang="fr-FR" sz="1200" dirty="0"/>
              <a:t>Java API for XML </a:t>
            </a:r>
            <a:r>
              <a:rPr lang="fr-FR" sz="1200" dirty="0" err="1"/>
              <a:t>Processing</a:t>
            </a:r>
            <a:r>
              <a:rPr lang="fr-FR" sz="1200" dirty="0"/>
              <a:t> (JAXP) – UML </a:t>
            </a:r>
            <a:r>
              <a:rPr lang="fr-FR" sz="1200" dirty="0" err="1"/>
              <a:t>diagram</a:t>
            </a:r>
            <a:r>
              <a:rPr lang="fr-FR" sz="1200" dirty="0"/>
              <a:t> of the API for SAX</a:t>
            </a:r>
          </a:p>
        </p:txBody>
      </p:sp>
      <p:pic>
        <p:nvPicPr>
          <p:cNvPr id="2050" name="Picture 2" descr="http://www.cs.sjsu.edu/faculty/pearce/modules/lectures/web/xml/chp6_files/image0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882" y="1891010"/>
            <a:ext cx="6735184" cy="461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923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29</a:t>
            </a:fld>
            <a:endParaRPr lang="en-US" dirty="0"/>
          </a:p>
        </p:txBody>
      </p:sp>
      <p:sp>
        <p:nvSpPr>
          <p:cNvPr id="7" name="Title 6"/>
          <p:cNvSpPr>
            <a:spLocks noGrp="1"/>
          </p:cNvSpPr>
          <p:nvPr>
            <p:ph type="title"/>
          </p:nvPr>
        </p:nvSpPr>
        <p:spPr/>
        <p:txBody>
          <a:bodyPr/>
          <a:lstStyle/>
          <a:p>
            <a:r>
              <a:rPr lang="fr-FR" dirty="0"/>
              <a:t>XML – OOP data binding</a:t>
            </a:r>
          </a:p>
        </p:txBody>
      </p:sp>
      <p:pic>
        <p:nvPicPr>
          <p:cNvPr id="1034" name="Picture 10" descr="JAXB Architecture"/>
          <p:cNvPicPr>
            <a:picLocks noChangeAspect="1" noChangeArrowheads="1"/>
          </p:cNvPicPr>
          <p:nvPr/>
        </p:nvPicPr>
        <p:blipFill rotWithShape="1">
          <a:blip r:embed="rId2">
            <a:extLst>
              <a:ext uri="{28A0092B-C50C-407E-A947-70E740481C1C}">
                <a14:useLocalDpi xmlns:a14="http://schemas.microsoft.com/office/drawing/2010/main" val="0"/>
              </a:ext>
            </a:extLst>
          </a:blip>
          <a:srcRect l="5074"/>
          <a:stretch/>
        </p:blipFill>
        <p:spPr bwMode="auto">
          <a:xfrm>
            <a:off x="619124" y="1750809"/>
            <a:ext cx="5816399" cy="399368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531329" y="5794415"/>
            <a:ext cx="2316532" cy="369332"/>
          </a:xfrm>
          <a:prstGeom prst="rect">
            <a:avLst/>
          </a:prstGeom>
        </p:spPr>
        <p:txBody>
          <a:bodyPr wrap="none">
            <a:spAutoFit/>
          </a:bodyPr>
          <a:lstStyle/>
          <a:p>
            <a:r>
              <a:rPr lang="fr-FR" dirty="0"/>
              <a:t>XML-OOP data binding</a:t>
            </a:r>
          </a:p>
        </p:txBody>
      </p:sp>
      <p:sp>
        <p:nvSpPr>
          <p:cNvPr id="16" name="Rectangle 15"/>
          <p:cNvSpPr/>
          <p:nvPr/>
        </p:nvSpPr>
        <p:spPr>
          <a:xfrm>
            <a:off x="531328" y="6167935"/>
            <a:ext cx="2263761" cy="246221"/>
          </a:xfrm>
          <a:prstGeom prst="rect">
            <a:avLst/>
          </a:prstGeom>
        </p:spPr>
        <p:txBody>
          <a:bodyPr wrap="none">
            <a:spAutoFit/>
          </a:bodyPr>
          <a:lstStyle/>
          <a:p>
            <a:r>
              <a:rPr lang="fr-FR" sz="1000" dirty="0"/>
              <a:t>ex Java: </a:t>
            </a:r>
            <a:r>
              <a:rPr lang="fr-FR" sz="1000" dirty="0">
                <a:hlinkClick r:id="rId3"/>
              </a:rPr>
              <a:t>https://zetcode.com/java/jaxb/</a:t>
            </a:r>
            <a:endParaRPr lang="fr-FR" sz="1000" dirty="0"/>
          </a:p>
        </p:txBody>
      </p:sp>
      <p:pic>
        <p:nvPicPr>
          <p:cNvPr id="3" name="Picture 2"/>
          <p:cNvPicPr>
            <a:picLocks noChangeAspect="1"/>
          </p:cNvPicPr>
          <p:nvPr/>
        </p:nvPicPr>
        <p:blipFill>
          <a:blip r:embed="rId4"/>
          <a:stretch>
            <a:fillRect/>
          </a:stretch>
        </p:blipFill>
        <p:spPr>
          <a:xfrm>
            <a:off x="7396734" y="1083783"/>
            <a:ext cx="3764606" cy="2400508"/>
          </a:xfrm>
          <a:prstGeom prst="rect">
            <a:avLst/>
          </a:prstGeom>
        </p:spPr>
      </p:pic>
      <p:pic>
        <p:nvPicPr>
          <p:cNvPr id="6" name="Picture 5"/>
          <p:cNvPicPr>
            <a:picLocks noChangeAspect="1"/>
          </p:cNvPicPr>
          <p:nvPr/>
        </p:nvPicPr>
        <p:blipFill>
          <a:blip r:embed="rId5"/>
          <a:stretch>
            <a:fillRect/>
          </a:stretch>
        </p:blipFill>
        <p:spPr>
          <a:xfrm>
            <a:off x="6992839" y="3813043"/>
            <a:ext cx="4572396" cy="1981372"/>
          </a:xfrm>
          <a:prstGeom prst="rect">
            <a:avLst/>
          </a:prstGeom>
        </p:spPr>
      </p:pic>
      <p:sp>
        <p:nvSpPr>
          <p:cNvPr id="5" name="Up-Down Arrow 4"/>
          <p:cNvSpPr/>
          <p:nvPr/>
        </p:nvSpPr>
        <p:spPr>
          <a:xfrm>
            <a:off x="8845950" y="3174105"/>
            <a:ext cx="694481" cy="949125"/>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4" name="Rectangle 13"/>
          <p:cNvSpPr/>
          <p:nvPr/>
        </p:nvSpPr>
        <p:spPr>
          <a:xfrm>
            <a:off x="6962505" y="5794415"/>
            <a:ext cx="4993098" cy="523220"/>
          </a:xfrm>
          <a:prstGeom prst="rect">
            <a:avLst/>
          </a:prstGeom>
        </p:spPr>
        <p:txBody>
          <a:bodyPr wrap="none">
            <a:spAutoFit/>
          </a:bodyPr>
          <a:lstStyle/>
          <a:p>
            <a:r>
              <a:rPr lang="en-US" dirty="0"/>
              <a:t>Java Architecture for XML Binding (</a:t>
            </a:r>
            <a:r>
              <a:rPr lang="fr-FR" dirty="0"/>
              <a:t>JAXB) </a:t>
            </a:r>
            <a:r>
              <a:rPr lang="fr-FR" dirty="0" err="1"/>
              <a:t>example</a:t>
            </a:r>
            <a:br>
              <a:rPr lang="fr-FR" dirty="0"/>
            </a:br>
            <a:r>
              <a:rPr lang="fr-FR" sz="1000" dirty="0">
                <a:hlinkClick r:id="rId6"/>
              </a:rPr>
              <a:t>https://howtodoinjava.com/jaxb/jaxb-annotations/</a:t>
            </a:r>
            <a:r>
              <a:rPr lang="fr-FR" sz="1000" dirty="0"/>
              <a:t> </a:t>
            </a:r>
          </a:p>
        </p:txBody>
      </p:sp>
    </p:spTree>
    <p:extLst>
      <p:ext uri="{BB962C8B-B14F-4D97-AF65-F5344CB8AC3E}">
        <p14:creationId xmlns:p14="http://schemas.microsoft.com/office/powerpoint/2010/main" val="287342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p>
        </p:txBody>
      </p:sp>
      <p:sp>
        <p:nvSpPr>
          <p:cNvPr id="3" name="Subtitle 2"/>
          <p:cNvSpPr>
            <a:spLocks noGrp="1"/>
          </p:cNvSpPr>
          <p:nvPr>
            <p:ph type="subTitle" idx="1"/>
          </p:nvPr>
        </p:nvSpPr>
        <p:spPr>
          <a:xfrm>
            <a:off x="2082800" y="3602038"/>
            <a:ext cx="8026400" cy="1655762"/>
          </a:xfrm>
        </p:spPr>
        <p:txBody>
          <a:bodyPr/>
          <a:lstStyle/>
          <a:p>
            <a:r>
              <a:rPr lang="en-US" dirty="0"/>
              <a:t>Part 2. Data Formats</a:t>
            </a:r>
          </a:p>
          <a:p>
            <a:r>
              <a:rPr lang="en-US" dirty="0"/>
              <a:t>Part 2.1 Generalities</a:t>
            </a:r>
          </a:p>
        </p:txBody>
      </p:sp>
    </p:spTree>
    <p:extLst>
      <p:ext uri="{BB962C8B-B14F-4D97-AF65-F5344CB8AC3E}">
        <p14:creationId xmlns:p14="http://schemas.microsoft.com/office/powerpoint/2010/main" val="3176608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30</a:t>
            </a:fld>
            <a:endParaRPr lang="en-US" dirty="0"/>
          </a:p>
        </p:txBody>
      </p:sp>
      <p:sp>
        <p:nvSpPr>
          <p:cNvPr id="7" name="Title 6"/>
          <p:cNvSpPr>
            <a:spLocks noGrp="1"/>
          </p:cNvSpPr>
          <p:nvPr>
            <p:ph type="title"/>
          </p:nvPr>
        </p:nvSpPr>
        <p:spPr/>
        <p:txBody>
          <a:bodyPr/>
          <a:lstStyle/>
          <a:p>
            <a:r>
              <a:rPr lang="fr-FR" dirty="0" err="1"/>
              <a:t>XPath</a:t>
            </a:r>
            <a:r>
              <a:rPr lang="fr-FR" dirty="0"/>
              <a:t>: </a:t>
            </a:r>
            <a:r>
              <a:rPr lang="fr-FR" dirty="0" err="1"/>
              <a:t>Declarative</a:t>
            </a:r>
            <a:r>
              <a:rPr lang="fr-FR" dirty="0"/>
              <a:t> </a:t>
            </a:r>
            <a:r>
              <a:rPr lang="fr-FR" dirty="0" err="1"/>
              <a:t>tree-traversal</a:t>
            </a:r>
            <a:r>
              <a:rPr lang="fr-FR" dirty="0"/>
              <a:t> </a:t>
            </a:r>
            <a:r>
              <a:rPr lang="fr-FR" dirty="0" err="1"/>
              <a:t>language</a:t>
            </a:r>
            <a:endParaRPr lang="fr-FR" dirty="0"/>
          </a:p>
        </p:txBody>
      </p:sp>
      <p:pic>
        <p:nvPicPr>
          <p:cNvPr id="3" name="Picture 2"/>
          <p:cNvPicPr>
            <a:picLocks noChangeAspect="1"/>
          </p:cNvPicPr>
          <p:nvPr/>
        </p:nvPicPr>
        <p:blipFill>
          <a:blip r:embed="rId2"/>
          <a:stretch>
            <a:fillRect/>
          </a:stretch>
        </p:blipFill>
        <p:spPr>
          <a:xfrm>
            <a:off x="478274" y="1356529"/>
            <a:ext cx="3459780" cy="5364945"/>
          </a:xfrm>
          <a:prstGeom prst="rect">
            <a:avLst/>
          </a:prstGeom>
        </p:spPr>
      </p:pic>
      <p:pic>
        <p:nvPicPr>
          <p:cNvPr id="5" name="Picture 4"/>
          <p:cNvPicPr>
            <a:picLocks noChangeAspect="1"/>
          </p:cNvPicPr>
          <p:nvPr/>
        </p:nvPicPr>
        <p:blipFill>
          <a:blip r:embed="rId3"/>
          <a:stretch>
            <a:fillRect/>
          </a:stretch>
        </p:blipFill>
        <p:spPr>
          <a:xfrm>
            <a:off x="4194591" y="3818003"/>
            <a:ext cx="3383573" cy="2209992"/>
          </a:xfrm>
          <a:prstGeom prst="rect">
            <a:avLst/>
          </a:prstGeom>
        </p:spPr>
      </p:pic>
      <p:pic>
        <p:nvPicPr>
          <p:cNvPr id="6" name="Picture 5"/>
          <p:cNvPicPr>
            <a:picLocks noChangeAspect="1"/>
          </p:cNvPicPr>
          <p:nvPr/>
        </p:nvPicPr>
        <p:blipFill>
          <a:blip r:embed="rId4"/>
          <a:stretch>
            <a:fillRect/>
          </a:stretch>
        </p:blipFill>
        <p:spPr>
          <a:xfrm>
            <a:off x="7970225" y="1311139"/>
            <a:ext cx="3375953" cy="5227773"/>
          </a:xfrm>
          <a:prstGeom prst="rect">
            <a:avLst/>
          </a:prstGeom>
        </p:spPr>
      </p:pic>
      <p:pic>
        <p:nvPicPr>
          <p:cNvPr id="8" name="Picture 7"/>
          <p:cNvPicPr>
            <a:picLocks noChangeAspect="1"/>
          </p:cNvPicPr>
          <p:nvPr/>
        </p:nvPicPr>
        <p:blipFill>
          <a:blip r:embed="rId5"/>
          <a:stretch>
            <a:fillRect/>
          </a:stretch>
        </p:blipFill>
        <p:spPr>
          <a:xfrm>
            <a:off x="4194591" y="1356529"/>
            <a:ext cx="3383573" cy="1577477"/>
          </a:xfrm>
          <a:prstGeom prst="rect">
            <a:avLst/>
          </a:prstGeom>
        </p:spPr>
      </p:pic>
      <p:sp>
        <p:nvSpPr>
          <p:cNvPr id="9" name="Rectangle 8"/>
          <p:cNvSpPr/>
          <p:nvPr/>
        </p:nvSpPr>
        <p:spPr>
          <a:xfrm>
            <a:off x="4194591" y="6199307"/>
            <a:ext cx="6096000" cy="861774"/>
          </a:xfrm>
          <a:prstGeom prst="rect">
            <a:avLst/>
          </a:prstGeom>
        </p:spPr>
        <p:txBody>
          <a:bodyPr>
            <a:spAutoFit/>
          </a:bodyPr>
          <a:lstStyle/>
          <a:p>
            <a:r>
              <a:rPr lang="fr-FR" sz="1000" dirty="0">
                <a:hlinkClick r:id="rId6"/>
              </a:rPr>
              <a:t>https://www.w3.org/TR/xpath/</a:t>
            </a:r>
          </a:p>
          <a:p>
            <a:r>
              <a:rPr lang="fr-FR" sz="1000" dirty="0">
                <a:hlinkClick r:id="rId6"/>
              </a:rPr>
              <a:t>https://cheatography.com/alexsiminiuc/cheat-sheets/xpath/pdf/</a:t>
            </a:r>
            <a:r>
              <a:rPr lang="fr-FR" sz="1000" dirty="0"/>
              <a:t> </a:t>
            </a:r>
          </a:p>
          <a:p>
            <a:r>
              <a:rPr lang="fr-FR" sz="1000" dirty="0">
                <a:hlinkClick r:id="rId7"/>
              </a:rPr>
              <a:t>https://devhints.io/xpath</a:t>
            </a:r>
            <a:endParaRPr lang="fr-FR" sz="1000" dirty="0"/>
          </a:p>
          <a:p>
            <a:endParaRPr lang="fr-FR" sz="1000" dirty="0"/>
          </a:p>
          <a:p>
            <a:endParaRPr lang="fr-FR" sz="1000" dirty="0"/>
          </a:p>
        </p:txBody>
      </p:sp>
      <p:pic>
        <p:nvPicPr>
          <p:cNvPr id="10" name="Picture 9"/>
          <p:cNvPicPr>
            <a:picLocks noChangeAspect="1"/>
          </p:cNvPicPr>
          <p:nvPr/>
        </p:nvPicPr>
        <p:blipFill>
          <a:blip r:embed="rId8"/>
          <a:stretch>
            <a:fillRect/>
          </a:stretch>
        </p:blipFill>
        <p:spPr>
          <a:xfrm>
            <a:off x="4194591" y="2934006"/>
            <a:ext cx="3391194" cy="883997"/>
          </a:xfrm>
          <a:prstGeom prst="rect">
            <a:avLst/>
          </a:prstGeom>
        </p:spPr>
      </p:pic>
    </p:spTree>
    <p:extLst>
      <p:ext uri="{BB962C8B-B14F-4D97-AF65-F5344CB8AC3E}">
        <p14:creationId xmlns:p14="http://schemas.microsoft.com/office/powerpoint/2010/main" val="1375635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31</a:t>
            </a:fld>
            <a:endParaRPr lang="en-US" dirty="0"/>
          </a:p>
        </p:txBody>
      </p:sp>
      <p:sp>
        <p:nvSpPr>
          <p:cNvPr id="7" name="Title 6"/>
          <p:cNvSpPr>
            <a:spLocks noGrp="1"/>
          </p:cNvSpPr>
          <p:nvPr>
            <p:ph type="title"/>
          </p:nvPr>
        </p:nvSpPr>
        <p:spPr/>
        <p:txBody>
          <a:bodyPr/>
          <a:lstStyle/>
          <a:p>
            <a:r>
              <a:rPr lang="fr-FR" dirty="0" err="1"/>
              <a:t>XQuery</a:t>
            </a:r>
            <a:r>
              <a:rPr lang="fr-FR" dirty="0"/>
              <a:t>: </a:t>
            </a:r>
            <a:r>
              <a:rPr lang="fr-FR" dirty="0" err="1"/>
              <a:t>Declarative</a:t>
            </a:r>
            <a:r>
              <a:rPr lang="fr-FR" dirty="0"/>
              <a:t> </a:t>
            </a:r>
            <a:r>
              <a:rPr lang="fr-FR" dirty="0" err="1"/>
              <a:t>query</a:t>
            </a:r>
            <a:r>
              <a:rPr lang="fr-FR" dirty="0"/>
              <a:t> </a:t>
            </a:r>
            <a:r>
              <a:rPr lang="fr-FR" dirty="0" err="1"/>
              <a:t>language</a:t>
            </a:r>
            <a:endParaRPr lang="fr-FR" dirty="0"/>
          </a:p>
        </p:txBody>
      </p:sp>
      <p:pic>
        <p:nvPicPr>
          <p:cNvPr id="2050" name="Picture 2" descr="XQuery with FLWOR expression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228" y="1377012"/>
            <a:ext cx="8451448" cy="534932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123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32</a:t>
            </a:fld>
            <a:endParaRPr lang="en-US" dirty="0"/>
          </a:p>
        </p:txBody>
      </p:sp>
      <p:sp>
        <p:nvSpPr>
          <p:cNvPr id="7" name="Title 6"/>
          <p:cNvSpPr>
            <a:spLocks noGrp="1"/>
          </p:cNvSpPr>
          <p:nvPr>
            <p:ph type="title"/>
          </p:nvPr>
        </p:nvSpPr>
        <p:spPr/>
        <p:txBody>
          <a:bodyPr/>
          <a:lstStyle/>
          <a:p>
            <a:r>
              <a:rPr lang="fr-FR" dirty="0"/>
              <a:t>XSLT: </a:t>
            </a:r>
            <a:r>
              <a:rPr lang="fr-FR" dirty="0" err="1"/>
              <a:t>Declarative</a:t>
            </a:r>
            <a:r>
              <a:rPr lang="fr-FR" dirty="0"/>
              <a:t> transformation </a:t>
            </a:r>
            <a:r>
              <a:rPr lang="fr-FR" dirty="0" err="1"/>
              <a:t>language</a:t>
            </a:r>
            <a:endParaRPr lang="fr-FR" dirty="0"/>
          </a:p>
        </p:txBody>
      </p:sp>
      <p:pic>
        <p:nvPicPr>
          <p:cNvPr id="3080" name="Picture 8" descr="Example of the transformation of F1 into F2 by an XSLT stylesheet S For...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860" y="1421223"/>
            <a:ext cx="9311640" cy="52802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99060" y="1522611"/>
            <a:ext cx="2508071" cy="2876669"/>
          </a:xfrm>
          <a:prstGeom prst="rect">
            <a:avLst/>
          </a:prstGeom>
        </p:spPr>
      </p:pic>
    </p:spTree>
    <p:extLst>
      <p:ext uri="{BB962C8B-B14F-4D97-AF65-F5344CB8AC3E}">
        <p14:creationId xmlns:p14="http://schemas.microsoft.com/office/powerpoint/2010/main" val="216859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p>
        </p:txBody>
      </p:sp>
      <p:sp>
        <p:nvSpPr>
          <p:cNvPr id="3" name="Subtitle 2"/>
          <p:cNvSpPr>
            <a:spLocks noGrp="1"/>
          </p:cNvSpPr>
          <p:nvPr>
            <p:ph type="subTitle" idx="1"/>
          </p:nvPr>
        </p:nvSpPr>
        <p:spPr>
          <a:xfrm>
            <a:off x="2082800" y="3602038"/>
            <a:ext cx="8026400" cy="1655762"/>
          </a:xfrm>
        </p:spPr>
        <p:txBody>
          <a:bodyPr/>
          <a:lstStyle/>
          <a:p>
            <a:r>
              <a:rPr lang="en-US" dirty="0"/>
              <a:t>Part 2. Data Formats</a:t>
            </a:r>
          </a:p>
          <a:p>
            <a:r>
              <a:rPr lang="en-US" dirty="0"/>
              <a:t>Part 2.4. JavaScript Object Notation (JSON)</a:t>
            </a:r>
          </a:p>
          <a:p>
            <a:endParaRPr lang="en-US" dirty="0"/>
          </a:p>
        </p:txBody>
      </p:sp>
    </p:spTree>
    <p:extLst>
      <p:ext uri="{BB962C8B-B14F-4D97-AF65-F5344CB8AC3E}">
        <p14:creationId xmlns:p14="http://schemas.microsoft.com/office/powerpoint/2010/main" val="2930084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JavaScript Object Notation</a:t>
            </a:r>
          </a:p>
        </p:txBody>
      </p:sp>
      <p:sp>
        <p:nvSpPr>
          <p:cNvPr id="4" name="Slide Number Placeholder 3"/>
          <p:cNvSpPr>
            <a:spLocks noGrp="1"/>
          </p:cNvSpPr>
          <p:nvPr>
            <p:ph type="sldNum" sz="quarter" idx="12"/>
          </p:nvPr>
        </p:nvSpPr>
        <p:spPr/>
        <p:txBody>
          <a:bodyPr/>
          <a:lstStyle/>
          <a:p>
            <a:fld id="{50488829-712A-49CD-A5AC-8F60246B7228}" type="slidenum">
              <a:rPr lang="en-US" smtClean="0"/>
              <a:t>34</a:t>
            </a:fld>
            <a:endParaRPr lang="en-US"/>
          </a:p>
        </p:txBody>
      </p:sp>
      <p:pic>
        <p:nvPicPr>
          <p:cNvPr id="5" name="Picture 4"/>
          <p:cNvPicPr>
            <a:picLocks noChangeAspect="1"/>
          </p:cNvPicPr>
          <p:nvPr/>
        </p:nvPicPr>
        <p:blipFill>
          <a:blip r:embed="rId2"/>
          <a:stretch>
            <a:fillRect/>
          </a:stretch>
        </p:blipFill>
        <p:spPr>
          <a:xfrm>
            <a:off x="351324" y="1335592"/>
            <a:ext cx="2674722" cy="3572104"/>
          </a:xfrm>
          <a:prstGeom prst="rect">
            <a:avLst/>
          </a:prstGeom>
        </p:spPr>
      </p:pic>
      <p:sp>
        <p:nvSpPr>
          <p:cNvPr id="7" name="TextBox 6"/>
          <p:cNvSpPr txBox="1"/>
          <p:nvPr/>
        </p:nvSpPr>
        <p:spPr>
          <a:xfrm>
            <a:off x="351324" y="4907696"/>
            <a:ext cx="7874000" cy="1631216"/>
          </a:xfrm>
          <a:prstGeom prst="rect">
            <a:avLst/>
          </a:prstGeom>
          <a:noFill/>
        </p:spPr>
        <p:txBody>
          <a:bodyPr wrap="square" rtlCol="0">
            <a:spAutoFit/>
          </a:bodyPr>
          <a:lstStyle/>
          <a:p>
            <a:pPr marL="342900" indent="-342900">
              <a:buFont typeface="Arial" panose="020B0604020202020204" pitchFamily="34" charset="0"/>
              <a:buChar char="•"/>
            </a:pPr>
            <a:r>
              <a:rPr lang="fr-FR" sz="2000" dirty="0" err="1"/>
              <a:t>since</a:t>
            </a:r>
            <a:r>
              <a:rPr lang="fr-FR" sz="2000" dirty="0"/>
              <a:t> </a:t>
            </a:r>
            <a:r>
              <a:rPr lang="fr-FR" sz="2000" dirty="0" err="1"/>
              <a:t>early</a:t>
            </a:r>
            <a:r>
              <a:rPr lang="fr-FR" sz="2000" dirty="0"/>
              <a:t> 2000s. </a:t>
            </a:r>
            <a:r>
              <a:rPr lang="fr-FR" sz="2000" dirty="0" err="1"/>
              <a:t>Now</a:t>
            </a:r>
            <a:r>
              <a:rPr lang="fr-FR" sz="2000" dirty="0"/>
              <a:t> </a:t>
            </a:r>
            <a:r>
              <a:rPr lang="fr-FR" sz="2000" dirty="0" err="1"/>
              <a:t>used</a:t>
            </a:r>
            <a:r>
              <a:rPr lang="fr-FR" sz="2000" dirty="0"/>
              <a:t> a lot in software </a:t>
            </a:r>
            <a:r>
              <a:rPr lang="fr-FR" sz="2000" dirty="0" err="1"/>
              <a:t>development</a:t>
            </a:r>
            <a:endParaRPr lang="fr-FR" sz="2000" dirty="0"/>
          </a:p>
          <a:p>
            <a:pPr marL="342900" indent="-342900">
              <a:buFont typeface="Arial" panose="020B0604020202020204" pitchFamily="34" charset="0"/>
              <a:buChar char="•"/>
            </a:pPr>
            <a:r>
              <a:rPr lang="fr-FR" sz="2000" dirty="0" err="1"/>
              <a:t>many</a:t>
            </a:r>
            <a:r>
              <a:rPr lang="fr-FR" sz="2000" dirty="0"/>
              <a:t> </a:t>
            </a:r>
            <a:r>
              <a:rPr lang="fr-FR" sz="2000" dirty="0" err="1"/>
              <a:t>mediatypes</a:t>
            </a:r>
            <a:r>
              <a:rPr lang="fr-FR" sz="2000" dirty="0"/>
              <a:t> </a:t>
            </a:r>
            <a:r>
              <a:rPr lang="fr-FR" sz="2000" dirty="0" err="1"/>
              <a:t>based</a:t>
            </a:r>
            <a:r>
              <a:rPr lang="fr-FR" sz="2000" dirty="0"/>
              <a:t> on JSON (118 </a:t>
            </a:r>
            <a:r>
              <a:rPr lang="fr-FR" sz="2000" dirty="0" err="1"/>
              <a:t>registered</a:t>
            </a:r>
            <a:r>
              <a:rPr lang="fr-FR" sz="2000" dirty="0"/>
              <a:t> on IANA)</a:t>
            </a:r>
            <a:br>
              <a:rPr lang="fr-FR" sz="2000" dirty="0"/>
            </a:br>
            <a:r>
              <a:rPr lang="fr-FR" sz="2000" dirty="0"/>
              <a:t>application/</a:t>
            </a:r>
            <a:r>
              <a:rPr lang="fr-FR" sz="2000" dirty="0" err="1"/>
              <a:t>geo+json</a:t>
            </a:r>
            <a:r>
              <a:rPr lang="fr-FR" sz="2000" dirty="0"/>
              <a:t>	application/</a:t>
            </a:r>
            <a:r>
              <a:rPr lang="fr-FR" sz="2000" dirty="0" err="1"/>
              <a:t>ld+json</a:t>
            </a:r>
            <a:r>
              <a:rPr lang="fr-FR" sz="2000" dirty="0"/>
              <a:t>	...</a:t>
            </a:r>
          </a:p>
          <a:p>
            <a:pPr marL="285750" indent="-285750">
              <a:buFont typeface="Arial" panose="020B0604020202020204" pitchFamily="34" charset="0"/>
              <a:buChar char="•"/>
            </a:pPr>
            <a:r>
              <a:rPr lang="fr-FR" sz="2000" dirty="0"/>
              <a:t>simple, </a:t>
            </a:r>
            <a:r>
              <a:rPr lang="fr-FR" sz="2000" dirty="0" err="1"/>
              <a:t>human-readable</a:t>
            </a:r>
            <a:endParaRPr lang="fr-FR" sz="2000" dirty="0"/>
          </a:p>
          <a:p>
            <a:pPr marL="285750" indent="-285750">
              <a:buFont typeface="Arial" panose="020B0604020202020204" pitchFamily="34" charset="0"/>
              <a:buChar char="•"/>
            </a:pPr>
            <a:r>
              <a:rPr lang="en-US" sz="2000" dirty="0"/>
              <a:t>attribute–value pairs and arrays (or other serializable values)</a:t>
            </a:r>
            <a:endParaRPr lang="fr-FR" sz="2000" dirty="0"/>
          </a:p>
        </p:txBody>
      </p:sp>
    </p:spTree>
    <p:extLst>
      <p:ext uri="{BB962C8B-B14F-4D97-AF65-F5344CB8AC3E}">
        <p14:creationId xmlns:p14="http://schemas.microsoft.com/office/powerpoint/2010/main" val="921165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SON Example - A JSON Example That Includes Complex Data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491" y="1572419"/>
            <a:ext cx="6876509" cy="490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FR" dirty="0"/>
              <a:t>JavaScript Object Notation</a:t>
            </a:r>
          </a:p>
        </p:txBody>
      </p:sp>
      <p:sp>
        <p:nvSpPr>
          <p:cNvPr id="4" name="Slide Number Placeholder 3"/>
          <p:cNvSpPr>
            <a:spLocks noGrp="1"/>
          </p:cNvSpPr>
          <p:nvPr>
            <p:ph type="sldNum" sz="quarter" idx="12"/>
          </p:nvPr>
        </p:nvSpPr>
        <p:spPr/>
        <p:txBody>
          <a:bodyPr/>
          <a:lstStyle/>
          <a:p>
            <a:fld id="{50488829-712A-49CD-A5AC-8F60246B7228}" type="slidenum">
              <a:rPr lang="en-US" smtClean="0"/>
              <a:t>35</a:t>
            </a:fld>
            <a:endParaRPr lang="en-US"/>
          </a:p>
        </p:txBody>
      </p:sp>
      <p:pic>
        <p:nvPicPr>
          <p:cNvPr id="5" name="Picture 4"/>
          <p:cNvPicPr>
            <a:picLocks noChangeAspect="1"/>
          </p:cNvPicPr>
          <p:nvPr/>
        </p:nvPicPr>
        <p:blipFill>
          <a:blip r:embed="rId3"/>
          <a:stretch>
            <a:fillRect/>
          </a:stretch>
        </p:blipFill>
        <p:spPr>
          <a:xfrm>
            <a:off x="351324" y="1335592"/>
            <a:ext cx="2674722" cy="3572104"/>
          </a:xfrm>
          <a:prstGeom prst="rect">
            <a:avLst/>
          </a:prstGeom>
        </p:spPr>
      </p:pic>
      <p:sp>
        <p:nvSpPr>
          <p:cNvPr id="7" name="TextBox 6"/>
          <p:cNvSpPr txBox="1"/>
          <p:nvPr/>
        </p:nvSpPr>
        <p:spPr>
          <a:xfrm>
            <a:off x="351324" y="4907696"/>
            <a:ext cx="7874000" cy="1631216"/>
          </a:xfrm>
          <a:prstGeom prst="rect">
            <a:avLst/>
          </a:prstGeom>
          <a:noFill/>
        </p:spPr>
        <p:txBody>
          <a:bodyPr wrap="square" rtlCol="0">
            <a:spAutoFit/>
          </a:bodyPr>
          <a:lstStyle/>
          <a:p>
            <a:pPr marL="342900" indent="-342900">
              <a:buFont typeface="Arial" panose="020B0604020202020204" pitchFamily="34" charset="0"/>
              <a:buChar char="•"/>
            </a:pPr>
            <a:r>
              <a:rPr lang="fr-FR" sz="2000" dirty="0" err="1"/>
              <a:t>since</a:t>
            </a:r>
            <a:r>
              <a:rPr lang="fr-FR" sz="2000" dirty="0"/>
              <a:t> </a:t>
            </a:r>
            <a:r>
              <a:rPr lang="fr-FR" sz="2000" dirty="0" err="1"/>
              <a:t>early</a:t>
            </a:r>
            <a:r>
              <a:rPr lang="fr-FR" sz="2000" dirty="0"/>
              <a:t> 2000s. </a:t>
            </a:r>
            <a:r>
              <a:rPr lang="fr-FR" sz="2000" dirty="0" err="1"/>
              <a:t>Now</a:t>
            </a:r>
            <a:r>
              <a:rPr lang="fr-FR" sz="2000" dirty="0"/>
              <a:t> </a:t>
            </a:r>
            <a:r>
              <a:rPr lang="fr-FR" sz="2000" dirty="0" err="1"/>
              <a:t>used</a:t>
            </a:r>
            <a:r>
              <a:rPr lang="fr-FR" sz="2000" dirty="0"/>
              <a:t> a lot in software </a:t>
            </a:r>
            <a:r>
              <a:rPr lang="fr-FR" sz="2000" dirty="0" err="1"/>
              <a:t>development</a:t>
            </a:r>
            <a:endParaRPr lang="fr-FR" sz="2000" dirty="0"/>
          </a:p>
          <a:p>
            <a:pPr marL="342900" indent="-342900">
              <a:buFont typeface="Arial" panose="020B0604020202020204" pitchFamily="34" charset="0"/>
              <a:buChar char="•"/>
            </a:pPr>
            <a:r>
              <a:rPr lang="fr-FR" sz="2000" dirty="0" err="1"/>
              <a:t>many</a:t>
            </a:r>
            <a:r>
              <a:rPr lang="fr-FR" sz="2000" dirty="0"/>
              <a:t> </a:t>
            </a:r>
            <a:r>
              <a:rPr lang="fr-FR" sz="2000" dirty="0" err="1"/>
              <a:t>mediatypes</a:t>
            </a:r>
            <a:r>
              <a:rPr lang="fr-FR" sz="2000" dirty="0"/>
              <a:t> </a:t>
            </a:r>
            <a:r>
              <a:rPr lang="fr-FR" sz="2000" dirty="0" err="1"/>
              <a:t>based</a:t>
            </a:r>
            <a:r>
              <a:rPr lang="fr-FR" sz="2000" dirty="0"/>
              <a:t> on JSON (118 </a:t>
            </a:r>
            <a:r>
              <a:rPr lang="fr-FR" sz="2000" dirty="0" err="1"/>
              <a:t>registered</a:t>
            </a:r>
            <a:r>
              <a:rPr lang="fr-FR" sz="2000" dirty="0"/>
              <a:t> on IANA)</a:t>
            </a:r>
            <a:br>
              <a:rPr lang="fr-FR" sz="2000" dirty="0"/>
            </a:br>
            <a:r>
              <a:rPr lang="fr-FR" sz="2000" dirty="0"/>
              <a:t>application/</a:t>
            </a:r>
            <a:r>
              <a:rPr lang="fr-FR" sz="2000" dirty="0" err="1"/>
              <a:t>geo+json</a:t>
            </a:r>
            <a:r>
              <a:rPr lang="fr-FR" sz="2000" dirty="0"/>
              <a:t>	application/</a:t>
            </a:r>
            <a:r>
              <a:rPr lang="fr-FR" sz="2000" dirty="0" err="1"/>
              <a:t>ld+json</a:t>
            </a:r>
            <a:r>
              <a:rPr lang="fr-FR" sz="2000" dirty="0"/>
              <a:t>	...</a:t>
            </a:r>
          </a:p>
          <a:p>
            <a:pPr marL="285750" indent="-285750">
              <a:buFont typeface="Arial" panose="020B0604020202020204" pitchFamily="34" charset="0"/>
              <a:buChar char="•"/>
            </a:pPr>
            <a:r>
              <a:rPr lang="fr-FR" sz="2000" dirty="0"/>
              <a:t>simple, </a:t>
            </a:r>
            <a:r>
              <a:rPr lang="fr-FR" sz="2000" dirty="0" err="1"/>
              <a:t>human-readable</a:t>
            </a:r>
            <a:endParaRPr lang="fr-FR" sz="2000" dirty="0"/>
          </a:p>
          <a:p>
            <a:pPr marL="285750" indent="-285750">
              <a:buFont typeface="Arial" panose="020B0604020202020204" pitchFamily="34" charset="0"/>
              <a:buChar char="•"/>
            </a:pPr>
            <a:r>
              <a:rPr lang="en-US" sz="2000" dirty="0"/>
              <a:t>attribute–value pairs and arrays (or other serializable values)</a:t>
            </a:r>
            <a:endParaRPr lang="fr-FR" sz="2000" dirty="0"/>
          </a:p>
        </p:txBody>
      </p:sp>
    </p:spTree>
    <p:extLst>
      <p:ext uri="{BB962C8B-B14F-4D97-AF65-F5344CB8AC3E}">
        <p14:creationId xmlns:p14="http://schemas.microsoft.com/office/powerpoint/2010/main" val="3660334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JavaScript Object Notation</a:t>
            </a:r>
          </a:p>
        </p:txBody>
      </p:sp>
      <p:sp>
        <p:nvSpPr>
          <p:cNvPr id="4" name="Slide Number Placeholder 3"/>
          <p:cNvSpPr>
            <a:spLocks noGrp="1"/>
          </p:cNvSpPr>
          <p:nvPr>
            <p:ph type="sldNum" sz="quarter" idx="12"/>
          </p:nvPr>
        </p:nvSpPr>
        <p:spPr/>
        <p:txBody>
          <a:bodyPr/>
          <a:lstStyle/>
          <a:p>
            <a:fld id="{50488829-712A-49CD-A5AC-8F60246B7228}" type="slidenum">
              <a:rPr lang="en-US" smtClean="0"/>
              <a:t>36</a:t>
            </a:fld>
            <a:endParaRPr lang="en-US"/>
          </a:p>
        </p:txBody>
      </p:sp>
      <p:pic>
        <p:nvPicPr>
          <p:cNvPr id="5" name="Picture 4"/>
          <p:cNvPicPr>
            <a:picLocks noChangeAspect="1"/>
          </p:cNvPicPr>
          <p:nvPr/>
        </p:nvPicPr>
        <p:blipFill>
          <a:blip r:embed="rId2"/>
          <a:stretch>
            <a:fillRect/>
          </a:stretch>
        </p:blipFill>
        <p:spPr>
          <a:xfrm>
            <a:off x="716178" y="1981064"/>
            <a:ext cx="2674722" cy="3572104"/>
          </a:xfrm>
          <a:prstGeom prst="rect">
            <a:avLst/>
          </a:prstGeom>
        </p:spPr>
      </p:pic>
      <p:sp>
        <p:nvSpPr>
          <p:cNvPr id="8" name="TextBox 7"/>
          <p:cNvSpPr txBox="1"/>
          <p:nvPr/>
        </p:nvSpPr>
        <p:spPr>
          <a:xfrm>
            <a:off x="4445635" y="1759484"/>
            <a:ext cx="7874000" cy="5016758"/>
          </a:xfrm>
          <a:prstGeom prst="rect">
            <a:avLst/>
          </a:prstGeom>
          <a:noFill/>
        </p:spPr>
        <p:txBody>
          <a:bodyPr wrap="square" rtlCol="0">
            <a:spAutoFit/>
          </a:bodyPr>
          <a:lstStyle/>
          <a:p>
            <a:r>
              <a:rPr lang="fr-FR" sz="2000" b="1" dirty="0" err="1"/>
              <a:t>Characters</a:t>
            </a:r>
            <a:r>
              <a:rPr lang="fr-FR" sz="2000" b="1" dirty="0"/>
              <a:t> and </a:t>
            </a:r>
            <a:r>
              <a:rPr lang="fr-FR" sz="2000" b="1" dirty="0" err="1"/>
              <a:t>escaping</a:t>
            </a:r>
            <a:r>
              <a:rPr lang="fr-FR" sz="2000" b="1" dirty="0"/>
              <a:t> </a:t>
            </a:r>
          </a:p>
          <a:p>
            <a:pPr marL="342900" indent="-342900">
              <a:buFont typeface="Arial" panose="020B0604020202020204" pitchFamily="34" charset="0"/>
              <a:buChar char="•"/>
            </a:pPr>
            <a:r>
              <a:rPr lang="fr-FR" sz="2000" dirty="0"/>
              <a:t>full Unicode </a:t>
            </a:r>
            <a:r>
              <a:rPr lang="fr-FR" sz="2000" dirty="0" err="1"/>
              <a:t>character</a:t>
            </a:r>
            <a:r>
              <a:rPr lang="fr-FR" sz="2000" dirty="0"/>
              <a:t> set</a:t>
            </a:r>
            <a:endParaRPr lang="fr-FR" sz="2000" dirty="0">
              <a:latin typeface="Consolas" panose="020B0609020204030204" pitchFamily="49" charset="0"/>
            </a:endParaRPr>
          </a:p>
          <a:p>
            <a:pPr marL="342900" indent="-342900">
              <a:buFont typeface="Arial" panose="020B0604020202020204" pitchFamily="34" charset="0"/>
              <a:buChar char="•"/>
            </a:pPr>
            <a:r>
              <a:rPr lang="fr-FR" sz="2000" dirty="0" err="1"/>
              <a:t>escaping</a:t>
            </a:r>
            <a:r>
              <a:rPr lang="fr-FR" sz="2000" dirty="0"/>
              <a:t> </a:t>
            </a:r>
            <a:r>
              <a:rPr lang="fr-FR" sz="2000" dirty="0" err="1"/>
              <a:t>characters</a:t>
            </a:r>
            <a:r>
              <a:rPr lang="fr-FR" sz="2000" dirty="0"/>
              <a:t> \b \f \n \r \t \" \</a:t>
            </a:r>
          </a:p>
          <a:p>
            <a:r>
              <a:rPr lang="fr-FR" sz="2000" b="1" dirty="0"/>
              <a:t>Data types</a:t>
            </a:r>
          </a:p>
          <a:p>
            <a:pPr marL="342900" indent="-342900">
              <a:buFont typeface="Arial" panose="020B0604020202020204" pitchFamily="34" charset="0"/>
              <a:buChar char="•"/>
            </a:pPr>
            <a:r>
              <a:rPr lang="fr-FR" sz="2000" dirty="0" err="1"/>
              <a:t>number</a:t>
            </a:r>
            <a:endParaRPr lang="fr-FR" sz="2000" dirty="0"/>
          </a:p>
          <a:p>
            <a:pPr marL="342900" indent="-342900">
              <a:buFont typeface="Arial" panose="020B0604020202020204" pitchFamily="34" charset="0"/>
              <a:buChar char="•"/>
            </a:pPr>
            <a:r>
              <a:rPr lang="fr-FR" sz="2000" dirty="0"/>
              <a:t>string</a:t>
            </a:r>
          </a:p>
          <a:p>
            <a:pPr marL="342900" indent="-342900">
              <a:buFont typeface="Arial" panose="020B0604020202020204" pitchFamily="34" charset="0"/>
              <a:buChar char="•"/>
            </a:pPr>
            <a:r>
              <a:rPr lang="fr-FR" sz="2000" dirty="0" err="1"/>
              <a:t>boolean</a:t>
            </a:r>
            <a:endParaRPr lang="fr-FR" sz="2000" dirty="0"/>
          </a:p>
          <a:p>
            <a:pPr marL="342900" indent="-342900">
              <a:buFont typeface="Arial" panose="020B0604020202020204" pitchFamily="34" charset="0"/>
              <a:buChar char="•"/>
            </a:pPr>
            <a:r>
              <a:rPr lang="fr-FR" sz="2000" dirty="0" err="1"/>
              <a:t>array</a:t>
            </a:r>
            <a:endParaRPr lang="fr-FR" sz="2000" dirty="0"/>
          </a:p>
          <a:p>
            <a:pPr marL="342900" indent="-342900">
              <a:buFont typeface="Arial" panose="020B0604020202020204" pitchFamily="34" charset="0"/>
              <a:buChar char="•"/>
            </a:pPr>
            <a:r>
              <a:rPr lang="fr-FR" sz="2000" dirty="0" err="1"/>
              <a:t>object</a:t>
            </a:r>
            <a:r>
              <a:rPr lang="fr-FR" sz="2000" dirty="0"/>
              <a:t> </a:t>
            </a:r>
          </a:p>
          <a:p>
            <a:pPr marL="342900" indent="-342900">
              <a:buFont typeface="Arial" panose="020B0604020202020204" pitchFamily="34" charset="0"/>
              <a:buChar char="•"/>
            </a:pPr>
            <a:r>
              <a:rPr lang="fr-FR" sz="2000" dirty="0" err="1"/>
              <a:t>null</a:t>
            </a:r>
            <a:endParaRPr lang="fr-FR" sz="2000" dirty="0"/>
          </a:p>
          <a:p>
            <a:r>
              <a:rPr lang="fr-FR" sz="2000" b="1" dirty="0" err="1"/>
              <a:t>Semantics</a:t>
            </a:r>
            <a:endParaRPr lang="fr-FR" sz="2000" b="1" dirty="0"/>
          </a:p>
          <a:p>
            <a:r>
              <a:rPr lang="en-US" sz="1600" i="1" dirty="0"/>
              <a:t>While JSON provides a syntactic framework for data interchange, unambiguous data interchange also requires agreement between producer and consumer on the semantics of specific use of the JSON syntax. One example of where such an agreement is necessary is the serialization of data types defined by the JavaScript syntax that are not part of the JSON standard, e.g., Date, Function, Regular Expression, and “undefined”</a:t>
            </a:r>
            <a:endParaRPr lang="fr-FR" sz="1600" i="1" dirty="0"/>
          </a:p>
          <a:p>
            <a:pPr marL="342900" indent="-342900">
              <a:buFont typeface="Arial" panose="020B0604020202020204" pitchFamily="34" charset="0"/>
              <a:buChar char="•"/>
            </a:pPr>
            <a:endParaRPr lang="fr-FR" sz="2000" dirty="0"/>
          </a:p>
        </p:txBody>
      </p:sp>
    </p:spTree>
    <p:extLst>
      <p:ext uri="{BB962C8B-B14F-4D97-AF65-F5344CB8AC3E}">
        <p14:creationId xmlns:p14="http://schemas.microsoft.com/office/powerpoint/2010/main" val="969466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JSON </a:t>
            </a:r>
            <a:r>
              <a:rPr lang="fr-FR" dirty="0" err="1"/>
              <a:t>Schema</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37</a:t>
            </a:fld>
            <a:endParaRPr lang="en-US"/>
          </a:p>
        </p:txBody>
      </p:sp>
      <p:sp>
        <p:nvSpPr>
          <p:cNvPr id="3" name="Content Placeholder 2"/>
          <p:cNvSpPr>
            <a:spLocks noGrp="1"/>
          </p:cNvSpPr>
          <p:nvPr>
            <p:ph idx="1"/>
          </p:nvPr>
        </p:nvSpPr>
        <p:spPr/>
        <p:txBody>
          <a:bodyPr/>
          <a:lstStyle/>
          <a:p>
            <a:endParaRPr lang="fr-FR"/>
          </a:p>
        </p:txBody>
      </p:sp>
      <p:pic>
        <p:nvPicPr>
          <p:cNvPr id="6146" name="Picture 2" descr="https://i.stack.imgur.com/ysw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325562"/>
            <a:ext cx="11826318" cy="53959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397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JSONPath</a:t>
            </a:r>
            <a:r>
              <a:rPr lang="fr-FR" dirty="0"/>
              <a:t>: </a:t>
            </a:r>
            <a:r>
              <a:rPr lang="fr-FR" dirty="0" err="1"/>
              <a:t>Declarative</a:t>
            </a:r>
            <a:r>
              <a:rPr lang="fr-FR" dirty="0"/>
              <a:t> </a:t>
            </a:r>
            <a:r>
              <a:rPr lang="fr-FR" dirty="0" err="1"/>
              <a:t>tree-traversal</a:t>
            </a:r>
            <a:r>
              <a:rPr lang="fr-FR" dirty="0"/>
              <a:t> </a:t>
            </a:r>
            <a:r>
              <a:rPr lang="fr-FR" dirty="0" err="1"/>
              <a:t>language</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38</a:t>
            </a:fld>
            <a:endParaRPr lang="en-US"/>
          </a:p>
        </p:txBody>
      </p:sp>
      <p:pic>
        <p:nvPicPr>
          <p:cNvPr id="5" name="Picture 4"/>
          <p:cNvPicPr>
            <a:picLocks noChangeAspect="1"/>
          </p:cNvPicPr>
          <p:nvPr/>
        </p:nvPicPr>
        <p:blipFill>
          <a:blip r:embed="rId2"/>
          <a:stretch>
            <a:fillRect/>
          </a:stretch>
        </p:blipFill>
        <p:spPr>
          <a:xfrm>
            <a:off x="370198" y="1500296"/>
            <a:ext cx="6614733" cy="4587638"/>
          </a:xfrm>
          <a:prstGeom prst="rect">
            <a:avLst/>
          </a:prstGeom>
        </p:spPr>
      </p:pic>
      <p:sp>
        <p:nvSpPr>
          <p:cNvPr id="6" name="Rectangle 5"/>
          <p:cNvSpPr/>
          <p:nvPr/>
        </p:nvSpPr>
        <p:spPr>
          <a:xfrm>
            <a:off x="8520285" y="6314985"/>
            <a:ext cx="2379177" cy="253916"/>
          </a:xfrm>
          <a:prstGeom prst="rect">
            <a:avLst/>
          </a:prstGeom>
        </p:spPr>
        <p:txBody>
          <a:bodyPr wrap="none">
            <a:spAutoFit/>
          </a:bodyPr>
          <a:lstStyle/>
          <a:p>
            <a:r>
              <a:rPr lang="fr-FR" sz="1050" dirty="0">
                <a:hlinkClick r:id="rId3"/>
              </a:rPr>
              <a:t>https://goessner.net/articles/JsonPath/</a:t>
            </a:r>
            <a:r>
              <a:rPr lang="fr-FR" sz="1050" dirty="0"/>
              <a:t> </a:t>
            </a:r>
          </a:p>
        </p:txBody>
      </p:sp>
      <p:sp>
        <p:nvSpPr>
          <p:cNvPr id="8" name="Rectangle 7"/>
          <p:cNvSpPr/>
          <p:nvPr/>
        </p:nvSpPr>
        <p:spPr>
          <a:xfrm>
            <a:off x="7232374" y="4518274"/>
            <a:ext cx="6096000" cy="1569660"/>
          </a:xfrm>
          <a:prstGeom prst="rect">
            <a:avLst/>
          </a:prstGeom>
        </p:spPr>
        <p:txBody>
          <a:bodyPr>
            <a:spAutoFit/>
          </a:bodyPr>
          <a:lstStyle/>
          <a:p>
            <a:r>
              <a:rPr lang="fr-FR" sz="2400" b="1" dirty="0" err="1"/>
              <a:t>Examples</a:t>
            </a:r>
            <a:r>
              <a:rPr lang="fr-FR" sz="2400" b="1" dirty="0"/>
              <a:t>:</a:t>
            </a:r>
          </a:p>
          <a:p>
            <a:r>
              <a:rPr lang="fr-FR" dirty="0">
                <a:latin typeface="Consolas" panose="020B0609020204030204" pitchFamily="49" charset="0"/>
              </a:rPr>
              <a:t>$.</a:t>
            </a:r>
            <a:r>
              <a:rPr lang="fr-FR" dirty="0" err="1">
                <a:latin typeface="Consolas" panose="020B0609020204030204" pitchFamily="49" charset="0"/>
              </a:rPr>
              <a:t>store.book</a:t>
            </a:r>
            <a:r>
              <a:rPr lang="fr-FR" dirty="0">
                <a:latin typeface="Consolas" panose="020B0609020204030204" pitchFamily="49" charset="0"/>
              </a:rPr>
              <a:t>[0].</a:t>
            </a:r>
            <a:r>
              <a:rPr lang="fr-FR" dirty="0" err="1">
                <a:latin typeface="Consolas" panose="020B0609020204030204" pitchFamily="49" charset="0"/>
              </a:rPr>
              <a:t>title</a:t>
            </a:r>
            <a:endParaRPr lang="fr-FR" dirty="0">
              <a:latin typeface="Consolas" panose="020B0609020204030204" pitchFamily="49" charset="0"/>
            </a:endParaRPr>
          </a:p>
          <a:p>
            <a:r>
              <a:rPr lang="fr-FR" dirty="0">
                <a:latin typeface="Consolas" panose="020B0609020204030204" pitchFamily="49" charset="0"/>
              </a:rPr>
              <a:t>$['store']['book'][0]['</a:t>
            </a:r>
            <a:r>
              <a:rPr lang="fr-FR" dirty="0" err="1">
                <a:latin typeface="Consolas" panose="020B0609020204030204" pitchFamily="49" charset="0"/>
              </a:rPr>
              <a:t>title</a:t>
            </a:r>
            <a:r>
              <a:rPr lang="fr-FR" dirty="0">
                <a:latin typeface="Consolas" panose="020B0609020204030204" pitchFamily="49" charset="0"/>
              </a:rPr>
              <a:t>']</a:t>
            </a:r>
          </a:p>
          <a:p>
            <a:r>
              <a:rPr lang="fr-FR" dirty="0">
                <a:latin typeface="Consolas" panose="020B0609020204030204" pitchFamily="49" charset="0"/>
              </a:rPr>
              <a:t>$.</a:t>
            </a:r>
            <a:r>
              <a:rPr lang="fr-FR" dirty="0" err="1">
                <a:latin typeface="Consolas" panose="020B0609020204030204" pitchFamily="49" charset="0"/>
              </a:rPr>
              <a:t>store.book</a:t>
            </a:r>
            <a:r>
              <a:rPr lang="fr-FR" dirty="0">
                <a:latin typeface="Consolas" panose="020B0609020204030204" pitchFamily="49" charset="0"/>
              </a:rPr>
              <a:t>[(@.length-1)].</a:t>
            </a:r>
            <a:r>
              <a:rPr lang="fr-FR" dirty="0" err="1">
                <a:latin typeface="Consolas" panose="020B0609020204030204" pitchFamily="49" charset="0"/>
              </a:rPr>
              <a:t>title</a:t>
            </a:r>
            <a:endParaRPr lang="fr-FR" dirty="0">
              <a:latin typeface="Consolas" panose="020B0609020204030204" pitchFamily="49" charset="0"/>
            </a:endParaRPr>
          </a:p>
          <a:p>
            <a:r>
              <a:rPr lang="fr-FR" dirty="0">
                <a:latin typeface="Consolas" panose="020B0609020204030204" pitchFamily="49" charset="0"/>
              </a:rPr>
              <a:t>$.</a:t>
            </a:r>
            <a:r>
              <a:rPr lang="fr-FR" dirty="0" err="1">
                <a:latin typeface="Consolas" panose="020B0609020204030204" pitchFamily="49" charset="0"/>
              </a:rPr>
              <a:t>store.book</a:t>
            </a:r>
            <a:r>
              <a:rPr lang="fr-FR" dirty="0">
                <a:latin typeface="Consolas" panose="020B0609020204030204" pitchFamily="49" charset="0"/>
              </a:rPr>
              <a:t>[?(@.</a:t>
            </a:r>
            <a:r>
              <a:rPr lang="fr-FR" dirty="0" err="1">
                <a:latin typeface="Consolas" panose="020B0609020204030204" pitchFamily="49" charset="0"/>
              </a:rPr>
              <a:t>price</a:t>
            </a:r>
            <a:r>
              <a:rPr lang="fr-FR" dirty="0">
                <a:latin typeface="Consolas" panose="020B0609020204030204" pitchFamily="49" charset="0"/>
              </a:rPr>
              <a:t> &lt; 10)].</a:t>
            </a:r>
            <a:r>
              <a:rPr lang="fr-FR" dirty="0" err="1">
                <a:latin typeface="Consolas" panose="020B0609020204030204" pitchFamily="49" charset="0"/>
              </a:rPr>
              <a:t>title</a:t>
            </a:r>
            <a:endParaRPr lang="fr-FR" dirty="0">
              <a:latin typeface="Consolas" panose="020B0609020204030204" pitchFamily="49" charset="0"/>
            </a:endParaRPr>
          </a:p>
        </p:txBody>
      </p:sp>
    </p:spTree>
    <p:extLst>
      <p:ext uri="{BB962C8B-B14F-4D97-AF65-F5344CB8AC3E}">
        <p14:creationId xmlns:p14="http://schemas.microsoft.com/office/powerpoint/2010/main" val="3153701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JSONPath</a:t>
            </a:r>
            <a:r>
              <a:rPr lang="fr-FR" dirty="0"/>
              <a:t>: </a:t>
            </a:r>
            <a:r>
              <a:rPr lang="fr-FR" dirty="0" err="1"/>
              <a:t>Declarative</a:t>
            </a:r>
            <a:r>
              <a:rPr lang="fr-FR" dirty="0"/>
              <a:t> </a:t>
            </a:r>
            <a:r>
              <a:rPr lang="fr-FR" dirty="0" err="1"/>
              <a:t>tree-traversal</a:t>
            </a:r>
            <a:r>
              <a:rPr lang="fr-FR" dirty="0"/>
              <a:t> </a:t>
            </a:r>
            <a:r>
              <a:rPr lang="fr-FR" dirty="0" err="1"/>
              <a:t>language</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39</a:t>
            </a:fld>
            <a:endParaRPr lang="en-US"/>
          </a:p>
        </p:txBody>
      </p:sp>
      <p:pic>
        <p:nvPicPr>
          <p:cNvPr id="3" name="Picture 2"/>
          <p:cNvPicPr>
            <a:picLocks noChangeAspect="1"/>
          </p:cNvPicPr>
          <p:nvPr/>
        </p:nvPicPr>
        <p:blipFill>
          <a:blip r:embed="rId2"/>
          <a:stretch>
            <a:fillRect/>
          </a:stretch>
        </p:blipFill>
        <p:spPr>
          <a:xfrm>
            <a:off x="370198" y="1310806"/>
            <a:ext cx="4054191" cy="5410669"/>
          </a:xfrm>
          <a:prstGeom prst="rect">
            <a:avLst/>
          </a:prstGeom>
        </p:spPr>
      </p:pic>
      <p:pic>
        <p:nvPicPr>
          <p:cNvPr id="7" name="Picture 6"/>
          <p:cNvPicPr>
            <a:picLocks noChangeAspect="1"/>
          </p:cNvPicPr>
          <p:nvPr/>
        </p:nvPicPr>
        <p:blipFill>
          <a:blip r:embed="rId3"/>
          <a:stretch>
            <a:fillRect/>
          </a:stretch>
        </p:blipFill>
        <p:spPr>
          <a:xfrm>
            <a:off x="4892391" y="1568941"/>
            <a:ext cx="6599492" cy="4519052"/>
          </a:xfrm>
          <a:prstGeom prst="rect">
            <a:avLst/>
          </a:prstGeom>
        </p:spPr>
      </p:pic>
      <p:sp>
        <p:nvSpPr>
          <p:cNvPr id="9" name="Rectangle 8"/>
          <p:cNvSpPr/>
          <p:nvPr/>
        </p:nvSpPr>
        <p:spPr>
          <a:xfrm>
            <a:off x="8520285" y="6314985"/>
            <a:ext cx="2379177" cy="253916"/>
          </a:xfrm>
          <a:prstGeom prst="rect">
            <a:avLst/>
          </a:prstGeom>
        </p:spPr>
        <p:txBody>
          <a:bodyPr wrap="none">
            <a:spAutoFit/>
          </a:bodyPr>
          <a:lstStyle/>
          <a:p>
            <a:r>
              <a:rPr lang="fr-FR" sz="1050" dirty="0">
                <a:hlinkClick r:id="rId4"/>
              </a:rPr>
              <a:t>https://goessner.net/articles/JsonPath/</a:t>
            </a:r>
            <a:r>
              <a:rPr lang="fr-FR" sz="1050" dirty="0"/>
              <a:t> </a:t>
            </a:r>
          </a:p>
        </p:txBody>
      </p:sp>
    </p:spTree>
    <p:extLst>
      <p:ext uri="{BB962C8B-B14F-4D97-AF65-F5344CB8AC3E}">
        <p14:creationId xmlns:p14="http://schemas.microsoft.com/office/powerpoint/2010/main" val="317263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File format</a:t>
            </a:r>
          </a:p>
        </p:txBody>
      </p:sp>
      <p:sp>
        <p:nvSpPr>
          <p:cNvPr id="3" name="Content Placeholder 2"/>
          <p:cNvSpPr>
            <a:spLocks noGrp="1"/>
          </p:cNvSpPr>
          <p:nvPr>
            <p:ph idx="1"/>
          </p:nvPr>
        </p:nvSpPr>
        <p:spPr>
          <a:xfrm>
            <a:off x="838200" y="1825625"/>
            <a:ext cx="2696634" cy="4351338"/>
          </a:xfrm>
        </p:spPr>
        <p:txBody>
          <a:bodyPr>
            <a:normAutofit fontScale="92500" lnSpcReduction="10000"/>
          </a:bodyPr>
          <a:lstStyle/>
          <a:p>
            <a:pPr marL="0" indent="0">
              <a:buNone/>
            </a:pPr>
            <a:r>
              <a:rPr lang="en-US" sz="2000" dirty="0"/>
              <a:t>standard way that information is encoded for transfer or storage in a computer file</a:t>
            </a:r>
          </a:p>
          <a:p>
            <a:pPr marL="0" indent="0">
              <a:buNone/>
            </a:pPr>
            <a:endParaRPr lang="en-US" sz="2000" dirty="0"/>
          </a:p>
          <a:p>
            <a:pPr marL="0" indent="0">
              <a:buNone/>
            </a:pPr>
            <a:r>
              <a:rPr lang="en-US" sz="2000" dirty="0"/>
              <a:t>A format is what enables an application to interpret the raw data contained in a file. It is the mode of representation of these data</a:t>
            </a:r>
          </a:p>
          <a:p>
            <a:pPr marL="0" indent="0">
              <a:buNone/>
            </a:pPr>
            <a:endParaRPr lang="en-US" sz="2000" dirty="0"/>
          </a:p>
          <a:p>
            <a:pPr marL="0" indent="0">
              <a:buNone/>
            </a:pPr>
            <a:r>
              <a:rPr lang="en-US" sz="2000" dirty="0"/>
              <a:t>File formats are marked in the extension of the file name</a:t>
            </a:r>
          </a:p>
          <a:p>
            <a:endParaRPr lang="fr-FR" sz="2000" dirty="0"/>
          </a:p>
          <a:p>
            <a:pPr marL="0" indent="0">
              <a:buNone/>
            </a:pPr>
            <a:endParaRPr lang="fr-FR" sz="2000" dirty="0"/>
          </a:p>
        </p:txBody>
      </p:sp>
      <p:sp>
        <p:nvSpPr>
          <p:cNvPr id="4" name="Slide Number Placeholder 3"/>
          <p:cNvSpPr>
            <a:spLocks noGrp="1"/>
          </p:cNvSpPr>
          <p:nvPr>
            <p:ph type="sldNum" sz="quarter" idx="12"/>
          </p:nvPr>
        </p:nvSpPr>
        <p:spPr/>
        <p:txBody>
          <a:bodyPr/>
          <a:lstStyle/>
          <a:p>
            <a:fld id="{50488829-712A-49CD-A5AC-8F60246B7228}" type="slidenum">
              <a:rPr lang="en-US" smtClean="0"/>
              <a:t>4</a:t>
            </a:fld>
            <a:endParaRPr lang="en-US"/>
          </a:p>
        </p:txBody>
      </p:sp>
      <p:pic>
        <p:nvPicPr>
          <p:cNvPr id="1026" name="Picture 2" descr="I had it with these motherfilpin&amp;#39; Files Formats on this motherflipin&amp;#39;  Internet!! | The Inner Desig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834" y="365125"/>
            <a:ext cx="8657166" cy="649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991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APIs for JSON </a:t>
            </a:r>
            <a:r>
              <a:rPr lang="fr-FR" dirty="0" err="1"/>
              <a:t>Processing</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40</a:t>
            </a:fld>
            <a:endParaRPr lang="en-US"/>
          </a:p>
        </p:txBody>
      </p:sp>
      <p:pic>
        <p:nvPicPr>
          <p:cNvPr id="3" name="Picture 2"/>
          <p:cNvPicPr>
            <a:picLocks noChangeAspect="1"/>
          </p:cNvPicPr>
          <p:nvPr/>
        </p:nvPicPr>
        <p:blipFill>
          <a:blip r:embed="rId2"/>
          <a:stretch>
            <a:fillRect/>
          </a:stretch>
        </p:blipFill>
        <p:spPr>
          <a:xfrm>
            <a:off x="1428750" y="1417295"/>
            <a:ext cx="8548120" cy="5212448"/>
          </a:xfrm>
          <a:prstGeom prst="rect">
            <a:avLst/>
          </a:prstGeom>
          <a:ln>
            <a:solidFill>
              <a:schemeClr val="tx1"/>
            </a:solidFill>
          </a:ln>
        </p:spPr>
      </p:pic>
      <p:sp>
        <p:nvSpPr>
          <p:cNvPr id="6" name="TextBox 5"/>
          <p:cNvSpPr txBox="1"/>
          <p:nvPr/>
        </p:nvSpPr>
        <p:spPr>
          <a:xfrm>
            <a:off x="6700493" y="965832"/>
            <a:ext cx="3820213" cy="307777"/>
          </a:xfrm>
          <a:prstGeom prst="rect">
            <a:avLst/>
          </a:prstGeom>
          <a:noFill/>
        </p:spPr>
        <p:txBody>
          <a:bodyPr wrap="none" rtlCol="0">
            <a:spAutoFit/>
          </a:bodyPr>
          <a:lstStyle/>
          <a:p>
            <a:r>
              <a:rPr lang="fr-FR" sz="1400" dirty="0" err="1"/>
              <a:t>example</a:t>
            </a:r>
            <a:r>
              <a:rPr lang="fr-FR" sz="1400" dirty="0"/>
              <a:t> for java: </a:t>
            </a:r>
            <a:r>
              <a:rPr lang="fr-FR" sz="1400" dirty="0">
                <a:hlinkClick r:id="rId3"/>
              </a:rPr>
              <a:t>https://javaee.github.io/jsonp/</a:t>
            </a:r>
            <a:r>
              <a:rPr lang="fr-FR" sz="1400" dirty="0"/>
              <a:t>  </a:t>
            </a:r>
          </a:p>
        </p:txBody>
      </p:sp>
    </p:spTree>
    <p:extLst>
      <p:ext uri="{BB962C8B-B14F-4D97-AF65-F5344CB8AC3E}">
        <p14:creationId xmlns:p14="http://schemas.microsoft.com/office/powerpoint/2010/main" val="1590170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41</a:t>
            </a:fld>
            <a:endParaRPr lang="en-US" dirty="0"/>
          </a:p>
        </p:txBody>
      </p:sp>
      <p:sp>
        <p:nvSpPr>
          <p:cNvPr id="7" name="Title 6"/>
          <p:cNvSpPr>
            <a:spLocks noGrp="1"/>
          </p:cNvSpPr>
          <p:nvPr>
            <p:ph type="title"/>
          </p:nvPr>
        </p:nvSpPr>
        <p:spPr/>
        <p:txBody>
          <a:bodyPr/>
          <a:lstStyle/>
          <a:p>
            <a:r>
              <a:rPr lang="fr-FR" dirty="0"/>
              <a:t>JSON – OOP data binding</a:t>
            </a:r>
          </a:p>
        </p:txBody>
      </p:sp>
      <p:pic>
        <p:nvPicPr>
          <p:cNvPr id="1034" name="Picture 10" descr="JAXB Architecture"/>
          <p:cNvPicPr>
            <a:picLocks noChangeAspect="1" noChangeArrowheads="1"/>
          </p:cNvPicPr>
          <p:nvPr/>
        </p:nvPicPr>
        <p:blipFill rotWithShape="1">
          <a:blip r:embed="rId2">
            <a:extLst>
              <a:ext uri="{28A0092B-C50C-407E-A947-70E740481C1C}">
                <a14:useLocalDpi xmlns:a14="http://schemas.microsoft.com/office/drawing/2010/main" val="0"/>
              </a:ext>
            </a:extLst>
          </a:blip>
          <a:srcRect l="5074"/>
          <a:stretch/>
        </p:blipFill>
        <p:spPr bwMode="auto">
          <a:xfrm>
            <a:off x="619124" y="1750809"/>
            <a:ext cx="5816399" cy="399368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531329" y="5794415"/>
            <a:ext cx="2382255" cy="369332"/>
          </a:xfrm>
          <a:prstGeom prst="rect">
            <a:avLst/>
          </a:prstGeom>
        </p:spPr>
        <p:txBody>
          <a:bodyPr wrap="none">
            <a:spAutoFit/>
          </a:bodyPr>
          <a:lstStyle/>
          <a:p>
            <a:r>
              <a:rPr lang="fr-FR" dirty="0"/>
              <a:t>JSON-OOP data binding</a:t>
            </a:r>
          </a:p>
        </p:txBody>
      </p:sp>
      <p:sp>
        <p:nvSpPr>
          <p:cNvPr id="2" name="TextBox 1"/>
          <p:cNvSpPr txBox="1"/>
          <p:nvPr/>
        </p:nvSpPr>
        <p:spPr>
          <a:xfrm>
            <a:off x="894523" y="4562475"/>
            <a:ext cx="823002" cy="369332"/>
          </a:xfrm>
          <a:prstGeom prst="rect">
            <a:avLst/>
          </a:prstGeom>
          <a:solidFill>
            <a:schemeClr val="bg1"/>
          </a:solidFill>
        </p:spPr>
        <p:txBody>
          <a:bodyPr wrap="square" lIns="0" tIns="0" rIns="0" bIns="0" rtlCol="0">
            <a:spAutoFit/>
          </a:bodyPr>
          <a:lstStyle/>
          <a:p>
            <a:pPr algn="ctr"/>
            <a:r>
              <a:rPr lang="fr-FR" sz="1200" b="1" dirty="0">
                <a:latin typeface="Arial" panose="020B0604020202020204" pitchFamily="34" charset="0"/>
                <a:cs typeface="Arial" panose="020B0604020202020204" pitchFamily="34" charset="0"/>
              </a:rPr>
              <a:t>JSON</a:t>
            </a:r>
            <a:br>
              <a:rPr lang="fr-FR" sz="1200" b="1" dirty="0">
                <a:latin typeface="Arial" panose="020B0604020202020204" pitchFamily="34" charset="0"/>
                <a:cs typeface="Arial" panose="020B0604020202020204" pitchFamily="34" charset="0"/>
              </a:rPr>
            </a:br>
            <a:r>
              <a:rPr lang="fr-FR" sz="1200" b="1" dirty="0">
                <a:latin typeface="Arial" panose="020B0604020202020204" pitchFamily="34" charset="0"/>
                <a:cs typeface="Arial" panose="020B0604020202020204" pitchFamily="34" charset="0"/>
              </a:rPr>
              <a:t>Document</a:t>
            </a:r>
          </a:p>
        </p:txBody>
      </p:sp>
      <p:pic>
        <p:nvPicPr>
          <p:cNvPr id="8" name="Picture 7"/>
          <p:cNvPicPr>
            <a:picLocks noChangeAspect="1"/>
          </p:cNvPicPr>
          <p:nvPr/>
        </p:nvPicPr>
        <p:blipFill>
          <a:blip r:embed="rId3"/>
          <a:stretch>
            <a:fillRect/>
          </a:stretch>
        </p:blipFill>
        <p:spPr>
          <a:xfrm>
            <a:off x="6962505" y="1563337"/>
            <a:ext cx="4660281" cy="1329609"/>
          </a:xfrm>
          <a:prstGeom prst="rect">
            <a:avLst/>
          </a:prstGeom>
        </p:spPr>
      </p:pic>
      <p:sp>
        <p:nvSpPr>
          <p:cNvPr id="9" name="Rectangle 8"/>
          <p:cNvSpPr/>
          <p:nvPr/>
        </p:nvSpPr>
        <p:spPr>
          <a:xfrm>
            <a:off x="6757477" y="4626862"/>
            <a:ext cx="4666774" cy="1169551"/>
          </a:xfrm>
          <a:prstGeom prst="rect">
            <a:avLst/>
          </a:prstGeom>
        </p:spPr>
        <p:txBody>
          <a:bodyPr wrap="square">
            <a:spAutoFit/>
          </a:bodyPr>
          <a:lstStyle/>
          <a:p>
            <a:r>
              <a:rPr lang="fr-FR" sz="1400" dirty="0" err="1">
                <a:latin typeface="Roboto"/>
              </a:rPr>
              <a:t>Comparison</a:t>
            </a:r>
            <a:r>
              <a:rPr lang="fr-FR" sz="1400" dirty="0">
                <a:latin typeface="Roboto"/>
              </a:rPr>
              <a:t> of Java JSON </a:t>
            </a:r>
            <a:r>
              <a:rPr lang="fr-FR" sz="1400" dirty="0" err="1">
                <a:latin typeface="Roboto"/>
              </a:rPr>
              <a:t>libraries</a:t>
            </a:r>
            <a:r>
              <a:rPr lang="fr-FR" sz="1400" dirty="0">
                <a:latin typeface="Roboto"/>
              </a:rPr>
              <a:t>: Jackson vs. </a:t>
            </a:r>
            <a:r>
              <a:rPr lang="fr-FR" sz="1400" dirty="0" err="1">
                <a:latin typeface="Roboto"/>
              </a:rPr>
              <a:t>Gson</a:t>
            </a:r>
            <a:r>
              <a:rPr lang="fr-FR" sz="1400" dirty="0">
                <a:latin typeface="Roboto"/>
              </a:rPr>
              <a:t> vs. JSON-B vs. JSON-P vs. </a:t>
            </a:r>
            <a:r>
              <a:rPr lang="fr-FR" sz="1400" dirty="0" err="1">
                <a:latin typeface="Roboto"/>
              </a:rPr>
              <a:t>org.JSON</a:t>
            </a:r>
            <a:r>
              <a:rPr lang="fr-FR" sz="1400" dirty="0">
                <a:latin typeface="Roboto"/>
              </a:rPr>
              <a:t> vs. </a:t>
            </a:r>
            <a:r>
              <a:rPr lang="fr-FR" sz="1400" dirty="0" err="1">
                <a:latin typeface="Roboto"/>
              </a:rPr>
              <a:t>Jsonpath</a:t>
            </a:r>
            <a:r>
              <a:rPr lang="fr-FR" sz="1400" dirty="0">
                <a:latin typeface="Roboto"/>
              </a:rPr>
              <a:t> </a:t>
            </a:r>
            <a:r>
              <a:rPr lang="fr-FR" sz="1400" dirty="0">
                <a:latin typeface="Roboto"/>
                <a:hlinkClick r:id="rId4"/>
              </a:rPr>
              <a:t>https://itsallbinary.com/jackson-vs-gson-vs-json-b-vs-json-p-vs-org-json-vs-jsonpath-java-json-libraries-features-comparison/</a:t>
            </a:r>
            <a:r>
              <a:rPr lang="fr-FR" sz="1400" dirty="0">
                <a:latin typeface="Roboto"/>
              </a:rPr>
              <a:t> </a:t>
            </a:r>
          </a:p>
        </p:txBody>
      </p:sp>
      <p:pic>
        <p:nvPicPr>
          <p:cNvPr id="7174" name="Picture 6" descr="https://www.overops.com/wp-content/uploads/2017/08/json-benchmark-imag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7477" y="3237067"/>
            <a:ext cx="5063843" cy="117261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249478" y="1468693"/>
            <a:ext cx="2295939" cy="594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83829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p>
        </p:txBody>
      </p:sp>
      <p:sp>
        <p:nvSpPr>
          <p:cNvPr id="3" name="Subtitle 2"/>
          <p:cNvSpPr>
            <a:spLocks noGrp="1"/>
          </p:cNvSpPr>
          <p:nvPr>
            <p:ph type="subTitle" idx="1"/>
          </p:nvPr>
        </p:nvSpPr>
        <p:spPr>
          <a:xfrm>
            <a:off x="2082800" y="3602038"/>
            <a:ext cx="8026400" cy="1655762"/>
          </a:xfrm>
        </p:spPr>
        <p:txBody>
          <a:bodyPr>
            <a:normAutofit/>
          </a:bodyPr>
          <a:lstStyle/>
          <a:p>
            <a:r>
              <a:rPr lang="en-US" dirty="0"/>
              <a:t>Part 2. Data Formats</a:t>
            </a:r>
          </a:p>
          <a:p>
            <a:r>
              <a:rPr lang="en-US" dirty="0"/>
              <a:t>Part 2.5. Configuration file formats</a:t>
            </a:r>
          </a:p>
        </p:txBody>
      </p:sp>
    </p:spTree>
    <p:extLst>
      <p:ext uri="{BB962C8B-B14F-4D97-AF65-F5344CB8AC3E}">
        <p14:creationId xmlns:p14="http://schemas.microsoft.com/office/powerpoint/2010/main" val="3775539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03EDDF-3941-46F0-A95C-91617163046E}"/>
              </a:ext>
            </a:extLst>
          </p:cNvPr>
          <p:cNvSpPr>
            <a:spLocks noGrp="1"/>
          </p:cNvSpPr>
          <p:nvPr>
            <p:ph type="title"/>
          </p:nvPr>
        </p:nvSpPr>
        <p:spPr/>
        <p:txBody>
          <a:bodyPr/>
          <a:lstStyle/>
          <a:p>
            <a:r>
              <a:rPr lang="fr-FR" dirty="0"/>
              <a:t>.</a:t>
            </a:r>
            <a:r>
              <a:rPr lang="fr-FR" dirty="0" err="1"/>
              <a:t>properties</a:t>
            </a:r>
            <a:r>
              <a:rPr lang="fr-FR" dirty="0"/>
              <a:t> files</a:t>
            </a:r>
            <a:endParaRPr lang="en-US" dirty="0"/>
          </a:p>
        </p:txBody>
      </p:sp>
      <p:sp>
        <p:nvSpPr>
          <p:cNvPr id="3" name="Espace réservé du contenu 2">
            <a:extLst>
              <a:ext uri="{FF2B5EF4-FFF2-40B4-BE49-F238E27FC236}">
                <a16:creationId xmlns:a16="http://schemas.microsoft.com/office/drawing/2014/main" id="{8E247544-929B-42DA-A6F2-412318C6903C}"/>
              </a:ext>
            </a:extLst>
          </p:cNvPr>
          <p:cNvSpPr>
            <a:spLocks noGrp="1"/>
          </p:cNvSpPr>
          <p:nvPr>
            <p:ph idx="1"/>
          </p:nvPr>
        </p:nvSpPr>
        <p:spPr>
          <a:xfrm>
            <a:off x="272337" y="2887846"/>
            <a:ext cx="4025900" cy="3560763"/>
          </a:xfrm>
        </p:spPr>
        <p:txBody>
          <a:bodyPr>
            <a:normAutofit/>
          </a:bodyPr>
          <a:lstStyle/>
          <a:p>
            <a:pPr marL="0" indent="0">
              <a:buNone/>
            </a:pPr>
            <a:r>
              <a:rPr lang="fr-FR" sz="1800" dirty="0" err="1"/>
              <a:t>Mainly</a:t>
            </a:r>
            <a:r>
              <a:rPr lang="fr-FR" sz="1800" dirty="0"/>
              <a:t> for Java-</a:t>
            </a:r>
            <a:r>
              <a:rPr lang="fr-FR" sz="1800" dirty="0" err="1"/>
              <a:t>related</a:t>
            </a:r>
            <a:r>
              <a:rPr lang="fr-FR" sz="1800" dirty="0"/>
              <a:t> conf files</a:t>
            </a:r>
          </a:p>
          <a:p>
            <a:pPr marL="0" indent="0">
              <a:buNone/>
            </a:pPr>
            <a:r>
              <a:rPr lang="fr-FR" sz="1800" dirty="0"/>
              <a:t>Ex: i18n</a:t>
            </a:r>
            <a:r>
              <a:rPr lang="fr-FR" sz="1800" baseline="30000" dirty="0"/>
              <a:t>1</a:t>
            </a:r>
            <a:r>
              <a:rPr lang="fr-FR" sz="1800" dirty="0"/>
              <a:t> and l10n</a:t>
            </a:r>
            <a:r>
              <a:rPr lang="fr-FR" sz="1800" baseline="30000" dirty="0"/>
              <a:t>2</a:t>
            </a:r>
          </a:p>
          <a:p>
            <a:endParaRPr lang="en-US" sz="1800" dirty="0">
              <a:latin typeface="Consolas" panose="020B0609020204030204" pitchFamily="49" charset="0"/>
            </a:endParaRPr>
          </a:p>
          <a:p>
            <a:r>
              <a:rPr lang="en-US" sz="1800" dirty="0">
                <a:latin typeface="Consolas" panose="020B0609020204030204" pitchFamily="49" charset="0"/>
              </a:rPr>
              <a:t>key=value</a:t>
            </a:r>
            <a:r>
              <a:rPr lang="en-US" sz="1800" dirty="0"/>
              <a:t>, </a:t>
            </a:r>
          </a:p>
          <a:p>
            <a:r>
              <a:rPr lang="en-US" sz="1800" dirty="0">
                <a:latin typeface="Consolas" panose="020B0609020204030204" pitchFamily="49" charset="0"/>
              </a:rPr>
              <a:t>key = value</a:t>
            </a:r>
            <a:r>
              <a:rPr lang="en-US" sz="1800" dirty="0"/>
              <a:t>,</a:t>
            </a:r>
          </a:p>
          <a:p>
            <a:r>
              <a:rPr lang="en-US" sz="1800" dirty="0" err="1">
                <a:latin typeface="Consolas" panose="020B0609020204030204" pitchFamily="49" charset="0"/>
              </a:rPr>
              <a:t>key:value</a:t>
            </a:r>
            <a:r>
              <a:rPr lang="en-US" sz="1800" dirty="0"/>
              <a:t>, </a:t>
            </a:r>
          </a:p>
          <a:p>
            <a:r>
              <a:rPr lang="en-US" sz="1800" dirty="0">
                <a:latin typeface="Consolas" panose="020B0609020204030204" pitchFamily="49" charset="0"/>
              </a:rPr>
              <a:t>key value</a:t>
            </a:r>
          </a:p>
        </p:txBody>
      </p:sp>
      <p:sp>
        <p:nvSpPr>
          <p:cNvPr id="4" name="Espace réservé du numéro de diapositive 3">
            <a:extLst>
              <a:ext uri="{FF2B5EF4-FFF2-40B4-BE49-F238E27FC236}">
                <a16:creationId xmlns:a16="http://schemas.microsoft.com/office/drawing/2014/main" id="{883170D4-3E67-4650-ABAB-FB8622752B8E}"/>
              </a:ext>
            </a:extLst>
          </p:cNvPr>
          <p:cNvSpPr>
            <a:spLocks noGrp="1"/>
          </p:cNvSpPr>
          <p:nvPr>
            <p:ph type="sldNum" sz="quarter" idx="12"/>
          </p:nvPr>
        </p:nvSpPr>
        <p:spPr/>
        <p:txBody>
          <a:bodyPr/>
          <a:lstStyle/>
          <a:p>
            <a:fld id="{50488829-712A-49CD-A5AC-8F60246B7228}" type="slidenum">
              <a:rPr lang="en-US" smtClean="0"/>
              <a:t>43</a:t>
            </a:fld>
            <a:endParaRPr lang="en-US"/>
          </a:p>
        </p:txBody>
      </p:sp>
      <p:pic>
        <p:nvPicPr>
          <p:cNvPr id="5" name="Image 4">
            <a:extLst>
              <a:ext uri="{FF2B5EF4-FFF2-40B4-BE49-F238E27FC236}">
                <a16:creationId xmlns:a16="http://schemas.microsoft.com/office/drawing/2014/main" id="{F32D289D-FD92-4538-B5E3-AE7D6DDD0484}"/>
              </a:ext>
            </a:extLst>
          </p:cNvPr>
          <p:cNvPicPr>
            <a:picLocks noChangeAspect="1"/>
          </p:cNvPicPr>
          <p:nvPr/>
        </p:nvPicPr>
        <p:blipFill>
          <a:blip r:embed="rId2"/>
          <a:stretch>
            <a:fillRect/>
          </a:stretch>
        </p:blipFill>
        <p:spPr>
          <a:xfrm>
            <a:off x="272337" y="1760497"/>
            <a:ext cx="2934109" cy="590632"/>
          </a:xfrm>
          <a:prstGeom prst="rect">
            <a:avLst/>
          </a:prstGeom>
        </p:spPr>
      </p:pic>
      <p:grpSp>
        <p:nvGrpSpPr>
          <p:cNvPr id="8" name="Groupe 7">
            <a:extLst>
              <a:ext uri="{FF2B5EF4-FFF2-40B4-BE49-F238E27FC236}">
                <a16:creationId xmlns:a16="http://schemas.microsoft.com/office/drawing/2014/main" id="{0B73498E-5B39-4EF3-BD00-FE27B170AD01}"/>
              </a:ext>
            </a:extLst>
          </p:cNvPr>
          <p:cNvGrpSpPr/>
          <p:nvPr/>
        </p:nvGrpSpPr>
        <p:grpSpPr>
          <a:xfrm>
            <a:off x="4961218" y="0"/>
            <a:ext cx="7253645" cy="6850376"/>
            <a:chOff x="5558551" y="1"/>
            <a:chExt cx="6654422" cy="6284468"/>
          </a:xfrm>
        </p:grpSpPr>
        <p:pic>
          <p:nvPicPr>
            <p:cNvPr id="6" name="Image 5">
              <a:extLst>
                <a:ext uri="{FF2B5EF4-FFF2-40B4-BE49-F238E27FC236}">
                  <a16:creationId xmlns:a16="http://schemas.microsoft.com/office/drawing/2014/main" id="{490E1DF0-5485-4DD4-AEF9-37C22863DB46}"/>
                </a:ext>
              </a:extLst>
            </p:cNvPr>
            <p:cNvPicPr>
              <a:picLocks noChangeAspect="1"/>
            </p:cNvPicPr>
            <p:nvPr/>
          </p:nvPicPr>
          <p:blipFill>
            <a:blip r:embed="rId3"/>
            <a:stretch>
              <a:fillRect/>
            </a:stretch>
          </p:blipFill>
          <p:spPr>
            <a:xfrm>
              <a:off x="5586984" y="1"/>
              <a:ext cx="6605016" cy="4436010"/>
            </a:xfrm>
            <a:prstGeom prst="rect">
              <a:avLst/>
            </a:prstGeom>
          </p:spPr>
        </p:pic>
        <p:pic>
          <p:nvPicPr>
            <p:cNvPr id="7" name="Image 6">
              <a:extLst>
                <a:ext uri="{FF2B5EF4-FFF2-40B4-BE49-F238E27FC236}">
                  <a16:creationId xmlns:a16="http://schemas.microsoft.com/office/drawing/2014/main" id="{74E93921-7EC7-4D2D-BFE2-5720C65BF183}"/>
                </a:ext>
              </a:extLst>
            </p:cNvPr>
            <p:cNvPicPr>
              <a:picLocks noChangeAspect="1"/>
            </p:cNvPicPr>
            <p:nvPr/>
          </p:nvPicPr>
          <p:blipFill>
            <a:blip r:embed="rId4"/>
            <a:stretch>
              <a:fillRect/>
            </a:stretch>
          </p:blipFill>
          <p:spPr>
            <a:xfrm>
              <a:off x="5558551" y="4440639"/>
              <a:ext cx="6654422" cy="1843830"/>
            </a:xfrm>
            <a:prstGeom prst="rect">
              <a:avLst/>
            </a:prstGeom>
          </p:spPr>
        </p:pic>
      </p:grpSp>
      <p:sp>
        <p:nvSpPr>
          <p:cNvPr id="11" name="ZoneTexte 10">
            <a:extLst>
              <a:ext uri="{FF2B5EF4-FFF2-40B4-BE49-F238E27FC236}">
                <a16:creationId xmlns:a16="http://schemas.microsoft.com/office/drawing/2014/main" id="{12A50BFE-CC32-4F75-BD3C-C909EB8605B9}"/>
              </a:ext>
            </a:extLst>
          </p:cNvPr>
          <p:cNvSpPr txBox="1"/>
          <p:nvPr/>
        </p:nvSpPr>
        <p:spPr>
          <a:xfrm>
            <a:off x="119937" y="6277302"/>
            <a:ext cx="5976063" cy="523220"/>
          </a:xfrm>
          <a:prstGeom prst="rect">
            <a:avLst/>
          </a:prstGeom>
          <a:noFill/>
        </p:spPr>
        <p:txBody>
          <a:bodyPr wrap="square" rtlCol="0">
            <a:spAutoFit/>
          </a:bodyPr>
          <a:lstStyle/>
          <a:p>
            <a:r>
              <a:rPr lang="fr-FR" sz="1400" baseline="30000" dirty="0"/>
              <a:t>1 </a:t>
            </a:r>
            <a:r>
              <a:rPr lang="fr-FR" sz="1400" dirty="0"/>
              <a:t>i18n: </a:t>
            </a:r>
            <a:r>
              <a:rPr lang="fr-FR" sz="1400" dirty="0" err="1"/>
              <a:t>internationalization</a:t>
            </a:r>
            <a:endParaRPr lang="fr-FR" sz="1400" dirty="0"/>
          </a:p>
          <a:p>
            <a:r>
              <a:rPr lang="fr-FR" sz="1400" baseline="30000" dirty="0"/>
              <a:t>2</a:t>
            </a:r>
            <a:r>
              <a:rPr lang="fr-FR" sz="1400" dirty="0"/>
              <a:t> l10n: </a:t>
            </a:r>
            <a:r>
              <a:rPr lang="fr-FR" sz="1400" dirty="0" err="1"/>
              <a:t>localization</a:t>
            </a:r>
            <a:endParaRPr lang="en-US" sz="1400" dirty="0"/>
          </a:p>
        </p:txBody>
      </p:sp>
    </p:spTree>
    <p:extLst>
      <p:ext uri="{BB962C8B-B14F-4D97-AF65-F5344CB8AC3E}">
        <p14:creationId xmlns:p14="http://schemas.microsoft.com/office/powerpoint/2010/main" val="1722761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03EDDF-3941-46F0-A95C-91617163046E}"/>
              </a:ext>
            </a:extLst>
          </p:cNvPr>
          <p:cNvSpPr>
            <a:spLocks noGrp="1"/>
          </p:cNvSpPr>
          <p:nvPr>
            <p:ph type="title"/>
          </p:nvPr>
        </p:nvSpPr>
        <p:spPr/>
        <p:txBody>
          <a:bodyPr/>
          <a:lstStyle/>
          <a:p>
            <a:r>
              <a:rPr lang="fr-FR" dirty="0"/>
              <a:t>INI files</a:t>
            </a:r>
            <a:endParaRPr lang="en-US" dirty="0"/>
          </a:p>
        </p:txBody>
      </p:sp>
      <p:sp>
        <p:nvSpPr>
          <p:cNvPr id="3" name="Espace réservé du contenu 2">
            <a:extLst>
              <a:ext uri="{FF2B5EF4-FFF2-40B4-BE49-F238E27FC236}">
                <a16:creationId xmlns:a16="http://schemas.microsoft.com/office/drawing/2014/main" id="{8E247544-929B-42DA-A6F2-412318C6903C}"/>
              </a:ext>
            </a:extLst>
          </p:cNvPr>
          <p:cNvSpPr>
            <a:spLocks noGrp="1"/>
          </p:cNvSpPr>
          <p:nvPr>
            <p:ph idx="1"/>
          </p:nvPr>
        </p:nvSpPr>
        <p:spPr>
          <a:xfrm>
            <a:off x="3465576" y="1825625"/>
            <a:ext cx="5145024" cy="4351338"/>
          </a:xfrm>
        </p:spPr>
        <p:txBody>
          <a:bodyPr>
            <a:normAutofit/>
          </a:bodyPr>
          <a:lstStyle/>
          <a:p>
            <a:r>
              <a:rPr lang="fr-FR" sz="1800" dirty="0" err="1"/>
              <a:t>Developed</a:t>
            </a:r>
            <a:r>
              <a:rPr lang="fr-FR" sz="1800" dirty="0"/>
              <a:t> for Windows for </a:t>
            </a:r>
            <a:r>
              <a:rPr lang="fr-FR" sz="1800" dirty="0" err="1"/>
              <a:t>initialization</a:t>
            </a:r>
            <a:r>
              <a:rPr lang="fr-FR" sz="1800" dirty="0"/>
              <a:t>: </a:t>
            </a:r>
            <a:br>
              <a:rPr lang="fr-FR" sz="1800" dirty="0"/>
            </a:br>
            <a:r>
              <a:rPr lang="fr-FR" sz="1800" dirty="0"/>
              <a:t>BOOT.INI, SYSTEM.INI, WIN.INI, …</a:t>
            </a:r>
          </a:p>
          <a:p>
            <a:r>
              <a:rPr lang="fr-FR" sz="1800" dirty="0" err="1"/>
              <a:t>Similar</a:t>
            </a:r>
            <a:r>
              <a:rPr lang="fr-FR" sz="1800" dirty="0"/>
              <a:t> in Linux </a:t>
            </a:r>
            <a:r>
              <a:rPr lang="fr-FR" sz="1800" dirty="0" err="1"/>
              <a:t>systems</a:t>
            </a:r>
            <a:r>
              <a:rPr lang="fr-FR" sz="1800" dirty="0"/>
              <a:t> </a:t>
            </a:r>
            <a:r>
              <a:rPr lang="fr-FR" sz="1800" dirty="0" err="1"/>
              <a:t>with</a:t>
            </a:r>
            <a:r>
              <a:rPr lang="fr-FR" sz="1800" dirty="0"/>
              <a:t> .conf, .</a:t>
            </a:r>
            <a:r>
              <a:rPr lang="fr-FR" sz="1800" dirty="0" err="1"/>
              <a:t>cfg</a:t>
            </a:r>
            <a:r>
              <a:rPr lang="fr-FR" sz="1800" dirty="0"/>
              <a:t>, …</a:t>
            </a:r>
          </a:p>
          <a:p>
            <a:r>
              <a:rPr lang="fr-FR" sz="1800" dirty="0" err="1"/>
              <a:t>Syntax</a:t>
            </a:r>
            <a:r>
              <a:rPr lang="fr-FR" sz="1800" dirty="0"/>
              <a:t> </a:t>
            </a:r>
            <a:r>
              <a:rPr lang="fr-FR" sz="1800" dirty="0" err="1"/>
              <a:t>used</a:t>
            </a:r>
            <a:r>
              <a:rPr lang="fr-FR" sz="1800" dirty="0"/>
              <a:t> by </a:t>
            </a:r>
            <a:r>
              <a:rPr lang="fr-FR" sz="1800" dirty="0" err="1"/>
              <a:t>many</a:t>
            </a:r>
            <a:r>
              <a:rPr lang="fr-FR" sz="1800" dirty="0"/>
              <a:t> programs</a:t>
            </a:r>
          </a:p>
          <a:p>
            <a:pPr lvl="1"/>
            <a:r>
              <a:rPr lang="fr-FR" sz="1800" dirty="0"/>
              <a:t>php.ini</a:t>
            </a:r>
          </a:p>
          <a:p>
            <a:pPr lvl="1"/>
            <a:r>
              <a:rPr lang="fr-FR" sz="1800" dirty="0" err="1"/>
              <a:t>ssh.conf</a:t>
            </a:r>
            <a:endParaRPr lang="fr-FR" sz="1800" dirty="0"/>
          </a:p>
          <a:p>
            <a:pPr lvl="1"/>
            <a:r>
              <a:rPr lang="fr-FR" sz="1800" dirty="0" err="1"/>
              <a:t>git.conf</a:t>
            </a:r>
            <a:endParaRPr lang="fr-FR" sz="1800" dirty="0"/>
          </a:p>
          <a:p>
            <a:pPr lvl="1"/>
            <a:r>
              <a:rPr lang="fr-FR" sz="1800" dirty="0"/>
              <a:t>…</a:t>
            </a:r>
            <a:endParaRPr lang="en-US" sz="1800" dirty="0"/>
          </a:p>
        </p:txBody>
      </p:sp>
      <p:sp>
        <p:nvSpPr>
          <p:cNvPr id="4" name="Espace réservé du numéro de diapositive 3">
            <a:extLst>
              <a:ext uri="{FF2B5EF4-FFF2-40B4-BE49-F238E27FC236}">
                <a16:creationId xmlns:a16="http://schemas.microsoft.com/office/drawing/2014/main" id="{883170D4-3E67-4650-ABAB-FB8622752B8E}"/>
              </a:ext>
            </a:extLst>
          </p:cNvPr>
          <p:cNvSpPr>
            <a:spLocks noGrp="1"/>
          </p:cNvSpPr>
          <p:nvPr>
            <p:ph type="sldNum" sz="quarter" idx="12"/>
          </p:nvPr>
        </p:nvSpPr>
        <p:spPr/>
        <p:txBody>
          <a:bodyPr/>
          <a:lstStyle/>
          <a:p>
            <a:fld id="{50488829-712A-49CD-A5AC-8F60246B7228}" type="slidenum">
              <a:rPr lang="en-US" smtClean="0"/>
              <a:t>44</a:t>
            </a:fld>
            <a:endParaRPr lang="en-US"/>
          </a:p>
        </p:txBody>
      </p:sp>
      <p:pic>
        <p:nvPicPr>
          <p:cNvPr id="5" name="Image 4">
            <a:extLst>
              <a:ext uri="{FF2B5EF4-FFF2-40B4-BE49-F238E27FC236}">
                <a16:creationId xmlns:a16="http://schemas.microsoft.com/office/drawing/2014/main" id="{AA8435A5-BCEE-4494-B969-ACDD4B0961CC}"/>
              </a:ext>
            </a:extLst>
          </p:cNvPr>
          <p:cNvPicPr>
            <a:picLocks noChangeAspect="1"/>
          </p:cNvPicPr>
          <p:nvPr/>
        </p:nvPicPr>
        <p:blipFill>
          <a:blip r:embed="rId2"/>
          <a:stretch>
            <a:fillRect/>
          </a:stretch>
        </p:blipFill>
        <p:spPr>
          <a:xfrm>
            <a:off x="262876" y="1646238"/>
            <a:ext cx="2924583" cy="2648320"/>
          </a:xfrm>
          <a:prstGeom prst="rect">
            <a:avLst/>
          </a:prstGeom>
        </p:spPr>
      </p:pic>
      <p:pic>
        <p:nvPicPr>
          <p:cNvPr id="6" name="Image 5">
            <a:extLst>
              <a:ext uri="{FF2B5EF4-FFF2-40B4-BE49-F238E27FC236}">
                <a16:creationId xmlns:a16="http://schemas.microsoft.com/office/drawing/2014/main" id="{AA314840-411E-41CA-A696-628ACA93B18A}"/>
              </a:ext>
            </a:extLst>
          </p:cNvPr>
          <p:cNvPicPr>
            <a:picLocks noChangeAspect="1"/>
          </p:cNvPicPr>
          <p:nvPr/>
        </p:nvPicPr>
        <p:blipFill>
          <a:blip r:embed="rId3"/>
          <a:stretch>
            <a:fillRect/>
          </a:stretch>
        </p:blipFill>
        <p:spPr>
          <a:xfrm>
            <a:off x="6518169" y="3059298"/>
            <a:ext cx="5410955" cy="2257740"/>
          </a:xfrm>
          <a:prstGeom prst="rect">
            <a:avLst/>
          </a:prstGeom>
        </p:spPr>
      </p:pic>
      <p:pic>
        <p:nvPicPr>
          <p:cNvPr id="7" name="Image 6">
            <a:extLst>
              <a:ext uri="{FF2B5EF4-FFF2-40B4-BE49-F238E27FC236}">
                <a16:creationId xmlns:a16="http://schemas.microsoft.com/office/drawing/2014/main" id="{FADE827E-27F2-4DCF-BF1F-0B2F3246F2DD}"/>
              </a:ext>
            </a:extLst>
          </p:cNvPr>
          <p:cNvPicPr>
            <a:picLocks noChangeAspect="1"/>
          </p:cNvPicPr>
          <p:nvPr/>
        </p:nvPicPr>
        <p:blipFill>
          <a:blip r:embed="rId4"/>
          <a:stretch>
            <a:fillRect/>
          </a:stretch>
        </p:blipFill>
        <p:spPr>
          <a:xfrm>
            <a:off x="6480069" y="5407525"/>
            <a:ext cx="3077004" cy="1286054"/>
          </a:xfrm>
          <a:prstGeom prst="rect">
            <a:avLst/>
          </a:prstGeom>
        </p:spPr>
      </p:pic>
      <p:sp>
        <p:nvSpPr>
          <p:cNvPr id="8" name="Rectangle 7">
            <a:extLst>
              <a:ext uri="{FF2B5EF4-FFF2-40B4-BE49-F238E27FC236}">
                <a16:creationId xmlns:a16="http://schemas.microsoft.com/office/drawing/2014/main" id="{20456172-A0DD-4158-B5EB-9FBA58203AA7}"/>
              </a:ext>
            </a:extLst>
          </p:cNvPr>
          <p:cNvSpPr/>
          <p:nvPr/>
        </p:nvSpPr>
        <p:spPr>
          <a:xfrm>
            <a:off x="262876" y="4294558"/>
            <a:ext cx="2159566" cy="246221"/>
          </a:xfrm>
          <a:prstGeom prst="rect">
            <a:avLst/>
          </a:prstGeom>
        </p:spPr>
        <p:txBody>
          <a:bodyPr wrap="none">
            <a:spAutoFit/>
          </a:bodyPr>
          <a:lstStyle/>
          <a:p>
            <a:r>
              <a:rPr lang="en-US" sz="1000" dirty="0">
                <a:hlinkClick r:id="rId5"/>
              </a:rPr>
              <a:t>https://en.wikipedia.org/wiki/INI_file</a:t>
            </a:r>
            <a:r>
              <a:rPr lang="en-US" sz="1000" dirty="0"/>
              <a:t> </a:t>
            </a:r>
          </a:p>
        </p:txBody>
      </p:sp>
    </p:spTree>
    <p:extLst>
      <p:ext uri="{BB962C8B-B14F-4D97-AF65-F5344CB8AC3E}">
        <p14:creationId xmlns:p14="http://schemas.microsoft.com/office/powerpoint/2010/main" val="3307700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F6DEA9B-647A-42B7-A39D-677E94E9DD8B}"/>
              </a:ext>
            </a:extLst>
          </p:cNvPr>
          <p:cNvPicPr>
            <a:picLocks noChangeAspect="1"/>
          </p:cNvPicPr>
          <p:nvPr/>
        </p:nvPicPr>
        <p:blipFill>
          <a:blip r:embed="rId2"/>
          <a:stretch>
            <a:fillRect/>
          </a:stretch>
        </p:blipFill>
        <p:spPr>
          <a:xfrm>
            <a:off x="7426104" y="801514"/>
            <a:ext cx="5002433" cy="6056486"/>
          </a:xfrm>
          <a:prstGeom prst="rect">
            <a:avLst/>
          </a:prstGeom>
        </p:spPr>
      </p:pic>
      <p:sp>
        <p:nvSpPr>
          <p:cNvPr id="2" name="Titre 1">
            <a:extLst>
              <a:ext uri="{FF2B5EF4-FFF2-40B4-BE49-F238E27FC236}">
                <a16:creationId xmlns:a16="http://schemas.microsoft.com/office/drawing/2014/main" id="{3BFB68BB-16A2-430A-982C-881C902460D4}"/>
              </a:ext>
            </a:extLst>
          </p:cNvPr>
          <p:cNvSpPr>
            <a:spLocks noGrp="1"/>
          </p:cNvSpPr>
          <p:nvPr>
            <p:ph type="title"/>
          </p:nvPr>
        </p:nvSpPr>
        <p:spPr/>
        <p:txBody>
          <a:bodyPr/>
          <a:lstStyle/>
          <a:p>
            <a:r>
              <a:rPr lang="fr-FR" dirty="0"/>
              <a:t>TOML files</a:t>
            </a:r>
            <a:endParaRPr lang="en-US" dirty="0"/>
          </a:p>
        </p:txBody>
      </p:sp>
      <p:sp>
        <p:nvSpPr>
          <p:cNvPr id="4" name="Espace réservé du numéro de diapositive 3">
            <a:extLst>
              <a:ext uri="{FF2B5EF4-FFF2-40B4-BE49-F238E27FC236}">
                <a16:creationId xmlns:a16="http://schemas.microsoft.com/office/drawing/2014/main" id="{57669765-76C1-4193-BBC4-F64A5FCA9E0B}"/>
              </a:ext>
            </a:extLst>
          </p:cNvPr>
          <p:cNvSpPr>
            <a:spLocks noGrp="1"/>
          </p:cNvSpPr>
          <p:nvPr>
            <p:ph type="sldNum" sz="quarter" idx="12"/>
          </p:nvPr>
        </p:nvSpPr>
        <p:spPr/>
        <p:txBody>
          <a:bodyPr/>
          <a:lstStyle/>
          <a:p>
            <a:fld id="{50488829-712A-49CD-A5AC-8F60246B7228}" type="slidenum">
              <a:rPr lang="en-US" smtClean="0"/>
              <a:t>45</a:t>
            </a:fld>
            <a:endParaRPr lang="en-US"/>
          </a:p>
        </p:txBody>
      </p:sp>
      <p:pic>
        <p:nvPicPr>
          <p:cNvPr id="5" name="Image 4">
            <a:extLst>
              <a:ext uri="{FF2B5EF4-FFF2-40B4-BE49-F238E27FC236}">
                <a16:creationId xmlns:a16="http://schemas.microsoft.com/office/drawing/2014/main" id="{229ECA84-EE95-4206-8838-E759019860F0}"/>
              </a:ext>
            </a:extLst>
          </p:cNvPr>
          <p:cNvPicPr>
            <a:picLocks noChangeAspect="1"/>
          </p:cNvPicPr>
          <p:nvPr/>
        </p:nvPicPr>
        <p:blipFill>
          <a:blip r:embed="rId3"/>
          <a:stretch>
            <a:fillRect/>
          </a:stretch>
        </p:blipFill>
        <p:spPr>
          <a:xfrm>
            <a:off x="190107" y="1224815"/>
            <a:ext cx="2905530" cy="5268060"/>
          </a:xfrm>
          <a:prstGeom prst="rect">
            <a:avLst/>
          </a:prstGeom>
        </p:spPr>
      </p:pic>
      <p:sp>
        <p:nvSpPr>
          <p:cNvPr id="7" name="Rectangle 6">
            <a:extLst>
              <a:ext uri="{FF2B5EF4-FFF2-40B4-BE49-F238E27FC236}">
                <a16:creationId xmlns:a16="http://schemas.microsoft.com/office/drawing/2014/main" id="{5817C9CE-3B15-49A4-A44A-03B272AB229A}"/>
              </a:ext>
            </a:extLst>
          </p:cNvPr>
          <p:cNvSpPr/>
          <p:nvPr/>
        </p:nvSpPr>
        <p:spPr>
          <a:xfrm>
            <a:off x="190107" y="6472872"/>
            <a:ext cx="2098651" cy="246221"/>
          </a:xfrm>
          <a:prstGeom prst="rect">
            <a:avLst/>
          </a:prstGeom>
        </p:spPr>
        <p:txBody>
          <a:bodyPr wrap="none">
            <a:spAutoFit/>
          </a:bodyPr>
          <a:lstStyle/>
          <a:p>
            <a:r>
              <a:rPr lang="en-US" sz="1000" dirty="0">
                <a:hlinkClick r:id="rId4"/>
              </a:rPr>
              <a:t>https://en.wikipedia.org/wiki/TOML</a:t>
            </a:r>
            <a:r>
              <a:rPr lang="en-US" sz="1000" dirty="0"/>
              <a:t> </a:t>
            </a:r>
          </a:p>
        </p:txBody>
      </p:sp>
      <p:sp>
        <p:nvSpPr>
          <p:cNvPr id="9" name="Rectangle 8">
            <a:extLst>
              <a:ext uri="{FF2B5EF4-FFF2-40B4-BE49-F238E27FC236}">
                <a16:creationId xmlns:a16="http://schemas.microsoft.com/office/drawing/2014/main" id="{A793DD4C-162D-42F4-8151-CD7327B7D330}"/>
              </a:ext>
            </a:extLst>
          </p:cNvPr>
          <p:cNvSpPr/>
          <p:nvPr/>
        </p:nvSpPr>
        <p:spPr>
          <a:xfrm>
            <a:off x="3245479" y="1224815"/>
            <a:ext cx="4030783" cy="5539978"/>
          </a:xfrm>
          <a:prstGeom prst="rect">
            <a:avLst/>
          </a:prstGeom>
        </p:spPr>
        <p:txBody>
          <a:bodyPr wrap="none">
            <a:spAutoFit/>
          </a:bodyPr>
          <a:lstStyle/>
          <a:p>
            <a:r>
              <a:rPr lang="en-US" b="1" dirty="0">
                <a:solidFill>
                  <a:srgbClr val="202122"/>
                </a:solidFill>
                <a:latin typeface="Arial" panose="020B0604020202020204" pitchFamily="34" charset="0"/>
                <a:cs typeface="Arial" panose="020B0604020202020204" pitchFamily="34" charset="0"/>
              </a:rPr>
              <a:t>Tom's Obvious, Minimal Language.</a:t>
            </a:r>
          </a:p>
          <a:p>
            <a:r>
              <a:rPr lang="en-US" sz="1200" dirty="0">
                <a:solidFill>
                  <a:srgbClr val="202122"/>
                </a:solidFill>
                <a:latin typeface="Arial" panose="020B0604020202020204" pitchFamily="34" charset="0"/>
                <a:cs typeface="Arial" panose="020B0604020202020204" pitchFamily="34" charset="0"/>
                <a:hlinkClick r:id="rId5"/>
              </a:rPr>
              <a:t>https://toml.io/en/</a:t>
            </a:r>
            <a:r>
              <a:rPr lang="en-US" sz="1200" dirty="0">
                <a:solidFill>
                  <a:srgbClr val="202122"/>
                </a:solidFill>
                <a:latin typeface="Arial" panose="020B0604020202020204" pitchFamily="34" charset="0"/>
                <a:cs typeface="Arial" panose="020B0604020202020204" pitchFamily="34" charset="0"/>
              </a:rPr>
              <a:t> </a:t>
            </a:r>
            <a:endParaRPr lang="en-US" dirty="0">
              <a:solidFill>
                <a:srgbClr val="202122"/>
              </a:solidFill>
              <a:latin typeface="Consolas" panose="020B0609020204030204" pitchFamily="49" charset="0"/>
            </a:endParaRPr>
          </a:p>
          <a:p>
            <a:pPr marL="285750" indent="-285750">
              <a:buFont typeface="Arial" panose="020B0604020202020204" pitchFamily="34" charset="0"/>
              <a:buChar char="•"/>
            </a:pPr>
            <a:endParaRPr lang="fr-FR" dirty="0">
              <a:solidFill>
                <a:srgbClr val="202122"/>
              </a:solidFill>
              <a:latin typeface="Consolas" panose="020B0609020204030204" pitchFamily="49" charset="0"/>
            </a:endParaRPr>
          </a:p>
          <a:p>
            <a:pPr marL="285750" indent="-285750">
              <a:buFont typeface="Arial" panose="020B0604020202020204" pitchFamily="34" charset="0"/>
              <a:buChar char="•"/>
            </a:pPr>
            <a:endParaRPr lang="en-US" dirty="0">
              <a:solidFill>
                <a:srgbClr val="202122"/>
              </a:solidFill>
              <a:latin typeface="Consolas" panose="020B0609020204030204" pitchFamily="49" charset="0"/>
            </a:endParaRPr>
          </a:p>
          <a:p>
            <a:pPr marL="285750" indent="-285750">
              <a:buFont typeface="Arial" panose="020B0604020202020204" pitchFamily="34" charset="0"/>
              <a:buChar char="•"/>
            </a:pPr>
            <a:endParaRPr lang="en-US" dirty="0">
              <a:solidFill>
                <a:srgbClr val="202122"/>
              </a:solidFill>
              <a:latin typeface="Consolas" panose="020B0609020204030204" pitchFamily="49" charset="0"/>
            </a:endParaRPr>
          </a:p>
          <a:p>
            <a:pPr marL="285750" indent="-285750">
              <a:buFont typeface="Arial" panose="020B0604020202020204" pitchFamily="34" charset="0"/>
              <a:buChar char="•"/>
            </a:pPr>
            <a:endParaRPr lang="en-US" dirty="0">
              <a:solidFill>
                <a:srgbClr val="202122"/>
              </a:solidFill>
              <a:latin typeface="Consolas" panose="020B0609020204030204" pitchFamily="49" charset="0"/>
            </a:endParaRPr>
          </a:p>
          <a:p>
            <a:pPr marL="285750" indent="-285750">
              <a:buFont typeface="Arial" panose="020B0604020202020204" pitchFamily="34" charset="0"/>
              <a:buChar char="•"/>
            </a:pPr>
            <a:endParaRPr lang="fr-FR" dirty="0">
              <a:solidFill>
                <a:srgbClr val="202122"/>
              </a:solidFill>
              <a:latin typeface="Consolas" panose="020B0609020204030204" pitchFamily="49" charset="0"/>
            </a:endParaRPr>
          </a:p>
          <a:p>
            <a:pPr marL="285750" indent="-285750">
              <a:buFont typeface="Arial" panose="020B0604020202020204" pitchFamily="34" charset="0"/>
              <a:buChar char="•"/>
            </a:pPr>
            <a:endParaRPr lang="en-US" dirty="0">
              <a:solidFill>
                <a:srgbClr val="202122"/>
              </a:solidFill>
              <a:latin typeface="Consolas" panose="020B0609020204030204" pitchFamily="49" charset="0"/>
            </a:endParaRPr>
          </a:p>
          <a:p>
            <a:pPr marL="285750" indent="-285750">
              <a:buFont typeface="Arial" panose="020B0604020202020204" pitchFamily="34" charset="0"/>
              <a:buChar char="•"/>
            </a:pPr>
            <a:endParaRPr lang="en-US" dirty="0">
              <a:solidFill>
                <a:srgbClr val="202122"/>
              </a:solidFill>
              <a:latin typeface="Consolas" panose="020B0609020204030204" pitchFamily="49" charset="0"/>
            </a:endParaRPr>
          </a:p>
          <a:p>
            <a:pPr marL="285750" indent="-285750">
              <a:buFont typeface="Arial" panose="020B0604020202020204" pitchFamily="34" charset="0"/>
              <a:buChar char="•"/>
            </a:pPr>
            <a:r>
              <a:rPr lang="en-US" dirty="0">
                <a:solidFill>
                  <a:srgbClr val="202122"/>
                </a:solidFill>
                <a:latin typeface="Consolas" panose="020B0609020204030204" pitchFamily="49" charset="0"/>
              </a:rPr>
              <a:t>key = "value" </a:t>
            </a:r>
            <a:r>
              <a:rPr lang="en-US" dirty="0">
                <a:solidFill>
                  <a:srgbClr val="202122"/>
                </a:solidFill>
                <a:latin typeface="Arial" panose="020B0604020202020204" pitchFamily="34" charset="0"/>
              </a:rPr>
              <a:t>pairs </a:t>
            </a:r>
          </a:p>
          <a:p>
            <a:pPr marL="285750" indent="-285750">
              <a:buFont typeface="Arial" panose="020B0604020202020204" pitchFamily="34" charset="0"/>
              <a:buChar char="•"/>
            </a:pPr>
            <a:r>
              <a:rPr lang="en-US" dirty="0">
                <a:solidFill>
                  <a:srgbClr val="202122"/>
                </a:solidFill>
                <a:latin typeface="Consolas" panose="020B0609020204030204" pitchFamily="49" charset="0"/>
              </a:rPr>
              <a:t>[section names]</a:t>
            </a:r>
            <a:r>
              <a:rPr lang="en-US" dirty="0">
                <a:solidFill>
                  <a:srgbClr val="202122"/>
                </a:solidFill>
                <a:latin typeface="Arial" panose="020B0604020202020204" pitchFamily="34" charset="0"/>
              </a:rPr>
              <a:t>,</a:t>
            </a:r>
          </a:p>
          <a:p>
            <a:pPr marL="285750" indent="-285750">
              <a:buFont typeface="Arial" panose="020B0604020202020204" pitchFamily="34" charset="0"/>
              <a:buChar char="•"/>
            </a:pPr>
            <a:r>
              <a:rPr lang="en-US" dirty="0">
                <a:solidFill>
                  <a:srgbClr val="202122"/>
                </a:solidFill>
                <a:latin typeface="Consolas" panose="020B0609020204030204" pitchFamily="49" charset="0"/>
              </a:rPr>
              <a:t># comments</a:t>
            </a:r>
          </a:p>
          <a:p>
            <a:pPr marL="285750" indent="-285750">
              <a:buFont typeface="Arial" panose="020B0604020202020204" pitchFamily="34" charset="0"/>
              <a:buChar char="•"/>
            </a:pPr>
            <a:r>
              <a:rPr lang="en-US" dirty="0">
                <a:solidFill>
                  <a:srgbClr val="202122"/>
                </a:solidFill>
                <a:latin typeface="Arial" panose="020B0604020202020204" pitchFamily="34" charset="0"/>
              </a:rPr>
              <a:t>Datatypes: </a:t>
            </a:r>
          </a:p>
          <a:p>
            <a:pPr marL="742950" lvl="1" indent="-285750">
              <a:buFont typeface="Arial" panose="020B0604020202020204" pitchFamily="34" charset="0"/>
              <a:buChar char="•"/>
            </a:pPr>
            <a:r>
              <a:rPr lang="en-US" dirty="0">
                <a:solidFill>
                  <a:srgbClr val="202122"/>
                </a:solidFill>
                <a:latin typeface="Arial" panose="020B0604020202020204" pitchFamily="34" charset="0"/>
              </a:rPr>
              <a:t>String, </a:t>
            </a:r>
          </a:p>
          <a:p>
            <a:pPr marL="742950" lvl="1" indent="-285750">
              <a:buFont typeface="Arial" panose="020B0604020202020204" pitchFamily="34" charset="0"/>
              <a:buChar char="•"/>
            </a:pPr>
            <a:r>
              <a:rPr lang="en-US" dirty="0">
                <a:solidFill>
                  <a:srgbClr val="202122"/>
                </a:solidFill>
                <a:latin typeface="Arial" panose="020B0604020202020204" pitchFamily="34" charset="0"/>
              </a:rPr>
              <a:t>Integer, </a:t>
            </a:r>
          </a:p>
          <a:p>
            <a:pPr marL="742950" lvl="1" indent="-285750">
              <a:buFont typeface="Arial" panose="020B0604020202020204" pitchFamily="34" charset="0"/>
              <a:buChar char="•"/>
            </a:pPr>
            <a:r>
              <a:rPr lang="en-US" dirty="0">
                <a:solidFill>
                  <a:srgbClr val="202122"/>
                </a:solidFill>
                <a:latin typeface="Arial" panose="020B0604020202020204" pitchFamily="34" charset="0"/>
              </a:rPr>
              <a:t>Float, </a:t>
            </a:r>
          </a:p>
          <a:p>
            <a:pPr marL="742950" lvl="1" indent="-285750">
              <a:buFont typeface="Arial" panose="020B0604020202020204" pitchFamily="34" charset="0"/>
              <a:buChar char="•"/>
            </a:pPr>
            <a:r>
              <a:rPr lang="en-US" dirty="0">
                <a:solidFill>
                  <a:srgbClr val="202122"/>
                </a:solidFill>
                <a:latin typeface="Arial" panose="020B0604020202020204" pitchFamily="34" charset="0"/>
              </a:rPr>
              <a:t>Boolean, </a:t>
            </a:r>
          </a:p>
          <a:p>
            <a:pPr marL="742950" lvl="1" indent="-285750">
              <a:buFont typeface="Arial" panose="020B0604020202020204" pitchFamily="34" charset="0"/>
              <a:buChar char="•"/>
            </a:pPr>
            <a:r>
              <a:rPr lang="en-US" dirty="0">
                <a:solidFill>
                  <a:srgbClr val="202122"/>
                </a:solidFill>
                <a:latin typeface="Arial" panose="020B0604020202020204" pitchFamily="34" charset="0"/>
              </a:rPr>
              <a:t>Datetime, </a:t>
            </a:r>
          </a:p>
          <a:p>
            <a:pPr marL="742950" lvl="1" indent="-285750">
              <a:buFont typeface="Arial" panose="020B0604020202020204" pitchFamily="34" charset="0"/>
              <a:buChar char="•"/>
            </a:pPr>
            <a:r>
              <a:rPr lang="en-US" dirty="0">
                <a:solidFill>
                  <a:srgbClr val="202122"/>
                </a:solidFill>
                <a:latin typeface="Arial" panose="020B0604020202020204" pitchFamily="34" charset="0"/>
              </a:rPr>
              <a:t>Array, </a:t>
            </a:r>
          </a:p>
          <a:p>
            <a:pPr marL="742950" lvl="1" indent="-285750">
              <a:buFont typeface="Arial" panose="020B0604020202020204" pitchFamily="34" charset="0"/>
              <a:buChar char="•"/>
            </a:pPr>
            <a:r>
              <a:rPr lang="en-US" dirty="0">
                <a:solidFill>
                  <a:srgbClr val="202122"/>
                </a:solidFill>
                <a:latin typeface="Arial" panose="020B0604020202020204" pitchFamily="34" charset="0"/>
              </a:rPr>
              <a:t>and Table</a:t>
            </a:r>
            <a:endParaRPr lang="en-US" dirty="0"/>
          </a:p>
        </p:txBody>
      </p:sp>
      <p:pic>
        <p:nvPicPr>
          <p:cNvPr id="2051" name="Picture 3" descr="Pull requests · toml-lang/toml · GitHub">
            <a:extLst>
              <a:ext uri="{FF2B5EF4-FFF2-40B4-BE49-F238E27FC236}">
                <a16:creationId xmlns:a16="http://schemas.microsoft.com/office/drawing/2014/main" id="{CD04C78B-2F41-4013-A041-40885F0601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3688" y="1783081"/>
            <a:ext cx="3734366" cy="1867182"/>
          </a:xfrm>
          <a:prstGeom prst="rect">
            <a:avLst/>
          </a:prstGeom>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61126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80EF908-1EBD-47C3-A107-FAD7886E09C5}"/>
              </a:ext>
            </a:extLst>
          </p:cNvPr>
          <p:cNvPicPr>
            <a:picLocks noChangeAspect="1"/>
          </p:cNvPicPr>
          <p:nvPr/>
        </p:nvPicPr>
        <p:blipFill>
          <a:blip r:embed="rId2"/>
          <a:stretch>
            <a:fillRect/>
          </a:stretch>
        </p:blipFill>
        <p:spPr>
          <a:xfrm>
            <a:off x="6761992" y="78061"/>
            <a:ext cx="5430008" cy="6563641"/>
          </a:xfrm>
          <a:prstGeom prst="rect">
            <a:avLst/>
          </a:prstGeom>
        </p:spPr>
      </p:pic>
      <p:sp>
        <p:nvSpPr>
          <p:cNvPr id="2" name="Titre 1">
            <a:extLst>
              <a:ext uri="{FF2B5EF4-FFF2-40B4-BE49-F238E27FC236}">
                <a16:creationId xmlns:a16="http://schemas.microsoft.com/office/drawing/2014/main" id="{3BFB68BB-16A2-430A-982C-881C902460D4}"/>
              </a:ext>
            </a:extLst>
          </p:cNvPr>
          <p:cNvSpPr>
            <a:spLocks noGrp="1"/>
          </p:cNvSpPr>
          <p:nvPr>
            <p:ph type="title"/>
          </p:nvPr>
        </p:nvSpPr>
        <p:spPr/>
        <p:txBody>
          <a:bodyPr/>
          <a:lstStyle/>
          <a:p>
            <a:r>
              <a:rPr lang="fr-FR" dirty="0"/>
              <a:t>TOML files</a:t>
            </a:r>
            <a:endParaRPr lang="en-US" dirty="0"/>
          </a:p>
        </p:txBody>
      </p:sp>
      <p:sp>
        <p:nvSpPr>
          <p:cNvPr id="4" name="Espace réservé du numéro de diapositive 3">
            <a:extLst>
              <a:ext uri="{FF2B5EF4-FFF2-40B4-BE49-F238E27FC236}">
                <a16:creationId xmlns:a16="http://schemas.microsoft.com/office/drawing/2014/main" id="{57669765-76C1-4193-BBC4-F64A5FCA9E0B}"/>
              </a:ext>
            </a:extLst>
          </p:cNvPr>
          <p:cNvSpPr>
            <a:spLocks noGrp="1"/>
          </p:cNvSpPr>
          <p:nvPr>
            <p:ph type="sldNum" sz="quarter" idx="12"/>
          </p:nvPr>
        </p:nvSpPr>
        <p:spPr/>
        <p:txBody>
          <a:bodyPr/>
          <a:lstStyle/>
          <a:p>
            <a:fld id="{50488829-712A-49CD-A5AC-8F60246B7228}" type="slidenum">
              <a:rPr lang="en-US" smtClean="0"/>
              <a:t>46</a:t>
            </a:fld>
            <a:endParaRPr lang="en-US"/>
          </a:p>
        </p:txBody>
      </p:sp>
      <p:pic>
        <p:nvPicPr>
          <p:cNvPr id="5" name="Image 4">
            <a:extLst>
              <a:ext uri="{FF2B5EF4-FFF2-40B4-BE49-F238E27FC236}">
                <a16:creationId xmlns:a16="http://schemas.microsoft.com/office/drawing/2014/main" id="{229ECA84-EE95-4206-8838-E759019860F0}"/>
              </a:ext>
            </a:extLst>
          </p:cNvPr>
          <p:cNvPicPr>
            <a:picLocks noChangeAspect="1"/>
          </p:cNvPicPr>
          <p:nvPr/>
        </p:nvPicPr>
        <p:blipFill>
          <a:blip r:embed="rId3"/>
          <a:stretch>
            <a:fillRect/>
          </a:stretch>
        </p:blipFill>
        <p:spPr>
          <a:xfrm>
            <a:off x="190107" y="1224815"/>
            <a:ext cx="2905530" cy="5268060"/>
          </a:xfrm>
          <a:prstGeom prst="rect">
            <a:avLst/>
          </a:prstGeom>
        </p:spPr>
      </p:pic>
      <p:sp>
        <p:nvSpPr>
          <p:cNvPr id="7" name="Rectangle 6">
            <a:extLst>
              <a:ext uri="{FF2B5EF4-FFF2-40B4-BE49-F238E27FC236}">
                <a16:creationId xmlns:a16="http://schemas.microsoft.com/office/drawing/2014/main" id="{5817C9CE-3B15-49A4-A44A-03B272AB229A}"/>
              </a:ext>
            </a:extLst>
          </p:cNvPr>
          <p:cNvSpPr/>
          <p:nvPr/>
        </p:nvSpPr>
        <p:spPr>
          <a:xfrm>
            <a:off x="190107" y="6472872"/>
            <a:ext cx="2098651" cy="246221"/>
          </a:xfrm>
          <a:prstGeom prst="rect">
            <a:avLst/>
          </a:prstGeom>
        </p:spPr>
        <p:txBody>
          <a:bodyPr wrap="none">
            <a:spAutoFit/>
          </a:bodyPr>
          <a:lstStyle/>
          <a:p>
            <a:r>
              <a:rPr lang="en-US" sz="1000" dirty="0">
                <a:hlinkClick r:id="rId4"/>
              </a:rPr>
              <a:t>https://en.wikipedia.org/wiki/TOML</a:t>
            </a:r>
            <a:r>
              <a:rPr lang="en-US" sz="1000" dirty="0"/>
              <a:t> </a:t>
            </a:r>
          </a:p>
        </p:txBody>
      </p:sp>
      <p:sp>
        <p:nvSpPr>
          <p:cNvPr id="3" name="Rectangle 2">
            <a:extLst>
              <a:ext uri="{FF2B5EF4-FFF2-40B4-BE49-F238E27FC236}">
                <a16:creationId xmlns:a16="http://schemas.microsoft.com/office/drawing/2014/main" id="{AA69A7E8-9862-4E03-8811-4781E03BBE08}"/>
              </a:ext>
            </a:extLst>
          </p:cNvPr>
          <p:cNvSpPr/>
          <p:nvPr/>
        </p:nvSpPr>
        <p:spPr>
          <a:xfrm>
            <a:off x="6761992" y="6595982"/>
            <a:ext cx="2478564" cy="246221"/>
          </a:xfrm>
          <a:prstGeom prst="rect">
            <a:avLst/>
          </a:prstGeom>
        </p:spPr>
        <p:txBody>
          <a:bodyPr wrap="none">
            <a:spAutoFit/>
          </a:bodyPr>
          <a:lstStyle/>
          <a:p>
            <a:r>
              <a:rPr lang="en-US" sz="1000" dirty="0">
                <a:hlinkClick r:id="rId5"/>
              </a:rPr>
              <a:t>https://martin-thoma.com/pyproject-toml/</a:t>
            </a:r>
            <a:r>
              <a:rPr lang="en-US" sz="1000" dirty="0"/>
              <a:t> </a:t>
            </a:r>
          </a:p>
        </p:txBody>
      </p:sp>
      <p:pic>
        <p:nvPicPr>
          <p:cNvPr id="1026" name="Picture 2" descr="Poetry: Python dependency management and packaging made easy : r/Python">
            <a:extLst>
              <a:ext uri="{FF2B5EF4-FFF2-40B4-BE49-F238E27FC236}">
                <a16:creationId xmlns:a16="http://schemas.microsoft.com/office/drawing/2014/main" id="{9E066036-36E5-4B66-8B7A-79F0593EE3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7654" y="3482211"/>
            <a:ext cx="3322320" cy="166116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44E766A1-AEA7-4674-B6B0-6BE6BE915588}"/>
              </a:ext>
            </a:extLst>
          </p:cNvPr>
          <p:cNvSpPr txBox="1"/>
          <p:nvPr/>
        </p:nvSpPr>
        <p:spPr>
          <a:xfrm>
            <a:off x="3255264" y="2477780"/>
            <a:ext cx="3506728" cy="923330"/>
          </a:xfrm>
          <a:prstGeom prst="rect">
            <a:avLst/>
          </a:prstGeom>
          <a:noFill/>
        </p:spPr>
        <p:txBody>
          <a:bodyPr wrap="square" rtlCol="0">
            <a:spAutoFit/>
          </a:bodyPr>
          <a:lstStyle/>
          <a:p>
            <a:r>
              <a:rPr lang="fr-FR" dirty="0"/>
              <a:t>Example:</a:t>
            </a:r>
          </a:p>
          <a:p>
            <a:r>
              <a:rPr lang="fr-FR" dirty="0"/>
              <a:t>Python packaging and </a:t>
            </a:r>
            <a:r>
              <a:rPr lang="fr-FR" dirty="0" err="1"/>
              <a:t>dependency</a:t>
            </a:r>
            <a:r>
              <a:rPr lang="fr-FR" dirty="0"/>
              <a:t> management </a:t>
            </a:r>
            <a:r>
              <a:rPr lang="fr-FR" dirty="0" err="1"/>
              <a:t>with</a:t>
            </a:r>
            <a:r>
              <a:rPr lang="fr-FR" dirty="0"/>
              <a:t> </a:t>
            </a:r>
            <a:r>
              <a:rPr lang="fr-FR" dirty="0" err="1"/>
              <a:t>Poetry</a:t>
            </a:r>
            <a:endParaRPr lang="en-US" dirty="0"/>
          </a:p>
        </p:txBody>
      </p:sp>
    </p:spTree>
    <p:extLst>
      <p:ext uri="{BB962C8B-B14F-4D97-AF65-F5344CB8AC3E}">
        <p14:creationId xmlns:p14="http://schemas.microsoft.com/office/powerpoint/2010/main" val="3055036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p>
        </p:txBody>
      </p:sp>
      <p:sp>
        <p:nvSpPr>
          <p:cNvPr id="3" name="Subtitle 2"/>
          <p:cNvSpPr>
            <a:spLocks noGrp="1"/>
          </p:cNvSpPr>
          <p:nvPr>
            <p:ph type="subTitle" idx="1"/>
          </p:nvPr>
        </p:nvSpPr>
        <p:spPr>
          <a:xfrm>
            <a:off x="2082800" y="3602038"/>
            <a:ext cx="8026400" cy="1655762"/>
          </a:xfrm>
        </p:spPr>
        <p:txBody>
          <a:bodyPr>
            <a:normAutofit/>
          </a:bodyPr>
          <a:lstStyle/>
          <a:p>
            <a:r>
              <a:rPr lang="en-US" dirty="0"/>
              <a:t>Part 2. Data Formats</a:t>
            </a:r>
          </a:p>
          <a:p>
            <a:r>
              <a:rPr lang="en-US" dirty="0"/>
              <a:t>Part 2.6. YAML </a:t>
            </a:r>
            <a:r>
              <a:rPr lang="en-US" dirty="0" err="1"/>
              <a:t>Ain’t</a:t>
            </a:r>
            <a:r>
              <a:rPr lang="en-US" dirty="0"/>
              <a:t> Markup Language (YAML)</a:t>
            </a:r>
          </a:p>
          <a:p>
            <a:endParaRPr lang="en-US" dirty="0"/>
          </a:p>
        </p:txBody>
      </p:sp>
    </p:spTree>
    <p:extLst>
      <p:ext uri="{BB962C8B-B14F-4D97-AF65-F5344CB8AC3E}">
        <p14:creationId xmlns:p14="http://schemas.microsoft.com/office/powerpoint/2010/main" val="114797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YAML </a:t>
            </a:r>
            <a:r>
              <a:rPr lang="en-US" dirty="0" err="1"/>
              <a:t>Ain’t</a:t>
            </a:r>
            <a:r>
              <a:rPr lang="en-US" dirty="0"/>
              <a:t> Markup Language (YAML)</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48</a:t>
            </a:fld>
            <a:endParaRPr lang="en-US"/>
          </a:p>
        </p:txBody>
      </p:sp>
      <p:sp>
        <p:nvSpPr>
          <p:cNvPr id="7" name="TextBox 6"/>
          <p:cNvSpPr txBox="1"/>
          <p:nvPr/>
        </p:nvSpPr>
        <p:spPr>
          <a:xfrm>
            <a:off x="351324" y="5132783"/>
            <a:ext cx="7874000" cy="1015663"/>
          </a:xfrm>
          <a:prstGeom prst="rect">
            <a:avLst/>
          </a:prstGeom>
          <a:noFill/>
        </p:spPr>
        <p:txBody>
          <a:bodyPr wrap="square" rtlCol="0">
            <a:spAutoFit/>
          </a:bodyPr>
          <a:lstStyle/>
          <a:p>
            <a:pPr marL="342900" indent="-342900">
              <a:buFont typeface="Arial" panose="020B0604020202020204" pitchFamily="34" charset="0"/>
              <a:buChar char="•"/>
            </a:pPr>
            <a:r>
              <a:rPr lang="fr-FR" sz="2000" dirty="0" err="1"/>
              <a:t>since</a:t>
            </a:r>
            <a:r>
              <a:rPr lang="fr-FR" sz="2000" dirty="0"/>
              <a:t> </a:t>
            </a:r>
            <a:r>
              <a:rPr lang="fr-FR" sz="2000" dirty="0" err="1"/>
              <a:t>early</a:t>
            </a:r>
            <a:r>
              <a:rPr lang="fr-FR" sz="2000" dirty="0"/>
              <a:t> 2000s</a:t>
            </a:r>
          </a:p>
          <a:p>
            <a:pPr marL="342900" indent="-342900">
              <a:buFont typeface="Arial" panose="020B0604020202020204" pitchFamily="34" charset="0"/>
              <a:buChar char="•"/>
            </a:pPr>
            <a:r>
              <a:rPr lang="fr-FR" sz="2000" dirty="0" err="1"/>
              <a:t>used</a:t>
            </a:r>
            <a:r>
              <a:rPr lang="fr-FR" sz="2000" dirty="0"/>
              <a:t> a lot for software configuration</a:t>
            </a:r>
          </a:p>
          <a:p>
            <a:pPr marL="342900" indent="-342900">
              <a:buFont typeface="Arial" panose="020B0604020202020204" pitchFamily="34" charset="0"/>
              <a:buChar char="•"/>
            </a:pPr>
            <a:r>
              <a:rPr lang="fr-FR" sz="2000" dirty="0" err="1"/>
              <a:t>human-readable</a:t>
            </a:r>
            <a:r>
              <a:rPr lang="fr-FR" sz="2000" dirty="0"/>
              <a:t>, </a:t>
            </a:r>
            <a:r>
              <a:rPr lang="fr-FR" sz="2000" dirty="0" err="1"/>
              <a:t>superset</a:t>
            </a:r>
            <a:r>
              <a:rPr lang="fr-FR" sz="2000" dirty="0"/>
              <a:t> of JSON</a:t>
            </a:r>
          </a:p>
        </p:txBody>
      </p:sp>
      <p:pic>
        <p:nvPicPr>
          <p:cNvPr id="3" name="Picture 2"/>
          <p:cNvPicPr>
            <a:picLocks noChangeAspect="1"/>
          </p:cNvPicPr>
          <p:nvPr/>
        </p:nvPicPr>
        <p:blipFill>
          <a:blip r:embed="rId2"/>
          <a:stretch>
            <a:fillRect/>
          </a:stretch>
        </p:blipFill>
        <p:spPr>
          <a:xfrm>
            <a:off x="341385" y="1345235"/>
            <a:ext cx="2674722" cy="3315270"/>
          </a:xfrm>
          <a:prstGeom prst="rect">
            <a:avLst/>
          </a:prstGeom>
        </p:spPr>
      </p:pic>
      <p:pic>
        <p:nvPicPr>
          <p:cNvPr id="12290" name="Picture 2" descr="Learn YAML in five minutes! - CodeProject"/>
          <p:cNvPicPr>
            <a:picLocks noChangeAspect="1" noChangeArrowheads="1"/>
          </p:cNvPicPr>
          <p:nvPr/>
        </p:nvPicPr>
        <p:blipFill rotWithShape="1">
          <a:blip r:embed="rId3">
            <a:extLst>
              <a:ext uri="{28A0092B-C50C-407E-A947-70E740481C1C}">
                <a14:useLocalDpi xmlns:a14="http://schemas.microsoft.com/office/drawing/2010/main" val="0"/>
              </a:ext>
            </a:extLst>
          </a:blip>
          <a:srcRect b="4996"/>
          <a:stretch/>
        </p:blipFill>
        <p:spPr bwMode="auto">
          <a:xfrm>
            <a:off x="5492887" y="1345235"/>
            <a:ext cx="5291069" cy="52245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15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YAML </a:t>
            </a:r>
            <a:r>
              <a:rPr lang="en-US" dirty="0" err="1"/>
              <a:t>Ain’t</a:t>
            </a:r>
            <a:r>
              <a:rPr lang="en-US" dirty="0"/>
              <a:t> Markup Language (YAML)</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49</a:t>
            </a:fld>
            <a:endParaRPr lang="en-US"/>
          </a:p>
        </p:txBody>
      </p:sp>
      <p:pic>
        <p:nvPicPr>
          <p:cNvPr id="3" name="Picture 2"/>
          <p:cNvPicPr>
            <a:picLocks noChangeAspect="1"/>
          </p:cNvPicPr>
          <p:nvPr/>
        </p:nvPicPr>
        <p:blipFill>
          <a:blip r:embed="rId2"/>
          <a:stretch>
            <a:fillRect/>
          </a:stretch>
        </p:blipFill>
        <p:spPr>
          <a:xfrm>
            <a:off x="341385" y="1345235"/>
            <a:ext cx="2674722" cy="3315270"/>
          </a:xfrm>
          <a:prstGeom prst="rect">
            <a:avLst/>
          </a:prstGeom>
        </p:spPr>
      </p:pic>
      <p:sp>
        <p:nvSpPr>
          <p:cNvPr id="8" name="TextBox 7"/>
          <p:cNvSpPr txBox="1"/>
          <p:nvPr/>
        </p:nvSpPr>
        <p:spPr>
          <a:xfrm>
            <a:off x="4445635" y="1759484"/>
            <a:ext cx="7874000" cy="3785652"/>
          </a:xfrm>
          <a:prstGeom prst="rect">
            <a:avLst/>
          </a:prstGeom>
          <a:noFill/>
        </p:spPr>
        <p:txBody>
          <a:bodyPr wrap="square" rtlCol="0">
            <a:spAutoFit/>
          </a:bodyPr>
          <a:lstStyle/>
          <a:p>
            <a:pPr marL="342900" indent="-342900">
              <a:buFont typeface="Arial" panose="020B0604020202020204" pitchFamily="34" charset="0"/>
              <a:buChar char="•"/>
            </a:pPr>
            <a:r>
              <a:rPr lang="fr-FR" sz="2000" dirty="0" err="1"/>
              <a:t>Whitespace</a:t>
            </a:r>
            <a:r>
              <a:rPr lang="fr-FR" sz="2000" dirty="0"/>
              <a:t> indentation, </a:t>
            </a:r>
            <a:r>
              <a:rPr lang="fr-FR" sz="2000" dirty="0" err="1"/>
              <a:t>tabs</a:t>
            </a:r>
            <a:r>
              <a:rPr lang="fr-FR" sz="2000" dirty="0"/>
              <a:t> </a:t>
            </a:r>
            <a:r>
              <a:rPr lang="fr-FR" sz="2000" dirty="0" err="1"/>
              <a:t>forbidden</a:t>
            </a:r>
            <a:endParaRPr lang="fr-FR" sz="2000" dirty="0"/>
          </a:p>
          <a:p>
            <a:pPr marL="342900" indent="-342900">
              <a:buFont typeface="Arial" panose="020B0604020202020204" pitchFamily="34" charset="0"/>
              <a:buChar char="•"/>
            </a:pPr>
            <a:r>
              <a:rPr lang="fr-FR" sz="2000" dirty="0"/>
              <a:t>end-of-line </a:t>
            </a:r>
            <a:r>
              <a:rPr lang="fr-FR" sz="2000" dirty="0" err="1"/>
              <a:t>comments</a:t>
            </a:r>
            <a:r>
              <a:rPr lang="fr-FR" sz="2000" dirty="0"/>
              <a:t> (</a:t>
            </a:r>
            <a:r>
              <a:rPr lang="fr-FR" sz="2000" dirty="0">
                <a:latin typeface="Consolas" panose="020B0609020204030204" pitchFamily="49" charset="0"/>
              </a:rPr>
              <a:t>#</a:t>
            </a:r>
            <a:r>
              <a:rPr lang="fr-FR" sz="2000" dirty="0"/>
              <a:t>)</a:t>
            </a:r>
            <a:endParaRPr lang="fr-FR" sz="2000" dirty="0">
              <a:latin typeface="Consolas" panose="020B0609020204030204" pitchFamily="49" charset="0"/>
            </a:endParaRPr>
          </a:p>
          <a:p>
            <a:pPr marL="342900" indent="-342900">
              <a:buFont typeface="Arial" panose="020B0604020202020204" pitchFamily="34" charset="0"/>
              <a:buChar char="•"/>
            </a:pPr>
            <a:r>
              <a:rPr lang="fr-FR" sz="2000" dirty="0" err="1"/>
              <a:t>lists</a:t>
            </a:r>
            <a:endParaRPr lang="fr-FR" sz="2000" dirty="0"/>
          </a:p>
          <a:p>
            <a:pPr marL="342900" indent="-342900">
              <a:buFont typeface="Arial" panose="020B0604020202020204" pitchFamily="34" charset="0"/>
              <a:buChar char="•"/>
            </a:pPr>
            <a:endParaRPr lang="fr-FR" sz="2000" dirty="0">
              <a:latin typeface="Consolas" panose="020B0609020204030204" pitchFamily="49" charset="0"/>
            </a:endParaRPr>
          </a:p>
          <a:p>
            <a:pPr marL="342900" indent="-342900">
              <a:buFont typeface="Arial" panose="020B0604020202020204" pitchFamily="34" charset="0"/>
              <a:buChar char="•"/>
            </a:pPr>
            <a:endParaRPr lang="fr-FR" sz="2000" dirty="0">
              <a:latin typeface="Consolas" panose="020B0609020204030204" pitchFamily="49" charset="0"/>
            </a:endParaRPr>
          </a:p>
          <a:p>
            <a:pPr marL="342900" indent="-342900">
              <a:buFont typeface="Arial" panose="020B0604020202020204" pitchFamily="34" charset="0"/>
              <a:buChar char="•"/>
            </a:pPr>
            <a:endParaRPr lang="fr-FR" sz="2000" dirty="0">
              <a:latin typeface="Consolas" panose="020B0609020204030204" pitchFamily="49" charset="0"/>
            </a:endParaRP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associative </a:t>
            </a:r>
            <a:r>
              <a:rPr lang="fr-FR" sz="2000" dirty="0" err="1"/>
              <a:t>arrays</a:t>
            </a:r>
            <a:endParaRPr lang="fr-FR" sz="2000" dirty="0"/>
          </a:p>
          <a:p>
            <a:pPr marL="342900" indent="-342900">
              <a:buFont typeface="Arial" panose="020B0604020202020204" pitchFamily="34" charset="0"/>
              <a:buChar char="•"/>
            </a:pPr>
            <a:endParaRPr lang="fr-FR" sz="2000" dirty="0">
              <a:latin typeface="Consolas" panose="020B0609020204030204" pitchFamily="49" charset="0"/>
            </a:endParaRPr>
          </a:p>
          <a:p>
            <a:pPr marL="342900" indent="-342900">
              <a:buFont typeface="Arial" panose="020B0604020202020204" pitchFamily="34" charset="0"/>
              <a:buChar char="•"/>
            </a:pPr>
            <a:endParaRPr lang="fr-FR" sz="2000" dirty="0">
              <a:latin typeface="Consolas" panose="020B0609020204030204" pitchFamily="49" charset="0"/>
            </a:endParaRPr>
          </a:p>
          <a:p>
            <a:pPr marL="342900" indent="-342900">
              <a:buFont typeface="Arial" panose="020B0604020202020204" pitchFamily="34" charset="0"/>
              <a:buChar char="•"/>
            </a:pPr>
            <a:endParaRPr lang="fr-FR" sz="2000" dirty="0">
              <a:latin typeface="Consolas" panose="020B0609020204030204" pitchFamily="49" charset="0"/>
            </a:endParaRPr>
          </a:p>
          <a:p>
            <a:endParaRPr lang="fr-FR" sz="2000" dirty="0">
              <a:latin typeface="Consolas" panose="020B0609020204030204" pitchFamily="49" charset="0"/>
            </a:endParaRPr>
          </a:p>
        </p:txBody>
      </p:sp>
      <p:pic>
        <p:nvPicPr>
          <p:cNvPr id="5" name="Picture 4"/>
          <p:cNvPicPr>
            <a:picLocks noChangeAspect="1"/>
          </p:cNvPicPr>
          <p:nvPr/>
        </p:nvPicPr>
        <p:blipFill>
          <a:blip r:embed="rId3"/>
          <a:stretch>
            <a:fillRect/>
          </a:stretch>
        </p:blipFill>
        <p:spPr>
          <a:xfrm>
            <a:off x="4824034" y="2813615"/>
            <a:ext cx="2868291" cy="1024390"/>
          </a:xfrm>
          <a:prstGeom prst="rect">
            <a:avLst/>
          </a:prstGeom>
        </p:spPr>
      </p:pic>
      <p:pic>
        <p:nvPicPr>
          <p:cNvPr id="6" name="Picture 5"/>
          <p:cNvPicPr>
            <a:picLocks noChangeAspect="1"/>
          </p:cNvPicPr>
          <p:nvPr/>
        </p:nvPicPr>
        <p:blipFill>
          <a:blip r:embed="rId4"/>
          <a:stretch>
            <a:fillRect/>
          </a:stretch>
        </p:blipFill>
        <p:spPr>
          <a:xfrm>
            <a:off x="8404411" y="2939355"/>
            <a:ext cx="3978945" cy="668549"/>
          </a:xfrm>
          <a:prstGeom prst="rect">
            <a:avLst/>
          </a:prstGeom>
        </p:spPr>
      </p:pic>
      <p:sp>
        <p:nvSpPr>
          <p:cNvPr id="9" name="TextBox 8"/>
          <p:cNvSpPr txBox="1"/>
          <p:nvPr/>
        </p:nvSpPr>
        <p:spPr>
          <a:xfrm>
            <a:off x="7826603" y="3002870"/>
            <a:ext cx="386644" cy="369332"/>
          </a:xfrm>
          <a:prstGeom prst="rect">
            <a:avLst/>
          </a:prstGeom>
          <a:noFill/>
        </p:spPr>
        <p:txBody>
          <a:bodyPr wrap="none" rtlCol="0">
            <a:spAutoFit/>
          </a:bodyPr>
          <a:lstStyle/>
          <a:p>
            <a:r>
              <a:rPr lang="fr-FR" dirty="0"/>
              <a:t>or</a:t>
            </a:r>
          </a:p>
        </p:txBody>
      </p:sp>
      <p:pic>
        <p:nvPicPr>
          <p:cNvPr id="10" name="Picture 9"/>
          <p:cNvPicPr>
            <a:picLocks noChangeAspect="1"/>
          </p:cNvPicPr>
          <p:nvPr/>
        </p:nvPicPr>
        <p:blipFill>
          <a:blip r:embed="rId5"/>
          <a:stretch>
            <a:fillRect/>
          </a:stretch>
        </p:blipFill>
        <p:spPr>
          <a:xfrm>
            <a:off x="4824034" y="4394917"/>
            <a:ext cx="2815735" cy="1150219"/>
          </a:xfrm>
          <a:prstGeom prst="rect">
            <a:avLst/>
          </a:prstGeom>
        </p:spPr>
      </p:pic>
    </p:spTree>
    <p:extLst>
      <p:ext uri="{BB962C8B-B14F-4D97-AF65-F5344CB8AC3E}">
        <p14:creationId xmlns:p14="http://schemas.microsoft.com/office/powerpoint/2010/main" val="316905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4" name="Slide Number Placeholder 3"/>
          <p:cNvSpPr>
            <a:spLocks noGrp="1"/>
          </p:cNvSpPr>
          <p:nvPr>
            <p:ph type="sldNum" sz="quarter" idx="12"/>
          </p:nvPr>
        </p:nvSpPr>
        <p:spPr/>
        <p:txBody>
          <a:bodyPr/>
          <a:lstStyle/>
          <a:p>
            <a:fld id="{50488829-712A-49CD-A5AC-8F60246B7228}" type="slidenum">
              <a:rPr lang="en-US" smtClean="0"/>
              <a:t>5</a:t>
            </a:fld>
            <a:endParaRPr lang="en-US"/>
          </a:p>
        </p:txBody>
      </p:sp>
      <p:pic>
        <p:nvPicPr>
          <p:cNvPr id="5" name="Picture 4"/>
          <p:cNvPicPr>
            <a:picLocks noChangeAspect="1"/>
          </p:cNvPicPr>
          <p:nvPr/>
        </p:nvPicPr>
        <p:blipFill>
          <a:blip r:embed="rId2"/>
          <a:stretch>
            <a:fillRect/>
          </a:stretch>
        </p:blipFill>
        <p:spPr>
          <a:xfrm>
            <a:off x="435353" y="112493"/>
            <a:ext cx="4296375" cy="6449325"/>
          </a:xfrm>
          <a:prstGeom prst="rect">
            <a:avLst/>
          </a:prstGeom>
        </p:spPr>
      </p:pic>
      <p:pic>
        <p:nvPicPr>
          <p:cNvPr id="6" name="Picture 5"/>
          <p:cNvPicPr>
            <a:picLocks noChangeAspect="1"/>
          </p:cNvPicPr>
          <p:nvPr/>
        </p:nvPicPr>
        <p:blipFill>
          <a:blip r:embed="rId3"/>
          <a:stretch>
            <a:fillRect/>
          </a:stretch>
        </p:blipFill>
        <p:spPr>
          <a:xfrm>
            <a:off x="4644644" y="112493"/>
            <a:ext cx="4277322" cy="6496957"/>
          </a:xfrm>
          <a:prstGeom prst="rect">
            <a:avLst/>
          </a:prstGeom>
        </p:spPr>
      </p:pic>
      <p:pic>
        <p:nvPicPr>
          <p:cNvPr id="7" name="Picture 6"/>
          <p:cNvPicPr>
            <a:picLocks noChangeAspect="1"/>
          </p:cNvPicPr>
          <p:nvPr/>
        </p:nvPicPr>
        <p:blipFill rotWithShape="1">
          <a:blip r:embed="rId4"/>
          <a:srcRect r="5767"/>
          <a:stretch/>
        </p:blipFill>
        <p:spPr>
          <a:xfrm>
            <a:off x="8184843" y="112493"/>
            <a:ext cx="4021671" cy="5801535"/>
          </a:xfrm>
          <a:prstGeom prst="rect">
            <a:avLst/>
          </a:prstGeom>
        </p:spPr>
      </p:pic>
      <p:sp>
        <p:nvSpPr>
          <p:cNvPr id="8" name="Rectangle 7"/>
          <p:cNvSpPr/>
          <p:nvPr/>
        </p:nvSpPr>
        <p:spPr>
          <a:xfrm>
            <a:off x="8968290" y="6162063"/>
            <a:ext cx="3191899" cy="246221"/>
          </a:xfrm>
          <a:prstGeom prst="rect">
            <a:avLst/>
          </a:prstGeom>
        </p:spPr>
        <p:txBody>
          <a:bodyPr wrap="none">
            <a:spAutoFit/>
          </a:bodyPr>
          <a:lstStyle/>
          <a:p>
            <a:pPr marL="0" lvl="1"/>
            <a:r>
              <a:rPr lang="fr-FR" sz="1000" dirty="0" err="1"/>
              <a:t>ToC</a:t>
            </a:r>
            <a:r>
              <a:rPr lang="fr-FR" sz="1000" dirty="0"/>
              <a:t> of </a:t>
            </a:r>
            <a:r>
              <a:rPr lang="fr-FR" sz="1000" dirty="0">
                <a:hlinkClick r:id="rId5"/>
              </a:rPr>
              <a:t>https://en.wikipedia.org/wiki/List_of_file_formats</a:t>
            </a:r>
            <a:r>
              <a:rPr lang="fr-FR" sz="1000" dirty="0"/>
              <a:t> </a:t>
            </a:r>
          </a:p>
        </p:txBody>
      </p:sp>
    </p:spTree>
    <p:extLst>
      <p:ext uri="{BB962C8B-B14F-4D97-AF65-F5344CB8AC3E}">
        <p14:creationId xmlns:p14="http://schemas.microsoft.com/office/powerpoint/2010/main" val="2625809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YAML </a:t>
            </a:r>
            <a:r>
              <a:rPr lang="en-US" dirty="0" err="1"/>
              <a:t>Ain’t</a:t>
            </a:r>
            <a:r>
              <a:rPr lang="en-US" dirty="0"/>
              <a:t> Markup Language (YAML)</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50</a:t>
            </a:fld>
            <a:endParaRPr lang="en-US"/>
          </a:p>
        </p:txBody>
      </p:sp>
      <p:pic>
        <p:nvPicPr>
          <p:cNvPr id="3" name="Picture 2"/>
          <p:cNvPicPr>
            <a:picLocks noChangeAspect="1"/>
          </p:cNvPicPr>
          <p:nvPr/>
        </p:nvPicPr>
        <p:blipFill>
          <a:blip r:embed="rId2"/>
          <a:stretch>
            <a:fillRect/>
          </a:stretch>
        </p:blipFill>
        <p:spPr>
          <a:xfrm>
            <a:off x="341385" y="1345235"/>
            <a:ext cx="2674722" cy="3315270"/>
          </a:xfrm>
          <a:prstGeom prst="rect">
            <a:avLst/>
          </a:prstGeom>
        </p:spPr>
      </p:pic>
      <p:sp>
        <p:nvSpPr>
          <p:cNvPr id="8" name="TextBox 7"/>
          <p:cNvSpPr txBox="1"/>
          <p:nvPr/>
        </p:nvSpPr>
        <p:spPr>
          <a:xfrm>
            <a:off x="4445635" y="1759484"/>
            <a:ext cx="7874000" cy="2554545"/>
          </a:xfrm>
          <a:prstGeom prst="rect">
            <a:avLst/>
          </a:prstGeom>
          <a:noFill/>
        </p:spPr>
        <p:txBody>
          <a:bodyPr wrap="square" rtlCol="0">
            <a:spAutoFit/>
          </a:bodyPr>
          <a:lstStyle/>
          <a:p>
            <a:pPr marL="342900" indent="-342900">
              <a:buFont typeface="Arial" panose="020B0604020202020204" pitchFamily="34" charset="0"/>
              <a:buChar char="•"/>
            </a:pPr>
            <a:r>
              <a:rPr lang="fr-FR" sz="2000" dirty="0"/>
              <a:t>strings</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err="1"/>
              <a:t>datatypes</a:t>
            </a:r>
            <a:endParaRPr lang="fr-FR" dirty="0"/>
          </a:p>
        </p:txBody>
      </p:sp>
      <p:pic>
        <p:nvPicPr>
          <p:cNvPr id="11" name="Picture 10"/>
          <p:cNvPicPr>
            <a:picLocks noChangeAspect="1"/>
          </p:cNvPicPr>
          <p:nvPr/>
        </p:nvPicPr>
        <p:blipFill rotWithShape="1">
          <a:blip r:embed="rId3"/>
          <a:srcRect r="14969"/>
          <a:stretch/>
        </p:blipFill>
        <p:spPr>
          <a:xfrm>
            <a:off x="4824035" y="2216264"/>
            <a:ext cx="3872704" cy="1480705"/>
          </a:xfrm>
          <a:prstGeom prst="rect">
            <a:avLst/>
          </a:prstGeom>
        </p:spPr>
      </p:pic>
      <p:pic>
        <p:nvPicPr>
          <p:cNvPr id="12" name="Picture 11"/>
          <p:cNvPicPr>
            <a:picLocks noChangeAspect="1"/>
          </p:cNvPicPr>
          <p:nvPr/>
        </p:nvPicPr>
        <p:blipFill>
          <a:blip r:embed="rId4"/>
          <a:stretch>
            <a:fillRect/>
          </a:stretch>
        </p:blipFill>
        <p:spPr>
          <a:xfrm>
            <a:off x="9415157" y="2216264"/>
            <a:ext cx="2328281" cy="1756423"/>
          </a:xfrm>
          <a:prstGeom prst="rect">
            <a:avLst/>
          </a:prstGeom>
        </p:spPr>
      </p:pic>
      <p:sp>
        <p:nvSpPr>
          <p:cNvPr id="13" name="TextBox 12"/>
          <p:cNvSpPr txBox="1"/>
          <p:nvPr/>
        </p:nvSpPr>
        <p:spPr>
          <a:xfrm>
            <a:off x="8862626" y="2725143"/>
            <a:ext cx="386644" cy="369332"/>
          </a:xfrm>
          <a:prstGeom prst="rect">
            <a:avLst/>
          </a:prstGeom>
          <a:noFill/>
        </p:spPr>
        <p:txBody>
          <a:bodyPr wrap="none" rtlCol="0">
            <a:spAutoFit/>
          </a:bodyPr>
          <a:lstStyle/>
          <a:p>
            <a:r>
              <a:rPr lang="fr-FR" dirty="0"/>
              <a:t>or</a:t>
            </a:r>
          </a:p>
        </p:txBody>
      </p:sp>
      <p:pic>
        <p:nvPicPr>
          <p:cNvPr id="7" name="Picture 6"/>
          <p:cNvPicPr>
            <a:picLocks noChangeAspect="1"/>
          </p:cNvPicPr>
          <p:nvPr/>
        </p:nvPicPr>
        <p:blipFill>
          <a:blip r:embed="rId5"/>
          <a:stretch>
            <a:fillRect/>
          </a:stretch>
        </p:blipFill>
        <p:spPr>
          <a:xfrm>
            <a:off x="4824034" y="4382825"/>
            <a:ext cx="7222191" cy="1939845"/>
          </a:xfrm>
          <a:prstGeom prst="rect">
            <a:avLst/>
          </a:prstGeom>
        </p:spPr>
      </p:pic>
    </p:spTree>
    <p:extLst>
      <p:ext uri="{BB962C8B-B14F-4D97-AF65-F5344CB8AC3E}">
        <p14:creationId xmlns:p14="http://schemas.microsoft.com/office/powerpoint/2010/main" val="2876049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YAML </a:t>
            </a:r>
            <a:r>
              <a:rPr lang="en-US" dirty="0" err="1"/>
              <a:t>Ain’t</a:t>
            </a:r>
            <a:r>
              <a:rPr lang="en-US" dirty="0"/>
              <a:t> Markup Language (YAML)</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51</a:t>
            </a:fld>
            <a:endParaRPr lang="en-US"/>
          </a:p>
        </p:txBody>
      </p:sp>
      <p:pic>
        <p:nvPicPr>
          <p:cNvPr id="3" name="Picture 2"/>
          <p:cNvPicPr>
            <a:picLocks noChangeAspect="1"/>
          </p:cNvPicPr>
          <p:nvPr/>
        </p:nvPicPr>
        <p:blipFill>
          <a:blip r:embed="rId2"/>
          <a:stretch>
            <a:fillRect/>
          </a:stretch>
        </p:blipFill>
        <p:spPr>
          <a:xfrm>
            <a:off x="341385" y="1345235"/>
            <a:ext cx="2674722" cy="3315270"/>
          </a:xfrm>
          <a:prstGeom prst="rect">
            <a:avLst/>
          </a:prstGeom>
        </p:spPr>
      </p:pic>
      <p:sp>
        <p:nvSpPr>
          <p:cNvPr id="8" name="TextBox 7"/>
          <p:cNvSpPr txBox="1"/>
          <p:nvPr/>
        </p:nvSpPr>
        <p:spPr>
          <a:xfrm>
            <a:off x="4445635" y="1759484"/>
            <a:ext cx="7874000" cy="400110"/>
          </a:xfrm>
          <a:prstGeom prst="rect">
            <a:avLst/>
          </a:prstGeom>
          <a:noFill/>
        </p:spPr>
        <p:txBody>
          <a:bodyPr wrap="square" rtlCol="0">
            <a:spAutoFit/>
          </a:bodyPr>
          <a:lstStyle/>
          <a:p>
            <a:pPr marL="342900" indent="-342900">
              <a:buFont typeface="Arial" panose="020B0604020202020204" pitchFamily="34" charset="0"/>
              <a:buChar char="•"/>
            </a:pPr>
            <a:r>
              <a:rPr lang="fr-FR" sz="2000" dirty="0" err="1"/>
              <a:t>anchors</a:t>
            </a:r>
            <a:r>
              <a:rPr lang="fr-FR" sz="2000" dirty="0"/>
              <a:t> and </a:t>
            </a:r>
            <a:r>
              <a:rPr lang="fr-FR" sz="2000" dirty="0" err="1"/>
              <a:t>references</a:t>
            </a:r>
            <a:endParaRPr lang="fr-FR" sz="2000" dirty="0"/>
          </a:p>
        </p:txBody>
      </p:sp>
      <p:pic>
        <p:nvPicPr>
          <p:cNvPr id="5" name="Picture 4"/>
          <p:cNvPicPr>
            <a:picLocks noChangeAspect="1"/>
          </p:cNvPicPr>
          <p:nvPr/>
        </p:nvPicPr>
        <p:blipFill>
          <a:blip r:embed="rId3"/>
          <a:stretch>
            <a:fillRect/>
          </a:stretch>
        </p:blipFill>
        <p:spPr>
          <a:xfrm>
            <a:off x="4445634" y="2228390"/>
            <a:ext cx="7358097" cy="3659054"/>
          </a:xfrm>
          <a:prstGeom prst="rect">
            <a:avLst/>
          </a:prstGeom>
        </p:spPr>
      </p:pic>
    </p:spTree>
    <p:extLst>
      <p:ext uri="{BB962C8B-B14F-4D97-AF65-F5344CB8AC3E}">
        <p14:creationId xmlns:p14="http://schemas.microsoft.com/office/powerpoint/2010/main" val="1889064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YAML </a:t>
            </a:r>
            <a:r>
              <a:rPr lang="en-US" dirty="0" err="1"/>
              <a:t>Ain’t</a:t>
            </a:r>
            <a:r>
              <a:rPr lang="en-US" dirty="0"/>
              <a:t> Markup Language (YAML)</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52</a:t>
            </a:fld>
            <a:endParaRPr lang="en-US"/>
          </a:p>
        </p:txBody>
      </p:sp>
      <p:sp>
        <p:nvSpPr>
          <p:cNvPr id="6" name="Rectangle 5"/>
          <p:cNvSpPr/>
          <p:nvPr/>
        </p:nvSpPr>
        <p:spPr>
          <a:xfrm>
            <a:off x="8844425" y="1321356"/>
            <a:ext cx="3025380" cy="369332"/>
          </a:xfrm>
          <a:prstGeom prst="rect">
            <a:avLst/>
          </a:prstGeom>
        </p:spPr>
        <p:txBody>
          <a:bodyPr wrap="none">
            <a:spAutoFit/>
          </a:bodyPr>
          <a:lstStyle/>
          <a:p>
            <a:r>
              <a:rPr lang="fr-FR" dirty="0">
                <a:hlinkClick r:id="rId2"/>
              </a:rPr>
              <a:t>https://yaml.org/refcard.html</a:t>
            </a:r>
            <a:r>
              <a:rPr lang="fr-FR" dirty="0"/>
              <a:t> </a:t>
            </a:r>
          </a:p>
        </p:txBody>
      </p:sp>
      <p:grpSp>
        <p:nvGrpSpPr>
          <p:cNvPr id="11" name="Group 10"/>
          <p:cNvGrpSpPr/>
          <p:nvPr/>
        </p:nvGrpSpPr>
        <p:grpSpPr>
          <a:xfrm>
            <a:off x="392373" y="1511417"/>
            <a:ext cx="5601147" cy="5210059"/>
            <a:chOff x="392374" y="1972138"/>
            <a:chExt cx="5105842" cy="4749337"/>
          </a:xfrm>
        </p:grpSpPr>
        <p:pic>
          <p:nvPicPr>
            <p:cNvPr id="7" name="Picture 6"/>
            <p:cNvPicPr>
              <a:picLocks noChangeAspect="1"/>
            </p:cNvPicPr>
            <p:nvPr/>
          </p:nvPicPr>
          <p:blipFill>
            <a:blip r:embed="rId3"/>
            <a:stretch>
              <a:fillRect/>
            </a:stretch>
          </p:blipFill>
          <p:spPr>
            <a:xfrm>
              <a:off x="392374" y="1972138"/>
              <a:ext cx="5105842" cy="4130398"/>
            </a:xfrm>
            <a:prstGeom prst="rect">
              <a:avLst/>
            </a:prstGeom>
          </p:spPr>
        </p:pic>
        <p:pic>
          <p:nvPicPr>
            <p:cNvPr id="10" name="Picture 9"/>
            <p:cNvPicPr>
              <a:picLocks noChangeAspect="1"/>
            </p:cNvPicPr>
            <p:nvPr/>
          </p:nvPicPr>
          <p:blipFill>
            <a:blip r:embed="rId4"/>
            <a:stretch>
              <a:fillRect/>
            </a:stretch>
          </p:blipFill>
          <p:spPr>
            <a:xfrm>
              <a:off x="392374" y="6165167"/>
              <a:ext cx="2316681" cy="556308"/>
            </a:xfrm>
            <a:prstGeom prst="rect">
              <a:avLst/>
            </a:prstGeom>
          </p:spPr>
        </p:pic>
      </p:grpSp>
      <p:pic>
        <p:nvPicPr>
          <p:cNvPr id="9" name="Picture 8"/>
          <p:cNvPicPr>
            <a:picLocks noChangeAspect="1"/>
          </p:cNvPicPr>
          <p:nvPr/>
        </p:nvPicPr>
        <p:blipFill rotWithShape="1">
          <a:blip r:embed="rId5"/>
          <a:srcRect t="11737"/>
          <a:stretch/>
        </p:blipFill>
        <p:spPr>
          <a:xfrm>
            <a:off x="6034579" y="1888436"/>
            <a:ext cx="5835226" cy="4833040"/>
          </a:xfrm>
          <a:prstGeom prst="rect">
            <a:avLst/>
          </a:prstGeom>
        </p:spPr>
      </p:pic>
    </p:spTree>
    <p:extLst>
      <p:ext uri="{BB962C8B-B14F-4D97-AF65-F5344CB8AC3E}">
        <p14:creationId xmlns:p14="http://schemas.microsoft.com/office/powerpoint/2010/main" val="2949873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YAML </a:t>
            </a:r>
            <a:r>
              <a:rPr lang="en-US" dirty="0" err="1"/>
              <a:t>Ain’t</a:t>
            </a:r>
            <a:r>
              <a:rPr lang="en-US" dirty="0"/>
              <a:t> Markup Language (YAML)</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53</a:t>
            </a:fld>
            <a:endParaRPr lang="en-US"/>
          </a:p>
        </p:txBody>
      </p:sp>
      <p:pic>
        <p:nvPicPr>
          <p:cNvPr id="7" name="Picture 6"/>
          <p:cNvPicPr>
            <a:picLocks noChangeAspect="1"/>
          </p:cNvPicPr>
          <p:nvPr/>
        </p:nvPicPr>
        <p:blipFill>
          <a:blip r:embed="rId2"/>
          <a:stretch>
            <a:fillRect/>
          </a:stretch>
        </p:blipFill>
        <p:spPr>
          <a:xfrm>
            <a:off x="341385" y="1345235"/>
            <a:ext cx="2674722" cy="3315270"/>
          </a:xfrm>
          <a:prstGeom prst="rect">
            <a:avLst/>
          </a:prstGeom>
        </p:spPr>
      </p:pic>
      <p:pic>
        <p:nvPicPr>
          <p:cNvPr id="10" name="Picture 9"/>
          <p:cNvPicPr>
            <a:picLocks noChangeAspect="1"/>
          </p:cNvPicPr>
          <p:nvPr/>
        </p:nvPicPr>
        <p:blipFill>
          <a:blip r:embed="rId3"/>
          <a:stretch>
            <a:fillRect/>
          </a:stretch>
        </p:blipFill>
        <p:spPr>
          <a:xfrm>
            <a:off x="5507841" y="1345235"/>
            <a:ext cx="5415087" cy="5443890"/>
          </a:xfrm>
          <a:prstGeom prst="rect">
            <a:avLst/>
          </a:prstGeom>
        </p:spPr>
      </p:pic>
    </p:spTree>
    <p:extLst>
      <p:ext uri="{BB962C8B-B14F-4D97-AF65-F5344CB8AC3E}">
        <p14:creationId xmlns:p14="http://schemas.microsoft.com/office/powerpoint/2010/main" val="1082137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APIs for YAML </a:t>
            </a:r>
            <a:r>
              <a:rPr lang="fr-FR" dirty="0" err="1"/>
              <a:t>Processing</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54</a:t>
            </a:fld>
            <a:endParaRPr lang="en-US"/>
          </a:p>
        </p:txBody>
      </p:sp>
      <p:sp>
        <p:nvSpPr>
          <p:cNvPr id="8" name="TextBox 7"/>
          <p:cNvSpPr txBox="1"/>
          <p:nvPr/>
        </p:nvSpPr>
        <p:spPr>
          <a:xfrm>
            <a:off x="341385" y="4850133"/>
            <a:ext cx="7874000" cy="1754326"/>
          </a:xfrm>
          <a:prstGeom prst="rect">
            <a:avLst/>
          </a:prstGeom>
          <a:noFill/>
        </p:spPr>
        <p:txBody>
          <a:bodyPr wrap="square" rtlCol="0">
            <a:spAutoFit/>
          </a:bodyPr>
          <a:lstStyle/>
          <a:p>
            <a:pPr marL="342900" indent="-342900">
              <a:buFont typeface="Arial" panose="020B0604020202020204" pitchFamily="34" charset="0"/>
              <a:buChar char="•"/>
            </a:pPr>
            <a:r>
              <a:rPr lang="fr-FR" sz="2000" dirty="0"/>
              <a:t>Tutorial for Java: </a:t>
            </a:r>
            <a:br>
              <a:rPr lang="fr-FR" sz="1600" dirty="0"/>
            </a:br>
            <a:r>
              <a:rPr lang="fr-FR" sz="1600" dirty="0">
                <a:hlinkClick r:id="rId2"/>
              </a:rPr>
              <a:t>https://www.baeldung.com/java-snake-yaml</a:t>
            </a:r>
            <a:r>
              <a:rPr lang="fr-FR" sz="1600" dirty="0"/>
              <a:t> </a:t>
            </a:r>
          </a:p>
          <a:p>
            <a:pPr marL="342900" indent="-342900">
              <a:buFont typeface="Arial" panose="020B0604020202020204" pitchFamily="34" charset="0"/>
              <a:buChar char="•"/>
            </a:pPr>
            <a:r>
              <a:rPr lang="fr-FR" sz="2000" dirty="0"/>
              <a:t>Package for JavaScript: </a:t>
            </a:r>
            <a:br>
              <a:rPr lang="fr-FR" sz="1600" dirty="0"/>
            </a:br>
            <a:r>
              <a:rPr lang="fr-FR" sz="1600" dirty="0">
                <a:hlinkClick r:id="rId3"/>
              </a:rPr>
              <a:t>https://www.npmjs.com/package/yaml</a:t>
            </a:r>
            <a:r>
              <a:rPr lang="fr-FR" sz="1600" dirty="0"/>
              <a:t> </a:t>
            </a:r>
          </a:p>
          <a:p>
            <a:pPr marL="342900" indent="-342900">
              <a:buFont typeface="Arial" panose="020B0604020202020204" pitchFamily="34" charset="0"/>
              <a:buChar char="•"/>
            </a:pPr>
            <a:r>
              <a:rPr lang="fr-FR" sz="2000" dirty="0"/>
              <a:t>Module for Python: </a:t>
            </a:r>
            <a:br>
              <a:rPr lang="fr-FR" sz="1600" dirty="0"/>
            </a:br>
            <a:r>
              <a:rPr lang="fr-FR" sz="1600" dirty="0">
                <a:hlinkClick r:id="rId4"/>
              </a:rPr>
              <a:t>https://pyyaml.org/wiki/PyYAMLDocumentation</a:t>
            </a:r>
            <a:r>
              <a:rPr lang="fr-FR" sz="1600" dirty="0"/>
              <a:t> </a:t>
            </a:r>
          </a:p>
        </p:txBody>
      </p:sp>
      <p:pic>
        <p:nvPicPr>
          <p:cNvPr id="12" name="Picture 11"/>
          <p:cNvPicPr>
            <a:picLocks noChangeAspect="1"/>
          </p:cNvPicPr>
          <p:nvPr/>
        </p:nvPicPr>
        <p:blipFill>
          <a:blip r:embed="rId5"/>
          <a:stretch>
            <a:fillRect/>
          </a:stretch>
        </p:blipFill>
        <p:spPr>
          <a:xfrm>
            <a:off x="1080052" y="1422551"/>
            <a:ext cx="10031896" cy="3346894"/>
          </a:xfrm>
          <a:prstGeom prst="rect">
            <a:avLst/>
          </a:prstGeom>
        </p:spPr>
      </p:pic>
    </p:spTree>
    <p:extLst>
      <p:ext uri="{BB962C8B-B14F-4D97-AF65-F5344CB8AC3E}">
        <p14:creationId xmlns:p14="http://schemas.microsoft.com/office/powerpoint/2010/main" val="977966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p>
        </p:txBody>
      </p:sp>
      <p:sp>
        <p:nvSpPr>
          <p:cNvPr id="3" name="Subtitle 2"/>
          <p:cNvSpPr>
            <a:spLocks noGrp="1"/>
          </p:cNvSpPr>
          <p:nvPr>
            <p:ph type="subTitle" idx="1"/>
          </p:nvPr>
        </p:nvSpPr>
        <p:spPr>
          <a:xfrm>
            <a:off x="2082800" y="3602038"/>
            <a:ext cx="8026400" cy="1655762"/>
          </a:xfrm>
        </p:spPr>
        <p:txBody>
          <a:bodyPr/>
          <a:lstStyle/>
          <a:p>
            <a:r>
              <a:rPr lang="en-US" dirty="0"/>
              <a:t>Part 2. Data Formats</a:t>
            </a:r>
          </a:p>
          <a:p>
            <a:r>
              <a:rPr lang="en-US" dirty="0"/>
              <a:t>Part 2.7. </a:t>
            </a:r>
            <a:r>
              <a:rPr lang="fr-FR" dirty="0" err="1"/>
              <a:t>Lightweight</a:t>
            </a:r>
            <a:r>
              <a:rPr lang="fr-FR" dirty="0"/>
              <a:t> </a:t>
            </a:r>
            <a:r>
              <a:rPr lang="fr-FR" dirty="0" err="1"/>
              <a:t>markup</a:t>
            </a:r>
            <a:r>
              <a:rPr lang="fr-FR" dirty="0"/>
              <a:t> </a:t>
            </a:r>
            <a:r>
              <a:rPr lang="fr-FR" dirty="0" err="1"/>
              <a:t>languages</a:t>
            </a:r>
            <a:endParaRPr lang="en-US" dirty="0"/>
          </a:p>
          <a:p>
            <a:endParaRPr lang="en-US" dirty="0"/>
          </a:p>
        </p:txBody>
      </p:sp>
    </p:spTree>
    <p:extLst>
      <p:ext uri="{BB962C8B-B14F-4D97-AF65-F5344CB8AC3E}">
        <p14:creationId xmlns:p14="http://schemas.microsoft.com/office/powerpoint/2010/main" val="509455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56</a:t>
            </a:fld>
            <a:endParaRPr lang="en-US"/>
          </a:p>
        </p:txBody>
      </p:sp>
      <p:pic>
        <p:nvPicPr>
          <p:cNvPr id="6" name="Picture 5"/>
          <p:cNvPicPr>
            <a:picLocks noChangeAspect="1"/>
          </p:cNvPicPr>
          <p:nvPr/>
        </p:nvPicPr>
        <p:blipFill>
          <a:blip r:embed="rId2"/>
          <a:stretch>
            <a:fillRect/>
          </a:stretch>
        </p:blipFill>
        <p:spPr>
          <a:xfrm>
            <a:off x="924822" y="101711"/>
            <a:ext cx="10248003" cy="6619764"/>
          </a:xfrm>
          <a:prstGeom prst="rect">
            <a:avLst/>
          </a:prstGeom>
        </p:spPr>
      </p:pic>
      <p:sp>
        <p:nvSpPr>
          <p:cNvPr id="8" name="Title 1"/>
          <p:cNvSpPr txBox="1">
            <a:spLocks/>
          </p:cNvSpPr>
          <p:nvPr/>
        </p:nvSpPr>
        <p:spPr>
          <a:xfrm rot="16200000">
            <a:off x="-2776170" y="2660282"/>
            <a:ext cx="66461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err="1"/>
              <a:t>Lightweight</a:t>
            </a:r>
            <a:r>
              <a:rPr lang="fr-FR" sz="4000" dirty="0"/>
              <a:t> </a:t>
            </a:r>
            <a:r>
              <a:rPr lang="fr-FR" sz="4000" dirty="0" err="1"/>
              <a:t>markup</a:t>
            </a:r>
            <a:r>
              <a:rPr lang="fr-FR" sz="4000" dirty="0"/>
              <a:t> </a:t>
            </a:r>
            <a:r>
              <a:rPr lang="fr-FR" sz="4000" dirty="0" err="1"/>
              <a:t>languages</a:t>
            </a:r>
            <a:endParaRPr lang="fr-FR" sz="4000" dirty="0"/>
          </a:p>
        </p:txBody>
      </p:sp>
    </p:spTree>
    <p:extLst>
      <p:ext uri="{BB962C8B-B14F-4D97-AF65-F5344CB8AC3E}">
        <p14:creationId xmlns:p14="http://schemas.microsoft.com/office/powerpoint/2010/main" val="4104168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57</a:t>
            </a:fld>
            <a:endParaRPr lang="en-US"/>
          </a:p>
        </p:txBody>
      </p:sp>
      <p:pic>
        <p:nvPicPr>
          <p:cNvPr id="3" name="Picture 2"/>
          <p:cNvPicPr>
            <a:picLocks noChangeAspect="1"/>
          </p:cNvPicPr>
          <p:nvPr/>
        </p:nvPicPr>
        <p:blipFill>
          <a:blip r:embed="rId2"/>
          <a:stretch>
            <a:fillRect/>
          </a:stretch>
        </p:blipFill>
        <p:spPr>
          <a:xfrm>
            <a:off x="853886" y="377149"/>
            <a:ext cx="11878886" cy="6344325"/>
          </a:xfrm>
          <a:prstGeom prst="rect">
            <a:avLst/>
          </a:prstGeom>
        </p:spPr>
      </p:pic>
      <p:sp>
        <p:nvSpPr>
          <p:cNvPr id="5" name="Title 1"/>
          <p:cNvSpPr txBox="1">
            <a:spLocks/>
          </p:cNvSpPr>
          <p:nvPr/>
        </p:nvSpPr>
        <p:spPr>
          <a:xfrm rot="16200000">
            <a:off x="-2776170" y="2660282"/>
            <a:ext cx="66461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err="1"/>
              <a:t>Lightweight</a:t>
            </a:r>
            <a:r>
              <a:rPr lang="fr-FR" sz="4000" dirty="0"/>
              <a:t> </a:t>
            </a:r>
            <a:r>
              <a:rPr lang="fr-FR" sz="4000" dirty="0" err="1"/>
              <a:t>markup</a:t>
            </a:r>
            <a:r>
              <a:rPr lang="fr-FR" sz="4000" dirty="0"/>
              <a:t> </a:t>
            </a:r>
            <a:r>
              <a:rPr lang="fr-FR" sz="4000" dirty="0" err="1"/>
              <a:t>languages</a:t>
            </a:r>
            <a:endParaRPr lang="fr-FR" sz="4000" dirty="0"/>
          </a:p>
        </p:txBody>
      </p:sp>
    </p:spTree>
    <p:extLst>
      <p:ext uri="{BB962C8B-B14F-4D97-AF65-F5344CB8AC3E}">
        <p14:creationId xmlns:p14="http://schemas.microsoft.com/office/powerpoint/2010/main" val="25422779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58</a:t>
            </a:fld>
            <a:endParaRPr lang="en-US"/>
          </a:p>
        </p:txBody>
      </p:sp>
      <p:pic>
        <p:nvPicPr>
          <p:cNvPr id="5" name="Picture 4"/>
          <p:cNvPicPr>
            <a:picLocks noChangeAspect="1"/>
          </p:cNvPicPr>
          <p:nvPr/>
        </p:nvPicPr>
        <p:blipFill>
          <a:blip r:embed="rId2"/>
          <a:stretch>
            <a:fillRect/>
          </a:stretch>
        </p:blipFill>
        <p:spPr>
          <a:xfrm>
            <a:off x="1396812" y="0"/>
            <a:ext cx="9247188" cy="6858000"/>
          </a:xfrm>
          <a:prstGeom prst="rect">
            <a:avLst/>
          </a:prstGeom>
        </p:spPr>
      </p:pic>
      <p:sp>
        <p:nvSpPr>
          <p:cNvPr id="6" name="Title 1"/>
          <p:cNvSpPr txBox="1">
            <a:spLocks/>
          </p:cNvSpPr>
          <p:nvPr/>
        </p:nvSpPr>
        <p:spPr>
          <a:xfrm rot="16200000">
            <a:off x="-2776170" y="2660282"/>
            <a:ext cx="66461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err="1"/>
              <a:t>Lightweight</a:t>
            </a:r>
            <a:r>
              <a:rPr lang="fr-FR" sz="4000" dirty="0"/>
              <a:t> </a:t>
            </a:r>
            <a:r>
              <a:rPr lang="fr-FR" sz="4000" dirty="0" err="1"/>
              <a:t>markup</a:t>
            </a:r>
            <a:r>
              <a:rPr lang="fr-FR" sz="4000" dirty="0"/>
              <a:t> </a:t>
            </a:r>
            <a:r>
              <a:rPr lang="fr-FR" sz="4000" dirty="0" err="1"/>
              <a:t>languages</a:t>
            </a:r>
            <a:endParaRPr lang="fr-FR" sz="4000" dirty="0"/>
          </a:p>
        </p:txBody>
      </p:sp>
    </p:spTree>
    <p:extLst>
      <p:ext uri="{BB962C8B-B14F-4D97-AF65-F5344CB8AC3E}">
        <p14:creationId xmlns:p14="http://schemas.microsoft.com/office/powerpoint/2010/main" val="788020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p>
        </p:txBody>
      </p:sp>
      <p:sp>
        <p:nvSpPr>
          <p:cNvPr id="3" name="Subtitle 2"/>
          <p:cNvSpPr>
            <a:spLocks noGrp="1"/>
          </p:cNvSpPr>
          <p:nvPr>
            <p:ph type="subTitle" idx="1"/>
          </p:nvPr>
        </p:nvSpPr>
        <p:spPr>
          <a:xfrm>
            <a:off x="2082800" y="3602038"/>
            <a:ext cx="8026400" cy="1655762"/>
          </a:xfrm>
        </p:spPr>
        <p:txBody>
          <a:bodyPr/>
          <a:lstStyle/>
          <a:p>
            <a:r>
              <a:rPr lang="en-US" dirty="0"/>
              <a:t>Part 2. Data Formats</a:t>
            </a:r>
          </a:p>
          <a:p>
            <a:r>
              <a:rPr lang="en-US" dirty="0"/>
              <a:t>Part 2.8. Compressed formats</a:t>
            </a:r>
          </a:p>
        </p:txBody>
      </p:sp>
    </p:spTree>
    <p:extLst>
      <p:ext uri="{BB962C8B-B14F-4D97-AF65-F5344CB8AC3E}">
        <p14:creationId xmlns:p14="http://schemas.microsoft.com/office/powerpoint/2010/main" val="227286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Proprietary file formats vs free file formats</a:t>
            </a:r>
          </a:p>
        </p:txBody>
      </p:sp>
      <p:sp>
        <p:nvSpPr>
          <p:cNvPr id="3" name="Content Placeholder 2"/>
          <p:cNvSpPr>
            <a:spLocks noGrp="1"/>
          </p:cNvSpPr>
          <p:nvPr>
            <p:ph idx="1"/>
          </p:nvPr>
        </p:nvSpPr>
        <p:spPr/>
        <p:txBody>
          <a:bodyPr>
            <a:noAutofit/>
          </a:bodyPr>
          <a:lstStyle/>
          <a:p>
            <a:pPr marL="0" indent="0">
              <a:buNone/>
            </a:pPr>
            <a:r>
              <a:rPr lang="en-US" sz="2400" b="1" dirty="0"/>
              <a:t>Proprietary file format</a:t>
            </a:r>
          </a:p>
          <a:p>
            <a:pPr marL="0" indent="0">
              <a:buNone/>
            </a:pPr>
            <a:r>
              <a:rPr lang="en-US" sz="2000" dirty="0"/>
              <a:t>Data encoding, </a:t>
            </a:r>
            <a:r>
              <a:rPr lang="en-US" sz="2000" dirty="0" err="1"/>
              <a:t>s.t.</a:t>
            </a:r>
            <a:r>
              <a:rPr lang="en-US" sz="2000" dirty="0"/>
              <a:t> one needs the company’s software to decode and interpret it. </a:t>
            </a:r>
            <a:br>
              <a:rPr lang="en-US" sz="2000" dirty="0"/>
            </a:br>
            <a:r>
              <a:rPr lang="en-US" sz="2000" dirty="0"/>
              <a:t>Either the data encoding specification is secret, or restricted through license.</a:t>
            </a:r>
          </a:p>
          <a:p>
            <a:pPr marL="0" indent="0">
              <a:buNone/>
            </a:pPr>
            <a:r>
              <a:rPr lang="en-US" sz="1800" dirty="0"/>
              <a:t>Examples of proprietary file formats</a:t>
            </a:r>
          </a:p>
          <a:p>
            <a:r>
              <a:rPr lang="en-US" sz="1800" b="1" dirty="0"/>
              <a:t>mp3</a:t>
            </a:r>
            <a:r>
              <a:rPr lang="en-US" sz="1800" dirty="0"/>
              <a:t>: open standard, but subject to patents in some countries</a:t>
            </a:r>
          </a:p>
          <a:p>
            <a:r>
              <a:rPr lang="en-US" sz="1800" b="1" dirty="0" err="1"/>
              <a:t>dwg</a:t>
            </a:r>
            <a:r>
              <a:rPr lang="en-US" sz="1800" dirty="0"/>
              <a:t>: non documented, AutoCAD</a:t>
            </a:r>
          </a:p>
          <a:p>
            <a:r>
              <a:rPr lang="en-US" sz="1800" b="1" dirty="0" err="1"/>
              <a:t>psd</a:t>
            </a:r>
            <a:r>
              <a:rPr lang="en-US" sz="1800" dirty="0"/>
              <a:t>: documented, Adobe Photoshop’s native image format</a:t>
            </a:r>
          </a:p>
          <a:p>
            <a:r>
              <a:rPr lang="en-US" sz="1800" b="1" dirty="0" err="1"/>
              <a:t>rar</a:t>
            </a:r>
            <a:r>
              <a:rPr lang="en-US" sz="1800" dirty="0"/>
              <a:t>: partially documented, archive and compression file format owned by Alexander L. </a:t>
            </a:r>
            <a:r>
              <a:rPr lang="en-US" sz="1800" dirty="0" err="1"/>
              <a:t>Roshal</a:t>
            </a:r>
            <a:endParaRPr lang="en-US" sz="1800" dirty="0"/>
          </a:p>
          <a:p>
            <a:r>
              <a:rPr lang="en-US" sz="1800" b="1" dirty="0"/>
              <a:t>zip</a:t>
            </a:r>
            <a:r>
              <a:rPr lang="en-US" sz="1800" dirty="0"/>
              <a:t> (newest versions have patented features)</a:t>
            </a:r>
          </a:p>
          <a:p>
            <a:r>
              <a:rPr lang="en-US" sz="1800" b="1" dirty="0"/>
              <a:t>gif</a:t>
            </a:r>
            <a:r>
              <a:rPr lang="en-US" sz="1800" dirty="0"/>
              <a:t>: CompuServe's Graphics Interchange Format, </a:t>
            </a:r>
            <a:r>
              <a:rPr lang="en-US" sz="1800" b="1" dirty="0"/>
              <a:t>patent expired </a:t>
            </a:r>
            <a:r>
              <a:rPr lang="en-US" sz="1800" dirty="0"/>
              <a:t>in 2004</a:t>
            </a:r>
          </a:p>
          <a:p>
            <a:r>
              <a:rPr lang="en-US" sz="1800" b="1" dirty="0"/>
              <a:t>pdf</a:t>
            </a:r>
            <a:r>
              <a:rPr lang="en-US" sz="1800" dirty="0"/>
              <a:t>: open since 2008 ISO 320000-1. Still some features proprietary by Adobe (forms, scripts)</a:t>
            </a:r>
          </a:p>
          <a:p>
            <a:r>
              <a:rPr lang="en-US" sz="1800" b="1" dirty="0"/>
              <a:t>doc</a:t>
            </a:r>
            <a:r>
              <a:rPr lang="en-US" sz="1800" dirty="0"/>
              <a:t>, </a:t>
            </a:r>
            <a:r>
              <a:rPr lang="en-US" sz="1800" b="1" dirty="0" err="1"/>
              <a:t>xls</a:t>
            </a:r>
            <a:r>
              <a:rPr lang="en-US" sz="1800" dirty="0"/>
              <a:t>, </a:t>
            </a:r>
            <a:r>
              <a:rPr lang="en-US" sz="1800" b="1" dirty="0" err="1"/>
              <a:t>ppt</a:t>
            </a:r>
            <a:r>
              <a:rPr lang="en-US" sz="1800" dirty="0"/>
              <a:t>: formerly closed/undocumented, now Microsoft Open Specification Promise</a:t>
            </a:r>
          </a:p>
        </p:txBody>
      </p:sp>
      <p:sp>
        <p:nvSpPr>
          <p:cNvPr id="4" name="Slide Number Placeholder 3"/>
          <p:cNvSpPr>
            <a:spLocks noGrp="1"/>
          </p:cNvSpPr>
          <p:nvPr>
            <p:ph type="sldNum" sz="quarter" idx="12"/>
          </p:nvPr>
        </p:nvSpPr>
        <p:spPr/>
        <p:txBody>
          <a:bodyPr/>
          <a:lstStyle/>
          <a:p>
            <a:fld id="{50488829-712A-49CD-A5AC-8F60246B7228}" type="slidenum">
              <a:rPr lang="en-US" smtClean="0"/>
              <a:t>6</a:t>
            </a:fld>
            <a:endParaRPr lang="en-US" dirty="0"/>
          </a:p>
        </p:txBody>
      </p:sp>
      <p:sp>
        <p:nvSpPr>
          <p:cNvPr id="5" name="Rectangle 4"/>
          <p:cNvSpPr/>
          <p:nvPr/>
        </p:nvSpPr>
        <p:spPr>
          <a:xfrm>
            <a:off x="185217" y="6475254"/>
            <a:ext cx="2799164" cy="246221"/>
          </a:xfrm>
          <a:prstGeom prst="rect">
            <a:avLst/>
          </a:prstGeom>
        </p:spPr>
        <p:txBody>
          <a:bodyPr wrap="none">
            <a:spAutoFit/>
          </a:bodyPr>
          <a:lstStyle/>
          <a:p>
            <a:r>
              <a:rPr lang="fr-FR" sz="1000" dirty="0">
                <a:hlinkClick r:id="rId2"/>
              </a:rPr>
              <a:t>https://en.wikipedia.org/wiki/Proprietary_format</a:t>
            </a:r>
            <a:r>
              <a:rPr lang="fr-FR" sz="1000" dirty="0"/>
              <a:t> </a:t>
            </a:r>
          </a:p>
        </p:txBody>
      </p:sp>
    </p:spTree>
    <p:extLst>
      <p:ext uri="{BB962C8B-B14F-4D97-AF65-F5344CB8AC3E}">
        <p14:creationId xmlns:p14="http://schemas.microsoft.com/office/powerpoint/2010/main" val="22149404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Compression</a:t>
            </a:r>
          </a:p>
        </p:txBody>
      </p:sp>
      <p:sp>
        <p:nvSpPr>
          <p:cNvPr id="3" name="Content Placeholder 2"/>
          <p:cNvSpPr>
            <a:spLocks noGrp="1"/>
          </p:cNvSpPr>
          <p:nvPr>
            <p:ph idx="1"/>
          </p:nvPr>
        </p:nvSpPr>
        <p:spPr/>
        <p:txBody>
          <a:bodyPr>
            <a:noAutofit/>
          </a:bodyPr>
          <a:lstStyle/>
          <a:p>
            <a:pPr marL="0" indent="0">
              <a:buNone/>
            </a:pPr>
            <a:r>
              <a:rPr lang="fr-FR" sz="2400" dirty="0"/>
              <a:t>A </a:t>
            </a:r>
            <a:r>
              <a:rPr lang="fr-FR" sz="2400" dirty="0" err="1"/>
              <a:t>compressed</a:t>
            </a:r>
            <a:r>
              <a:rPr lang="fr-FR" sz="2400" dirty="0"/>
              <a:t> file </a:t>
            </a:r>
            <a:r>
              <a:rPr lang="fr-FR" sz="2400" dirty="0" err="1"/>
              <a:t>is</a:t>
            </a:r>
            <a:r>
              <a:rPr lang="fr-FR" sz="2400" dirty="0"/>
              <a:t> an archive </a:t>
            </a:r>
            <a:r>
              <a:rPr lang="fr-FR" sz="2400" dirty="0" err="1"/>
              <a:t>that</a:t>
            </a:r>
            <a:r>
              <a:rPr lang="fr-FR" sz="2400" dirty="0"/>
              <a:t> </a:t>
            </a:r>
            <a:r>
              <a:rPr lang="fr-FR" sz="2400" dirty="0" err="1"/>
              <a:t>contains</a:t>
            </a:r>
            <a:r>
              <a:rPr lang="fr-FR" sz="2400" dirty="0"/>
              <a:t> one or more file </a:t>
            </a:r>
            <a:r>
              <a:rPr lang="fr-FR" sz="2400" dirty="0" err="1"/>
              <a:t>that</a:t>
            </a:r>
            <a:r>
              <a:rPr lang="fr-FR" sz="2400" dirty="0"/>
              <a:t> have been </a:t>
            </a:r>
            <a:r>
              <a:rPr lang="en-US" sz="2400" dirty="0"/>
              <a:t>reduced</a:t>
            </a:r>
            <a:r>
              <a:rPr lang="fr-FR" sz="2400" dirty="0"/>
              <a:t> in size.</a:t>
            </a:r>
          </a:p>
          <a:p>
            <a:pPr marL="0" indent="0">
              <a:buNone/>
            </a:pPr>
            <a:r>
              <a:rPr lang="fr-FR" sz="2400" dirty="0" err="1"/>
              <a:t>many</a:t>
            </a:r>
            <a:r>
              <a:rPr lang="fr-FR" sz="2400" dirty="0"/>
              <a:t> </a:t>
            </a:r>
            <a:r>
              <a:rPr lang="fr-FR" sz="2400" dirty="0" err="1"/>
              <a:t>different</a:t>
            </a:r>
            <a:r>
              <a:rPr lang="fr-FR" sz="2400" dirty="0"/>
              <a:t> file compression types: </a:t>
            </a:r>
            <a:r>
              <a:rPr lang="fr-FR" sz="2400" b="1" dirty="0"/>
              <a:t>zip</a:t>
            </a:r>
            <a:r>
              <a:rPr lang="fr-FR" sz="2400" dirty="0"/>
              <a:t>, arc, </a:t>
            </a:r>
            <a:r>
              <a:rPr lang="fr-FR" sz="2400" dirty="0" err="1"/>
              <a:t>arj</a:t>
            </a:r>
            <a:r>
              <a:rPr lang="fr-FR" sz="2400" dirty="0"/>
              <a:t>, </a:t>
            </a:r>
            <a:r>
              <a:rPr lang="fr-FR" sz="2400" dirty="0" err="1"/>
              <a:t>rar</a:t>
            </a:r>
            <a:r>
              <a:rPr lang="fr-FR" sz="2400" dirty="0"/>
              <a:t>, cab, </a:t>
            </a:r>
            <a:r>
              <a:rPr lang="fr-FR" sz="2400" b="1" dirty="0"/>
              <a:t>tar.gz</a:t>
            </a:r>
            <a:r>
              <a:rPr lang="fr-FR" sz="2400" dirty="0"/>
              <a:t>, ...</a:t>
            </a:r>
          </a:p>
          <a:p>
            <a:endParaRPr lang="fr-FR" sz="2400" dirty="0"/>
          </a:p>
          <a:p>
            <a:pPr marL="0" indent="0">
              <a:buNone/>
            </a:pPr>
            <a:r>
              <a:rPr lang="fr-FR" sz="2400" b="1" dirty="0" err="1"/>
              <a:t>lossless</a:t>
            </a:r>
            <a:r>
              <a:rPr lang="fr-FR" sz="2400" b="1" dirty="0"/>
              <a:t> file compression</a:t>
            </a:r>
          </a:p>
          <a:p>
            <a:pPr marL="457200" lvl="1" indent="0">
              <a:buNone/>
            </a:pPr>
            <a:r>
              <a:rPr lang="fr-FR" sz="2000" dirty="0" err="1"/>
              <a:t>reduce</a:t>
            </a:r>
            <a:r>
              <a:rPr lang="fr-FR" sz="2000" dirty="0"/>
              <a:t> </a:t>
            </a:r>
            <a:r>
              <a:rPr lang="fr-FR" sz="2000" dirty="0" err="1"/>
              <a:t>redundancy</a:t>
            </a:r>
            <a:r>
              <a:rPr lang="fr-FR" sz="2000" dirty="0"/>
              <a:t> </a:t>
            </a:r>
            <a:r>
              <a:rPr lang="fr-FR" sz="2000" dirty="0" err="1"/>
              <a:t>without</a:t>
            </a:r>
            <a:r>
              <a:rPr lang="fr-FR" sz="2000" dirty="0"/>
              <a:t> </a:t>
            </a:r>
            <a:r>
              <a:rPr lang="fr-FR" sz="2000" dirty="0" err="1"/>
              <a:t>loosing</a:t>
            </a:r>
            <a:r>
              <a:rPr lang="fr-FR" sz="2000" dirty="0"/>
              <a:t> data</a:t>
            </a:r>
          </a:p>
          <a:p>
            <a:pPr marL="457200" lvl="1" indent="0">
              <a:buNone/>
            </a:pPr>
            <a:r>
              <a:rPr lang="fr-FR" sz="2000" dirty="0"/>
              <a:t>ex. AAABBBBBCC -&gt; A3B5C2</a:t>
            </a:r>
          </a:p>
          <a:p>
            <a:pPr marL="0" indent="0">
              <a:buNone/>
            </a:pPr>
            <a:r>
              <a:rPr lang="fr-FR" sz="2400" b="1" dirty="0" err="1"/>
              <a:t>lossy</a:t>
            </a:r>
            <a:r>
              <a:rPr lang="fr-FR" sz="2400" b="1" dirty="0"/>
              <a:t> file compression</a:t>
            </a:r>
          </a:p>
          <a:p>
            <a:pPr marL="457200" lvl="1" indent="0">
              <a:buNone/>
            </a:pPr>
            <a:r>
              <a:rPr lang="fr-FR" sz="2000" dirty="0"/>
              <a:t>ok to </a:t>
            </a:r>
            <a:r>
              <a:rPr lang="fr-FR" sz="2000" dirty="0" err="1"/>
              <a:t>loose</a:t>
            </a:r>
            <a:r>
              <a:rPr lang="fr-FR" sz="2000" dirty="0"/>
              <a:t> </a:t>
            </a:r>
            <a:r>
              <a:rPr lang="fr-FR" sz="2000" dirty="0" err="1"/>
              <a:t>some</a:t>
            </a:r>
            <a:r>
              <a:rPr lang="fr-FR" sz="2000" dirty="0"/>
              <a:t> data</a:t>
            </a:r>
          </a:p>
          <a:p>
            <a:pPr marL="457200" lvl="1" indent="0">
              <a:buNone/>
            </a:pPr>
            <a:r>
              <a:rPr lang="fr-FR" sz="2000" dirty="0"/>
              <a:t>ex. </a:t>
            </a:r>
            <a:r>
              <a:rPr lang="fr-FR" sz="2000" dirty="0" err="1"/>
              <a:t>video</a:t>
            </a:r>
            <a:r>
              <a:rPr lang="fr-FR" sz="2000" dirty="0"/>
              <a:t>, audio, images</a:t>
            </a:r>
          </a:p>
        </p:txBody>
      </p:sp>
      <p:sp>
        <p:nvSpPr>
          <p:cNvPr id="4" name="Slide Number Placeholder 3"/>
          <p:cNvSpPr>
            <a:spLocks noGrp="1"/>
          </p:cNvSpPr>
          <p:nvPr>
            <p:ph type="sldNum" sz="quarter" idx="12"/>
          </p:nvPr>
        </p:nvSpPr>
        <p:spPr/>
        <p:txBody>
          <a:bodyPr/>
          <a:lstStyle/>
          <a:p>
            <a:fld id="{50488829-712A-49CD-A5AC-8F60246B7228}" type="slidenum">
              <a:rPr lang="en-US" smtClean="0"/>
              <a:t>60</a:t>
            </a:fld>
            <a:endParaRPr lang="en-US"/>
          </a:p>
        </p:txBody>
      </p:sp>
    </p:spTree>
    <p:extLst>
      <p:ext uri="{BB962C8B-B14F-4D97-AF65-F5344CB8AC3E}">
        <p14:creationId xmlns:p14="http://schemas.microsoft.com/office/powerpoint/2010/main" val="1677949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How compression </a:t>
            </a:r>
            <a:r>
              <a:rPr lang="fr-FR" dirty="0" err="1"/>
              <a:t>works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61</a:t>
            </a:fld>
            <a:endParaRPr lang="en-US"/>
          </a:p>
        </p:txBody>
      </p:sp>
      <p:sp>
        <p:nvSpPr>
          <p:cNvPr id="5" name="Content Placeholder 4"/>
          <p:cNvSpPr>
            <a:spLocks noGrp="1"/>
          </p:cNvSpPr>
          <p:nvPr>
            <p:ph idx="1"/>
          </p:nvPr>
        </p:nvSpPr>
        <p:spPr/>
        <p:txBody>
          <a:bodyPr/>
          <a:lstStyle/>
          <a:p>
            <a:endParaRPr lang="fr-FR"/>
          </a:p>
        </p:txBody>
      </p:sp>
      <p:pic>
        <p:nvPicPr>
          <p:cNvPr id="6" name="Picture 5"/>
          <p:cNvPicPr>
            <a:picLocks noChangeAspect="1"/>
          </p:cNvPicPr>
          <p:nvPr/>
        </p:nvPicPr>
        <p:blipFill>
          <a:blip r:embed="rId2"/>
          <a:stretch>
            <a:fillRect/>
          </a:stretch>
        </p:blipFill>
        <p:spPr>
          <a:xfrm>
            <a:off x="838200" y="1690688"/>
            <a:ext cx="8673548" cy="4744431"/>
          </a:xfrm>
          <a:prstGeom prst="rect">
            <a:avLst/>
          </a:prstGeom>
        </p:spPr>
      </p:pic>
    </p:spTree>
    <p:extLst>
      <p:ext uri="{BB962C8B-B14F-4D97-AF65-F5344CB8AC3E}">
        <p14:creationId xmlns:p14="http://schemas.microsoft.com/office/powerpoint/2010/main" val="31366728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Understanding zli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11" y="0"/>
            <a:ext cx="7839075" cy="39624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0488829-712A-49CD-A5AC-8F60246B7228}" type="slidenum">
              <a:rPr lang="en-US" smtClean="0"/>
              <a:t>62</a:t>
            </a:fld>
            <a:endParaRPr lang="en-US"/>
          </a:p>
        </p:txBody>
      </p:sp>
      <p:pic>
        <p:nvPicPr>
          <p:cNvPr id="13" name="Picture 12"/>
          <p:cNvPicPr>
            <a:picLocks noChangeAspect="1"/>
          </p:cNvPicPr>
          <p:nvPr/>
        </p:nvPicPr>
        <p:blipFill>
          <a:blip r:embed="rId3"/>
          <a:stretch>
            <a:fillRect/>
          </a:stretch>
        </p:blipFill>
        <p:spPr>
          <a:xfrm>
            <a:off x="5172404" y="3805939"/>
            <a:ext cx="3099571" cy="2868859"/>
          </a:xfrm>
          <a:prstGeom prst="rect">
            <a:avLst/>
          </a:prstGeom>
        </p:spPr>
      </p:pic>
      <p:pic>
        <p:nvPicPr>
          <p:cNvPr id="15" name="Picture 14"/>
          <p:cNvPicPr>
            <a:picLocks noChangeAspect="1"/>
          </p:cNvPicPr>
          <p:nvPr/>
        </p:nvPicPr>
        <p:blipFill>
          <a:blip r:embed="rId4"/>
          <a:stretch>
            <a:fillRect/>
          </a:stretch>
        </p:blipFill>
        <p:spPr>
          <a:xfrm>
            <a:off x="8594986" y="195346"/>
            <a:ext cx="3164114" cy="6479452"/>
          </a:xfrm>
          <a:prstGeom prst="rect">
            <a:avLst/>
          </a:prstGeom>
        </p:spPr>
      </p:pic>
    </p:spTree>
    <p:extLst>
      <p:ext uri="{BB962C8B-B14F-4D97-AF65-F5344CB8AC3E}">
        <p14:creationId xmlns:p14="http://schemas.microsoft.com/office/powerpoint/2010/main" val="841283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63</a:t>
            </a:fld>
            <a:endParaRPr lang="en-US"/>
          </a:p>
        </p:txBody>
      </p:sp>
      <p:pic>
        <p:nvPicPr>
          <p:cNvPr id="6" name="Picture 5"/>
          <p:cNvPicPr>
            <a:picLocks noChangeAspect="1"/>
          </p:cNvPicPr>
          <p:nvPr/>
        </p:nvPicPr>
        <p:blipFill>
          <a:blip r:embed="rId2"/>
          <a:stretch>
            <a:fillRect/>
          </a:stretch>
        </p:blipFill>
        <p:spPr>
          <a:xfrm>
            <a:off x="217713" y="815623"/>
            <a:ext cx="3199769" cy="4366040"/>
          </a:xfrm>
          <a:prstGeom prst="rect">
            <a:avLst/>
          </a:prstGeom>
        </p:spPr>
      </p:pic>
      <p:pic>
        <p:nvPicPr>
          <p:cNvPr id="7" name="Picture 6"/>
          <p:cNvPicPr>
            <a:picLocks noChangeAspect="1"/>
          </p:cNvPicPr>
          <p:nvPr/>
        </p:nvPicPr>
        <p:blipFill>
          <a:blip r:embed="rId3"/>
          <a:stretch>
            <a:fillRect/>
          </a:stretch>
        </p:blipFill>
        <p:spPr>
          <a:xfrm>
            <a:off x="8902962" y="712182"/>
            <a:ext cx="3099571" cy="2868859"/>
          </a:xfrm>
          <a:prstGeom prst="rect">
            <a:avLst/>
          </a:prstGeom>
        </p:spPr>
      </p:pic>
      <p:sp>
        <p:nvSpPr>
          <p:cNvPr id="3" name="TextBox 2"/>
          <p:cNvSpPr txBox="1"/>
          <p:nvPr/>
        </p:nvSpPr>
        <p:spPr>
          <a:xfrm>
            <a:off x="8393384" y="1073426"/>
            <a:ext cx="413896" cy="646331"/>
          </a:xfrm>
          <a:prstGeom prst="rect">
            <a:avLst/>
          </a:prstGeom>
          <a:noFill/>
        </p:spPr>
        <p:txBody>
          <a:bodyPr wrap="none" rtlCol="0">
            <a:spAutoFit/>
          </a:bodyPr>
          <a:lstStyle/>
          <a:p>
            <a:r>
              <a:rPr lang="en-US" sz="3600" b="1" dirty="0"/>
              <a:t>+</a:t>
            </a:r>
            <a:endParaRPr lang="fr-FR" sz="3600" b="1" dirty="0"/>
          </a:p>
        </p:txBody>
      </p:sp>
      <p:pic>
        <p:nvPicPr>
          <p:cNvPr id="26626" name="Picture 2" descr="Jackrabbit Oak – Structure of TAR fi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482" y="1568922"/>
            <a:ext cx="4900756" cy="4969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721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p>
        </p:txBody>
      </p:sp>
      <p:sp>
        <p:nvSpPr>
          <p:cNvPr id="3" name="Subtitle 2"/>
          <p:cNvSpPr>
            <a:spLocks noGrp="1"/>
          </p:cNvSpPr>
          <p:nvPr>
            <p:ph type="subTitle" idx="1"/>
          </p:nvPr>
        </p:nvSpPr>
        <p:spPr>
          <a:xfrm>
            <a:off x="2082800" y="3602038"/>
            <a:ext cx="8026400" cy="1655762"/>
          </a:xfrm>
        </p:spPr>
        <p:txBody>
          <a:bodyPr/>
          <a:lstStyle/>
          <a:p>
            <a:r>
              <a:rPr lang="en-US" dirty="0"/>
              <a:t>Part 2. Data Formats</a:t>
            </a:r>
          </a:p>
          <a:p>
            <a:r>
              <a:rPr lang="en-US" dirty="0"/>
              <a:t>Part 2.9 Multimedia formats</a:t>
            </a:r>
          </a:p>
        </p:txBody>
      </p:sp>
    </p:spTree>
    <p:extLst>
      <p:ext uri="{BB962C8B-B14F-4D97-AF65-F5344CB8AC3E}">
        <p14:creationId xmlns:p14="http://schemas.microsoft.com/office/powerpoint/2010/main" val="592636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65</a:t>
            </a:fld>
            <a:endParaRPr lang="en-US"/>
          </a:p>
        </p:txBody>
      </p:sp>
      <p:pic>
        <p:nvPicPr>
          <p:cNvPr id="5" name="Picture 4"/>
          <p:cNvPicPr>
            <a:picLocks noChangeAspect="1"/>
          </p:cNvPicPr>
          <p:nvPr/>
        </p:nvPicPr>
        <p:blipFill>
          <a:blip r:embed="rId2"/>
          <a:stretch>
            <a:fillRect/>
          </a:stretch>
        </p:blipFill>
        <p:spPr>
          <a:xfrm>
            <a:off x="1514725" y="0"/>
            <a:ext cx="8878069" cy="6858594"/>
          </a:xfrm>
          <a:prstGeom prst="rect">
            <a:avLst/>
          </a:prstGeom>
        </p:spPr>
      </p:pic>
      <p:sp>
        <p:nvSpPr>
          <p:cNvPr id="6" name="Rectangle 5"/>
          <p:cNvSpPr/>
          <p:nvPr/>
        </p:nvSpPr>
        <p:spPr>
          <a:xfrm>
            <a:off x="7715606" y="6543813"/>
            <a:ext cx="3435556" cy="246221"/>
          </a:xfrm>
          <a:prstGeom prst="rect">
            <a:avLst/>
          </a:prstGeom>
        </p:spPr>
        <p:txBody>
          <a:bodyPr wrap="none">
            <a:spAutoFit/>
          </a:bodyPr>
          <a:lstStyle/>
          <a:p>
            <a:r>
              <a:rPr lang="fr-FR" sz="1000" dirty="0">
                <a:hlinkClick r:id="rId3"/>
              </a:rPr>
              <a:t>https://en.wikipedia.org/wiki/Template:Compression_formats</a:t>
            </a:r>
            <a:r>
              <a:rPr lang="fr-FR" sz="1000" dirty="0"/>
              <a:t> </a:t>
            </a:r>
          </a:p>
        </p:txBody>
      </p:sp>
    </p:spTree>
    <p:extLst>
      <p:ext uri="{BB962C8B-B14F-4D97-AF65-F5344CB8AC3E}">
        <p14:creationId xmlns:p14="http://schemas.microsoft.com/office/powerpoint/2010/main" val="6763713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dirty="0"/>
              <a:t>Image file formats</a:t>
            </a:r>
          </a:p>
        </p:txBody>
      </p:sp>
      <p:sp>
        <p:nvSpPr>
          <p:cNvPr id="4" name="Slide Number Placeholder 3"/>
          <p:cNvSpPr>
            <a:spLocks noGrp="1"/>
          </p:cNvSpPr>
          <p:nvPr>
            <p:ph type="sldNum" sz="quarter" idx="12"/>
          </p:nvPr>
        </p:nvSpPr>
        <p:spPr/>
        <p:txBody>
          <a:bodyPr/>
          <a:lstStyle/>
          <a:p>
            <a:fld id="{50488829-712A-49CD-A5AC-8F60246B7228}" type="slidenum">
              <a:rPr lang="en-US" smtClean="0"/>
              <a:t>66</a:t>
            </a:fld>
            <a:endParaRPr lang="en-US"/>
          </a:p>
        </p:txBody>
      </p:sp>
      <p:pic>
        <p:nvPicPr>
          <p:cNvPr id="4098" name="Picture 2" descr="Which Graphic File Format is Best: Vector and Raster Images - Tell Your  Tale Marketing &amp;amp; Desig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986"/>
          <a:stretch/>
        </p:blipFill>
        <p:spPr bwMode="auto">
          <a:xfrm>
            <a:off x="2565852" y="1584496"/>
            <a:ext cx="6430376" cy="27438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326764" y="4539422"/>
            <a:ext cx="8908552" cy="2232853"/>
          </a:xfrm>
          <a:prstGeom prst="rect">
            <a:avLst/>
          </a:prstGeom>
        </p:spPr>
      </p:pic>
      <p:sp>
        <p:nvSpPr>
          <p:cNvPr id="6" name="Rectangle 5"/>
          <p:cNvSpPr/>
          <p:nvPr/>
        </p:nvSpPr>
        <p:spPr>
          <a:xfrm>
            <a:off x="838200" y="1276719"/>
            <a:ext cx="3851054" cy="307777"/>
          </a:xfrm>
          <a:prstGeom prst="rect">
            <a:avLst/>
          </a:prstGeom>
        </p:spPr>
        <p:txBody>
          <a:bodyPr wrap="none">
            <a:spAutoFit/>
          </a:bodyPr>
          <a:lstStyle/>
          <a:p>
            <a:r>
              <a:rPr lang="fr-FR" sz="1400" dirty="0">
                <a:hlinkClick r:id="rId5"/>
              </a:rPr>
              <a:t>https://en.wikipedia.org/wiki/Image_file_formats</a:t>
            </a:r>
            <a:r>
              <a:rPr lang="fr-FR" sz="1400" dirty="0"/>
              <a:t> </a:t>
            </a:r>
          </a:p>
        </p:txBody>
      </p:sp>
    </p:spTree>
    <p:extLst>
      <p:ext uri="{BB962C8B-B14F-4D97-AF65-F5344CB8AC3E}">
        <p14:creationId xmlns:p14="http://schemas.microsoft.com/office/powerpoint/2010/main" val="3324850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Raster vs </a:t>
            </a:r>
            <a:r>
              <a:rPr lang="fr-FR" dirty="0" err="1"/>
              <a:t>Vector</a:t>
            </a:r>
            <a:r>
              <a:rPr lang="fr-FR" dirty="0"/>
              <a:t> </a:t>
            </a:r>
            <a:r>
              <a:rPr lang="fr-FR" dirty="0" err="1"/>
              <a:t>graphics</a:t>
            </a:r>
            <a:endParaRPr lang="fr-FR" dirty="0"/>
          </a:p>
        </p:txBody>
      </p:sp>
      <p:sp>
        <p:nvSpPr>
          <p:cNvPr id="3" name="Content Placeholder 2"/>
          <p:cNvSpPr>
            <a:spLocks noGrp="1"/>
          </p:cNvSpPr>
          <p:nvPr>
            <p:ph idx="1"/>
          </p:nvPr>
        </p:nvSpPr>
        <p:spPr/>
        <p:txBody>
          <a:bodyPr/>
          <a:lstStyle/>
          <a:p>
            <a:endParaRPr lang="fr-FR"/>
          </a:p>
        </p:txBody>
      </p:sp>
      <p:sp>
        <p:nvSpPr>
          <p:cNvPr id="4" name="Slide Number Placeholder 3"/>
          <p:cNvSpPr>
            <a:spLocks noGrp="1"/>
          </p:cNvSpPr>
          <p:nvPr>
            <p:ph type="sldNum" sz="quarter" idx="12"/>
          </p:nvPr>
        </p:nvSpPr>
        <p:spPr/>
        <p:txBody>
          <a:bodyPr/>
          <a:lstStyle/>
          <a:p>
            <a:fld id="{50488829-712A-49CD-A5AC-8F60246B7228}" type="slidenum">
              <a:rPr lang="en-US" smtClean="0"/>
              <a:t>67</a:t>
            </a:fld>
            <a:endParaRPr lang="en-US"/>
          </a:p>
        </p:txBody>
      </p:sp>
      <p:pic>
        <p:nvPicPr>
          <p:cNvPr id="3074" name="Picture 2" descr="Diagram 1 – The structure of the bitmap image file"/>
          <p:cNvPicPr>
            <a:picLocks noChangeAspect="1" noChangeArrowheads="1"/>
          </p:cNvPicPr>
          <p:nvPr/>
        </p:nvPicPr>
        <p:blipFill rotWithShape="1">
          <a:blip r:embed="rId2">
            <a:extLst>
              <a:ext uri="{28A0092B-C50C-407E-A947-70E740481C1C}">
                <a14:useLocalDpi xmlns:a14="http://schemas.microsoft.com/office/drawing/2010/main" val="0"/>
              </a:ext>
            </a:extLst>
          </a:blip>
          <a:srcRect b="46169"/>
          <a:stretch/>
        </p:blipFill>
        <p:spPr bwMode="auto">
          <a:xfrm>
            <a:off x="0" y="83185"/>
            <a:ext cx="6096000" cy="68348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iagram 1 – The structure of the bitmap image file"/>
          <p:cNvPicPr>
            <a:picLocks noChangeAspect="1" noChangeArrowheads="1"/>
          </p:cNvPicPr>
          <p:nvPr/>
        </p:nvPicPr>
        <p:blipFill rotWithShape="1">
          <a:blip r:embed="rId2">
            <a:extLst>
              <a:ext uri="{28A0092B-C50C-407E-A947-70E740481C1C}">
                <a14:useLocalDpi xmlns:a14="http://schemas.microsoft.com/office/drawing/2010/main" val="0"/>
              </a:ext>
            </a:extLst>
          </a:blip>
          <a:srcRect t="48653"/>
          <a:stretch/>
        </p:blipFill>
        <p:spPr bwMode="auto">
          <a:xfrm>
            <a:off x="6096000" y="0"/>
            <a:ext cx="6096000" cy="651942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096000" y="0"/>
            <a:ext cx="0" cy="6858000"/>
          </a:xfrm>
          <a:prstGeom prst="line">
            <a:avLst/>
          </a:prstGeom>
          <a:ln w="101600">
            <a:prstDash val="sys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513062" y="6593956"/>
            <a:ext cx="2678938" cy="246221"/>
          </a:xfrm>
          <a:prstGeom prst="rect">
            <a:avLst/>
          </a:prstGeom>
        </p:spPr>
        <p:txBody>
          <a:bodyPr wrap="none">
            <a:spAutoFit/>
          </a:bodyPr>
          <a:lstStyle/>
          <a:p>
            <a:r>
              <a:rPr lang="fr-FR" sz="1000" dirty="0">
                <a:hlinkClick r:id="rId3"/>
              </a:rPr>
              <a:t>https://en.wikipedia.org/wiki/BMP_file_format</a:t>
            </a:r>
            <a:r>
              <a:rPr lang="fr-FR" sz="1000" dirty="0"/>
              <a:t> </a:t>
            </a:r>
          </a:p>
        </p:txBody>
      </p:sp>
    </p:spTree>
    <p:extLst>
      <p:ext uri="{BB962C8B-B14F-4D97-AF65-F5344CB8AC3E}">
        <p14:creationId xmlns:p14="http://schemas.microsoft.com/office/powerpoint/2010/main" val="19411281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lgorithm and procedure of the JPEG image compression. The original...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780" y="1089093"/>
            <a:ext cx="7863840" cy="56434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95600" y="365125"/>
            <a:ext cx="8458200" cy="1325563"/>
          </a:xfrm>
        </p:spPr>
        <p:txBody>
          <a:bodyPr/>
          <a:lstStyle/>
          <a:p>
            <a:r>
              <a:rPr lang="fr-FR" dirty="0"/>
              <a:t>JPEG</a:t>
            </a:r>
          </a:p>
        </p:txBody>
      </p:sp>
      <p:sp>
        <p:nvSpPr>
          <p:cNvPr id="3" name="Content Placeholder 2"/>
          <p:cNvSpPr>
            <a:spLocks noGrp="1"/>
          </p:cNvSpPr>
          <p:nvPr>
            <p:ph idx="1"/>
          </p:nvPr>
        </p:nvSpPr>
        <p:spPr/>
        <p:txBody>
          <a:bodyPr/>
          <a:lstStyle/>
          <a:p>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68</a:t>
            </a:fld>
            <a:endParaRPr lang="en-US"/>
          </a:p>
        </p:txBody>
      </p:sp>
      <p:pic>
        <p:nvPicPr>
          <p:cNvPr id="5" name="Picture 4"/>
          <p:cNvPicPr>
            <a:picLocks noChangeAspect="1"/>
          </p:cNvPicPr>
          <p:nvPr/>
        </p:nvPicPr>
        <p:blipFill>
          <a:blip r:embed="rId3"/>
          <a:stretch>
            <a:fillRect/>
          </a:stretch>
        </p:blipFill>
        <p:spPr>
          <a:xfrm>
            <a:off x="262785" y="125443"/>
            <a:ext cx="2430991" cy="6607113"/>
          </a:xfrm>
          <a:prstGeom prst="rect">
            <a:avLst/>
          </a:prstGeom>
        </p:spPr>
      </p:pic>
    </p:spTree>
    <p:extLst>
      <p:ext uri="{BB962C8B-B14F-4D97-AF65-F5344CB8AC3E}">
        <p14:creationId xmlns:p14="http://schemas.microsoft.com/office/powerpoint/2010/main" val="8640683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PNG</a:t>
            </a:r>
          </a:p>
        </p:txBody>
      </p:sp>
      <p:sp>
        <p:nvSpPr>
          <p:cNvPr id="4" name="Slide Number Placeholder 3"/>
          <p:cNvSpPr>
            <a:spLocks noGrp="1"/>
          </p:cNvSpPr>
          <p:nvPr>
            <p:ph type="sldNum" sz="quarter" idx="12"/>
          </p:nvPr>
        </p:nvSpPr>
        <p:spPr/>
        <p:txBody>
          <a:bodyPr/>
          <a:lstStyle/>
          <a:p>
            <a:fld id="{50488829-712A-49CD-A5AC-8F60246B7228}" type="slidenum">
              <a:rPr lang="en-US" smtClean="0"/>
              <a:t>69</a:t>
            </a:fld>
            <a:endParaRPr lang="en-US"/>
          </a:p>
        </p:txBody>
      </p:sp>
      <p:sp>
        <p:nvSpPr>
          <p:cNvPr id="7" name="TextBox 6"/>
          <p:cNvSpPr txBox="1"/>
          <p:nvPr/>
        </p:nvSpPr>
        <p:spPr>
          <a:xfrm>
            <a:off x="3179698" y="1321356"/>
            <a:ext cx="4411016" cy="830997"/>
          </a:xfrm>
          <a:prstGeom prst="rect">
            <a:avLst/>
          </a:prstGeom>
          <a:noFill/>
        </p:spPr>
        <p:txBody>
          <a:bodyPr wrap="none" rtlCol="0">
            <a:spAutoFit/>
          </a:bodyPr>
          <a:lstStyle/>
          <a:p>
            <a:r>
              <a:rPr lang="en-US" sz="2400" dirty="0"/>
              <a:t>W3C REC and ISO/IEC 15948:2003</a:t>
            </a:r>
          </a:p>
          <a:p>
            <a:r>
              <a:rPr lang="fr-FR" sz="2400" dirty="0">
                <a:hlinkClick r:id="rId2"/>
              </a:rPr>
              <a:t>http://www.w3.org/TR/PNG</a:t>
            </a:r>
            <a:r>
              <a:rPr lang="fr-FR" sz="2400" dirty="0"/>
              <a:t> </a:t>
            </a:r>
          </a:p>
        </p:txBody>
      </p:sp>
      <p:pic>
        <p:nvPicPr>
          <p:cNvPr id="8" name="Picture 7"/>
          <p:cNvPicPr>
            <a:picLocks noChangeAspect="1"/>
          </p:cNvPicPr>
          <p:nvPr/>
        </p:nvPicPr>
        <p:blipFill>
          <a:blip r:embed="rId3"/>
          <a:stretch>
            <a:fillRect/>
          </a:stretch>
        </p:blipFill>
        <p:spPr>
          <a:xfrm>
            <a:off x="3179698" y="2402085"/>
            <a:ext cx="8857973" cy="3954265"/>
          </a:xfrm>
          <a:prstGeom prst="rect">
            <a:avLst/>
          </a:prstGeom>
        </p:spPr>
      </p:pic>
      <p:pic>
        <p:nvPicPr>
          <p:cNvPr id="9" name="Picture 8"/>
          <p:cNvPicPr>
            <a:picLocks noChangeAspect="1"/>
          </p:cNvPicPr>
          <p:nvPr/>
        </p:nvPicPr>
        <p:blipFill>
          <a:blip r:embed="rId4"/>
          <a:stretch>
            <a:fillRect/>
          </a:stretch>
        </p:blipFill>
        <p:spPr>
          <a:xfrm>
            <a:off x="178235" y="208913"/>
            <a:ext cx="2831183" cy="6340845"/>
          </a:xfrm>
          <a:prstGeom prst="rect">
            <a:avLst/>
          </a:prstGeom>
        </p:spPr>
      </p:pic>
      <p:sp>
        <p:nvSpPr>
          <p:cNvPr id="10" name="Title 1"/>
          <p:cNvSpPr txBox="1">
            <a:spLocks/>
          </p:cNvSpPr>
          <p:nvPr/>
        </p:nvSpPr>
        <p:spPr>
          <a:xfrm>
            <a:off x="3179698" y="365125"/>
            <a:ext cx="81741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PNG</a:t>
            </a:r>
          </a:p>
        </p:txBody>
      </p:sp>
    </p:spTree>
    <p:extLst>
      <p:ext uri="{BB962C8B-B14F-4D97-AF65-F5344CB8AC3E}">
        <p14:creationId xmlns:p14="http://schemas.microsoft.com/office/powerpoint/2010/main" val="1326023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vs unpublished file formats</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7</a:t>
            </a:fld>
            <a:endParaRPr lang="en-US"/>
          </a:p>
        </p:txBody>
      </p:sp>
      <p:sp>
        <p:nvSpPr>
          <p:cNvPr id="5" name="Content Placeholder 2"/>
          <p:cNvSpPr>
            <a:spLocks noGrp="1"/>
          </p:cNvSpPr>
          <p:nvPr>
            <p:ph idx="1"/>
          </p:nvPr>
        </p:nvSpPr>
        <p:spPr>
          <a:xfrm>
            <a:off x="838200" y="1825625"/>
            <a:ext cx="10515600" cy="4351338"/>
          </a:xfrm>
        </p:spPr>
        <p:txBody>
          <a:bodyPr>
            <a:noAutofit/>
          </a:bodyPr>
          <a:lstStyle/>
          <a:p>
            <a:pPr marL="0" indent="0">
              <a:buNone/>
            </a:pPr>
            <a:r>
              <a:rPr lang="en-US" sz="2400" b="1" dirty="0"/>
              <a:t>Open file format</a:t>
            </a:r>
          </a:p>
          <a:p>
            <a:pPr marL="0" indent="0">
              <a:buNone/>
            </a:pPr>
            <a:r>
              <a:rPr lang="en-US" sz="2000" dirty="0"/>
              <a:t>published specification usually maintained by a standards organization.</a:t>
            </a:r>
          </a:p>
          <a:p>
            <a:pPr marL="0" indent="0">
              <a:buNone/>
            </a:pPr>
            <a:endParaRPr lang="en-US" sz="2000" dirty="0"/>
          </a:p>
          <a:p>
            <a:pPr marL="0" indent="0">
              <a:buNone/>
            </a:pPr>
            <a:r>
              <a:rPr lang="en-US" sz="1800" b="1" dirty="0">
                <a:solidFill>
                  <a:prstClr val="black"/>
                </a:solidFill>
              </a:rPr>
              <a:t>Linux Information Project: </a:t>
            </a:r>
            <a:r>
              <a:rPr lang="en-US" sz="1800" i="1" dirty="0">
                <a:solidFill>
                  <a:prstClr val="black"/>
                </a:solidFill>
              </a:rPr>
              <a:t>“any format that is published for anyone to read and study but which may or may not be encumbered by patents, copyrights or other restrictions on use”</a:t>
            </a:r>
          </a:p>
          <a:p>
            <a:pPr marL="0" indent="0">
              <a:buNone/>
            </a:pPr>
            <a:r>
              <a:rPr lang="en-US" sz="1800" b="1" dirty="0"/>
              <a:t>US government: </a:t>
            </a:r>
            <a:r>
              <a:rPr lang="en-US" sz="1800" i="1" dirty="0"/>
              <a:t>“An open format is one that is platform independent, machine readable, and made available to the public without restrictions that would impede the re-use of that information”</a:t>
            </a:r>
          </a:p>
          <a:p>
            <a:pPr marL="0" lvl="0" indent="0">
              <a:buNone/>
            </a:pPr>
            <a:r>
              <a:rPr lang="en-US" sz="1800" b="1" dirty="0">
                <a:solidFill>
                  <a:prstClr val="black"/>
                </a:solidFill>
              </a:rPr>
              <a:t>FR government: </a:t>
            </a:r>
            <a:r>
              <a:rPr lang="fr-FR" sz="1800" b="1" dirty="0">
                <a:solidFill>
                  <a:prstClr val="black"/>
                </a:solidFill>
              </a:rPr>
              <a:t> </a:t>
            </a:r>
            <a:r>
              <a:rPr lang="fr-FR" sz="1800" dirty="0">
                <a:solidFill>
                  <a:prstClr val="black"/>
                </a:solidFill>
              </a:rPr>
              <a:t>loi n° 2004-575 du 21 juin 2004 pour « la confiance dans l’économie numérique »: </a:t>
            </a:r>
            <a:br>
              <a:rPr lang="fr-FR" sz="1800" dirty="0">
                <a:solidFill>
                  <a:prstClr val="black"/>
                </a:solidFill>
              </a:rPr>
            </a:br>
            <a:r>
              <a:rPr lang="fr-FR" sz="1800" i="1" dirty="0">
                <a:solidFill>
                  <a:prstClr val="black"/>
                </a:solidFill>
              </a:rPr>
              <a:t>« On entend par standard ouvert tout protocole de communication, d’interconnexion ou d’échange et tout format de données interopérable et dont les spécifications techniques sont publiques et sans restriction d’accès ni de mise en œuvre. »</a:t>
            </a:r>
            <a:endParaRPr lang="en-US" sz="1800" i="1" dirty="0">
              <a:solidFill>
                <a:prstClr val="black"/>
              </a:solidFill>
            </a:endParaRPr>
          </a:p>
          <a:p>
            <a:pPr marL="0" indent="0">
              <a:buNone/>
            </a:pPr>
            <a:endParaRPr lang="en-US" sz="2000" dirty="0"/>
          </a:p>
        </p:txBody>
      </p:sp>
    </p:spTree>
    <p:extLst>
      <p:ext uri="{BB962C8B-B14F-4D97-AF65-F5344CB8AC3E}">
        <p14:creationId xmlns:p14="http://schemas.microsoft.com/office/powerpoint/2010/main" val="13001289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70</a:t>
            </a:fld>
            <a:endParaRPr lang="en-US"/>
          </a:p>
        </p:txBody>
      </p:sp>
      <p:pic>
        <p:nvPicPr>
          <p:cNvPr id="5" name="Picture 4"/>
          <p:cNvPicPr>
            <a:picLocks noChangeAspect="1"/>
          </p:cNvPicPr>
          <p:nvPr/>
        </p:nvPicPr>
        <p:blipFill>
          <a:blip r:embed="rId2"/>
          <a:stretch>
            <a:fillRect/>
          </a:stretch>
        </p:blipFill>
        <p:spPr>
          <a:xfrm>
            <a:off x="9982200" y="523824"/>
            <a:ext cx="944962" cy="624894"/>
          </a:xfrm>
          <a:prstGeom prst="rect">
            <a:avLst/>
          </a:prstGeom>
        </p:spPr>
      </p:pic>
      <p:pic>
        <p:nvPicPr>
          <p:cNvPr id="6" name="Picture 5"/>
          <p:cNvPicPr>
            <a:picLocks noChangeAspect="1"/>
          </p:cNvPicPr>
          <p:nvPr/>
        </p:nvPicPr>
        <p:blipFill>
          <a:blip r:embed="rId3"/>
          <a:stretch>
            <a:fillRect/>
          </a:stretch>
        </p:blipFill>
        <p:spPr>
          <a:xfrm>
            <a:off x="3179698" y="2168493"/>
            <a:ext cx="6852211" cy="4594275"/>
          </a:xfrm>
          <a:prstGeom prst="rect">
            <a:avLst/>
          </a:prstGeom>
        </p:spPr>
      </p:pic>
      <p:sp>
        <p:nvSpPr>
          <p:cNvPr id="10" name="TextBox 9"/>
          <p:cNvSpPr txBox="1"/>
          <p:nvPr/>
        </p:nvSpPr>
        <p:spPr>
          <a:xfrm>
            <a:off x="3179698" y="1321356"/>
            <a:ext cx="4411016" cy="830997"/>
          </a:xfrm>
          <a:prstGeom prst="rect">
            <a:avLst/>
          </a:prstGeom>
          <a:noFill/>
        </p:spPr>
        <p:txBody>
          <a:bodyPr wrap="none" rtlCol="0">
            <a:spAutoFit/>
          </a:bodyPr>
          <a:lstStyle/>
          <a:p>
            <a:r>
              <a:rPr lang="en-US" sz="2400" dirty="0"/>
              <a:t>W3C REC and ISO/IEC 15948:2003</a:t>
            </a:r>
          </a:p>
          <a:p>
            <a:r>
              <a:rPr lang="fr-FR" sz="2400" dirty="0">
                <a:hlinkClick r:id="rId4"/>
              </a:rPr>
              <a:t>http://www.w3.org/TR/PNG</a:t>
            </a:r>
            <a:r>
              <a:rPr lang="fr-FR" sz="2400" dirty="0"/>
              <a:t> </a:t>
            </a:r>
          </a:p>
        </p:txBody>
      </p:sp>
      <p:pic>
        <p:nvPicPr>
          <p:cNvPr id="11" name="Picture 10"/>
          <p:cNvPicPr>
            <a:picLocks noChangeAspect="1"/>
          </p:cNvPicPr>
          <p:nvPr/>
        </p:nvPicPr>
        <p:blipFill>
          <a:blip r:embed="rId5"/>
          <a:stretch>
            <a:fillRect/>
          </a:stretch>
        </p:blipFill>
        <p:spPr>
          <a:xfrm>
            <a:off x="178235" y="208913"/>
            <a:ext cx="2831183" cy="6340845"/>
          </a:xfrm>
          <a:prstGeom prst="rect">
            <a:avLst/>
          </a:prstGeom>
        </p:spPr>
      </p:pic>
      <p:sp>
        <p:nvSpPr>
          <p:cNvPr id="12" name="Title 1"/>
          <p:cNvSpPr txBox="1">
            <a:spLocks/>
          </p:cNvSpPr>
          <p:nvPr/>
        </p:nvSpPr>
        <p:spPr>
          <a:xfrm>
            <a:off x="3179698" y="365125"/>
            <a:ext cx="81741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PNG</a:t>
            </a:r>
          </a:p>
        </p:txBody>
      </p:sp>
    </p:spTree>
    <p:extLst>
      <p:ext uri="{BB962C8B-B14F-4D97-AF65-F5344CB8AC3E}">
        <p14:creationId xmlns:p14="http://schemas.microsoft.com/office/powerpoint/2010/main" val="4516110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634" y="365125"/>
            <a:ext cx="8078165" cy="1325563"/>
          </a:xfrm>
        </p:spPr>
        <p:txBody>
          <a:bodyPr/>
          <a:lstStyle/>
          <a:p>
            <a:r>
              <a:rPr lang="fr-FR" dirty="0"/>
              <a:t>Modern image file formats: </a:t>
            </a:r>
            <a:r>
              <a:rPr lang="fr-FR" dirty="0" err="1"/>
              <a:t>WebP</a:t>
            </a:r>
            <a:endParaRPr lang="fr-FR" dirty="0"/>
          </a:p>
        </p:txBody>
      </p:sp>
      <p:sp>
        <p:nvSpPr>
          <p:cNvPr id="4" name="Slide Number Placeholder 3"/>
          <p:cNvSpPr>
            <a:spLocks noGrp="1"/>
          </p:cNvSpPr>
          <p:nvPr>
            <p:ph type="sldNum" sz="quarter" idx="12"/>
          </p:nvPr>
        </p:nvSpPr>
        <p:spPr/>
        <p:txBody>
          <a:bodyPr/>
          <a:lstStyle/>
          <a:p>
            <a:fld id="{50488829-712A-49CD-A5AC-8F60246B7228}" type="slidenum">
              <a:rPr lang="en-US" smtClean="0"/>
              <a:t>71</a:t>
            </a:fld>
            <a:endParaRPr lang="en-US"/>
          </a:p>
        </p:txBody>
      </p:sp>
      <p:pic>
        <p:nvPicPr>
          <p:cNvPr id="5122" name="Picture 2" descr="utiliser le format WebP pour image réduire la taille vitesse site graphiste"/>
          <p:cNvPicPr>
            <a:picLocks noChangeAspect="1" noChangeArrowheads="1"/>
          </p:cNvPicPr>
          <p:nvPr/>
        </p:nvPicPr>
        <p:blipFill rotWithShape="1">
          <a:blip r:embed="rId2">
            <a:extLst>
              <a:ext uri="{28A0092B-C50C-407E-A947-70E740481C1C}">
                <a14:useLocalDpi xmlns:a14="http://schemas.microsoft.com/office/drawing/2010/main" val="0"/>
              </a:ext>
            </a:extLst>
          </a:blip>
          <a:srcRect b="18366"/>
          <a:stretch/>
        </p:blipFill>
        <p:spPr bwMode="auto">
          <a:xfrm>
            <a:off x="3601999" y="3260348"/>
            <a:ext cx="6514274" cy="35224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338265" y="1690688"/>
            <a:ext cx="8628058" cy="1569660"/>
          </a:xfrm>
          <a:prstGeom prst="rect">
            <a:avLst/>
          </a:prstGeom>
        </p:spPr>
        <p:txBody>
          <a:bodyPr wrap="square">
            <a:spAutoFit/>
          </a:bodyPr>
          <a:lstStyle/>
          <a:p>
            <a:pPr marL="358775" indent="-358775">
              <a:buFont typeface="Arial" panose="020B0604020202020204" pitchFamily="34" charset="0"/>
              <a:buChar char="•"/>
            </a:pPr>
            <a:r>
              <a:rPr lang="en-US" sz="2400" dirty="0" err="1"/>
              <a:t>WebP</a:t>
            </a:r>
            <a:r>
              <a:rPr lang="en-US" sz="2400" dirty="0"/>
              <a:t> lossless images are 26% smaller in size compared to PNGs. </a:t>
            </a:r>
          </a:p>
          <a:p>
            <a:pPr marL="358775" indent="-358775">
              <a:buFont typeface="Arial" panose="020B0604020202020204" pitchFamily="34" charset="0"/>
              <a:buChar char="•"/>
            </a:pPr>
            <a:r>
              <a:rPr lang="en-US" sz="2400" dirty="0" err="1"/>
              <a:t>WebP</a:t>
            </a:r>
            <a:r>
              <a:rPr lang="en-US" sz="2400" dirty="0"/>
              <a:t> </a:t>
            </a:r>
            <a:r>
              <a:rPr lang="en-US" sz="2400" dirty="0" err="1"/>
              <a:t>lossy</a:t>
            </a:r>
            <a:r>
              <a:rPr lang="en-US" sz="2400" dirty="0"/>
              <a:t> images are 25-34% smaller than comparable JPEG images at equivalent structural similarity index measure quality index.</a:t>
            </a:r>
          </a:p>
        </p:txBody>
      </p:sp>
      <p:pic>
        <p:nvPicPr>
          <p:cNvPr id="11" name="Picture 10"/>
          <p:cNvPicPr>
            <a:picLocks noChangeAspect="1"/>
          </p:cNvPicPr>
          <p:nvPr/>
        </p:nvPicPr>
        <p:blipFill>
          <a:blip r:embed="rId3"/>
          <a:stretch>
            <a:fillRect/>
          </a:stretch>
        </p:blipFill>
        <p:spPr>
          <a:xfrm>
            <a:off x="99721" y="820328"/>
            <a:ext cx="3060167" cy="5901147"/>
          </a:xfrm>
          <a:prstGeom prst="rect">
            <a:avLst/>
          </a:prstGeom>
        </p:spPr>
      </p:pic>
    </p:spTree>
    <p:extLst>
      <p:ext uri="{BB962C8B-B14F-4D97-AF65-F5344CB8AC3E}">
        <p14:creationId xmlns:p14="http://schemas.microsoft.com/office/powerpoint/2010/main" val="36215943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751784" y="1690688"/>
            <a:ext cx="7514242" cy="4294825"/>
          </a:xfrm>
          <a:prstGeom prst="rect">
            <a:avLst/>
          </a:prstGeom>
        </p:spPr>
      </p:pic>
      <p:sp>
        <p:nvSpPr>
          <p:cNvPr id="2" name="Title 1"/>
          <p:cNvSpPr>
            <a:spLocks noGrp="1"/>
          </p:cNvSpPr>
          <p:nvPr>
            <p:ph type="title"/>
          </p:nvPr>
        </p:nvSpPr>
        <p:spPr/>
        <p:txBody>
          <a:bodyPr/>
          <a:lstStyle/>
          <a:p>
            <a:r>
              <a:rPr lang="fr-FR" dirty="0"/>
              <a:t>Modern image file formats: AVIF</a:t>
            </a:r>
          </a:p>
        </p:txBody>
      </p:sp>
      <p:sp>
        <p:nvSpPr>
          <p:cNvPr id="4" name="Slide Number Placeholder 3"/>
          <p:cNvSpPr>
            <a:spLocks noGrp="1"/>
          </p:cNvSpPr>
          <p:nvPr>
            <p:ph type="sldNum" sz="quarter" idx="12"/>
          </p:nvPr>
        </p:nvSpPr>
        <p:spPr/>
        <p:txBody>
          <a:bodyPr/>
          <a:lstStyle/>
          <a:p>
            <a:fld id="{50488829-712A-49CD-A5AC-8F60246B7228}" type="slidenum">
              <a:rPr lang="en-US" smtClean="0"/>
              <a:t>72</a:t>
            </a:fld>
            <a:endParaRPr lang="en-US"/>
          </a:p>
        </p:txBody>
      </p:sp>
      <p:sp>
        <p:nvSpPr>
          <p:cNvPr id="7" name="Rectangle 6"/>
          <p:cNvSpPr/>
          <p:nvPr/>
        </p:nvSpPr>
        <p:spPr>
          <a:xfrm>
            <a:off x="233080" y="6475254"/>
            <a:ext cx="2823209" cy="246221"/>
          </a:xfrm>
          <a:prstGeom prst="rect">
            <a:avLst/>
          </a:prstGeom>
        </p:spPr>
        <p:txBody>
          <a:bodyPr wrap="none">
            <a:spAutoFit/>
          </a:bodyPr>
          <a:lstStyle/>
          <a:p>
            <a:r>
              <a:rPr lang="fr-FR" sz="1000" dirty="0">
                <a:hlinkClick r:id="rId3"/>
              </a:rPr>
              <a:t>https://imageengine.io/blog/how-efficient-is-avif/</a:t>
            </a:r>
            <a:r>
              <a:rPr lang="fr-FR" sz="1000" dirty="0"/>
              <a:t> </a:t>
            </a:r>
          </a:p>
        </p:txBody>
      </p:sp>
      <p:pic>
        <p:nvPicPr>
          <p:cNvPr id="3" name="Picture 2"/>
          <p:cNvPicPr>
            <a:picLocks noChangeAspect="1"/>
          </p:cNvPicPr>
          <p:nvPr/>
        </p:nvPicPr>
        <p:blipFill>
          <a:blip r:embed="rId4"/>
          <a:stretch>
            <a:fillRect/>
          </a:stretch>
        </p:blipFill>
        <p:spPr>
          <a:xfrm>
            <a:off x="325677" y="1690688"/>
            <a:ext cx="3042556" cy="3275851"/>
          </a:xfrm>
          <a:prstGeom prst="rect">
            <a:avLst/>
          </a:prstGeom>
        </p:spPr>
      </p:pic>
    </p:spTree>
    <p:extLst>
      <p:ext uri="{BB962C8B-B14F-4D97-AF65-F5344CB8AC3E}">
        <p14:creationId xmlns:p14="http://schemas.microsoft.com/office/powerpoint/2010/main" val="6421615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73</a:t>
            </a:fld>
            <a:endParaRPr lang="en-US"/>
          </a:p>
        </p:txBody>
      </p:sp>
      <p:pic>
        <p:nvPicPr>
          <p:cNvPr id="5" name="Picture 4"/>
          <p:cNvPicPr>
            <a:picLocks noChangeAspect="1"/>
          </p:cNvPicPr>
          <p:nvPr/>
        </p:nvPicPr>
        <p:blipFill>
          <a:blip r:embed="rId2"/>
          <a:stretch>
            <a:fillRect/>
          </a:stretch>
        </p:blipFill>
        <p:spPr>
          <a:xfrm>
            <a:off x="130930" y="478039"/>
            <a:ext cx="2797465" cy="5259588"/>
          </a:xfrm>
          <a:prstGeom prst="rect">
            <a:avLst/>
          </a:prstGeom>
        </p:spPr>
      </p:pic>
      <p:pic>
        <p:nvPicPr>
          <p:cNvPr id="7" name="Picture 6"/>
          <p:cNvPicPr>
            <a:picLocks noChangeAspect="1"/>
          </p:cNvPicPr>
          <p:nvPr/>
        </p:nvPicPr>
        <p:blipFill>
          <a:blip r:embed="rId3"/>
          <a:stretch>
            <a:fillRect/>
          </a:stretch>
        </p:blipFill>
        <p:spPr>
          <a:xfrm>
            <a:off x="3028709" y="1173707"/>
            <a:ext cx="6677198" cy="2062476"/>
          </a:xfrm>
          <a:prstGeom prst="rect">
            <a:avLst/>
          </a:prstGeom>
          <a:ln>
            <a:solidFill>
              <a:schemeClr val="tx1"/>
            </a:solidFill>
          </a:ln>
        </p:spPr>
      </p:pic>
      <p:pic>
        <p:nvPicPr>
          <p:cNvPr id="9218" name="Picture 2" descr="SVG example markup gri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1334" y="1173707"/>
            <a:ext cx="2074762" cy="20747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028710" y="6052462"/>
            <a:ext cx="8325090" cy="584775"/>
          </a:xfrm>
          <a:prstGeom prst="rect">
            <a:avLst/>
          </a:prstGeom>
        </p:spPr>
        <p:txBody>
          <a:bodyPr wrap="square">
            <a:spAutoFit/>
          </a:bodyPr>
          <a:lstStyle/>
          <a:p>
            <a:r>
              <a:rPr lang="en-US" sz="1600" dirty="0"/>
              <a:t>What is an SVG File Used For and Why Developers Should be Using Them</a:t>
            </a:r>
          </a:p>
          <a:p>
            <a:r>
              <a:rPr lang="en-US" sz="1600" dirty="0"/>
              <a:t># Published Jan 19, 2021</a:t>
            </a:r>
            <a:r>
              <a:rPr lang="fr-FR" sz="1600" dirty="0"/>
              <a:t> - </a:t>
            </a:r>
            <a:r>
              <a:rPr lang="fr-FR" sz="1600" dirty="0">
                <a:hlinkClick r:id="rId5"/>
              </a:rPr>
              <a:t>https://deliciousbrains.com/svg-advantages-developers/</a:t>
            </a:r>
            <a:r>
              <a:rPr lang="fr-FR" sz="1600" dirty="0"/>
              <a:t> </a:t>
            </a:r>
          </a:p>
        </p:txBody>
      </p:sp>
      <p:sp>
        <p:nvSpPr>
          <p:cNvPr id="12" name="Right Arrow 11"/>
          <p:cNvSpPr/>
          <p:nvPr/>
        </p:nvSpPr>
        <p:spPr>
          <a:xfrm>
            <a:off x="9678504" y="1943800"/>
            <a:ext cx="315677" cy="52533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9220" name="Picture 4" descr="pixel perfect scal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6553" y="3840527"/>
            <a:ext cx="4447525" cy="21602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stretch>
            <a:fillRect/>
          </a:stretch>
        </p:blipFill>
        <p:spPr>
          <a:xfrm>
            <a:off x="7472237" y="3722349"/>
            <a:ext cx="4562561" cy="2278404"/>
          </a:xfrm>
          <a:prstGeom prst="rect">
            <a:avLst/>
          </a:prstGeom>
          <a:ln>
            <a:solidFill>
              <a:schemeClr val="tx1"/>
            </a:solidFill>
          </a:ln>
        </p:spPr>
      </p:pic>
    </p:spTree>
    <p:extLst>
      <p:ext uri="{BB962C8B-B14F-4D97-AF65-F5344CB8AC3E}">
        <p14:creationId xmlns:p14="http://schemas.microsoft.com/office/powerpoint/2010/main" val="38455035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Recommendations</a:t>
            </a:r>
            <a:r>
              <a:rPr lang="fr-FR" dirty="0"/>
              <a:t> for images in the browser</a:t>
            </a:r>
          </a:p>
        </p:txBody>
      </p:sp>
      <p:sp>
        <p:nvSpPr>
          <p:cNvPr id="3" name="Content Placeholder 2"/>
          <p:cNvSpPr>
            <a:spLocks noGrp="1"/>
          </p:cNvSpPr>
          <p:nvPr>
            <p:ph idx="1"/>
          </p:nvPr>
        </p:nvSpPr>
        <p:spPr>
          <a:xfrm>
            <a:off x="838200" y="1348105"/>
            <a:ext cx="8722360" cy="450215"/>
          </a:xfrm>
        </p:spPr>
        <p:txBody>
          <a:bodyPr>
            <a:normAutofit/>
          </a:bodyPr>
          <a:lstStyle/>
          <a:p>
            <a:pPr marL="0" indent="0">
              <a:buNone/>
            </a:pPr>
            <a:r>
              <a:rPr lang="fr-FR" sz="1600" dirty="0">
                <a:hlinkClick r:id="rId2"/>
              </a:rPr>
              <a:t>https://developer.mozilla.org/en-US/docs/Web/Media/Formats</a:t>
            </a:r>
            <a:r>
              <a:rPr lang="fr-FR" sz="1600" dirty="0"/>
              <a:t> </a:t>
            </a:r>
          </a:p>
        </p:txBody>
      </p:sp>
      <p:sp>
        <p:nvSpPr>
          <p:cNvPr id="4" name="Slide Number Placeholder 3"/>
          <p:cNvSpPr>
            <a:spLocks noGrp="1"/>
          </p:cNvSpPr>
          <p:nvPr>
            <p:ph type="sldNum" sz="quarter" idx="12"/>
          </p:nvPr>
        </p:nvSpPr>
        <p:spPr/>
        <p:txBody>
          <a:bodyPr/>
          <a:lstStyle/>
          <a:p>
            <a:fld id="{50488829-712A-49CD-A5AC-8F60246B7228}" type="slidenum">
              <a:rPr lang="en-US" smtClean="0"/>
              <a:t>74</a:t>
            </a:fld>
            <a:endParaRPr lang="en-US"/>
          </a:p>
        </p:txBody>
      </p:sp>
      <p:sp>
        <p:nvSpPr>
          <p:cNvPr id="5" name="TextBox 4"/>
          <p:cNvSpPr txBox="1"/>
          <p:nvPr/>
        </p:nvSpPr>
        <p:spPr>
          <a:xfrm>
            <a:off x="330200" y="2143760"/>
            <a:ext cx="9047480" cy="3785652"/>
          </a:xfrm>
          <a:prstGeom prst="rect">
            <a:avLst/>
          </a:prstGeom>
          <a:noFill/>
        </p:spPr>
        <p:txBody>
          <a:bodyPr wrap="square" rtlCol="0">
            <a:spAutoFit/>
          </a:bodyPr>
          <a:lstStyle/>
          <a:p>
            <a:r>
              <a:rPr lang="fr-FR" sz="3200" b="1" dirty="0" err="1"/>
              <a:t>Photographs</a:t>
            </a:r>
            <a:endParaRPr lang="fr-FR" sz="3200" b="1" dirty="0"/>
          </a:p>
          <a:p>
            <a:pPr marL="800100" lvl="1" indent="-342900">
              <a:buFont typeface="Arial" panose="020B0604020202020204" pitchFamily="34" charset="0"/>
              <a:buChar char="•"/>
            </a:pPr>
            <a:r>
              <a:rPr lang="fr-FR" sz="2800" dirty="0"/>
              <a:t>AVIF*, </a:t>
            </a:r>
            <a:r>
              <a:rPr lang="fr-FR" sz="2800" dirty="0" err="1"/>
              <a:t>WebP</a:t>
            </a:r>
            <a:r>
              <a:rPr lang="fr-FR" sz="2800" dirty="0"/>
              <a:t>, or JPEG</a:t>
            </a:r>
          </a:p>
          <a:p>
            <a:r>
              <a:rPr lang="fr-FR" sz="3200" b="1" dirty="0" err="1"/>
              <a:t>Icons</a:t>
            </a:r>
            <a:endParaRPr lang="fr-FR" sz="3200" b="1" dirty="0"/>
          </a:p>
          <a:p>
            <a:pPr marL="800100" lvl="1" indent="-342900">
              <a:buFont typeface="Arial" panose="020B0604020202020204" pitchFamily="34" charset="0"/>
              <a:buChar char="•"/>
            </a:pPr>
            <a:r>
              <a:rPr lang="en-US" sz="2800" dirty="0"/>
              <a:t>SVG, Lossless </a:t>
            </a:r>
            <a:r>
              <a:rPr lang="en-US" sz="2800" dirty="0" err="1"/>
              <a:t>WebP</a:t>
            </a:r>
            <a:r>
              <a:rPr lang="en-US" sz="2800" dirty="0"/>
              <a:t>, or PNG</a:t>
            </a:r>
            <a:endParaRPr lang="fr-FR" sz="2800" dirty="0"/>
          </a:p>
          <a:p>
            <a:r>
              <a:rPr lang="fr-FR" sz="3200" b="1" dirty="0" err="1"/>
              <a:t>Screenshots</a:t>
            </a:r>
            <a:endParaRPr lang="fr-FR" sz="3200" b="1" dirty="0"/>
          </a:p>
          <a:p>
            <a:pPr marL="800100" lvl="1" indent="-342900">
              <a:buFont typeface="Arial" panose="020B0604020202020204" pitchFamily="34" charset="0"/>
              <a:buChar char="•"/>
            </a:pPr>
            <a:r>
              <a:rPr lang="en-US" sz="2800" dirty="0"/>
              <a:t>Lossless </a:t>
            </a:r>
            <a:r>
              <a:rPr lang="en-US" sz="2800" dirty="0" err="1"/>
              <a:t>WebP</a:t>
            </a:r>
            <a:r>
              <a:rPr lang="en-US" sz="2800" dirty="0"/>
              <a:t> or PNG</a:t>
            </a:r>
          </a:p>
          <a:p>
            <a:r>
              <a:rPr lang="fr-FR" sz="3200" b="1" dirty="0" err="1"/>
              <a:t>Diagrams</a:t>
            </a:r>
            <a:r>
              <a:rPr lang="fr-FR" sz="3200" b="1" dirty="0"/>
              <a:t>, </a:t>
            </a:r>
            <a:r>
              <a:rPr lang="fr-FR" sz="3200" b="1" dirty="0" err="1"/>
              <a:t>drawings</a:t>
            </a:r>
            <a:r>
              <a:rPr lang="fr-FR" sz="3200" b="1" dirty="0"/>
              <a:t>, and charts</a:t>
            </a:r>
          </a:p>
          <a:p>
            <a:pPr marL="800100" lvl="1" indent="-342900">
              <a:buFont typeface="Arial" panose="020B0604020202020204" pitchFamily="34" charset="0"/>
              <a:buChar char="•"/>
            </a:pPr>
            <a:r>
              <a:rPr lang="fr-FR" sz="2800" dirty="0"/>
              <a:t>SVG, PNG</a:t>
            </a:r>
          </a:p>
        </p:txBody>
      </p:sp>
      <p:sp>
        <p:nvSpPr>
          <p:cNvPr id="6" name="TextBox 5"/>
          <p:cNvSpPr txBox="1"/>
          <p:nvPr/>
        </p:nvSpPr>
        <p:spPr>
          <a:xfrm>
            <a:off x="330200" y="6488668"/>
            <a:ext cx="1599540" cy="307777"/>
          </a:xfrm>
          <a:prstGeom prst="rect">
            <a:avLst/>
          </a:prstGeom>
          <a:noFill/>
        </p:spPr>
        <p:txBody>
          <a:bodyPr wrap="none" rtlCol="0">
            <a:spAutoFit/>
          </a:bodyPr>
          <a:lstStyle/>
          <a:p>
            <a:r>
              <a:rPr lang="fr-FR" sz="1400" dirty="0"/>
              <a:t>* I </a:t>
            </a:r>
            <a:r>
              <a:rPr lang="fr-FR" sz="1400" dirty="0" err="1"/>
              <a:t>added</a:t>
            </a:r>
            <a:r>
              <a:rPr lang="fr-FR" sz="1400" dirty="0"/>
              <a:t> AVIF </a:t>
            </a:r>
            <a:r>
              <a:rPr lang="fr-FR" sz="1400" dirty="0" err="1"/>
              <a:t>here</a:t>
            </a:r>
            <a:endParaRPr lang="fr-FR" sz="1400" dirty="0"/>
          </a:p>
        </p:txBody>
      </p:sp>
      <p:pic>
        <p:nvPicPr>
          <p:cNvPr id="7" name="Picture 2" descr="Smashing Magazine в Twitter: &amp;quot;AVIF as a Progressive Enhancement. &amp;lt;picture&amp;gt;  &amp;lt;source srcset=&amp;quot;img/photo.avif&amp;quot; type=&amp;quot;image/avif&amp;quot;&amp;gt; &amp;lt;source  srcset=&amp;quot;img/photo.webp&amp;quot; type=&amp;quot;image/webp&amp;quot;&amp;gt; &amp;lt;img src=&amp;quot;img/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9079" y="2603917"/>
            <a:ext cx="6392921" cy="367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7492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Audio file formats</a:t>
            </a:r>
          </a:p>
        </p:txBody>
      </p:sp>
      <p:sp>
        <p:nvSpPr>
          <p:cNvPr id="4" name="Slide Number Placeholder 3"/>
          <p:cNvSpPr>
            <a:spLocks noGrp="1"/>
          </p:cNvSpPr>
          <p:nvPr>
            <p:ph type="sldNum" sz="quarter" idx="12"/>
          </p:nvPr>
        </p:nvSpPr>
        <p:spPr/>
        <p:txBody>
          <a:bodyPr/>
          <a:lstStyle/>
          <a:p>
            <a:fld id="{50488829-712A-49CD-A5AC-8F60246B7228}" type="slidenum">
              <a:rPr lang="en-US" smtClean="0"/>
              <a:t>75</a:t>
            </a:fld>
            <a:endParaRPr lang="en-US"/>
          </a:p>
        </p:txBody>
      </p:sp>
      <p:pic>
        <p:nvPicPr>
          <p:cNvPr id="5" name="Picture 4"/>
          <p:cNvPicPr>
            <a:picLocks noChangeAspect="1"/>
          </p:cNvPicPr>
          <p:nvPr/>
        </p:nvPicPr>
        <p:blipFill>
          <a:blip r:embed="rId2"/>
          <a:stretch>
            <a:fillRect/>
          </a:stretch>
        </p:blipFill>
        <p:spPr>
          <a:xfrm>
            <a:off x="8064905" y="1287054"/>
            <a:ext cx="2909165" cy="5550820"/>
          </a:xfrm>
          <a:prstGeom prst="rect">
            <a:avLst/>
          </a:prstGeom>
        </p:spPr>
      </p:pic>
      <p:pic>
        <p:nvPicPr>
          <p:cNvPr id="6" name="Picture 5"/>
          <p:cNvPicPr>
            <a:picLocks noChangeAspect="1"/>
          </p:cNvPicPr>
          <p:nvPr/>
        </p:nvPicPr>
        <p:blipFill>
          <a:blip r:embed="rId3"/>
          <a:stretch>
            <a:fillRect/>
          </a:stretch>
        </p:blipFill>
        <p:spPr>
          <a:xfrm>
            <a:off x="4214198" y="1780911"/>
            <a:ext cx="2850647" cy="4940564"/>
          </a:xfrm>
          <a:prstGeom prst="rect">
            <a:avLst/>
          </a:prstGeom>
        </p:spPr>
      </p:pic>
      <p:pic>
        <p:nvPicPr>
          <p:cNvPr id="3" name="Picture 2"/>
          <p:cNvPicPr>
            <a:picLocks noChangeAspect="1"/>
          </p:cNvPicPr>
          <p:nvPr/>
        </p:nvPicPr>
        <p:blipFill>
          <a:blip r:embed="rId4"/>
          <a:stretch>
            <a:fillRect/>
          </a:stretch>
        </p:blipFill>
        <p:spPr>
          <a:xfrm>
            <a:off x="562149" y="1955855"/>
            <a:ext cx="2651990" cy="4442845"/>
          </a:xfrm>
          <a:prstGeom prst="rect">
            <a:avLst/>
          </a:prstGeom>
        </p:spPr>
      </p:pic>
      <p:sp>
        <p:nvSpPr>
          <p:cNvPr id="7" name="Rectangle 6"/>
          <p:cNvSpPr/>
          <p:nvPr/>
        </p:nvSpPr>
        <p:spPr>
          <a:xfrm>
            <a:off x="866548" y="1367913"/>
            <a:ext cx="4772973" cy="369332"/>
          </a:xfrm>
          <a:prstGeom prst="rect">
            <a:avLst/>
          </a:prstGeom>
        </p:spPr>
        <p:txBody>
          <a:bodyPr wrap="none">
            <a:spAutoFit/>
          </a:bodyPr>
          <a:lstStyle/>
          <a:p>
            <a:r>
              <a:rPr lang="fr-FR" dirty="0">
                <a:hlinkClick r:id="rId5"/>
              </a:rPr>
              <a:t>https://en.wikipedia.org/wiki/Audio_file_format</a:t>
            </a:r>
            <a:r>
              <a:rPr lang="fr-FR" dirty="0"/>
              <a:t> </a:t>
            </a:r>
          </a:p>
        </p:txBody>
      </p:sp>
    </p:spTree>
    <p:extLst>
      <p:ext uri="{BB962C8B-B14F-4D97-AF65-F5344CB8AC3E}">
        <p14:creationId xmlns:p14="http://schemas.microsoft.com/office/powerpoint/2010/main" val="33907943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Video</a:t>
            </a:r>
            <a:r>
              <a:rPr lang="fr-FR" dirty="0"/>
              <a:t> file formats</a:t>
            </a:r>
          </a:p>
        </p:txBody>
      </p:sp>
      <p:sp>
        <p:nvSpPr>
          <p:cNvPr id="4" name="Slide Number Placeholder 3"/>
          <p:cNvSpPr>
            <a:spLocks noGrp="1"/>
          </p:cNvSpPr>
          <p:nvPr>
            <p:ph type="sldNum" sz="quarter" idx="12"/>
          </p:nvPr>
        </p:nvSpPr>
        <p:spPr/>
        <p:txBody>
          <a:bodyPr/>
          <a:lstStyle/>
          <a:p>
            <a:fld id="{50488829-712A-49CD-A5AC-8F60246B7228}" type="slidenum">
              <a:rPr lang="en-US" smtClean="0"/>
              <a:t>76</a:t>
            </a:fld>
            <a:endParaRPr lang="en-US"/>
          </a:p>
        </p:txBody>
      </p:sp>
      <p:pic>
        <p:nvPicPr>
          <p:cNvPr id="5" name="Picture 4"/>
          <p:cNvPicPr>
            <a:picLocks noChangeAspect="1"/>
          </p:cNvPicPr>
          <p:nvPr/>
        </p:nvPicPr>
        <p:blipFill>
          <a:blip r:embed="rId2"/>
          <a:stretch>
            <a:fillRect/>
          </a:stretch>
        </p:blipFill>
        <p:spPr>
          <a:xfrm>
            <a:off x="242886" y="1588395"/>
            <a:ext cx="2953713" cy="3674969"/>
          </a:xfrm>
          <a:prstGeom prst="rect">
            <a:avLst/>
          </a:prstGeom>
        </p:spPr>
      </p:pic>
      <p:pic>
        <p:nvPicPr>
          <p:cNvPr id="6" name="Picture 5"/>
          <p:cNvPicPr>
            <a:picLocks noChangeAspect="1"/>
          </p:cNvPicPr>
          <p:nvPr/>
        </p:nvPicPr>
        <p:blipFill>
          <a:blip r:embed="rId3"/>
          <a:stretch>
            <a:fillRect/>
          </a:stretch>
        </p:blipFill>
        <p:spPr>
          <a:xfrm>
            <a:off x="3290661" y="1578235"/>
            <a:ext cx="3082509" cy="5143240"/>
          </a:xfrm>
          <a:prstGeom prst="rect">
            <a:avLst/>
          </a:prstGeom>
        </p:spPr>
      </p:pic>
      <p:pic>
        <p:nvPicPr>
          <p:cNvPr id="7" name="Picture 6"/>
          <p:cNvPicPr>
            <a:picLocks noChangeAspect="1"/>
          </p:cNvPicPr>
          <p:nvPr/>
        </p:nvPicPr>
        <p:blipFill>
          <a:blip r:embed="rId4"/>
          <a:stretch>
            <a:fillRect/>
          </a:stretch>
        </p:blipFill>
        <p:spPr>
          <a:xfrm>
            <a:off x="6467232" y="1608715"/>
            <a:ext cx="2721881" cy="4104288"/>
          </a:xfrm>
          <a:prstGeom prst="rect">
            <a:avLst/>
          </a:prstGeom>
        </p:spPr>
      </p:pic>
      <p:pic>
        <p:nvPicPr>
          <p:cNvPr id="8" name="Picture 7"/>
          <p:cNvPicPr>
            <a:picLocks noChangeAspect="1"/>
          </p:cNvPicPr>
          <p:nvPr/>
        </p:nvPicPr>
        <p:blipFill>
          <a:blip r:embed="rId5"/>
          <a:stretch>
            <a:fillRect/>
          </a:stretch>
        </p:blipFill>
        <p:spPr>
          <a:xfrm>
            <a:off x="9283174" y="1537595"/>
            <a:ext cx="2779972" cy="4086118"/>
          </a:xfrm>
          <a:prstGeom prst="rect">
            <a:avLst/>
          </a:prstGeom>
        </p:spPr>
      </p:pic>
    </p:spTree>
    <p:extLst>
      <p:ext uri="{BB962C8B-B14F-4D97-AF65-F5344CB8AC3E}">
        <p14:creationId xmlns:p14="http://schemas.microsoft.com/office/powerpoint/2010/main" val="36263080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Recommendations</a:t>
            </a:r>
            <a:r>
              <a:rPr lang="fr-FR" dirty="0"/>
              <a:t> for audio and </a:t>
            </a:r>
            <a:r>
              <a:rPr lang="fr-FR" dirty="0" err="1"/>
              <a:t>video</a:t>
            </a:r>
            <a:r>
              <a:rPr lang="fr-FR" dirty="0"/>
              <a:t> files</a:t>
            </a:r>
          </a:p>
        </p:txBody>
      </p:sp>
      <p:sp>
        <p:nvSpPr>
          <p:cNvPr id="3" name="Content Placeholder 2"/>
          <p:cNvSpPr>
            <a:spLocks noGrp="1"/>
          </p:cNvSpPr>
          <p:nvPr>
            <p:ph idx="1"/>
          </p:nvPr>
        </p:nvSpPr>
        <p:spPr>
          <a:xfrm>
            <a:off x="838200" y="1348105"/>
            <a:ext cx="8722360" cy="450215"/>
          </a:xfrm>
        </p:spPr>
        <p:txBody>
          <a:bodyPr>
            <a:normAutofit/>
          </a:bodyPr>
          <a:lstStyle/>
          <a:p>
            <a:pPr marL="0" indent="0">
              <a:buNone/>
            </a:pPr>
            <a:r>
              <a:rPr lang="fr-FR" sz="1600" dirty="0">
                <a:hlinkClick r:id="rId2"/>
              </a:rPr>
              <a:t>https://developer.mozilla.org/en-US/docs/Web/Media/Formats</a:t>
            </a:r>
            <a:r>
              <a:rPr lang="fr-FR" sz="1600" dirty="0"/>
              <a:t> </a:t>
            </a:r>
          </a:p>
        </p:txBody>
      </p:sp>
      <p:sp>
        <p:nvSpPr>
          <p:cNvPr id="4" name="Slide Number Placeholder 3"/>
          <p:cNvSpPr>
            <a:spLocks noGrp="1"/>
          </p:cNvSpPr>
          <p:nvPr>
            <p:ph type="sldNum" sz="quarter" idx="12"/>
          </p:nvPr>
        </p:nvSpPr>
        <p:spPr/>
        <p:txBody>
          <a:bodyPr/>
          <a:lstStyle/>
          <a:p>
            <a:fld id="{50488829-712A-49CD-A5AC-8F60246B7228}" type="slidenum">
              <a:rPr lang="en-US" smtClean="0"/>
              <a:t>77</a:t>
            </a:fld>
            <a:endParaRPr lang="en-US"/>
          </a:p>
        </p:txBody>
      </p:sp>
      <p:pic>
        <p:nvPicPr>
          <p:cNvPr id="8" name="Picture 7"/>
          <p:cNvPicPr>
            <a:picLocks noChangeAspect="1"/>
          </p:cNvPicPr>
          <p:nvPr/>
        </p:nvPicPr>
        <p:blipFill>
          <a:blip r:embed="rId3"/>
          <a:stretch>
            <a:fillRect/>
          </a:stretch>
        </p:blipFill>
        <p:spPr>
          <a:xfrm>
            <a:off x="1031240" y="1697026"/>
            <a:ext cx="10001071" cy="2280529"/>
          </a:xfrm>
          <a:prstGeom prst="rect">
            <a:avLst/>
          </a:prstGeom>
        </p:spPr>
      </p:pic>
      <p:pic>
        <p:nvPicPr>
          <p:cNvPr id="9" name="Picture 8"/>
          <p:cNvPicPr>
            <a:picLocks noChangeAspect="1"/>
          </p:cNvPicPr>
          <p:nvPr/>
        </p:nvPicPr>
        <p:blipFill>
          <a:blip r:embed="rId4"/>
          <a:stretch>
            <a:fillRect/>
          </a:stretch>
        </p:blipFill>
        <p:spPr>
          <a:xfrm>
            <a:off x="1031240" y="3942080"/>
            <a:ext cx="10001070" cy="2779395"/>
          </a:xfrm>
          <a:prstGeom prst="rect">
            <a:avLst/>
          </a:prstGeom>
        </p:spPr>
      </p:pic>
    </p:spTree>
    <p:extLst>
      <p:ext uri="{BB962C8B-B14F-4D97-AF65-F5344CB8AC3E}">
        <p14:creationId xmlns:p14="http://schemas.microsoft.com/office/powerpoint/2010/main" val="27705120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p>
        </p:txBody>
      </p:sp>
      <p:sp>
        <p:nvSpPr>
          <p:cNvPr id="3" name="Subtitle 2"/>
          <p:cNvSpPr>
            <a:spLocks noGrp="1"/>
          </p:cNvSpPr>
          <p:nvPr>
            <p:ph type="subTitle" idx="1"/>
          </p:nvPr>
        </p:nvSpPr>
        <p:spPr>
          <a:xfrm>
            <a:off x="1524000" y="3602038"/>
            <a:ext cx="9144000" cy="1655762"/>
          </a:xfrm>
        </p:spPr>
        <p:txBody>
          <a:bodyPr>
            <a:normAutofit/>
          </a:bodyPr>
          <a:lstStyle/>
          <a:p>
            <a:r>
              <a:rPr lang="en-US" dirty="0"/>
              <a:t>Part 2. Data Formats</a:t>
            </a:r>
          </a:p>
          <a:p>
            <a:r>
              <a:rPr lang="en-US" dirty="0"/>
              <a:t>Part 2.10 3D models</a:t>
            </a:r>
          </a:p>
          <a:p>
            <a:r>
              <a:rPr lang="fr-FR" sz="1800" i="1" dirty="0"/>
              <a:t>(</a:t>
            </a:r>
            <a:r>
              <a:rPr lang="en-US" sz="1800" i="1" dirty="0"/>
              <a:t>focusing on Web and Cyber-Physical Systems application domains)</a:t>
            </a:r>
          </a:p>
        </p:txBody>
      </p:sp>
    </p:spTree>
    <p:extLst>
      <p:ext uri="{BB962C8B-B14F-4D97-AF65-F5344CB8AC3E}">
        <p14:creationId xmlns:p14="http://schemas.microsoft.com/office/powerpoint/2010/main" val="33496198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DCD7AF0E-9522-421C-99B9-50EF652CDF4E}"/>
              </a:ext>
            </a:extLst>
          </p:cNvPr>
          <p:cNvPicPr>
            <a:picLocks noChangeAspect="1"/>
          </p:cNvPicPr>
          <p:nvPr/>
        </p:nvPicPr>
        <p:blipFill>
          <a:blip r:embed="rId2"/>
          <a:stretch>
            <a:fillRect/>
          </a:stretch>
        </p:blipFill>
        <p:spPr>
          <a:xfrm>
            <a:off x="6601968" y="29299"/>
            <a:ext cx="5590032" cy="3592651"/>
          </a:xfrm>
          <a:prstGeom prst="rect">
            <a:avLst/>
          </a:prstGeom>
        </p:spPr>
      </p:pic>
      <p:sp>
        <p:nvSpPr>
          <p:cNvPr id="2" name="Titre 1">
            <a:extLst>
              <a:ext uri="{FF2B5EF4-FFF2-40B4-BE49-F238E27FC236}">
                <a16:creationId xmlns:a16="http://schemas.microsoft.com/office/drawing/2014/main" id="{AA609ECD-5957-44AF-AF26-21AC492F1752}"/>
              </a:ext>
            </a:extLst>
          </p:cNvPr>
          <p:cNvSpPr>
            <a:spLocks noGrp="1"/>
          </p:cNvSpPr>
          <p:nvPr>
            <p:ph type="title"/>
          </p:nvPr>
        </p:nvSpPr>
        <p:spPr/>
        <p:txBody>
          <a:bodyPr/>
          <a:lstStyle/>
          <a:p>
            <a:r>
              <a:rPr lang="en-US" dirty="0"/>
              <a:t>3D models</a:t>
            </a:r>
          </a:p>
        </p:txBody>
      </p:sp>
      <p:sp>
        <p:nvSpPr>
          <p:cNvPr id="3" name="Espace réservé du contenu 2">
            <a:extLst>
              <a:ext uri="{FF2B5EF4-FFF2-40B4-BE49-F238E27FC236}">
                <a16:creationId xmlns:a16="http://schemas.microsoft.com/office/drawing/2014/main" id="{E1868ED2-AD28-45AD-93E3-A5066D0BF319}"/>
              </a:ext>
            </a:extLst>
          </p:cNvPr>
          <p:cNvSpPr>
            <a:spLocks noGrp="1"/>
          </p:cNvSpPr>
          <p:nvPr>
            <p:ph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295807FE-FEB5-4DDE-8773-5B638695B84B}"/>
              </a:ext>
            </a:extLst>
          </p:cNvPr>
          <p:cNvSpPr>
            <a:spLocks noGrp="1"/>
          </p:cNvSpPr>
          <p:nvPr>
            <p:ph type="sldNum" sz="quarter" idx="12"/>
          </p:nvPr>
        </p:nvSpPr>
        <p:spPr/>
        <p:txBody>
          <a:bodyPr/>
          <a:lstStyle/>
          <a:p>
            <a:fld id="{50488829-712A-49CD-A5AC-8F60246B7228}" type="slidenum">
              <a:rPr lang="en-US" smtClean="0"/>
              <a:t>79</a:t>
            </a:fld>
            <a:endParaRPr lang="en-US"/>
          </a:p>
        </p:txBody>
      </p:sp>
      <p:pic>
        <p:nvPicPr>
          <p:cNvPr id="2050" name="Picture 2" descr="Base ManV02 Clothing V01 | 3D model | Character modeling, 3d model, Game  character design">
            <a:extLst>
              <a:ext uri="{FF2B5EF4-FFF2-40B4-BE49-F238E27FC236}">
                <a16:creationId xmlns:a16="http://schemas.microsoft.com/office/drawing/2014/main" id="{DB5C4C3A-1AE9-4B6B-95CF-0EBF6EB86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7" y="3857212"/>
            <a:ext cx="4114800" cy="263566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ardware setup with pallet. The platform is composed of a Universal... |  Download Scientific Diagram">
            <a:extLst>
              <a:ext uri="{FF2B5EF4-FFF2-40B4-BE49-F238E27FC236}">
                <a16:creationId xmlns:a16="http://schemas.microsoft.com/office/drawing/2014/main" id="{967CBE73-D725-4952-A9BF-594FDBD73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241"/>
            <a:ext cx="4855314" cy="343545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on't confuse a 3D model with a digital twin! - FRAMENCE">
            <a:extLst>
              <a:ext uri="{FF2B5EF4-FFF2-40B4-BE49-F238E27FC236}">
                <a16:creationId xmlns:a16="http://schemas.microsoft.com/office/drawing/2014/main" id="{25F38BAC-C781-4D26-9CC7-5A64E9BB47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3553" y="3666041"/>
            <a:ext cx="6289511" cy="314475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4AD2E183-2450-45A4-B2D9-0F9E44739244}"/>
              </a:ext>
            </a:extLst>
          </p:cNvPr>
          <p:cNvPicPr>
            <a:picLocks noChangeAspect="1"/>
          </p:cNvPicPr>
          <p:nvPr/>
        </p:nvPicPr>
        <p:blipFill rotWithShape="1">
          <a:blip r:embed="rId6"/>
          <a:srcRect l="18369" t="-790" r="22279"/>
          <a:stretch/>
        </p:blipFill>
        <p:spPr>
          <a:xfrm>
            <a:off x="4940733" y="1097285"/>
            <a:ext cx="1575816" cy="1820640"/>
          </a:xfrm>
          <a:prstGeom prst="rect">
            <a:avLst/>
          </a:prstGeom>
        </p:spPr>
      </p:pic>
    </p:spTree>
    <p:extLst>
      <p:ext uri="{BB962C8B-B14F-4D97-AF65-F5344CB8AC3E}">
        <p14:creationId xmlns:p14="http://schemas.microsoft.com/office/powerpoint/2010/main" val="268147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488829-712A-49CD-A5AC-8F60246B7228}" type="slidenum">
              <a:rPr lang="en-US" smtClean="0"/>
              <a:t>8</a:t>
            </a:fld>
            <a:endParaRPr lang="en-US" dirty="0"/>
          </a:p>
        </p:txBody>
      </p:sp>
      <p:pic>
        <p:nvPicPr>
          <p:cNvPr id="9" name="Picture 8"/>
          <p:cNvPicPr>
            <a:picLocks noChangeAspect="1"/>
          </p:cNvPicPr>
          <p:nvPr/>
        </p:nvPicPr>
        <p:blipFill>
          <a:blip r:embed="rId2"/>
          <a:stretch>
            <a:fillRect/>
          </a:stretch>
        </p:blipFill>
        <p:spPr>
          <a:xfrm>
            <a:off x="1247895" y="52590"/>
            <a:ext cx="9254579" cy="6525772"/>
          </a:xfrm>
          <a:prstGeom prst="rect">
            <a:avLst/>
          </a:prstGeom>
        </p:spPr>
      </p:pic>
      <p:sp>
        <p:nvSpPr>
          <p:cNvPr id="11" name="Rectangle 10"/>
          <p:cNvSpPr/>
          <p:nvPr/>
        </p:nvSpPr>
        <p:spPr>
          <a:xfrm>
            <a:off x="133735" y="6578362"/>
            <a:ext cx="2273379" cy="246221"/>
          </a:xfrm>
          <a:prstGeom prst="rect">
            <a:avLst/>
          </a:prstGeom>
        </p:spPr>
        <p:txBody>
          <a:bodyPr wrap="none">
            <a:spAutoFit/>
          </a:bodyPr>
          <a:lstStyle/>
          <a:p>
            <a:r>
              <a:rPr lang="en-US" sz="1000" dirty="0"/>
              <a:t>https://www.april.org/en/open-formats</a:t>
            </a:r>
          </a:p>
        </p:txBody>
      </p:sp>
    </p:spTree>
    <p:extLst>
      <p:ext uri="{BB962C8B-B14F-4D97-AF65-F5344CB8AC3E}">
        <p14:creationId xmlns:p14="http://schemas.microsoft.com/office/powerpoint/2010/main" val="7746821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rious 3D file formats">
            <a:extLst>
              <a:ext uri="{FF2B5EF4-FFF2-40B4-BE49-F238E27FC236}">
                <a16:creationId xmlns:a16="http://schemas.microsoft.com/office/drawing/2014/main" id="{43376F3A-9B42-4636-85AF-5EB57BCCB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0384" y="1597025"/>
            <a:ext cx="3429000" cy="19240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DF407333-76AF-4857-AD98-84CE091B1B05}"/>
              </a:ext>
            </a:extLst>
          </p:cNvPr>
          <p:cNvSpPr>
            <a:spLocks noGrp="1"/>
          </p:cNvSpPr>
          <p:nvPr>
            <p:ph type="title"/>
          </p:nvPr>
        </p:nvSpPr>
        <p:spPr/>
        <p:txBody>
          <a:bodyPr/>
          <a:lstStyle/>
          <a:p>
            <a:r>
              <a:rPr lang="fr-FR" dirty="0"/>
              <a:t>3D </a:t>
            </a:r>
            <a:r>
              <a:rPr lang="fr-FR" dirty="0" err="1"/>
              <a:t>models</a:t>
            </a:r>
            <a:endParaRPr lang="en-US" dirty="0"/>
          </a:p>
        </p:txBody>
      </p:sp>
      <p:sp>
        <p:nvSpPr>
          <p:cNvPr id="3" name="Espace réservé du contenu 2">
            <a:extLst>
              <a:ext uri="{FF2B5EF4-FFF2-40B4-BE49-F238E27FC236}">
                <a16:creationId xmlns:a16="http://schemas.microsoft.com/office/drawing/2014/main" id="{CB2D60BD-E12E-43E8-94FA-29C225A3E080}"/>
              </a:ext>
            </a:extLst>
          </p:cNvPr>
          <p:cNvSpPr>
            <a:spLocks noGrp="1"/>
          </p:cNvSpPr>
          <p:nvPr>
            <p:ph idx="1"/>
          </p:nvPr>
        </p:nvSpPr>
        <p:spPr>
          <a:xfrm>
            <a:off x="838200" y="1825625"/>
            <a:ext cx="10515600" cy="4667250"/>
          </a:xfrm>
        </p:spPr>
        <p:txBody>
          <a:bodyPr>
            <a:normAutofit/>
          </a:bodyPr>
          <a:lstStyle/>
          <a:p>
            <a:pPr marL="0" indent="0">
              <a:buNone/>
            </a:pPr>
            <a:r>
              <a:rPr lang="fr-FR" dirty="0" err="1"/>
              <a:t>Many</a:t>
            </a:r>
            <a:r>
              <a:rPr lang="fr-FR" dirty="0"/>
              <a:t> file formats</a:t>
            </a:r>
          </a:p>
          <a:p>
            <a:pPr marL="0" indent="0">
              <a:buNone/>
            </a:pPr>
            <a:endParaRPr lang="fr-FR" dirty="0"/>
          </a:p>
          <a:p>
            <a:pPr marL="0" indent="0">
              <a:buNone/>
            </a:pPr>
            <a:endParaRPr lang="fr-FR" dirty="0"/>
          </a:p>
          <a:p>
            <a:pPr marL="0" indent="0">
              <a:buNone/>
            </a:pPr>
            <a:r>
              <a:rPr lang="fr-FR" dirty="0"/>
              <a:t>Key </a:t>
            </a:r>
            <a:r>
              <a:rPr lang="fr-FR" dirty="0" err="1"/>
              <a:t>features</a:t>
            </a:r>
            <a:r>
              <a:rPr lang="fr-FR" dirty="0"/>
              <a:t> of a 3D file:</a:t>
            </a:r>
            <a:endParaRPr lang="en-US" dirty="0"/>
          </a:p>
          <a:p>
            <a:r>
              <a:rPr lang="en-US" dirty="0"/>
              <a:t>geometry, </a:t>
            </a:r>
          </a:p>
          <a:p>
            <a:r>
              <a:rPr lang="en-US" dirty="0"/>
              <a:t>surface texture,</a:t>
            </a:r>
          </a:p>
          <a:p>
            <a:r>
              <a:rPr lang="en-US" dirty="0"/>
              <a:t>scene details,</a:t>
            </a:r>
          </a:p>
          <a:p>
            <a:r>
              <a:rPr lang="en-US" dirty="0"/>
              <a:t>animation of the model</a:t>
            </a:r>
          </a:p>
          <a:p>
            <a:r>
              <a:rPr lang="en-US" dirty="0"/>
              <a:t>element properties,</a:t>
            </a:r>
          </a:p>
          <a:p>
            <a:pPr marL="0" indent="0">
              <a:buNone/>
            </a:pPr>
            <a:endParaRPr lang="en-US" dirty="0"/>
          </a:p>
        </p:txBody>
      </p:sp>
      <p:sp>
        <p:nvSpPr>
          <p:cNvPr id="4" name="Espace réservé du numéro de diapositive 3">
            <a:extLst>
              <a:ext uri="{FF2B5EF4-FFF2-40B4-BE49-F238E27FC236}">
                <a16:creationId xmlns:a16="http://schemas.microsoft.com/office/drawing/2014/main" id="{1B03C322-5E40-4B68-B8BF-A472B3ABA8FA}"/>
              </a:ext>
            </a:extLst>
          </p:cNvPr>
          <p:cNvSpPr>
            <a:spLocks noGrp="1"/>
          </p:cNvSpPr>
          <p:nvPr>
            <p:ph type="sldNum" sz="quarter" idx="12"/>
          </p:nvPr>
        </p:nvSpPr>
        <p:spPr/>
        <p:txBody>
          <a:bodyPr/>
          <a:lstStyle/>
          <a:p>
            <a:fld id="{50488829-712A-49CD-A5AC-8F60246B7228}" type="slidenum">
              <a:rPr lang="en-US" smtClean="0"/>
              <a:t>80</a:t>
            </a:fld>
            <a:endParaRPr lang="en-US"/>
          </a:p>
        </p:txBody>
      </p:sp>
      <p:sp>
        <p:nvSpPr>
          <p:cNvPr id="7" name="Rectangle 6">
            <a:extLst>
              <a:ext uri="{FF2B5EF4-FFF2-40B4-BE49-F238E27FC236}">
                <a16:creationId xmlns:a16="http://schemas.microsoft.com/office/drawing/2014/main" id="{24DEEF00-3518-479D-8C90-256C3F0982DA}"/>
              </a:ext>
            </a:extLst>
          </p:cNvPr>
          <p:cNvSpPr/>
          <p:nvPr/>
        </p:nvSpPr>
        <p:spPr>
          <a:xfrm>
            <a:off x="88535" y="6538912"/>
            <a:ext cx="3355406" cy="246221"/>
          </a:xfrm>
          <a:prstGeom prst="rect">
            <a:avLst/>
          </a:prstGeom>
        </p:spPr>
        <p:txBody>
          <a:bodyPr wrap="none">
            <a:spAutoFit/>
          </a:bodyPr>
          <a:lstStyle/>
          <a:p>
            <a:r>
              <a:rPr lang="en-US" sz="1000" dirty="0">
                <a:hlinkClick r:id="rId3"/>
              </a:rPr>
              <a:t>https://all3dp.com/2/most-common-3d-file-formats-model/</a:t>
            </a:r>
            <a:r>
              <a:rPr lang="en-US" sz="1000" dirty="0"/>
              <a:t> </a:t>
            </a:r>
          </a:p>
        </p:txBody>
      </p:sp>
    </p:spTree>
    <p:extLst>
      <p:ext uri="{BB962C8B-B14F-4D97-AF65-F5344CB8AC3E}">
        <p14:creationId xmlns:p14="http://schemas.microsoft.com/office/powerpoint/2010/main" val="16902841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07333-76AF-4857-AD98-84CE091B1B05}"/>
              </a:ext>
            </a:extLst>
          </p:cNvPr>
          <p:cNvSpPr>
            <a:spLocks noGrp="1"/>
          </p:cNvSpPr>
          <p:nvPr>
            <p:ph type="title"/>
          </p:nvPr>
        </p:nvSpPr>
        <p:spPr/>
        <p:txBody>
          <a:bodyPr/>
          <a:lstStyle/>
          <a:p>
            <a:r>
              <a:rPr lang="en-US" dirty="0"/>
              <a:t>Shape Geometry</a:t>
            </a:r>
          </a:p>
        </p:txBody>
      </p:sp>
      <p:sp>
        <p:nvSpPr>
          <p:cNvPr id="4" name="Espace réservé du numéro de diapositive 3">
            <a:extLst>
              <a:ext uri="{FF2B5EF4-FFF2-40B4-BE49-F238E27FC236}">
                <a16:creationId xmlns:a16="http://schemas.microsoft.com/office/drawing/2014/main" id="{1B03C322-5E40-4B68-B8BF-A472B3ABA8FA}"/>
              </a:ext>
            </a:extLst>
          </p:cNvPr>
          <p:cNvSpPr>
            <a:spLocks noGrp="1"/>
          </p:cNvSpPr>
          <p:nvPr>
            <p:ph type="sldNum" sz="quarter" idx="12"/>
          </p:nvPr>
        </p:nvSpPr>
        <p:spPr/>
        <p:txBody>
          <a:bodyPr/>
          <a:lstStyle/>
          <a:p>
            <a:fld id="{50488829-712A-49CD-A5AC-8F60246B7228}" type="slidenum">
              <a:rPr lang="en-US" smtClean="0"/>
              <a:t>81</a:t>
            </a:fld>
            <a:endParaRPr lang="en-US"/>
          </a:p>
        </p:txBody>
      </p:sp>
      <p:sp>
        <p:nvSpPr>
          <p:cNvPr id="7" name="Rectangle 6">
            <a:extLst>
              <a:ext uri="{FF2B5EF4-FFF2-40B4-BE49-F238E27FC236}">
                <a16:creationId xmlns:a16="http://schemas.microsoft.com/office/drawing/2014/main" id="{A6C58E61-F511-4A33-9255-C6703F905997}"/>
              </a:ext>
            </a:extLst>
          </p:cNvPr>
          <p:cNvSpPr/>
          <p:nvPr/>
        </p:nvSpPr>
        <p:spPr>
          <a:xfrm>
            <a:off x="88535" y="6538912"/>
            <a:ext cx="3355406" cy="246221"/>
          </a:xfrm>
          <a:prstGeom prst="rect">
            <a:avLst/>
          </a:prstGeom>
        </p:spPr>
        <p:txBody>
          <a:bodyPr wrap="none">
            <a:spAutoFit/>
          </a:bodyPr>
          <a:lstStyle/>
          <a:p>
            <a:r>
              <a:rPr lang="en-US" sz="1000" dirty="0">
                <a:hlinkClick r:id="rId2"/>
              </a:rPr>
              <a:t>https://all3dp.com/2/most-common-3d-file-formats-model/</a:t>
            </a:r>
            <a:r>
              <a:rPr lang="en-US" sz="1000" dirty="0"/>
              <a:t> </a:t>
            </a:r>
          </a:p>
        </p:txBody>
      </p:sp>
      <p:pic>
        <p:nvPicPr>
          <p:cNvPr id="1028" name="Picture 4" descr="The same tesselated model, from a higher (left) to lower (right) polygon count">
            <a:extLst>
              <a:ext uri="{FF2B5EF4-FFF2-40B4-BE49-F238E27FC236}">
                <a16:creationId xmlns:a16="http://schemas.microsoft.com/office/drawing/2014/main" id="{B5A71EAC-5963-40ED-96E4-8353CE626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4" y="3525626"/>
            <a:ext cx="4069999" cy="24759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E065028-C0E4-460F-A8EA-F1202D446F34}"/>
              </a:ext>
            </a:extLst>
          </p:cNvPr>
          <p:cNvSpPr/>
          <p:nvPr/>
        </p:nvSpPr>
        <p:spPr>
          <a:xfrm>
            <a:off x="88535" y="5998447"/>
            <a:ext cx="6096000" cy="246221"/>
          </a:xfrm>
          <a:prstGeom prst="rect">
            <a:avLst/>
          </a:prstGeom>
        </p:spPr>
        <p:txBody>
          <a:bodyPr>
            <a:spAutoFit/>
          </a:bodyPr>
          <a:lstStyle/>
          <a:p>
            <a:r>
              <a:rPr lang="en-US" sz="1000" dirty="0">
                <a:hlinkClick r:id="rId4"/>
              </a:rPr>
              <a:t>https://www.digitalpatterning.net/dpblog/how-do-i-know-the-pattern-is-right</a:t>
            </a:r>
            <a:r>
              <a:rPr lang="en-US" sz="1000" dirty="0"/>
              <a:t> </a:t>
            </a:r>
          </a:p>
        </p:txBody>
      </p:sp>
      <p:sp>
        <p:nvSpPr>
          <p:cNvPr id="9" name="ZoneTexte 8">
            <a:extLst>
              <a:ext uri="{FF2B5EF4-FFF2-40B4-BE49-F238E27FC236}">
                <a16:creationId xmlns:a16="http://schemas.microsoft.com/office/drawing/2014/main" id="{1DB97010-C743-4A0D-A8E0-015DCAB56C09}"/>
              </a:ext>
            </a:extLst>
          </p:cNvPr>
          <p:cNvSpPr txBox="1"/>
          <p:nvPr/>
        </p:nvSpPr>
        <p:spPr>
          <a:xfrm>
            <a:off x="242866" y="1543033"/>
            <a:ext cx="4093463" cy="1569660"/>
          </a:xfrm>
          <a:prstGeom prst="rect">
            <a:avLst/>
          </a:prstGeom>
          <a:noFill/>
        </p:spPr>
        <p:txBody>
          <a:bodyPr wrap="square" rtlCol="0">
            <a:spAutoFit/>
          </a:bodyPr>
          <a:lstStyle/>
          <a:p>
            <a:r>
              <a:rPr lang="fr-FR" sz="2400" dirty="0"/>
              <a:t>a) </a:t>
            </a:r>
            <a:r>
              <a:rPr lang="en-US" sz="2400" dirty="0"/>
              <a:t>Approximate Mesh Encoding</a:t>
            </a:r>
          </a:p>
          <a:p>
            <a:r>
              <a:rPr lang="en-US" dirty="0"/>
              <a:t>« </a:t>
            </a:r>
            <a:r>
              <a:rPr lang="en-US" dirty="0" err="1"/>
              <a:t>tesselations</a:t>
            </a:r>
            <a:r>
              <a:rPr lang="en-US" dirty="0"/>
              <a:t> »: decompose a surface in polygons (usually triangles)</a:t>
            </a:r>
            <a:r>
              <a:rPr lang="fr-FR" dirty="0"/>
              <a:t> </a:t>
            </a:r>
          </a:p>
          <a:p>
            <a:r>
              <a:rPr lang="fr-FR" b="1" dirty="0">
                <a:solidFill>
                  <a:schemeClr val="accent6"/>
                </a:solidFill>
              </a:rPr>
              <a:t>Good for 3D printing</a:t>
            </a:r>
          </a:p>
          <a:p>
            <a:r>
              <a:rPr lang="fr-FR" b="1" dirty="0">
                <a:solidFill>
                  <a:srgbClr val="FF0000"/>
                </a:solidFill>
              </a:rPr>
              <a:t>Files </a:t>
            </a:r>
            <a:r>
              <a:rPr lang="fr-FR" b="1" dirty="0" err="1">
                <a:solidFill>
                  <a:srgbClr val="FF0000"/>
                </a:solidFill>
              </a:rPr>
              <a:t>may</a:t>
            </a:r>
            <a:r>
              <a:rPr lang="fr-FR" b="1" dirty="0">
                <a:solidFill>
                  <a:srgbClr val="FF0000"/>
                </a:solidFill>
              </a:rPr>
              <a:t> </a:t>
            </a:r>
            <a:r>
              <a:rPr lang="fr-FR" b="1" dirty="0" err="1">
                <a:solidFill>
                  <a:srgbClr val="FF0000"/>
                </a:solidFill>
              </a:rPr>
              <a:t>be</a:t>
            </a:r>
            <a:r>
              <a:rPr lang="fr-FR" b="1" dirty="0">
                <a:solidFill>
                  <a:srgbClr val="FF0000"/>
                </a:solidFill>
              </a:rPr>
              <a:t> </a:t>
            </a:r>
            <a:r>
              <a:rPr lang="fr-FR" b="1" dirty="0" err="1">
                <a:solidFill>
                  <a:srgbClr val="FF0000"/>
                </a:solidFill>
              </a:rPr>
              <a:t>huge</a:t>
            </a:r>
            <a:r>
              <a:rPr lang="fr-FR" b="1" dirty="0">
                <a:solidFill>
                  <a:srgbClr val="FF0000"/>
                </a:solidFill>
              </a:rPr>
              <a:t>.</a:t>
            </a:r>
            <a:endParaRPr lang="en-US" b="1" dirty="0">
              <a:solidFill>
                <a:srgbClr val="FF0000"/>
              </a:solidFill>
            </a:endParaRPr>
          </a:p>
        </p:txBody>
      </p:sp>
      <p:sp>
        <p:nvSpPr>
          <p:cNvPr id="15" name="ZoneTexte 14">
            <a:extLst>
              <a:ext uri="{FF2B5EF4-FFF2-40B4-BE49-F238E27FC236}">
                <a16:creationId xmlns:a16="http://schemas.microsoft.com/office/drawing/2014/main" id="{FE6729E2-7061-417B-9EC3-60FFC0625BC1}"/>
              </a:ext>
            </a:extLst>
          </p:cNvPr>
          <p:cNvSpPr txBox="1"/>
          <p:nvPr/>
        </p:nvSpPr>
        <p:spPr>
          <a:xfrm>
            <a:off x="4381499" y="1543033"/>
            <a:ext cx="3429001" cy="2123658"/>
          </a:xfrm>
          <a:prstGeom prst="rect">
            <a:avLst/>
          </a:prstGeom>
          <a:noFill/>
        </p:spPr>
        <p:txBody>
          <a:bodyPr wrap="square" rtlCol="0">
            <a:spAutoFit/>
          </a:bodyPr>
          <a:lstStyle/>
          <a:p>
            <a:r>
              <a:rPr lang="fr-FR" sz="2400" dirty="0"/>
              <a:t>b) </a:t>
            </a:r>
            <a:r>
              <a:rPr lang="en-US" sz="2400" dirty="0"/>
              <a:t>Precise Mesh Encoding</a:t>
            </a:r>
          </a:p>
          <a:p>
            <a:r>
              <a:rPr lang="en-US" dirty="0"/>
              <a:t>Parametric surfaces made of control points and knots. Example: non-uniform rational basis spline (NURBS)</a:t>
            </a:r>
          </a:p>
          <a:p>
            <a:r>
              <a:rPr lang="fr-FR" b="1" dirty="0">
                <a:solidFill>
                  <a:schemeClr val="accent6"/>
                </a:solidFill>
              </a:rPr>
              <a:t>E</a:t>
            </a:r>
            <a:r>
              <a:rPr lang="en-US" b="1" dirty="0" err="1">
                <a:solidFill>
                  <a:schemeClr val="accent6"/>
                </a:solidFill>
              </a:rPr>
              <a:t>xact</a:t>
            </a:r>
            <a:r>
              <a:rPr lang="en-US" b="1" dirty="0">
                <a:solidFill>
                  <a:schemeClr val="accent6"/>
                </a:solidFill>
              </a:rPr>
              <a:t> at any resolution</a:t>
            </a:r>
            <a:endParaRPr lang="en-US" b="1" dirty="0"/>
          </a:p>
          <a:p>
            <a:r>
              <a:rPr lang="en-US" b="1" dirty="0">
                <a:solidFill>
                  <a:srgbClr val="FF0000"/>
                </a:solidFill>
              </a:rPr>
              <a:t>Slow rendering</a:t>
            </a:r>
          </a:p>
        </p:txBody>
      </p:sp>
      <p:pic>
        <p:nvPicPr>
          <p:cNvPr id="1030" name="Picture 6" descr="NURBS area (green) defined by 36 control points (red)">
            <a:extLst>
              <a:ext uri="{FF2B5EF4-FFF2-40B4-BE49-F238E27FC236}">
                <a16:creationId xmlns:a16="http://schemas.microsoft.com/office/drawing/2014/main" id="{80C1F7F5-D96B-4ED2-817F-310AA16FEF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7348" y="3694952"/>
            <a:ext cx="3593152" cy="22656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B33CACA-5A89-4422-9345-582ED364F98C}"/>
              </a:ext>
            </a:extLst>
          </p:cNvPr>
          <p:cNvSpPr/>
          <p:nvPr/>
        </p:nvSpPr>
        <p:spPr>
          <a:xfrm>
            <a:off x="4239646" y="6000433"/>
            <a:ext cx="3406702" cy="246221"/>
          </a:xfrm>
          <a:prstGeom prst="rect">
            <a:avLst/>
          </a:prstGeom>
        </p:spPr>
        <p:txBody>
          <a:bodyPr wrap="none">
            <a:spAutoFit/>
          </a:bodyPr>
          <a:lstStyle/>
          <a:p>
            <a:r>
              <a:rPr lang="en-US" sz="1000" dirty="0">
                <a:hlinkClick r:id="rId6"/>
              </a:rPr>
              <a:t>https://en.wikipedia.org/wiki/Non-uniform_rational_B-spline</a:t>
            </a:r>
            <a:r>
              <a:rPr lang="en-US" sz="1000" dirty="0"/>
              <a:t> </a:t>
            </a:r>
          </a:p>
        </p:txBody>
      </p:sp>
      <p:sp>
        <p:nvSpPr>
          <p:cNvPr id="19" name="ZoneTexte 18">
            <a:extLst>
              <a:ext uri="{FF2B5EF4-FFF2-40B4-BE49-F238E27FC236}">
                <a16:creationId xmlns:a16="http://schemas.microsoft.com/office/drawing/2014/main" id="{EB71D688-6AB3-4E3A-A2FD-268225214F19}"/>
              </a:ext>
            </a:extLst>
          </p:cNvPr>
          <p:cNvSpPr txBox="1"/>
          <p:nvPr/>
        </p:nvSpPr>
        <p:spPr>
          <a:xfrm>
            <a:off x="8143100" y="1543033"/>
            <a:ext cx="4243193" cy="1292662"/>
          </a:xfrm>
          <a:prstGeom prst="rect">
            <a:avLst/>
          </a:prstGeom>
          <a:noFill/>
        </p:spPr>
        <p:txBody>
          <a:bodyPr wrap="square" rtlCol="0">
            <a:spAutoFit/>
          </a:bodyPr>
          <a:lstStyle/>
          <a:p>
            <a:r>
              <a:rPr lang="fr-FR" sz="2400" dirty="0"/>
              <a:t>c) Constructive Solid </a:t>
            </a:r>
            <a:r>
              <a:rPr lang="fr-FR" sz="2400" dirty="0" err="1"/>
              <a:t>Geometry</a:t>
            </a:r>
            <a:endParaRPr lang="en-US" sz="2400" dirty="0"/>
          </a:p>
          <a:p>
            <a:r>
              <a:rPr lang="en-US" dirty="0"/>
              <a:t>Primitive shapes that are combined using Boolean operations</a:t>
            </a:r>
            <a:endParaRPr lang="fr-FR" dirty="0"/>
          </a:p>
          <a:p>
            <a:r>
              <a:rPr lang="fr-FR" b="1" dirty="0">
                <a:solidFill>
                  <a:schemeClr val="accent6"/>
                </a:solidFill>
              </a:rPr>
              <a:t>Good for CAD</a:t>
            </a:r>
            <a:endParaRPr lang="en-US" b="1" dirty="0">
              <a:solidFill>
                <a:srgbClr val="FF0000"/>
              </a:solidFill>
            </a:endParaRPr>
          </a:p>
        </p:txBody>
      </p:sp>
      <p:pic>
        <p:nvPicPr>
          <p:cNvPr id="1032" name="Picture 8" descr="https://upload.wikimedia.org/wikipedia/commons/thumb/8/8b/Csg_tree.png/300px-Csg_tree.png">
            <a:extLst>
              <a:ext uri="{FF2B5EF4-FFF2-40B4-BE49-F238E27FC236}">
                <a16:creationId xmlns:a16="http://schemas.microsoft.com/office/drawing/2014/main" id="{C2B328F6-16FB-48FE-849D-7BEEACB69F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7252" y="3112693"/>
            <a:ext cx="3378808" cy="299587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0ECFD42-E5A0-4640-AEC1-F613DEB30CEF}"/>
              </a:ext>
            </a:extLst>
          </p:cNvPr>
          <p:cNvSpPr/>
          <p:nvPr/>
        </p:nvSpPr>
        <p:spPr>
          <a:xfrm>
            <a:off x="8143100" y="6005862"/>
            <a:ext cx="3291286" cy="246221"/>
          </a:xfrm>
          <a:prstGeom prst="rect">
            <a:avLst/>
          </a:prstGeom>
        </p:spPr>
        <p:txBody>
          <a:bodyPr wrap="none">
            <a:spAutoFit/>
          </a:bodyPr>
          <a:lstStyle/>
          <a:p>
            <a:r>
              <a:rPr lang="en-US" sz="1000" dirty="0">
                <a:hlinkClick r:id="rId8"/>
              </a:rPr>
              <a:t>https://en.wikipedia.org/wiki/Constructive_solid_geometry</a:t>
            </a:r>
            <a:r>
              <a:rPr lang="en-US" sz="1000" dirty="0"/>
              <a:t> </a:t>
            </a:r>
          </a:p>
        </p:txBody>
      </p:sp>
    </p:spTree>
    <p:extLst>
      <p:ext uri="{BB962C8B-B14F-4D97-AF65-F5344CB8AC3E}">
        <p14:creationId xmlns:p14="http://schemas.microsoft.com/office/powerpoint/2010/main" val="24682194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07333-76AF-4857-AD98-84CE091B1B05}"/>
              </a:ext>
            </a:extLst>
          </p:cNvPr>
          <p:cNvSpPr>
            <a:spLocks noGrp="1"/>
          </p:cNvSpPr>
          <p:nvPr>
            <p:ph type="title"/>
          </p:nvPr>
        </p:nvSpPr>
        <p:spPr/>
        <p:txBody>
          <a:bodyPr/>
          <a:lstStyle/>
          <a:p>
            <a:r>
              <a:rPr lang="fr-FR" dirty="0"/>
              <a:t>Surface Textures</a:t>
            </a:r>
            <a:endParaRPr lang="en-US" dirty="0"/>
          </a:p>
        </p:txBody>
      </p:sp>
      <p:sp>
        <p:nvSpPr>
          <p:cNvPr id="4" name="Espace réservé du numéro de diapositive 3">
            <a:extLst>
              <a:ext uri="{FF2B5EF4-FFF2-40B4-BE49-F238E27FC236}">
                <a16:creationId xmlns:a16="http://schemas.microsoft.com/office/drawing/2014/main" id="{1B03C322-5E40-4B68-B8BF-A472B3ABA8FA}"/>
              </a:ext>
            </a:extLst>
          </p:cNvPr>
          <p:cNvSpPr>
            <a:spLocks noGrp="1"/>
          </p:cNvSpPr>
          <p:nvPr>
            <p:ph type="sldNum" sz="quarter" idx="12"/>
          </p:nvPr>
        </p:nvSpPr>
        <p:spPr/>
        <p:txBody>
          <a:bodyPr/>
          <a:lstStyle/>
          <a:p>
            <a:fld id="{50488829-712A-49CD-A5AC-8F60246B7228}" type="slidenum">
              <a:rPr lang="en-US" smtClean="0"/>
              <a:t>82</a:t>
            </a:fld>
            <a:endParaRPr lang="en-US"/>
          </a:p>
        </p:txBody>
      </p:sp>
      <p:pic>
        <p:nvPicPr>
          <p:cNvPr id="3074" name="Picture 2" descr="Identical spheres with different textures applied">
            <a:extLst>
              <a:ext uri="{FF2B5EF4-FFF2-40B4-BE49-F238E27FC236}">
                <a16:creationId xmlns:a16="http://schemas.microsoft.com/office/drawing/2014/main" id="{2737522A-5366-4D44-8F1A-775A15E5D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378" y="156477"/>
            <a:ext cx="3565998" cy="18622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2E7BD95-F4A9-4A08-A812-4379DAAD0EEF}"/>
              </a:ext>
            </a:extLst>
          </p:cNvPr>
          <p:cNvSpPr/>
          <p:nvPr/>
        </p:nvSpPr>
        <p:spPr>
          <a:xfrm>
            <a:off x="6300378" y="2018721"/>
            <a:ext cx="6096000" cy="246221"/>
          </a:xfrm>
          <a:prstGeom prst="rect">
            <a:avLst/>
          </a:prstGeom>
        </p:spPr>
        <p:txBody>
          <a:bodyPr>
            <a:spAutoFit/>
          </a:bodyPr>
          <a:lstStyle/>
          <a:p>
            <a:r>
              <a:rPr lang="en-US" sz="1000" dirty="0">
                <a:hlinkClick r:id="rId3"/>
              </a:rPr>
              <a:t>https://www.creativebloq.com/3d-tips/find-high-res-textures-1232646</a:t>
            </a:r>
            <a:r>
              <a:rPr lang="en-US" sz="1000" dirty="0"/>
              <a:t> </a:t>
            </a:r>
          </a:p>
        </p:txBody>
      </p:sp>
      <p:sp>
        <p:nvSpPr>
          <p:cNvPr id="7" name="ZoneTexte 6">
            <a:extLst>
              <a:ext uri="{FF2B5EF4-FFF2-40B4-BE49-F238E27FC236}">
                <a16:creationId xmlns:a16="http://schemas.microsoft.com/office/drawing/2014/main" id="{5ACB6A7F-3EBF-4EC4-A842-9B46CE4A9D4A}"/>
              </a:ext>
            </a:extLst>
          </p:cNvPr>
          <p:cNvSpPr txBox="1"/>
          <p:nvPr/>
        </p:nvSpPr>
        <p:spPr>
          <a:xfrm>
            <a:off x="242866" y="2669460"/>
            <a:ext cx="4093463" cy="1292662"/>
          </a:xfrm>
          <a:prstGeom prst="rect">
            <a:avLst/>
          </a:prstGeom>
          <a:noFill/>
        </p:spPr>
        <p:txBody>
          <a:bodyPr wrap="square" rtlCol="0">
            <a:spAutoFit/>
          </a:bodyPr>
          <a:lstStyle/>
          <a:p>
            <a:r>
              <a:rPr lang="fr-FR" sz="2400" dirty="0"/>
              <a:t>a) Texture Mapping</a:t>
            </a:r>
            <a:endParaRPr lang="en-US" sz="2400" dirty="0"/>
          </a:p>
          <a:p>
            <a:r>
              <a:rPr lang="en-US" dirty="0"/>
              <a:t>every point in the 3D model’s surface (or the polygonal mesh) is mapped to a two-dimensional image.</a:t>
            </a:r>
          </a:p>
        </p:txBody>
      </p:sp>
      <p:pic>
        <p:nvPicPr>
          <p:cNvPr id="3076" name="Picture 4" descr="The 2D images are shown on the right, they are mapped onto the 3D model on the left">
            <a:extLst>
              <a:ext uri="{FF2B5EF4-FFF2-40B4-BE49-F238E27FC236}">
                <a16:creationId xmlns:a16="http://schemas.microsoft.com/office/drawing/2014/main" id="{A38780AB-0A50-4988-AAAD-31714E752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66" y="3962882"/>
            <a:ext cx="4813766" cy="24068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C00CCCE-5453-4D55-B2BD-EB4ADC8A4807}"/>
              </a:ext>
            </a:extLst>
          </p:cNvPr>
          <p:cNvSpPr/>
          <p:nvPr/>
        </p:nvSpPr>
        <p:spPr>
          <a:xfrm>
            <a:off x="242866" y="6369765"/>
            <a:ext cx="3015569" cy="246221"/>
          </a:xfrm>
          <a:prstGeom prst="rect">
            <a:avLst/>
          </a:prstGeom>
        </p:spPr>
        <p:txBody>
          <a:bodyPr wrap="none">
            <a:spAutoFit/>
          </a:bodyPr>
          <a:lstStyle/>
          <a:p>
            <a:r>
              <a:rPr lang="en-US" sz="1000" dirty="0">
                <a:hlinkClick r:id="rId5"/>
              </a:rPr>
              <a:t>https://metalbyexample.com/textures-and-samplers/</a:t>
            </a:r>
            <a:r>
              <a:rPr lang="en-US" sz="1000" dirty="0"/>
              <a:t> </a:t>
            </a:r>
          </a:p>
        </p:txBody>
      </p:sp>
      <p:sp>
        <p:nvSpPr>
          <p:cNvPr id="10" name="ZoneTexte 9">
            <a:extLst>
              <a:ext uri="{FF2B5EF4-FFF2-40B4-BE49-F238E27FC236}">
                <a16:creationId xmlns:a16="http://schemas.microsoft.com/office/drawing/2014/main" id="{1701D77D-C4F6-4109-85F5-8D2A67E145AE}"/>
              </a:ext>
            </a:extLst>
          </p:cNvPr>
          <p:cNvSpPr txBox="1"/>
          <p:nvPr/>
        </p:nvSpPr>
        <p:spPr>
          <a:xfrm>
            <a:off x="6300378" y="2669460"/>
            <a:ext cx="5312502" cy="1015663"/>
          </a:xfrm>
          <a:prstGeom prst="rect">
            <a:avLst/>
          </a:prstGeom>
          <a:noFill/>
        </p:spPr>
        <p:txBody>
          <a:bodyPr wrap="square" rtlCol="0">
            <a:spAutoFit/>
          </a:bodyPr>
          <a:lstStyle/>
          <a:p>
            <a:r>
              <a:rPr lang="fr-FR" sz="2400" dirty="0"/>
              <a:t>b) Face </a:t>
            </a:r>
            <a:r>
              <a:rPr lang="fr-FR" sz="2400" dirty="0" err="1"/>
              <a:t>Attributes</a:t>
            </a:r>
            <a:endParaRPr lang="en-US" sz="2400" dirty="0"/>
          </a:p>
          <a:p>
            <a:r>
              <a:rPr lang="en-US" dirty="0"/>
              <a:t>each face of the mesh has a set of attributes</a:t>
            </a:r>
          </a:p>
          <a:p>
            <a:r>
              <a:rPr lang="fr-FR" dirty="0"/>
              <a:t>C</a:t>
            </a:r>
            <a:r>
              <a:rPr lang="en-US" dirty="0" err="1"/>
              <a:t>olor</a:t>
            </a:r>
            <a:r>
              <a:rPr lang="en-US" dirty="0"/>
              <a:t>, texture, material type, reflection, refraction,…</a:t>
            </a:r>
          </a:p>
        </p:txBody>
      </p:sp>
      <p:pic>
        <p:nvPicPr>
          <p:cNvPr id="3078" name="Picture 6" descr="A 3D model with attributes and components causing it to look like glass">
            <a:extLst>
              <a:ext uri="{FF2B5EF4-FFF2-40B4-BE49-F238E27FC236}">
                <a16:creationId xmlns:a16="http://schemas.microsoft.com/office/drawing/2014/main" id="{2F03EF1D-06D4-401E-9502-6257D4C11C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378" y="4043221"/>
            <a:ext cx="5312502" cy="24496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54194CA-64ED-4C0A-A116-457E4EC39E4C}"/>
              </a:ext>
            </a:extLst>
          </p:cNvPr>
          <p:cNvSpPr/>
          <p:nvPr/>
        </p:nvSpPr>
        <p:spPr>
          <a:xfrm>
            <a:off x="6300378" y="6488636"/>
            <a:ext cx="6096000" cy="246221"/>
          </a:xfrm>
          <a:prstGeom prst="rect">
            <a:avLst/>
          </a:prstGeom>
        </p:spPr>
        <p:txBody>
          <a:bodyPr>
            <a:spAutoFit/>
          </a:bodyPr>
          <a:lstStyle/>
          <a:p>
            <a:r>
              <a:rPr lang="en-US" sz="1000" dirty="0">
                <a:hlinkClick r:id="rId7"/>
              </a:rPr>
              <a:t>https://www.blendernation.com/2021/11/05/realistic-glass-shader-in-blender-eevee-tutorial/</a:t>
            </a:r>
            <a:r>
              <a:rPr lang="en-US" sz="1000" dirty="0"/>
              <a:t> </a:t>
            </a:r>
          </a:p>
        </p:txBody>
      </p:sp>
    </p:spTree>
    <p:extLst>
      <p:ext uri="{BB962C8B-B14F-4D97-AF65-F5344CB8AC3E}">
        <p14:creationId xmlns:p14="http://schemas.microsoft.com/office/powerpoint/2010/main" val="11413452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F7A302-7B39-4B3C-A4C0-97E36BD0FF5E}"/>
              </a:ext>
            </a:extLst>
          </p:cNvPr>
          <p:cNvSpPr>
            <a:spLocks noGrp="1"/>
          </p:cNvSpPr>
          <p:nvPr>
            <p:ph type="title"/>
          </p:nvPr>
        </p:nvSpPr>
        <p:spPr/>
        <p:txBody>
          <a:bodyPr/>
          <a:lstStyle/>
          <a:p>
            <a:r>
              <a:rPr lang="fr-FR" dirty="0" err="1"/>
              <a:t>Scene</a:t>
            </a:r>
            <a:r>
              <a:rPr lang="fr-FR" dirty="0"/>
              <a:t> </a:t>
            </a:r>
            <a:r>
              <a:rPr lang="fr-FR" dirty="0" err="1"/>
              <a:t>detail</a:t>
            </a:r>
            <a:endParaRPr lang="en-US" dirty="0"/>
          </a:p>
        </p:txBody>
      </p:sp>
      <p:sp>
        <p:nvSpPr>
          <p:cNvPr id="3" name="Espace réservé du contenu 2">
            <a:extLst>
              <a:ext uri="{FF2B5EF4-FFF2-40B4-BE49-F238E27FC236}">
                <a16:creationId xmlns:a16="http://schemas.microsoft.com/office/drawing/2014/main" id="{6AA691FF-1FFA-4947-BD39-33949485AA79}"/>
              </a:ext>
            </a:extLst>
          </p:cNvPr>
          <p:cNvSpPr>
            <a:spLocks noGrp="1"/>
          </p:cNvSpPr>
          <p:nvPr>
            <p:ph idx="1"/>
          </p:nvPr>
        </p:nvSpPr>
        <p:spPr>
          <a:xfrm>
            <a:off x="838200" y="1373060"/>
            <a:ext cx="10515600" cy="4803903"/>
          </a:xfrm>
        </p:spPr>
        <p:txBody>
          <a:bodyPr/>
          <a:lstStyle/>
          <a:p>
            <a:r>
              <a:rPr lang="en-US" dirty="0"/>
              <a:t> layout of the 3D model in terms of cameras, light sources, and other nearby 3D models</a:t>
            </a:r>
          </a:p>
        </p:txBody>
      </p:sp>
      <p:sp>
        <p:nvSpPr>
          <p:cNvPr id="4" name="Espace réservé du numéro de diapositive 3">
            <a:extLst>
              <a:ext uri="{FF2B5EF4-FFF2-40B4-BE49-F238E27FC236}">
                <a16:creationId xmlns:a16="http://schemas.microsoft.com/office/drawing/2014/main" id="{419DDAEC-5915-45D2-8BAE-D5428598E477}"/>
              </a:ext>
            </a:extLst>
          </p:cNvPr>
          <p:cNvSpPr>
            <a:spLocks noGrp="1"/>
          </p:cNvSpPr>
          <p:nvPr>
            <p:ph type="sldNum" sz="quarter" idx="12"/>
          </p:nvPr>
        </p:nvSpPr>
        <p:spPr/>
        <p:txBody>
          <a:bodyPr/>
          <a:lstStyle/>
          <a:p>
            <a:fld id="{50488829-712A-49CD-A5AC-8F60246B7228}" type="slidenum">
              <a:rPr lang="en-US" smtClean="0"/>
              <a:t>83</a:t>
            </a:fld>
            <a:endParaRPr lang="en-US"/>
          </a:p>
        </p:txBody>
      </p:sp>
      <p:pic>
        <p:nvPicPr>
          <p:cNvPr id="4100" name="Picture 4" descr="https://i.all3dp.com/workers/images/fit=cover,w=1000,gravity=0.5x0.5,format=auto/wp-content/uploads/2022/01/12122527/lighting-created-in-blender-creative-shrimp-211229_download.jpg">
            <a:extLst>
              <a:ext uri="{FF2B5EF4-FFF2-40B4-BE49-F238E27FC236}">
                <a16:creationId xmlns:a16="http://schemas.microsoft.com/office/drawing/2014/main" id="{F6B4BF81-D279-4701-B25E-2B3460EA0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98" y="2279783"/>
            <a:ext cx="7528462" cy="42309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FFD21C2-05DC-469A-A97B-3490E39150E6}"/>
              </a:ext>
            </a:extLst>
          </p:cNvPr>
          <p:cNvSpPr/>
          <p:nvPr/>
        </p:nvSpPr>
        <p:spPr>
          <a:xfrm>
            <a:off x="1524098" y="6492875"/>
            <a:ext cx="6096000" cy="246221"/>
          </a:xfrm>
          <a:prstGeom prst="rect">
            <a:avLst/>
          </a:prstGeom>
        </p:spPr>
        <p:txBody>
          <a:bodyPr>
            <a:spAutoFit/>
          </a:bodyPr>
          <a:lstStyle/>
          <a:p>
            <a:r>
              <a:rPr lang="en-US" sz="1000" dirty="0">
                <a:hlinkClick r:id="rId3"/>
              </a:rPr>
              <a:t>https://www.creativeshrimp.com/light-texture-tutorial-1-lighting-book.html</a:t>
            </a:r>
            <a:r>
              <a:rPr lang="en-US" sz="1000" dirty="0"/>
              <a:t> </a:t>
            </a:r>
          </a:p>
        </p:txBody>
      </p:sp>
    </p:spTree>
    <p:extLst>
      <p:ext uri="{BB962C8B-B14F-4D97-AF65-F5344CB8AC3E}">
        <p14:creationId xmlns:p14="http://schemas.microsoft.com/office/powerpoint/2010/main" val="10197803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F7A302-7B39-4B3C-A4C0-97E36BD0FF5E}"/>
              </a:ext>
            </a:extLst>
          </p:cNvPr>
          <p:cNvSpPr>
            <a:spLocks noGrp="1"/>
          </p:cNvSpPr>
          <p:nvPr>
            <p:ph type="title"/>
          </p:nvPr>
        </p:nvSpPr>
        <p:spPr/>
        <p:txBody>
          <a:bodyPr/>
          <a:lstStyle/>
          <a:p>
            <a:r>
              <a:rPr lang="fr-FR" dirty="0"/>
              <a:t>Animation</a:t>
            </a:r>
            <a:endParaRPr lang="en-US" dirty="0"/>
          </a:p>
        </p:txBody>
      </p:sp>
      <p:sp>
        <p:nvSpPr>
          <p:cNvPr id="3" name="Espace réservé du contenu 2">
            <a:extLst>
              <a:ext uri="{FF2B5EF4-FFF2-40B4-BE49-F238E27FC236}">
                <a16:creationId xmlns:a16="http://schemas.microsoft.com/office/drawing/2014/main" id="{6AA691FF-1FFA-4947-BD39-33949485AA79}"/>
              </a:ext>
            </a:extLst>
          </p:cNvPr>
          <p:cNvSpPr>
            <a:spLocks noGrp="1"/>
          </p:cNvSpPr>
          <p:nvPr>
            <p:ph idx="1"/>
          </p:nvPr>
        </p:nvSpPr>
        <p:spPr>
          <a:xfrm>
            <a:off x="838200" y="1373060"/>
            <a:ext cx="10515600" cy="4803903"/>
          </a:xfrm>
        </p:spPr>
        <p:txBody>
          <a:bodyPr/>
          <a:lstStyle/>
          <a:p>
            <a:r>
              <a:rPr lang="en-US" dirty="0"/>
              <a:t>skeletal animation: skeleton + joints</a:t>
            </a:r>
          </a:p>
        </p:txBody>
      </p:sp>
      <p:sp>
        <p:nvSpPr>
          <p:cNvPr id="4" name="Espace réservé du numéro de diapositive 3">
            <a:extLst>
              <a:ext uri="{FF2B5EF4-FFF2-40B4-BE49-F238E27FC236}">
                <a16:creationId xmlns:a16="http://schemas.microsoft.com/office/drawing/2014/main" id="{419DDAEC-5915-45D2-8BAE-D5428598E477}"/>
              </a:ext>
            </a:extLst>
          </p:cNvPr>
          <p:cNvSpPr>
            <a:spLocks noGrp="1"/>
          </p:cNvSpPr>
          <p:nvPr>
            <p:ph type="sldNum" sz="quarter" idx="12"/>
          </p:nvPr>
        </p:nvSpPr>
        <p:spPr/>
        <p:txBody>
          <a:bodyPr/>
          <a:lstStyle/>
          <a:p>
            <a:fld id="{50488829-712A-49CD-A5AC-8F60246B7228}" type="slidenum">
              <a:rPr lang="en-US" smtClean="0"/>
              <a:t>84</a:t>
            </a:fld>
            <a:endParaRPr lang="en-US"/>
          </a:p>
        </p:txBody>
      </p:sp>
      <p:sp>
        <p:nvSpPr>
          <p:cNvPr id="5" name="Rectangle 4">
            <a:extLst>
              <a:ext uri="{FF2B5EF4-FFF2-40B4-BE49-F238E27FC236}">
                <a16:creationId xmlns:a16="http://schemas.microsoft.com/office/drawing/2014/main" id="{9FFD21C2-05DC-469A-A97B-3490E39150E6}"/>
              </a:ext>
            </a:extLst>
          </p:cNvPr>
          <p:cNvSpPr/>
          <p:nvPr/>
        </p:nvSpPr>
        <p:spPr>
          <a:xfrm>
            <a:off x="166116" y="6445171"/>
            <a:ext cx="6096000" cy="246221"/>
          </a:xfrm>
          <a:prstGeom prst="rect">
            <a:avLst/>
          </a:prstGeom>
        </p:spPr>
        <p:txBody>
          <a:bodyPr>
            <a:spAutoFit/>
          </a:bodyPr>
          <a:lstStyle/>
          <a:p>
            <a:r>
              <a:rPr lang="en-US" sz="1000" dirty="0">
                <a:hlinkClick r:id="rId2"/>
              </a:rPr>
              <a:t>http://www.downloads.redway3d.com/downloads/public/documentation/wf_skeletal_animation.html</a:t>
            </a:r>
            <a:r>
              <a:rPr lang="en-US" sz="1000" dirty="0"/>
              <a:t> </a:t>
            </a:r>
          </a:p>
        </p:txBody>
      </p:sp>
      <p:pic>
        <p:nvPicPr>
          <p:cNvPr id="5124" name="Picture 4" descr="https://i.all3dp.com/workers/images/fit=cover,w=1000,gravity=0.5x0.5,format=auto/wp-content/uploads/2022/01/12122531/the-skeleton-of-bones-and-joints-on-the-left-is-redway-3d-211229_download.jpg">
            <a:extLst>
              <a:ext uri="{FF2B5EF4-FFF2-40B4-BE49-F238E27FC236}">
                <a16:creationId xmlns:a16="http://schemas.microsoft.com/office/drawing/2014/main" id="{29FD0F37-A398-4611-BD04-BCEA03CD4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16" y="3583644"/>
            <a:ext cx="5091684" cy="286152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s there an easier/more intuitive way to model a robot for ROS then  manually programming its geometry in an XML file? - ROS Answers: Open  Source Q&amp;A Forum">
            <a:extLst>
              <a:ext uri="{FF2B5EF4-FFF2-40B4-BE49-F238E27FC236}">
                <a16:creationId xmlns:a16="http://schemas.microsoft.com/office/drawing/2014/main" id="{F51D6C71-9DB0-4058-8F0D-880E29B32E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8112" y="1958896"/>
            <a:ext cx="6454331" cy="35592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806B78A-20E5-4A8B-8993-5D8F878FECF3}"/>
              </a:ext>
            </a:extLst>
          </p:cNvPr>
          <p:cNvSpPr/>
          <p:nvPr/>
        </p:nvSpPr>
        <p:spPr>
          <a:xfrm>
            <a:off x="5468112" y="5518145"/>
            <a:ext cx="6096000" cy="523220"/>
          </a:xfrm>
          <a:prstGeom prst="rect">
            <a:avLst/>
          </a:prstGeom>
        </p:spPr>
        <p:txBody>
          <a:bodyPr>
            <a:spAutoFit/>
          </a:bodyPr>
          <a:lstStyle/>
          <a:p>
            <a:r>
              <a:rPr lang="en-US" dirty="0"/>
              <a:t>Unified Robot Description Format (URDF) in Visual Studio Code</a:t>
            </a:r>
            <a:endParaRPr lang="en-US" dirty="0">
              <a:hlinkClick r:id="rId5"/>
            </a:endParaRPr>
          </a:p>
          <a:p>
            <a:r>
              <a:rPr lang="en-US" sz="1000" dirty="0">
                <a:hlinkClick r:id="rId5"/>
              </a:rPr>
              <a:t>https://microsoft.github.io/Win-RoS-Landing-Page/hiwin_case_study.html</a:t>
            </a:r>
            <a:r>
              <a:rPr lang="en-US" sz="1000" dirty="0"/>
              <a:t> </a:t>
            </a:r>
          </a:p>
        </p:txBody>
      </p:sp>
    </p:spTree>
    <p:extLst>
      <p:ext uri="{BB962C8B-B14F-4D97-AF65-F5344CB8AC3E}">
        <p14:creationId xmlns:p14="http://schemas.microsoft.com/office/powerpoint/2010/main" val="582542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07333-76AF-4857-AD98-84CE091B1B05}"/>
              </a:ext>
            </a:extLst>
          </p:cNvPr>
          <p:cNvSpPr>
            <a:spLocks noGrp="1"/>
          </p:cNvSpPr>
          <p:nvPr>
            <p:ph type="title"/>
          </p:nvPr>
        </p:nvSpPr>
        <p:spPr/>
        <p:txBody>
          <a:bodyPr/>
          <a:lstStyle/>
          <a:p>
            <a:r>
              <a:rPr lang="fr-FR" dirty="0" err="1"/>
              <a:t>Popular</a:t>
            </a:r>
            <a:r>
              <a:rPr lang="fr-FR" dirty="0"/>
              <a:t> 3D file formats:</a:t>
            </a:r>
            <a:br>
              <a:rPr lang="fr-FR" dirty="0"/>
            </a:br>
            <a:r>
              <a:rPr lang="fr-FR" b="1" dirty="0"/>
              <a:t>STL</a:t>
            </a:r>
            <a:r>
              <a:rPr lang="fr-FR" dirty="0"/>
              <a:t> (“</a:t>
            </a:r>
            <a:r>
              <a:rPr lang="fr-FR" dirty="0" err="1"/>
              <a:t>stereolithography</a:t>
            </a:r>
            <a:r>
              <a:rPr lang="fr-FR" dirty="0"/>
              <a:t>”)</a:t>
            </a:r>
            <a:endParaRPr lang="en-US" dirty="0"/>
          </a:p>
        </p:txBody>
      </p:sp>
      <p:sp>
        <p:nvSpPr>
          <p:cNvPr id="4" name="Espace réservé du numéro de diapositive 3">
            <a:extLst>
              <a:ext uri="{FF2B5EF4-FFF2-40B4-BE49-F238E27FC236}">
                <a16:creationId xmlns:a16="http://schemas.microsoft.com/office/drawing/2014/main" id="{1B03C322-5E40-4B68-B8BF-A472B3ABA8FA}"/>
              </a:ext>
            </a:extLst>
          </p:cNvPr>
          <p:cNvSpPr>
            <a:spLocks noGrp="1"/>
          </p:cNvSpPr>
          <p:nvPr>
            <p:ph type="sldNum" sz="quarter" idx="12"/>
          </p:nvPr>
        </p:nvSpPr>
        <p:spPr/>
        <p:txBody>
          <a:bodyPr/>
          <a:lstStyle/>
          <a:p>
            <a:fld id="{50488829-712A-49CD-A5AC-8F60246B7228}" type="slidenum">
              <a:rPr lang="en-US" smtClean="0"/>
              <a:t>85</a:t>
            </a:fld>
            <a:endParaRPr lang="en-US"/>
          </a:p>
        </p:txBody>
      </p:sp>
      <p:pic>
        <p:nvPicPr>
          <p:cNvPr id="6150" name="Picture 6" descr="https://i.all3dp.com/workers/images/fit=cover,w=1000,gravity=0.5x0.5,format=auto/wp-content/uploads/2022/01/12122539/the-same-model-in-stl-format-using-different-numbe-sculpteo-211229_download.jpg">
            <a:extLst>
              <a:ext uri="{FF2B5EF4-FFF2-40B4-BE49-F238E27FC236}">
                <a16:creationId xmlns:a16="http://schemas.microsoft.com/office/drawing/2014/main" id="{E95BA65D-FCF9-4AA9-8B90-36D81FDD8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466" y="1781969"/>
            <a:ext cx="4577024" cy="225647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0496E75F-A5D6-4512-95C1-30B1259036E3}"/>
              </a:ext>
            </a:extLst>
          </p:cNvPr>
          <p:cNvPicPr>
            <a:picLocks noChangeAspect="1"/>
          </p:cNvPicPr>
          <p:nvPr/>
        </p:nvPicPr>
        <p:blipFill>
          <a:blip r:embed="rId3"/>
          <a:stretch>
            <a:fillRect/>
          </a:stretch>
        </p:blipFill>
        <p:spPr>
          <a:xfrm>
            <a:off x="219136" y="1781969"/>
            <a:ext cx="2777367" cy="4665663"/>
          </a:xfrm>
          <a:prstGeom prst="rect">
            <a:avLst/>
          </a:prstGeom>
        </p:spPr>
      </p:pic>
      <p:sp>
        <p:nvSpPr>
          <p:cNvPr id="9" name="Rectangle 8">
            <a:extLst>
              <a:ext uri="{FF2B5EF4-FFF2-40B4-BE49-F238E27FC236}">
                <a16:creationId xmlns:a16="http://schemas.microsoft.com/office/drawing/2014/main" id="{DBABADB3-1F0E-4AD1-97EB-137AAF87A893}"/>
              </a:ext>
            </a:extLst>
          </p:cNvPr>
          <p:cNvSpPr/>
          <p:nvPr/>
        </p:nvSpPr>
        <p:spPr>
          <a:xfrm>
            <a:off x="219136" y="6447632"/>
            <a:ext cx="2686954" cy="246221"/>
          </a:xfrm>
          <a:prstGeom prst="rect">
            <a:avLst/>
          </a:prstGeom>
        </p:spPr>
        <p:txBody>
          <a:bodyPr wrap="none">
            <a:spAutoFit/>
          </a:bodyPr>
          <a:lstStyle/>
          <a:p>
            <a:r>
              <a:rPr lang="en-US" sz="1000" dirty="0">
                <a:hlinkClick r:id="rId4"/>
              </a:rPr>
              <a:t>https://en.wikipedia.org/wiki/STL_(file_format)</a:t>
            </a:r>
            <a:r>
              <a:rPr lang="en-US" sz="1000" dirty="0"/>
              <a:t> </a:t>
            </a:r>
          </a:p>
        </p:txBody>
      </p:sp>
      <p:sp>
        <p:nvSpPr>
          <p:cNvPr id="10" name="ZoneTexte 9">
            <a:extLst>
              <a:ext uri="{FF2B5EF4-FFF2-40B4-BE49-F238E27FC236}">
                <a16:creationId xmlns:a16="http://schemas.microsoft.com/office/drawing/2014/main" id="{755ADD78-FF4F-4FBF-817E-640FF1E27446}"/>
              </a:ext>
            </a:extLst>
          </p:cNvPr>
          <p:cNvSpPr txBox="1"/>
          <p:nvPr/>
        </p:nvSpPr>
        <p:spPr>
          <a:xfrm>
            <a:off x="3352466" y="4864794"/>
            <a:ext cx="3899657" cy="1631216"/>
          </a:xfrm>
          <a:prstGeom prst="rect">
            <a:avLst/>
          </a:prstGeom>
          <a:noFill/>
        </p:spPr>
        <p:txBody>
          <a:bodyPr wrap="none" rtlCol="0">
            <a:spAutoFit/>
          </a:bodyPr>
          <a:lstStyle/>
          <a:p>
            <a:pPr marL="285750" indent="-285750">
              <a:buFont typeface="Arial" panose="020B0604020202020204" pitchFamily="34" charset="0"/>
              <a:buChar char="•"/>
            </a:pPr>
            <a:r>
              <a:rPr lang="fr-FR" sz="2000" dirty="0" err="1"/>
              <a:t>Popular</a:t>
            </a:r>
            <a:r>
              <a:rPr lang="fr-FR" sz="2000" dirty="0"/>
              <a:t> for 3D printing</a:t>
            </a:r>
          </a:p>
          <a:p>
            <a:pPr marL="285750" indent="-285750">
              <a:buFont typeface="Arial" panose="020B0604020202020204" pitchFamily="34" charset="0"/>
              <a:buChar char="•"/>
            </a:pPr>
            <a:r>
              <a:rPr lang="fr-FR" sz="2000" dirty="0" err="1"/>
              <a:t>Triangular</a:t>
            </a:r>
            <a:r>
              <a:rPr lang="fr-FR" sz="2000" dirty="0"/>
              <a:t> </a:t>
            </a:r>
            <a:r>
              <a:rPr lang="fr-FR" sz="2000" dirty="0" err="1"/>
              <a:t>mesh</a:t>
            </a:r>
            <a:r>
              <a:rPr lang="fr-FR" sz="2000" dirty="0"/>
              <a:t>, </a:t>
            </a:r>
          </a:p>
          <a:p>
            <a:pPr marL="285750" indent="-285750">
              <a:buFont typeface="Arial" panose="020B0604020202020204" pitchFamily="34" charset="0"/>
              <a:buChar char="•"/>
            </a:pPr>
            <a:r>
              <a:rPr lang="fr-FR" sz="2000" dirty="0"/>
              <a:t>No </a:t>
            </a:r>
            <a:r>
              <a:rPr lang="fr-FR" sz="2000" dirty="0" err="1"/>
              <a:t>color</a:t>
            </a:r>
            <a:r>
              <a:rPr lang="fr-FR" sz="2000" dirty="0"/>
              <a:t> information</a:t>
            </a:r>
          </a:p>
          <a:p>
            <a:pPr marL="285750" indent="-285750">
              <a:buFont typeface="Arial" panose="020B0604020202020204" pitchFamily="34" charset="0"/>
              <a:buChar char="•"/>
            </a:pPr>
            <a:r>
              <a:rPr lang="fr-FR" sz="2000" dirty="0"/>
              <a:t>ASCII or </a:t>
            </a:r>
            <a:r>
              <a:rPr lang="fr-FR" sz="2000" dirty="0" err="1"/>
              <a:t>Binary</a:t>
            </a:r>
            <a:r>
              <a:rPr lang="fr-FR" sz="2000" dirty="0"/>
              <a:t> </a:t>
            </a:r>
            <a:r>
              <a:rPr lang="fr-FR" sz="2000" dirty="0" err="1"/>
              <a:t>representation</a:t>
            </a:r>
            <a:endParaRPr lang="fr-FR" sz="2000" dirty="0"/>
          </a:p>
          <a:p>
            <a:pPr marL="285750" indent="-285750">
              <a:buFont typeface="Arial" panose="020B0604020202020204" pitchFamily="34" charset="0"/>
              <a:buChar char="•"/>
            </a:pPr>
            <a:r>
              <a:rPr lang="fr-FR" sz="2000" dirty="0" err="1"/>
              <a:t>Superseded</a:t>
            </a:r>
            <a:r>
              <a:rPr lang="fr-FR" sz="2000" dirty="0"/>
              <a:t> by OBJ, 3MF, AMF, …</a:t>
            </a:r>
            <a:endParaRPr lang="en-US" sz="2000" dirty="0"/>
          </a:p>
        </p:txBody>
      </p:sp>
      <p:pic>
        <p:nvPicPr>
          <p:cNvPr id="6152" name="Picture 8" descr="Plain text STL file open in Apple TextEdit">
            <a:extLst>
              <a:ext uri="{FF2B5EF4-FFF2-40B4-BE49-F238E27FC236}">
                <a16:creationId xmlns:a16="http://schemas.microsoft.com/office/drawing/2014/main" id="{357F62E6-8FDE-45BF-8B4C-672B40B7F3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2775"/>
          <a:stretch/>
        </p:blipFill>
        <p:spPr bwMode="auto">
          <a:xfrm>
            <a:off x="8229022" y="1714499"/>
            <a:ext cx="3962977" cy="366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4045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07333-76AF-4857-AD98-84CE091B1B05}"/>
              </a:ext>
            </a:extLst>
          </p:cNvPr>
          <p:cNvSpPr>
            <a:spLocks noGrp="1"/>
          </p:cNvSpPr>
          <p:nvPr>
            <p:ph type="title"/>
          </p:nvPr>
        </p:nvSpPr>
        <p:spPr/>
        <p:txBody>
          <a:bodyPr>
            <a:normAutofit/>
          </a:bodyPr>
          <a:lstStyle/>
          <a:p>
            <a:r>
              <a:rPr lang="fr-FR" dirty="0" err="1"/>
              <a:t>Popular</a:t>
            </a:r>
            <a:r>
              <a:rPr lang="fr-FR" dirty="0"/>
              <a:t> 3D file formats:</a:t>
            </a:r>
            <a:br>
              <a:rPr lang="fr-FR" dirty="0"/>
            </a:br>
            <a:r>
              <a:rPr lang="en-US" dirty="0" err="1"/>
              <a:t>Wavefront</a:t>
            </a:r>
            <a:r>
              <a:rPr lang="en-US" dirty="0"/>
              <a:t> </a:t>
            </a:r>
            <a:r>
              <a:rPr lang="en-US" b="1" dirty="0"/>
              <a:t>OBJ</a:t>
            </a:r>
            <a:r>
              <a:rPr lang="en-US" dirty="0"/>
              <a:t> file format</a:t>
            </a:r>
          </a:p>
        </p:txBody>
      </p:sp>
      <p:sp>
        <p:nvSpPr>
          <p:cNvPr id="4" name="Espace réservé du numéro de diapositive 3">
            <a:extLst>
              <a:ext uri="{FF2B5EF4-FFF2-40B4-BE49-F238E27FC236}">
                <a16:creationId xmlns:a16="http://schemas.microsoft.com/office/drawing/2014/main" id="{1B03C322-5E40-4B68-B8BF-A472B3ABA8FA}"/>
              </a:ext>
            </a:extLst>
          </p:cNvPr>
          <p:cNvSpPr>
            <a:spLocks noGrp="1"/>
          </p:cNvSpPr>
          <p:nvPr>
            <p:ph type="sldNum" sz="quarter" idx="12"/>
          </p:nvPr>
        </p:nvSpPr>
        <p:spPr/>
        <p:txBody>
          <a:bodyPr/>
          <a:lstStyle/>
          <a:p>
            <a:fld id="{50488829-712A-49CD-A5AC-8F60246B7228}" type="slidenum">
              <a:rPr lang="en-US" smtClean="0"/>
              <a:t>86</a:t>
            </a:fld>
            <a:endParaRPr lang="en-US"/>
          </a:p>
        </p:txBody>
      </p:sp>
      <p:sp>
        <p:nvSpPr>
          <p:cNvPr id="9" name="Rectangle 8">
            <a:extLst>
              <a:ext uri="{FF2B5EF4-FFF2-40B4-BE49-F238E27FC236}">
                <a16:creationId xmlns:a16="http://schemas.microsoft.com/office/drawing/2014/main" id="{DBABADB3-1F0E-4AD1-97EB-137AAF87A893}"/>
              </a:ext>
            </a:extLst>
          </p:cNvPr>
          <p:cNvSpPr/>
          <p:nvPr/>
        </p:nvSpPr>
        <p:spPr>
          <a:xfrm>
            <a:off x="219136" y="6115193"/>
            <a:ext cx="2831224" cy="246221"/>
          </a:xfrm>
          <a:prstGeom prst="rect">
            <a:avLst/>
          </a:prstGeom>
        </p:spPr>
        <p:txBody>
          <a:bodyPr wrap="none">
            <a:spAutoFit/>
          </a:bodyPr>
          <a:lstStyle/>
          <a:p>
            <a:r>
              <a:rPr lang="en-US" sz="1000" dirty="0">
                <a:hlinkClick r:id="rId2"/>
              </a:rPr>
              <a:t>https://en.wikipedia.org/wiki/Wavefront_.obj_file</a:t>
            </a:r>
            <a:r>
              <a:rPr lang="en-US" sz="1000" dirty="0"/>
              <a:t> </a:t>
            </a:r>
          </a:p>
        </p:txBody>
      </p:sp>
      <p:sp>
        <p:nvSpPr>
          <p:cNvPr id="10" name="ZoneTexte 9">
            <a:extLst>
              <a:ext uri="{FF2B5EF4-FFF2-40B4-BE49-F238E27FC236}">
                <a16:creationId xmlns:a16="http://schemas.microsoft.com/office/drawing/2014/main" id="{755ADD78-FF4F-4FBF-817E-640FF1E27446}"/>
              </a:ext>
            </a:extLst>
          </p:cNvPr>
          <p:cNvSpPr txBox="1"/>
          <p:nvPr/>
        </p:nvSpPr>
        <p:spPr>
          <a:xfrm>
            <a:off x="3571043" y="5000057"/>
            <a:ext cx="6809428" cy="1631216"/>
          </a:xfrm>
          <a:prstGeom prst="rect">
            <a:avLst/>
          </a:prstGeom>
          <a:noFill/>
        </p:spPr>
        <p:txBody>
          <a:bodyPr wrap="none" rtlCol="0">
            <a:spAutoFit/>
          </a:bodyPr>
          <a:lstStyle/>
          <a:p>
            <a:pPr marL="285750" indent="-285750">
              <a:buFont typeface="Arial" panose="020B0604020202020204" pitchFamily="34" charset="0"/>
              <a:buChar char="•"/>
            </a:pPr>
            <a:r>
              <a:rPr lang="fr-FR" sz="2000" dirty="0" err="1"/>
              <a:t>Popular</a:t>
            </a:r>
            <a:r>
              <a:rPr lang="fr-FR" sz="2000" dirty="0"/>
              <a:t> for 3D printing and 3D </a:t>
            </a:r>
            <a:r>
              <a:rPr lang="fr-FR" sz="2000" dirty="0" err="1"/>
              <a:t>graphics</a:t>
            </a:r>
            <a:endParaRPr lang="fr-FR" sz="2000" dirty="0"/>
          </a:p>
          <a:p>
            <a:pPr marL="285750" indent="-285750">
              <a:buFont typeface="Arial" panose="020B0604020202020204" pitchFamily="34" charset="0"/>
              <a:buChar char="•"/>
            </a:pPr>
            <a:r>
              <a:rPr lang="fr-FR" sz="2000" dirty="0" err="1"/>
              <a:t>Triangular</a:t>
            </a:r>
            <a:r>
              <a:rPr lang="fr-FR" sz="2000" dirty="0"/>
              <a:t> </a:t>
            </a:r>
            <a:r>
              <a:rPr lang="fr-FR" sz="2000" dirty="0" err="1"/>
              <a:t>mesh</a:t>
            </a:r>
            <a:endParaRPr lang="fr-FR" sz="2000" dirty="0"/>
          </a:p>
          <a:p>
            <a:pPr marL="285750" indent="-285750">
              <a:buFont typeface="Arial" panose="020B0604020202020204" pitchFamily="34" charset="0"/>
              <a:buChar char="•"/>
            </a:pPr>
            <a:r>
              <a:rPr lang="fr-FR" sz="2000" dirty="0"/>
              <a:t>+ </a:t>
            </a:r>
            <a:r>
              <a:rPr lang="fr-FR" sz="2000" dirty="0" err="1"/>
              <a:t>other</a:t>
            </a:r>
            <a:r>
              <a:rPr lang="fr-FR" sz="2000" dirty="0"/>
              <a:t> </a:t>
            </a:r>
            <a:r>
              <a:rPr lang="fr-FR" sz="2000" dirty="0" err="1"/>
              <a:t>kinds</a:t>
            </a:r>
            <a:r>
              <a:rPr lang="fr-FR" sz="2000" dirty="0"/>
              <a:t> of interpolation: </a:t>
            </a:r>
            <a:r>
              <a:rPr lang="fr-FR" sz="2000" dirty="0" err="1"/>
              <a:t>Tayolr</a:t>
            </a:r>
            <a:r>
              <a:rPr lang="fr-FR" sz="2000" dirty="0"/>
              <a:t>,  B-</a:t>
            </a:r>
            <a:r>
              <a:rPr lang="fr-FR" sz="2000" dirty="0" err="1"/>
              <a:t>splines</a:t>
            </a:r>
            <a:r>
              <a:rPr lang="fr-FR" sz="2000" dirty="0"/>
              <a:t>…</a:t>
            </a:r>
          </a:p>
          <a:p>
            <a:pPr marL="285750" indent="-285750">
              <a:buFont typeface="Arial" panose="020B0604020202020204" pitchFamily="34" charset="0"/>
              <a:buChar char="•"/>
            </a:pPr>
            <a:r>
              <a:rPr lang="fr-FR" sz="2000" dirty="0"/>
              <a:t>No animation, no </a:t>
            </a:r>
            <a:r>
              <a:rPr lang="fr-FR" sz="2000" dirty="0" err="1"/>
              <a:t>deformation</a:t>
            </a:r>
            <a:endParaRPr lang="fr-FR" sz="2000" dirty="0"/>
          </a:p>
          <a:p>
            <a:pPr marL="285750" indent="-285750">
              <a:buFont typeface="Arial" panose="020B0604020202020204" pitchFamily="34" charset="0"/>
              <a:buChar char="•"/>
            </a:pPr>
            <a:r>
              <a:rPr lang="fr-FR" sz="2000" dirty="0"/>
              <a:t>Reference to </a:t>
            </a:r>
            <a:r>
              <a:rPr lang="fr-FR" sz="2000" dirty="0" err="1"/>
              <a:t>companion</a:t>
            </a:r>
            <a:r>
              <a:rPr lang="fr-FR" sz="2000" dirty="0"/>
              <a:t> file MTL (</a:t>
            </a:r>
            <a:r>
              <a:rPr lang="fr-FR" sz="2000" dirty="0" err="1"/>
              <a:t>Material</a:t>
            </a:r>
            <a:r>
              <a:rPr lang="fr-FR" sz="2000" dirty="0"/>
              <a:t> Template Library)</a:t>
            </a:r>
            <a:endParaRPr lang="en-US" sz="2000" dirty="0"/>
          </a:p>
        </p:txBody>
      </p:sp>
      <p:pic>
        <p:nvPicPr>
          <p:cNvPr id="7170" name="Picture 2" descr="OBJ file open in Microsoft Visual Studio Code">
            <a:extLst>
              <a:ext uri="{FF2B5EF4-FFF2-40B4-BE49-F238E27FC236}">
                <a16:creationId xmlns:a16="http://schemas.microsoft.com/office/drawing/2014/main" id="{C7500238-9314-41A5-B98D-4587CDE92D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38" r="29196" b="14278"/>
          <a:stretch/>
        </p:blipFill>
        <p:spPr bwMode="auto">
          <a:xfrm>
            <a:off x="8309120" y="519641"/>
            <a:ext cx="3882879" cy="500333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8749FCDC-6F10-475F-A2EB-4BE4DFBDE882}"/>
              </a:ext>
            </a:extLst>
          </p:cNvPr>
          <p:cNvPicPr>
            <a:picLocks noChangeAspect="1"/>
          </p:cNvPicPr>
          <p:nvPr/>
        </p:nvPicPr>
        <p:blipFill>
          <a:blip r:embed="rId4"/>
          <a:stretch>
            <a:fillRect/>
          </a:stretch>
        </p:blipFill>
        <p:spPr>
          <a:xfrm>
            <a:off x="243943" y="2076100"/>
            <a:ext cx="2886478" cy="1600423"/>
          </a:xfrm>
          <a:prstGeom prst="rect">
            <a:avLst/>
          </a:prstGeom>
        </p:spPr>
      </p:pic>
      <p:pic>
        <p:nvPicPr>
          <p:cNvPr id="7172" name="Picture 4" descr="Screenshot of a .obj file in Microsoft 3D Builder">
            <a:extLst>
              <a:ext uri="{FF2B5EF4-FFF2-40B4-BE49-F238E27FC236}">
                <a16:creationId xmlns:a16="http://schemas.microsoft.com/office/drawing/2014/main" id="{4571BA42-33A7-4B5B-8613-435D1F37EB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3508" y="1837286"/>
            <a:ext cx="4331772" cy="28878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C907E9C-4241-452A-9B7E-A7F81354ECB7}"/>
              </a:ext>
            </a:extLst>
          </p:cNvPr>
          <p:cNvSpPr/>
          <p:nvPr/>
        </p:nvSpPr>
        <p:spPr>
          <a:xfrm>
            <a:off x="3623508" y="4725134"/>
            <a:ext cx="2125903" cy="246221"/>
          </a:xfrm>
          <a:prstGeom prst="rect">
            <a:avLst/>
          </a:prstGeom>
        </p:spPr>
        <p:txBody>
          <a:bodyPr wrap="none">
            <a:spAutoFit/>
          </a:bodyPr>
          <a:lstStyle/>
          <a:p>
            <a:r>
              <a:rPr lang="en-US" sz="1000" dirty="0">
                <a:solidFill>
                  <a:srgbClr val="0A0A0A"/>
                </a:solidFill>
                <a:latin typeface="+mj-lt"/>
              </a:rPr>
              <a:t>OBJ file open in Microsoft 3D Builder </a:t>
            </a:r>
            <a:endParaRPr lang="en-US" sz="1000" dirty="0">
              <a:latin typeface="+mj-lt"/>
            </a:endParaRPr>
          </a:p>
        </p:txBody>
      </p:sp>
      <p:pic>
        <p:nvPicPr>
          <p:cNvPr id="6" name="Image 5">
            <a:extLst>
              <a:ext uri="{FF2B5EF4-FFF2-40B4-BE49-F238E27FC236}">
                <a16:creationId xmlns:a16="http://schemas.microsoft.com/office/drawing/2014/main" id="{EEEEEAA1-D3C7-492C-85A1-208CB182A016}"/>
              </a:ext>
            </a:extLst>
          </p:cNvPr>
          <p:cNvPicPr>
            <a:picLocks noChangeAspect="1"/>
          </p:cNvPicPr>
          <p:nvPr/>
        </p:nvPicPr>
        <p:blipFill>
          <a:blip r:embed="rId6"/>
          <a:stretch>
            <a:fillRect/>
          </a:stretch>
        </p:blipFill>
        <p:spPr>
          <a:xfrm>
            <a:off x="186785" y="3977357"/>
            <a:ext cx="2943636" cy="2172003"/>
          </a:xfrm>
          <a:prstGeom prst="rect">
            <a:avLst/>
          </a:prstGeom>
        </p:spPr>
      </p:pic>
      <p:sp>
        <p:nvSpPr>
          <p:cNvPr id="7" name="Rectangle 6">
            <a:extLst>
              <a:ext uri="{FF2B5EF4-FFF2-40B4-BE49-F238E27FC236}">
                <a16:creationId xmlns:a16="http://schemas.microsoft.com/office/drawing/2014/main" id="{DECB5070-233A-4958-BBE7-9C21FC2A216C}"/>
              </a:ext>
            </a:extLst>
          </p:cNvPr>
          <p:cNvSpPr/>
          <p:nvPr/>
        </p:nvSpPr>
        <p:spPr>
          <a:xfrm>
            <a:off x="6896650" y="6537875"/>
            <a:ext cx="3700821" cy="276999"/>
          </a:xfrm>
          <a:prstGeom prst="rect">
            <a:avLst/>
          </a:prstGeom>
        </p:spPr>
        <p:txBody>
          <a:bodyPr wrap="none">
            <a:spAutoFit/>
          </a:bodyPr>
          <a:lstStyle/>
          <a:p>
            <a:r>
              <a:rPr lang="en-US" sz="1200" dirty="0">
                <a:hlinkClick r:id="rId7"/>
              </a:rPr>
              <a:t>https://people.sc.fsu.edu/~jburkardt/data/mtl/mtl.html</a:t>
            </a:r>
            <a:r>
              <a:rPr lang="en-US" sz="1200" dirty="0"/>
              <a:t> </a:t>
            </a:r>
          </a:p>
        </p:txBody>
      </p:sp>
    </p:spTree>
    <p:extLst>
      <p:ext uri="{BB962C8B-B14F-4D97-AF65-F5344CB8AC3E}">
        <p14:creationId xmlns:p14="http://schemas.microsoft.com/office/powerpoint/2010/main" val="1648123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F4CDD-74F2-4BE2-99BE-3572DBA8D1E7}"/>
              </a:ext>
            </a:extLst>
          </p:cNvPr>
          <p:cNvSpPr>
            <a:spLocks noGrp="1"/>
          </p:cNvSpPr>
          <p:nvPr>
            <p:ph type="title"/>
          </p:nvPr>
        </p:nvSpPr>
        <p:spPr/>
        <p:txBody>
          <a:bodyPr/>
          <a:lstStyle/>
          <a:p>
            <a:r>
              <a:rPr lang="fr-FR" dirty="0" err="1"/>
              <a:t>Popular</a:t>
            </a:r>
            <a:r>
              <a:rPr lang="fr-FR" dirty="0"/>
              <a:t> 3D file formats:</a:t>
            </a:r>
            <a:br>
              <a:rPr lang="fr-FR" dirty="0"/>
            </a:br>
            <a:r>
              <a:rPr lang="en-US" dirty="0"/>
              <a:t>Autodesk </a:t>
            </a:r>
            <a:r>
              <a:rPr lang="en-US" b="1" dirty="0"/>
              <a:t>3DS</a:t>
            </a:r>
            <a:r>
              <a:rPr lang="en-US" dirty="0"/>
              <a:t> Max file format</a:t>
            </a:r>
          </a:p>
        </p:txBody>
      </p:sp>
      <p:sp>
        <p:nvSpPr>
          <p:cNvPr id="4" name="Espace réservé du numéro de diapositive 3">
            <a:extLst>
              <a:ext uri="{FF2B5EF4-FFF2-40B4-BE49-F238E27FC236}">
                <a16:creationId xmlns:a16="http://schemas.microsoft.com/office/drawing/2014/main" id="{A375A006-1591-47DF-B187-47707C48161C}"/>
              </a:ext>
            </a:extLst>
          </p:cNvPr>
          <p:cNvSpPr>
            <a:spLocks noGrp="1"/>
          </p:cNvSpPr>
          <p:nvPr>
            <p:ph type="sldNum" sz="quarter" idx="12"/>
          </p:nvPr>
        </p:nvSpPr>
        <p:spPr/>
        <p:txBody>
          <a:bodyPr/>
          <a:lstStyle/>
          <a:p>
            <a:fld id="{50488829-712A-49CD-A5AC-8F60246B7228}" type="slidenum">
              <a:rPr lang="en-US" smtClean="0"/>
              <a:t>87</a:t>
            </a:fld>
            <a:endParaRPr lang="en-US"/>
          </a:p>
        </p:txBody>
      </p:sp>
      <p:pic>
        <p:nvPicPr>
          <p:cNvPr id="5" name="Image 4">
            <a:extLst>
              <a:ext uri="{FF2B5EF4-FFF2-40B4-BE49-F238E27FC236}">
                <a16:creationId xmlns:a16="http://schemas.microsoft.com/office/drawing/2014/main" id="{8A9C7E43-6094-4719-BEA5-9B9E4B516DF9}"/>
              </a:ext>
            </a:extLst>
          </p:cNvPr>
          <p:cNvPicPr>
            <a:picLocks noChangeAspect="1"/>
          </p:cNvPicPr>
          <p:nvPr/>
        </p:nvPicPr>
        <p:blipFill>
          <a:blip r:embed="rId2"/>
          <a:stretch>
            <a:fillRect/>
          </a:stretch>
        </p:blipFill>
        <p:spPr>
          <a:xfrm>
            <a:off x="178662" y="1919288"/>
            <a:ext cx="2886478" cy="1857634"/>
          </a:xfrm>
          <a:prstGeom prst="rect">
            <a:avLst/>
          </a:prstGeom>
        </p:spPr>
      </p:pic>
      <p:sp>
        <p:nvSpPr>
          <p:cNvPr id="6" name="ZoneTexte 5">
            <a:extLst>
              <a:ext uri="{FF2B5EF4-FFF2-40B4-BE49-F238E27FC236}">
                <a16:creationId xmlns:a16="http://schemas.microsoft.com/office/drawing/2014/main" id="{986C026C-6363-4AA6-A9C0-EA4BCCB89F4B}"/>
              </a:ext>
            </a:extLst>
          </p:cNvPr>
          <p:cNvSpPr txBox="1"/>
          <p:nvPr/>
        </p:nvSpPr>
        <p:spPr>
          <a:xfrm>
            <a:off x="178662" y="5000057"/>
            <a:ext cx="7135480" cy="1631216"/>
          </a:xfrm>
          <a:prstGeom prst="rect">
            <a:avLst/>
          </a:prstGeom>
          <a:noFill/>
        </p:spPr>
        <p:txBody>
          <a:bodyPr wrap="none" rtlCol="0">
            <a:spAutoFit/>
          </a:bodyPr>
          <a:lstStyle/>
          <a:p>
            <a:pPr marL="285750" indent="-285750">
              <a:buFont typeface="Arial" panose="020B0604020202020204" pitchFamily="34" charset="0"/>
              <a:buChar char="•"/>
            </a:pPr>
            <a:r>
              <a:rPr lang="fr-FR" sz="2000" dirty="0"/>
              <a:t>Autodesk 3D Studio MAX 1996</a:t>
            </a:r>
          </a:p>
          <a:p>
            <a:pPr marL="285750" indent="-285750">
              <a:buFont typeface="Arial" panose="020B0604020202020204" pitchFamily="34" charset="0"/>
              <a:buChar char="•"/>
            </a:pPr>
            <a:r>
              <a:rPr lang="fr-FR" sz="2000" dirty="0" err="1"/>
              <a:t>Popular</a:t>
            </a:r>
            <a:r>
              <a:rPr lang="fr-FR" sz="2000" dirty="0"/>
              <a:t> for architecture, engineering, </a:t>
            </a:r>
            <a:r>
              <a:rPr lang="fr-FR" sz="2000" dirty="0" err="1"/>
              <a:t>education</a:t>
            </a:r>
            <a:r>
              <a:rPr lang="fr-FR" sz="2000" dirty="0"/>
              <a:t>, </a:t>
            </a:r>
            <a:r>
              <a:rPr lang="fr-FR" sz="2000" dirty="0" err="1"/>
              <a:t>manufacturing</a:t>
            </a:r>
            <a:endParaRPr lang="fr-FR" sz="2000" dirty="0"/>
          </a:p>
          <a:p>
            <a:pPr marL="285750" indent="-285750">
              <a:buFont typeface="Arial" panose="020B0604020202020204" pitchFamily="34" charset="0"/>
              <a:buChar char="•"/>
            </a:pPr>
            <a:r>
              <a:rPr lang="en-US" sz="2000" dirty="0"/>
              <a:t>geometry, appearance, scene, and animation</a:t>
            </a:r>
            <a:endParaRPr lang="fr-FR" sz="2000" dirty="0"/>
          </a:p>
          <a:p>
            <a:pPr marL="285750" indent="-285750">
              <a:buFont typeface="Arial" panose="020B0604020202020204" pitchFamily="34" charset="0"/>
              <a:buChar char="•"/>
            </a:pPr>
            <a:r>
              <a:rPr lang="fr-FR" sz="2000" dirty="0" err="1"/>
              <a:t>Triangular</a:t>
            </a:r>
            <a:r>
              <a:rPr lang="fr-FR" sz="2000" dirty="0"/>
              <a:t> </a:t>
            </a:r>
            <a:r>
              <a:rPr lang="fr-FR" sz="2000" dirty="0" err="1"/>
              <a:t>mesh</a:t>
            </a:r>
            <a:r>
              <a:rPr lang="fr-FR" sz="2000" dirty="0"/>
              <a:t>, total 65536 triangles</a:t>
            </a:r>
          </a:p>
          <a:p>
            <a:pPr marL="285750" indent="-285750">
              <a:buFont typeface="Arial" panose="020B0604020202020204" pitchFamily="34" charset="0"/>
              <a:buChar char="•"/>
            </a:pPr>
            <a:r>
              <a:rPr lang="en-US" sz="2000" dirty="0"/>
              <a:t>Directional light sources are not supported</a:t>
            </a:r>
          </a:p>
        </p:txBody>
      </p:sp>
      <p:sp>
        <p:nvSpPr>
          <p:cNvPr id="10" name="Rectangle 9">
            <a:extLst>
              <a:ext uri="{FF2B5EF4-FFF2-40B4-BE49-F238E27FC236}">
                <a16:creationId xmlns:a16="http://schemas.microsoft.com/office/drawing/2014/main" id="{9AE5D3D7-36D6-4A3B-A5CF-60D7F010DF92}"/>
              </a:ext>
            </a:extLst>
          </p:cNvPr>
          <p:cNvSpPr/>
          <p:nvPr/>
        </p:nvSpPr>
        <p:spPr>
          <a:xfrm>
            <a:off x="178662" y="3728664"/>
            <a:ext cx="2002471" cy="246221"/>
          </a:xfrm>
          <a:prstGeom prst="rect">
            <a:avLst/>
          </a:prstGeom>
        </p:spPr>
        <p:txBody>
          <a:bodyPr wrap="none">
            <a:spAutoFit/>
          </a:bodyPr>
          <a:lstStyle/>
          <a:p>
            <a:r>
              <a:rPr lang="en-US" sz="1000" dirty="0">
                <a:hlinkClick r:id="rId3"/>
              </a:rPr>
              <a:t>https://en.wikipedia.org/wiki/.3ds</a:t>
            </a:r>
            <a:r>
              <a:rPr lang="en-US" sz="1000" dirty="0"/>
              <a:t> </a:t>
            </a:r>
          </a:p>
        </p:txBody>
      </p:sp>
      <p:pic>
        <p:nvPicPr>
          <p:cNvPr id="1028" name="Picture 4" descr="https://i.all3dp.com/workers/images/fit=cover,w=1000,gravity=0.5x0.5,format=auto/wp-content/uploads/2022/01/12122555/max-file-open-in-autodesk-3ds-max-2022-fileinfo-211229_download.jpg">
            <a:extLst>
              <a:ext uri="{FF2B5EF4-FFF2-40B4-BE49-F238E27FC236}">
                <a16:creationId xmlns:a16="http://schemas.microsoft.com/office/drawing/2014/main" id="{B4E834C7-6E94-42E0-98AC-AECC46451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2130" y="1690688"/>
            <a:ext cx="4933326" cy="30981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3E066B4-6792-4D64-A505-B017124B8E5C}"/>
              </a:ext>
            </a:extLst>
          </p:cNvPr>
          <p:cNvSpPr/>
          <p:nvPr/>
        </p:nvSpPr>
        <p:spPr>
          <a:xfrm>
            <a:off x="7925586" y="4980563"/>
            <a:ext cx="6096000" cy="1877437"/>
          </a:xfrm>
          <a:prstGeom prst="rect">
            <a:avLst/>
          </a:prstGeom>
        </p:spPr>
        <p:txBody>
          <a:bodyPr>
            <a:spAutoFit/>
          </a:bodyPr>
          <a:lstStyle/>
          <a:p>
            <a:r>
              <a:rPr lang="en-US" sz="1400" dirty="0">
                <a:solidFill>
                  <a:srgbClr val="202122"/>
                </a:solidFill>
                <a:latin typeface="Arial" panose="020B0604020202020204" pitchFamily="34" charset="0"/>
              </a:rPr>
              <a:t>Reference: </a:t>
            </a:r>
            <a:r>
              <a:rPr lang="en-US" sz="1400" dirty="0">
                <a:hlinkClick r:id="rId5"/>
              </a:rPr>
              <a:t>http://paulbourke.net/dataformats/3ds/</a:t>
            </a:r>
            <a:r>
              <a:rPr lang="en-US" sz="1400" dirty="0"/>
              <a:t> </a:t>
            </a:r>
          </a:p>
          <a:p>
            <a:r>
              <a:rPr lang="en-US" sz="1400" dirty="0">
                <a:solidFill>
                  <a:srgbClr val="202122"/>
                </a:solidFill>
                <a:latin typeface="Arial" panose="020B0604020202020204" pitchFamily="34" charset="0"/>
              </a:rPr>
              <a:t>Tree structure made of chunks</a:t>
            </a:r>
          </a:p>
          <a:p>
            <a:r>
              <a:rPr lang="en-US" sz="1400" dirty="0">
                <a:solidFill>
                  <a:srgbClr val="202122"/>
                </a:solidFill>
                <a:latin typeface="Arial" panose="020B0604020202020204" pitchFamily="34" charset="0"/>
              </a:rPr>
              <a:t>In binary :</a:t>
            </a:r>
          </a:p>
          <a:p>
            <a:pPr marL="285750" indent="-285750">
              <a:buFontTx/>
              <a:buChar char="-"/>
            </a:pPr>
            <a:r>
              <a:rPr lang="en-US" sz="1400" dirty="0">
                <a:solidFill>
                  <a:srgbClr val="202122"/>
                </a:solidFill>
                <a:latin typeface="Arial" panose="020B0604020202020204" pitchFamily="34" charset="0"/>
              </a:rPr>
              <a:t>6 byte Chunk header:</a:t>
            </a:r>
          </a:p>
          <a:p>
            <a:pPr marL="742950" lvl="1" indent="-285750">
              <a:buFontTx/>
              <a:buChar char="-"/>
            </a:pPr>
            <a:r>
              <a:rPr lang="en-US" sz="1400" dirty="0">
                <a:solidFill>
                  <a:srgbClr val="202122"/>
                </a:solidFill>
                <a:latin typeface="Arial" panose="020B0604020202020204" pitchFamily="34" charset="0"/>
              </a:rPr>
              <a:t>1-2 = chunk ID</a:t>
            </a:r>
          </a:p>
          <a:p>
            <a:pPr marL="742950" lvl="1" indent="-285750">
              <a:buFontTx/>
              <a:buChar char="-"/>
            </a:pPr>
            <a:r>
              <a:rPr lang="en-US" sz="1400" dirty="0">
                <a:solidFill>
                  <a:srgbClr val="202122"/>
                </a:solidFill>
                <a:latin typeface="Arial" panose="020B0604020202020204" pitchFamily="34" charset="0"/>
              </a:rPr>
              <a:t>3-6 = little-endian length of the chunk</a:t>
            </a:r>
          </a:p>
          <a:p>
            <a:pPr marL="285750" indent="-285750">
              <a:buFontTx/>
              <a:buChar char="-"/>
            </a:pPr>
            <a:r>
              <a:rPr lang="en-US" sz="1400" dirty="0">
                <a:solidFill>
                  <a:srgbClr val="202122"/>
                </a:solidFill>
                <a:latin typeface="Arial" panose="020B0604020202020204" pitchFamily="34" charset="0"/>
              </a:rPr>
              <a:t>Next bytes: chunk’s data,</a:t>
            </a:r>
            <a:br>
              <a:rPr lang="en-US" sz="1400" dirty="0">
                <a:solidFill>
                  <a:srgbClr val="202122"/>
                </a:solidFill>
                <a:latin typeface="Arial" panose="020B0604020202020204" pitchFamily="34" charset="0"/>
              </a:rPr>
            </a:br>
            <a:r>
              <a:rPr lang="en-US" sz="1400" dirty="0">
                <a:solidFill>
                  <a:srgbClr val="202122"/>
                </a:solidFill>
                <a:latin typeface="Arial" panose="020B0604020202020204" pitchFamily="34" charset="0"/>
              </a:rPr>
              <a:t>including sub-chunks</a:t>
            </a:r>
            <a:endParaRPr lang="en-US" sz="1400" dirty="0"/>
          </a:p>
        </p:txBody>
      </p:sp>
    </p:spTree>
    <p:extLst>
      <p:ext uri="{BB962C8B-B14F-4D97-AF65-F5344CB8AC3E}">
        <p14:creationId xmlns:p14="http://schemas.microsoft.com/office/powerpoint/2010/main" val="12492341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07333-76AF-4857-AD98-84CE091B1B05}"/>
              </a:ext>
            </a:extLst>
          </p:cNvPr>
          <p:cNvSpPr>
            <a:spLocks noGrp="1"/>
          </p:cNvSpPr>
          <p:nvPr>
            <p:ph type="title"/>
          </p:nvPr>
        </p:nvSpPr>
        <p:spPr/>
        <p:txBody>
          <a:bodyPr/>
          <a:lstStyle/>
          <a:p>
            <a:r>
              <a:rPr lang="fr-FR" dirty="0" err="1"/>
              <a:t>Popular</a:t>
            </a:r>
            <a:r>
              <a:rPr lang="fr-FR" dirty="0"/>
              <a:t> 3D file formats:</a:t>
            </a:r>
            <a:br>
              <a:rPr lang="fr-FR" dirty="0"/>
            </a:br>
            <a:r>
              <a:rPr lang="fr-FR" dirty="0"/>
              <a:t>ISO 10303-21 STEP-files</a:t>
            </a:r>
            <a:endParaRPr lang="en-US" dirty="0"/>
          </a:p>
        </p:txBody>
      </p:sp>
      <p:sp>
        <p:nvSpPr>
          <p:cNvPr id="4" name="Espace réservé du numéro de diapositive 3">
            <a:extLst>
              <a:ext uri="{FF2B5EF4-FFF2-40B4-BE49-F238E27FC236}">
                <a16:creationId xmlns:a16="http://schemas.microsoft.com/office/drawing/2014/main" id="{1B03C322-5E40-4B68-B8BF-A472B3ABA8FA}"/>
              </a:ext>
            </a:extLst>
          </p:cNvPr>
          <p:cNvSpPr>
            <a:spLocks noGrp="1"/>
          </p:cNvSpPr>
          <p:nvPr>
            <p:ph type="sldNum" sz="quarter" idx="12"/>
          </p:nvPr>
        </p:nvSpPr>
        <p:spPr/>
        <p:txBody>
          <a:bodyPr/>
          <a:lstStyle/>
          <a:p>
            <a:fld id="{50488829-712A-49CD-A5AC-8F60246B7228}" type="slidenum">
              <a:rPr lang="en-US" smtClean="0"/>
              <a:t>88</a:t>
            </a:fld>
            <a:endParaRPr lang="en-US"/>
          </a:p>
        </p:txBody>
      </p:sp>
      <p:pic>
        <p:nvPicPr>
          <p:cNvPr id="5" name="Image 4">
            <a:extLst>
              <a:ext uri="{FF2B5EF4-FFF2-40B4-BE49-F238E27FC236}">
                <a16:creationId xmlns:a16="http://schemas.microsoft.com/office/drawing/2014/main" id="{F60F4AD6-BD2F-46D2-B754-906E96567AE1}"/>
              </a:ext>
            </a:extLst>
          </p:cNvPr>
          <p:cNvPicPr>
            <a:picLocks noChangeAspect="1"/>
          </p:cNvPicPr>
          <p:nvPr/>
        </p:nvPicPr>
        <p:blipFill>
          <a:blip r:embed="rId2"/>
          <a:stretch>
            <a:fillRect/>
          </a:stretch>
        </p:blipFill>
        <p:spPr>
          <a:xfrm>
            <a:off x="244971" y="1825625"/>
            <a:ext cx="2905530" cy="2467319"/>
          </a:xfrm>
          <a:prstGeom prst="rect">
            <a:avLst/>
          </a:prstGeom>
        </p:spPr>
      </p:pic>
      <p:sp>
        <p:nvSpPr>
          <p:cNvPr id="8" name="Rectangle 7">
            <a:extLst>
              <a:ext uri="{FF2B5EF4-FFF2-40B4-BE49-F238E27FC236}">
                <a16:creationId xmlns:a16="http://schemas.microsoft.com/office/drawing/2014/main" id="{C448E7AB-C1BB-446F-9CDE-21A86B747080}"/>
              </a:ext>
            </a:extLst>
          </p:cNvPr>
          <p:cNvSpPr/>
          <p:nvPr/>
        </p:nvSpPr>
        <p:spPr>
          <a:xfrm>
            <a:off x="244971" y="4292944"/>
            <a:ext cx="2526654" cy="246221"/>
          </a:xfrm>
          <a:prstGeom prst="rect">
            <a:avLst/>
          </a:prstGeom>
        </p:spPr>
        <p:txBody>
          <a:bodyPr wrap="none">
            <a:spAutoFit/>
          </a:bodyPr>
          <a:lstStyle/>
          <a:p>
            <a:r>
              <a:rPr lang="en-US" sz="1000" dirty="0">
                <a:hlinkClick r:id="rId3"/>
              </a:rPr>
              <a:t>https://en.wikipedia.org/wiki/ISO_10303-21</a:t>
            </a:r>
            <a:r>
              <a:rPr lang="en-US" sz="1000" dirty="0"/>
              <a:t> </a:t>
            </a:r>
          </a:p>
        </p:txBody>
      </p:sp>
      <p:pic>
        <p:nvPicPr>
          <p:cNvPr id="9" name="Image 8">
            <a:extLst>
              <a:ext uri="{FF2B5EF4-FFF2-40B4-BE49-F238E27FC236}">
                <a16:creationId xmlns:a16="http://schemas.microsoft.com/office/drawing/2014/main" id="{FA4084AB-C098-478E-B77D-ADD3BB5474C2}"/>
              </a:ext>
            </a:extLst>
          </p:cNvPr>
          <p:cNvPicPr>
            <a:picLocks noChangeAspect="1"/>
          </p:cNvPicPr>
          <p:nvPr/>
        </p:nvPicPr>
        <p:blipFill>
          <a:blip r:embed="rId4"/>
          <a:stretch>
            <a:fillRect/>
          </a:stretch>
        </p:blipFill>
        <p:spPr>
          <a:xfrm>
            <a:off x="8115974" y="1069847"/>
            <a:ext cx="4076025" cy="3831839"/>
          </a:xfrm>
          <a:prstGeom prst="rect">
            <a:avLst/>
          </a:prstGeom>
        </p:spPr>
      </p:pic>
      <p:sp>
        <p:nvSpPr>
          <p:cNvPr id="10" name="ZoneTexte 9">
            <a:extLst>
              <a:ext uri="{FF2B5EF4-FFF2-40B4-BE49-F238E27FC236}">
                <a16:creationId xmlns:a16="http://schemas.microsoft.com/office/drawing/2014/main" id="{25F5FDC1-A2B9-4098-B841-618F17BEA6DB}"/>
              </a:ext>
            </a:extLst>
          </p:cNvPr>
          <p:cNvSpPr txBox="1"/>
          <p:nvPr/>
        </p:nvSpPr>
        <p:spPr>
          <a:xfrm>
            <a:off x="388931" y="5082346"/>
            <a:ext cx="8899872" cy="1631216"/>
          </a:xfrm>
          <a:prstGeom prst="rect">
            <a:avLst/>
          </a:prstGeom>
          <a:noFill/>
        </p:spPr>
        <p:txBody>
          <a:bodyPr wrap="none" rtlCol="0">
            <a:spAutoFit/>
          </a:bodyPr>
          <a:lstStyle/>
          <a:p>
            <a:pPr marL="285750" indent="-285750">
              <a:buFont typeface="Arial" panose="020B0604020202020204" pitchFamily="34" charset="0"/>
              <a:buChar char="•"/>
            </a:pPr>
            <a:r>
              <a:rPr lang="en-US" sz="2000" dirty="0"/>
              <a:t>Popular for in many engineering domains that rely on CAD</a:t>
            </a:r>
          </a:p>
          <a:p>
            <a:pPr marL="742950" lvl="1" indent="-285750">
              <a:buFont typeface="Arial" panose="020B0604020202020204" pitchFamily="34" charset="0"/>
              <a:buChar char="•"/>
            </a:pPr>
            <a:r>
              <a:rPr lang="en-US" sz="2000" dirty="0"/>
              <a:t>Mechanical engineering</a:t>
            </a:r>
          </a:p>
          <a:p>
            <a:pPr marL="742950" lvl="1" indent="-285750">
              <a:buFont typeface="Arial" panose="020B0604020202020204" pitchFamily="34" charset="0"/>
              <a:buChar char="•"/>
            </a:pPr>
            <a:r>
              <a:rPr lang="fr-FR" sz="2000" dirty="0"/>
              <a:t>AECOO  </a:t>
            </a:r>
            <a:r>
              <a:rPr lang="en-US" sz="2000" dirty="0"/>
              <a:t>industry</a:t>
            </a:r>
            <a:r>
              <a:rPr lang="fr-FR" sz="2000" dirty="0"/>
              <a:t> (</a:t>
            </a:r>
            <a:r>
              <a:rPr lang="en-US" sz="2000" dirty="0"/>
              <a:t>Architecture, Engineering, Construction, Owner Operator)</a:t>
            </a:r>
          </a:p>
          <a:p>
            <a:pPr marL="285750" indent="-285750">
              <a:buFont typeface="Arial" panose="020B0604020202020204" pitchFamily="34" charset="0"/>
              <a:buChar char="•"/>
            </a:pPr>
            <a:r>
              <a:rPr lang="en-US" sz="2000" dirty="0"/>
              <a:t>ASCII, not storage-efficient</a:t>
            </a:r>
          </a:p>
          <a:p>
            <a:pPr marL="285750" indent="-285750">
              <a:buFont typeface="Arial" panose="020B0604020202020204" pitchFamily="34" charset="0"/>
              <a:buChar char="•"/>
            </a:pPr>
            <a:r>
              <a:rPr lang="en-US" sz="2000" dirty="0"/>
              <a:t>Schema defined separately in the EXPRESS data modeling language ISO 10303-11</a:t>
            </a:r>
          </a:p>
        </p:txBody>
      </p:sp>
      <p:pic>
        <p:nvPicPr>
          <p:cNvPr id="9218" name="Picture 2" descr="https://www.technia.com/wp-content/uploads/2018/09/step-export-3-1-300x239.png">
            <a:extLst>
              <a:ext uri="{FF2B5EF4-FFF2-40B4-BE49-F238E27FC236}">
                <a16:creationId xmlns:a16="http://schemas.microsoft.com/office/drawing/2014/main" id="{0585FC27-1ABD-4D4E-A3A0-072FD82418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5256" y="1789059"/>
            <a:ext cx="2185973" cy="17414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a:extLst>
              <a:ext uri="{FF2B5EF4-FFF2-40B4-BE49-F238E27FC236}">
                <a16:creationId xmlns:a16="http://schemas.microsoft.com/office/drawing/2014/main" id="{FC56C467-CC4F-46D6-AC72-492D5D20094C}"/>
              </a:ext>
            </a:extLst>
          </p:cNvPr>
          <p:cNvPicPr>
            <a:picLocks noChangeAspect="1"/>
          </p:cNvPicPr>
          <p:nvPr/>
        </p:nvPicPr>
        <p:blipFill>
          <a:blip r:embed="rId6"/>
          <a:stretch>
            <a:fillRect/>
          </a:stretch>
        </p:blipFill>
        <p:spPr>
          <a:xfrm>
            <a:off x="5102353" y="3044952"/>
            <a:ext cx="2972068" cy="1910115"/>
          </a:xfrm>
          <a:prstGeom prst="rect">
            <a:avLst/>
          </a:prstGeom>
        </p:spPr>
      </p:pic>
    </p:spTree>
    <p:extLst>
      <p:ext uri="{BB962C8B-B14F-4D97-AF65-F5344CB8AC3E}">
        <p14:creationId xmlns:p14="http://schemas.microsoft.com/office/powerpoint/2010/main" val="20655615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p>
        </p:txBody>
      </p:sp>
      <p:sp>
        <p:nvSpPr>
          <p:cNvPr id="3" name="Subtitle 2"/>
          <p:cNvSpPr>
            <a:spLocks noGrp="1"/>
          </p:cNvSpPr>
          <p:nvPr>
            <p:ph type="subTitle" idx="1"/>
          </p:nvPr>
        </p:nvSpPr>
        <p:spPr>
          <a:xfrm>
            <a:off x="2082800" y="3602038"/>
            <a:ext cx="8026400" cy="1655762"/>
          </a:xfrm>
        </p:spPr>
        <p:txBody>
          <a:bodyPr/>
          <a:lstStyle/>
          <a:p>
            <a:r>
              <a:rPr lang="en-US" dirty="0"/>
              <a:t>&lt;/ Part 2. Data Formats &gt;</a:t>
            </a:r>
          </a:p>
        </p:txBody>
      </p:sp>
    </p:spTree>
    <p:extLst>
      <p:ext uri="{BB962C8B-B14F-4D97-AF65-F5344CB8AC3E}">
        <p14:creationId xmlns:p14="http://schemas.microsoft.com/office/powerpoint/2010/main" val="378626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default programs - how can I change file association globally? - Ask Ubun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188" y="3419211"/>
            <a:ext cx="4184197" cy="35533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FR" dirty="0"/>
              <a:t>How to </a:t>
            </a:r>
            <a:r>
              <a:rPr lang="fr-FR" dirty="0" err="1"/>
              <a:t>identify</a:t>
            </a:r>
            <a:r>
              <a:rPr lang="fr-FR" dirty="0"/>
              <a:t> a file type ?</a:t>
            </a:r>
          </a:p>
        </p:txBody>
      </p:sp>
      <p:sp>
        <p:nvSpPr>
          <p:cNvPr id="4" name="Slide Number Placeholder 3"/>
          <p:cNvSpPr>
            <a:spLocks noGrp="1"/>
          </p:cNvSpPr>
          <p:nvPr>
            <p:ph type="sldNum" sz="quarter" idx="12"/>
          </p:nvPr>
        </p:nvSpPr>
        <p:spPr/>
        <p:txBody>
          <a:bodyPr/>
          <a:lstStyle/>
          <a:p>
            <a:fld id="{50488829-712A-49CD-A5AC-8F60246B7228}" type="slidenum">
              <a:rPr lang="en-US" smtClean="0"/>
              <a:t>9</a:t>
            </a:fld>
            <a:endParaRPr lang="en-US"/>
          </a:p>
        </p:txBody>
      </p:sp>
      <p:sp>
        <p:nvSpPr>
          <p:cNvPr id="3" name="Content Placeholder 2"/>
          <p:cNvSpPr>
            <a:spLocks noGrp="1"/>
          </p:cNvSpPr>
          <p:nvPr>
            <p:ph idx="1"/>
          </p:nvPr>
        </p:nvSpPr>
        <p:spPr/>
        <p:txBody>
          <a:bodyPr>
            <a:normAutofit/>
          </a:bodyPr>
          <a:lstStyle/>
          <a:p>
            <a:pPr marL="0" indent="0">
              <a:buNone/>
            </a:pPr>
            <a:r>
              <a:rPr lang="fr-FR" sz="2400" b="1" dirty="0" err="1"/>
              <a:t>Filename</a:t>
            </a:r>
            <a:r>
              <a:rPr lang="fr-FR" sz="2400" b="1" dirty="0"/>
              <a:t> extensions</a:t>
            </a:r>
          </a:p>
          <a:p>
            <a:r>
              <a:rPr lang="fr-FR" sz="2000" dirty="0" err="1"/>
              <a:t>See</a:t>
            </a:r>
            <a:r>
              <a:rPr lang="fr-FR" sz="2000" dirty="0"/>
              <a:t> </a:t>
            </a:r>
            <a:r>
              <a:rPr lang="fr-FR" sz="2000" dirty="0">
                <a:hlinkClick r:id="rId3"/>
              </a:rPr>
              <a:t>https://en.wikipedia.org/wiki/List_of_filename_extensions</a:t>
            </a:r>
            <a:r>
              <a:rPr lang="fr-FR" sz="2000" dirty="0"/>
              <a:t> </a:t>
            </a:r>
          </a:p>
          <a:p>
            <a:r>
              <a:rPr lang="fr-FR" sz="2000" dirty="0"/>
              <a:t>Look up or </a:t>
            </a:r>
            <a:r>
              <a:rPr lang="fr-FR" sz="2000" dirty="0" err="1"/>
              <a:t>browse</a:t>
            </a:r>
            <a:r>
              <a:rPr lang="fr-FR" sz="2000" dirty="0"/>
              <a:t> </a:t>
            </a:r>
            <a:r>
              <a:rPr lang="fr-FR" sz="2000" dirty="0" err="1"/>
              <a:t>categories</a:t>
            </a:r>
            <a:r>
              <a:rPr lang="fr-FR" sz="2000" dirty="0"/>
              <a:t> </a:t>
            </a:r>
            <a:r>
              <a:rPr lang="fr-FR" sz="2000" dirty="0">
                <a:hlinkClick r:id="rId4"/>
              </a:rPr>
              <a:t>https://www.file-extension.info/</a:t>
            </a:r>
            <a:r>
              <a:rPr lang="fr-FR" sz="2000" dirty="0"/>
              <a:t> </a:t>
            </a:r>
          </a:p>
          <a:p>
            <a:r>
              <a:rPr lang="fr-FR" sz="2000" dirty="0"/>
              <a:t>Windows / linux desktops: applications association to </a:t>
            </a:r>
            <a:r>
              <a:rPr lang="fr-FR" sz="2000" dirty="0" err="1"/>
              <a:t>filename</a:t>
            </a:r>
            <a:r>
              <a:rPr lang="fr-FR" sz="2000" dirty="0"/>
              <a:t> extension</a:t>
            </a:r>
          </a:p>
        </p:txBody>
      </p:sp>
      <p:pic>
        <p:nvPicPr>
          <p:cNvPr id="6147" name="Picture 3" descr="select a default app by file ty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3670299"/>
            <a:ext cx="5362575" cy="26860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497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3905</TotalTime>
  <Words>3604</Words>
  <Application>Microsoft Office PowerPoint</Application>
  <PresentationFormat>Grand écran</PresentationFormat>
  <Paragraphs>549</Paragraphs>
  <Slides>89</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89</vt:i4>
      </vt:variant>
    </vt:vector>
  </HeadingPairs>
  <TitlesOfParts>
    <vt:vector size="96" baseType="lpstr">
      <vt:lpstr>-apple-system</vt:lpstr>
      <vt:lpstr>Arial</vt:lpstr>
      <vt:lpstr>Calibri</vt:lpstr>
      <vt:lpstr>Calibri Light</vt:lpstr>
      <vt:lpstr>Consolas</vt:lpstr>
      <vt:lpstr>Roboto</vt:lpstr>
      <vt:lpstr>Office Theme</vt:lpstr>
      <vt:lpstr>Data Interoperability and Semantics</vt:lpstr>
      <vt:lpstr>Data Interoperability and Semantics Outline</vt:lpstr>
      <vt:lpstr>Data Interoperability and Semantics</vt:lpstr>
      <vt:lpstr>File format</vt:lpstr>
      <vt:lpstr>Présentation PowerPoint</vt:lpstr>
      <vt:lpstr>Proprietary file formats vs free file formats</vt:lpstr>
      <vt:lpstr>Open vs unpublished file formats</vt:lpstr>
      <vt:lpstr>Présentation PowerPoint</vt:lpstr>
      <vt:lpstr>How to identify a file type ?</vt:lpstr>
      <vt:lpstr>How to identify a file type ?</vt:lpstr>
      <vt:lpstr>How to identify a file type ?</vt:lpstr>
      <vt:lpstr>How to identify a file type ?</vt:lpstr>
      <vt:lpstr>How to identify a file type ?</vt:lpstr>
      <vt:lpstr>How to identify a file type ?</vt:lpstr>
      <vt:lpstr>How to identify a file type ?</vt:lpstr>
      <vt:lpstr>Présentation PowerPoint</vt:lpstr>
      <vt:lpstr>Présentation PowerPoint</vt:lpstr>
      <vt:lpstr>Présentation PowerPoint</vt:lpstr>
      <vt:lpstr>Data Interoperability and Semantics</vt:lpstr>
      <vt:lpstr>Delimiter-separated values</vt:lpstr>
      <vt:lpstr>Delimiter-separated values</vt:lpstr>
      <vt:lpstr>Delimiter-separated values</vt:lpstr>
      <vt:lpstr>Data Interoperability and Semantics</vt:lpstr>
      <vt:lpstr>Extensible Markup Language</vt:lpstr>
      <vt:lpstr>Extensible Markup Language</vt:lpstr>
      <vt:lpstr>Extensible Markup Language</vt:lpstr>
      <vt:lpstr>XML manipulation: Document Object Model (DOM)</vt:lpstr>
      <vt:lpstr>SAX (Simple API for XML)</vt:lpstr>
      <vt:lpstr>XML – OOP data binding</vt:lpstr>
      <vt:lpstr>XPath: Declarative tree-traversal language</vt:lpstr>
      <vt:lpstr>XQuery: Declarative query language</vt:lpstr>
      <vt:lpstr>XSLT: Declarative transformation language</vt:lpstr>
      <vt:lpstr>Data Interoperability and Semantics</vt:lpstr>
      <vt:lpstr>JavaScript Object Notation</vt:lpstr>
      <vt:lpstr>JavaScript Object Notation</vt:lpstr>
      <vt:lpstr>JavaScript Object Notation</vt:lpstr>
      <vt:lpstr>JSON Schema</vt:lpstr>
      <vt:lpstr>JSONPath: Declarative tree-traversal language</vt:lpstr>
      <vt:lpstr>JSONPath: Declarative tree-traversal language</vt:lpstr>
      <vt:lpstr>APIs for JSON Processing</vt:lpstr>
      <vt:lpstr>JSON – OOP data binding</vt:lpstr>
      <vt:lpstr>Data Interoperability and Semantics</vt:lpstr>
      <vt:lpstr>.properties files</vt:lpstr>
      <vt:lpstr>INI files</vt:lpstr>
      <vt:lpstr>TOML files</vt:lpstr>
      <vt:lpstr>TOML files</vt:lpstr>
      <vt:lpstr>Data Interoperability and Semantics</vt:lpstr>
      <vt:lpstr>YAML Ain’t Markup Language (YAML)</vt:lpstr>
      <vt:lpstr>YAML Ain’t Markup Language (YAML)</vt:lpstr>
      <vt:lpstr>YAML Ain’t Markup Language (YAML)</vt:lpstr>
      <vt:lpstr>YAML Ain’t Markup Language (YAML)</vt:lpstr>
      <vt:lpstr>YAML Ain’t Markup Language (YAML)</vt:lpstr>
      <vt:lpstr>YAML Ain’t Markup Language (YAML)</vt:lpstr>
      <vt:lpstr>APIs for YAML Processing</vt:lpstr>
      <vt:lpstr>Data Interoperability and Semantics</vt:lpstr>
      <vt:lpstr>Présentation PowerPoint</vt:lpstr>
      <vt:lpstr>Présentation PowerPoint</vt:lpstr>
      <vt:lpstr>Présentation PowerPoint</vt:lpstr>
      <vt:lpstr>Data Interoperability and Semantics</vt:lpstr>
      <vt:lpstr>Compression</vt:lpstr>
      <vt:lpstr>How compression works</vt:lpstr>
      <vt:lpstr>Présentation PowerPoint</vt:lpstr>
      <vt:lpstr>Présentation PowerPoint</vt:lpstr>
      <vt:lpstr>Data Interoperability and Semantics</vt:lpstr>
      <vt:lpstr>Présentation PowerPoint</vt:lpstr>
      <vt:lpstr>Image file formats</vt:lpstr>
      <vt:lpstr>Raster vs Vector graphics</vt:lpstr>
      <vt:lpstr>JPEG</vt:lpstr>
      <vt:lpstr>PNG</vt:lpstr>
      <vt:lpstr>Présentation PowerPoint</vt:lpstr>
      <vt:lpstr>Modern image file formats: WebP</vt:lpstr>
      <vt:lpstr>Modern image file formats: AVIF</vt:lpstr>
      <vt:lpstr>Présentation PowerPoint</vt:lpstr>
      <vt:lpstr>Recommendations for images in the browser</vt:lpstr>
      <vt:lpstr>Audio file formats</vt:lpstr>
      <vt:lpstr>Video file formats</vt:lpstr>
      <vt:lpstr>Recommendations for audio and video files</vt:lpstr>
      <vt:lpstr>Data Interoperability and Semantics</vt:lpstr>
      <vt:lpstr>3D models</vt:lpstr>
      <vt:lpstr>3D models</vt:lpstr>
      <vt:lpstr>Shape Geometry</vt:lpstr>
      <vt:lpstr>Surface Textures</vt:lpstr>
      <vt:lpstr>Scene detail</vt:lpstr>
      <vt:lpstr>Animation</vt:lpstr>
      <vt:lpstr>Popular 3D file formats: STL (“stereolithography”)</vt:lpstr>
      <vt:lpstr>Popular 3D file formats: Wavefront OBJ file format</vt:lpstr>
      <vt:lpstr>Popular 3D file formats: Autodesk 3DS Max file format</vt:lpstr>
      <vt:lpstr>Popular 3D file formats: ISO 10303-21 STEP-files</vt:lpstr>
      <vt:lpstr>Data Interoperability and Semantics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Graphes de connaissances</dc:title>
  <dc:creator>Maxime Lefrançois</dc:creator>
  <cp:lastModifiedBy>Maxime Lefrancois</cp:lastModifiedBy>
  <cp:revision>357</cp:revision>
  <dcterms:created xsi:type="dcterms:W3CDTF">2021-07-21T09:40:55Z</dcterms:created>
  <dcterms:modified xsi:type="dcterms:W3CDTF">2023-11-20T09:58:19Z</dcterms:modified>
</cp:coreProperties>
</file>