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534" r:id="rId2"/>
    <p:sldId id="617" r:id="rId3"/>
    <p:sldId id="565" r:id="rId4"/>
    <p:sldId id="605" r:id="rId5"/>
    <p:sldId id="561" r:id="rId6"/>
    <p:sldId id="562" r:id="rId7"/>
    <p:sldId id="564" r:id="rId8"/>
    <p:sldId id="566" r:id="rId9"/>
    <p:sldId id="568" r:id="rId10"/>
    <p:sldId id="567" r:id="rId11"/>
    <p:sldId id="570" r:id="rId12"/>
    <p:sldId id="569" r:id="rId13"/>
    <p:sldId id="571" r:id="rId14"/>
    <p:sldId id="606" r:id="rId15"/>
    <p:sldId id="548" r:id="rId16"/>
    <p:sldId id="550" r:id="rId17"/>
    <p:sldId id="554" r:id="rId18"/>
    <p:sldId id="576" r:id="rId19"/>
    <p:sldId id="575" r:id="rId20"/>
    <p:sldId id="607" r:id="rId21"/>
    <p:sldId id="608" r:id="rId22"/>
    <p:sldId id="573" r:id="rId23"/>
    <p:sldId id="574" r:id="rId24"/>
    <p:sldId id="556" r:id="rId25"/>
    <p:sldId id="609" r:id="rId26"/>
    <p:sldId id="578" r:id="rId27"/>
    <p:sldId id="579" r:id="rId28"/>
    <p:sldId id="580" r:id="rId29"/>
    <p:sldId id="581" r:id="rId30"/>
    <p:sldId id="582" r:id="rId31"/>
    <p:sldId id="621" r:id="rId32"/>
    <p:sldId id="618" r:id="rId33"/>
    <p:sldId id="623" r:id="rId34"/>
    <p:sldId id="624" r:id="rId35"/>
    <p:sldId id="619" r:id="rId36"/>
    <p:sldId id="594" r:id="rId37"/>
    <p:sldId id="595" r:id="rId38"/>
    <p:sldId id="610" r:id="rId39"/>
    <p:sldId id="611" r:id="rId40"/>
    <p:sldId id="612" r:id="rId41"/>
    <p:sldId id="613" r:id="rId42"/>
    <p:sldId id="625" r:id="rId43"/>
    <p:sldId id="626" r:id="rId44"/>
    <p:sldId id="627" r:id="rId45"/>
    <p:sldId id="628" r:id="rId46"/>
    <p:sldId id="629" r:id="rId47"/>
    <p:sldId id="630" r:id="rId48"/>
    <p:sldId id="631" r:id="rId49"/>
    <p:sldId id="633" r:id="rId50"/>
    <p:sldId id="535" r:id="rId5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6CB7FB-CCA4-48AE-8F7A-7A8F72CE0B33}">
          <p14:sldIdLst>
            <p14:sldId id="534"/>
            <p14:sldId id="617"/>
            <p14:sldId id="565"/>
            <p14:sldId id="605"/>
            <p14:sldId id="561"/>
            <p14:sldId id="562"/>
            <p14:sldId id="564"/>
            <p14:sldId id="566"/>
            <p14:sldId id="568"/>
            <p14:sldId id="567"/>
            <p14:sldId id="570"/>
            <p14:sldId id="569"/>
            <p14:sldId id="571"/>
            <p14:sldId id="606"/>
            <p14:sldId id="548"/>
            <p14:sldId id="550"/>
            <p14:sldId id="554"/>
            <p14:sldId id="576"/>
            <p14:sldId id="575"/>
            <p14:sldId id="607"/>
            <p14:sldId id="608"/>
            <p14:sldId id="573"/>
            <p14:sldId id="574"/>
            <p14:sldId id="556"/>
            <p14:sldId id="609"/>
            <p14:sldId id="578"/>
            <p14:sldId id="579"/>
            <p14:sldId id="580"/>
            <p14:sldId id="581"/>
            <p14:sldId id="582"/>
            <p14:sldId id="621"/>
            <p14:sldId id="618"/>
            <p14:sldId id="623"/>
            <p14:sldId id="624"/>
            <p14:sldId id="619"/>
            <p14:sldId id="594"/>
            <p14:sldId id="595"/>
            <p14:sldId id="610"/>
            <p14:sldId id="611"/>
            <p14:sldId id="612"/>
            <p14:sldId id="613"/>
            <p14:sldId id="625"/>
            <p14:sldId id="626"/>
            <p14:sldId id="627"/>
            <p14:sldId id="628"/>
            <p14:sldId id="629"/>
            <p14:sldId id="630"/>
            <p14:sldId id="631"/>
            <p14:sldId id="633"/>
            <p14:sldId id="5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CC00"/>
    <a:srgbClr val="FF950E"/>
    <a:srgbClr val="1F4E79"/>
    <a:srgbClr val="1D6689"/>
    <a:srgbClr val="8DC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9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27BC6-217A-418A-9969-92CD2E8376D0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89578-8FCF-46B0-BB70-0E209C22327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9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course/data" TargetMode="External"/><Relationship Id="rId2" Type="http://schemas.openxmlformats.org/officeDocument/2006/relationships/hyperlink" Target="https://maxime-lefrancois.info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22C9-8241-4A2F-90BF-8D8B9DB93122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14CBF12-8A91-41FA-9F26-DF095C775D5D}"/>
              </a:ext>
            </a:extLst>
          </p:cNvPr>
          <p:cNvSpPr txBox="1"/>
          <p:nvPr userDrawn="1"/>
        </p:nvSpPr>
        <p:spPr bwMode="auto">
          <a:xfrm>
            <a:off x="100584" y="5818477"/>
            <a:ext cx="9074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/>
              <a:t>ICM – Toolbox Engineering and Interoperability of Software Systems – Course unit on Data Interoperability and Semantics</a:t>
            </a:r>
            <a:endParaRPr dirty="0"/>
          </a:p>
          <a:p>
            <a:pPr>
              <a:defRPr/>
            </a:pPr>
            <a:r>
              <a:rPr lang="en-US" sz="1400" dirty="0"/>
              <a:t>M1 Cyber Physical and Social Systems – Course unit on Data Interoperability and Semantics</a:t>
            </a:r>
          </a:p>
          <a:p>
            <a:pPr>
              <a:defRPr/>
            </a:pPr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u="sng" dirty="0">
                <a:hlinkClick r:id="rId2"/>
              </a:rPr>
              <a:t>https://maxime-lefrancois.info</a:t>
            </a:r>
            <a:r>
              <a:rPr lang="en-US" sz="1400" u="sng" dirty="0"/>
              <a:t> </a:t>
            </a:r>
            <a:endParaRPr dirty="0"/>
          </a:p>
          <a:p>
            <a:pPr>
              <a:defRPr/>
            </a:pPr>
            <a:r>
              <a:rPr lang="en-US" sz="1400" dirty="0"/>
              <a:t>Course unit URL: </a:t>
            </a:r>
            <a:r>
              <a:rPr lang="en-US" sz="1400" u="sng" dirty="0">
                <a:hlinkClick r:id="rId3"/>
              </a:rPr>
              <a:t>https://ci.mines-stetienne.fr/cps2/course/data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85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285A-A5B1-4EAE-8D5F-007CA3DF7C68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2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8340-3D59-4371-8C2B-851F3EC7153A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7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9600" y="175649"/>
            <a:ext cx="10972800" cy="589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073763"/>
              </a:buClr>
              <a:defRPr>
                <a:solidFill>
                  <a:srgbClr val="073763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09600" y="1249202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71428"/>
              <a:buFont typeface="Calibri"/>
              <a:defRPr sz="2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Font typeface="Calibri"/>
              <a:defRPr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095001" y="6272335"/>
            <a:ext cx="731598" cy="523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fr" smtClean="0"/>
              <a:pPr/>
              <a:t>‹N°›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80779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0C4B-7A79-46BC-A79D-18A45F4310EE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4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0DA5-C952-49B1-8EA4-324D38C9FB0C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1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34B3-EA70-4B58-89DE-FB3080CC4017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5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AFCD-27A3-46F0-9BB6-23B9F4D698B6}" type="datetime1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3489-CA23-4B62-86B4-B1278B4F2E5D}" type="datetime1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9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193B-D149-425E-BCBA-25A9AEF2DEE2}" type="datetime1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47D1-7E92-4F26-B2F0-19AA1100AFD3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1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A002-DBBD-4865-8D5A-9344768495BF}" type="datetime1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Graphes de données - modèles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0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FAA10-05C0-444B-83DE-443F01CE8D4A}" type="datetime1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Graphes de données - modèles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88829-712A-49CD-A5AC-8F60246B72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xml/schema_intro.as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son-schema.org/learn/miscellaneous-examples.html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oneiota.org/" TargetMode="External"/><Relationship Id="rId4" Type="http://schemas.openxmlformats.org/officeDocument/2006/relationships/hyperlink" Target="https://www.fiware.org/developers/data-model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course/data" TargetMode="External"/><Relationship Id="rId2" Type="http://schemas.openxmlformats.org/officeDocument/2006/relationships/hyperlink" Target="https://maxime-lefrancois.info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vision-meteo.ch/services/json/lausanne" TargetMode="External"/><Relationship Id="rId2" Type="http://schemas.openxmlformats.org/officeDocument/2006/relationships/hyperlink" Target="https://samples.openweathermap.org/data/2.5/weather?id=2172797&amp;appid=b6907d289e10d714a6e88b30761fae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mart-data-models/dataModel.Weather/blob/master/WeatherForecast/examples/example-normalized.json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swbp-skos-core-guide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0.png"/><Relationship Id="rId7" Type="http://schemas.openxmlformats.org/officeDocument/2006/relationships/hyperlink" Target="https://project-haystack.org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www.w3.org/2001/sw/wiki/SKOS/Datasets" TargetMode="External"/><Relationship Id="rId4" Type="http://schemas.openxmlformats.org/officeDocument/2006/relationships/hyperlink" Target="https://github.com/nasa/dictionaries" TargetMode="External"/><Relationship Id="rId9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5stardata.info/en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3.org/DesignIssues/LinkedData.html" TargetMode="External"/><Relationship Id="rId4" Type="http://schemas.openxmlformats.org/officeDocument/2006/relationships/hyperlink" Target="http://www.w3.org/People/Berners-Lee/card#i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validator.schema.org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s.google.com/search/docs/advanced/structured-data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ogp.me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s://developers.facebook.com/tools/debug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www.w3.org/TR/rdfa-prim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w3.org/TR/rdfa-primer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w3.org/TR/rdfa-primer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json-ld11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hyperlink" Target="https://json-ld.org/learn.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json-ld.org/playground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json-ld.org/playground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List_of_XML_markup_languag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etcode.com/java/jaxb/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wtodoinjava.com/jaxb/jaxb-annotations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Interoperability</a:t>
            </a:r>
            <a:br>
              <a:rPr lang="en-US" dirty="0"/>
            </a:br>
            <a:r>
              <a:rPr lang="en-US" dirty="0"/>
              <a:t>and Semantics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0" y="3602038"/>
            <a:ext cx="8026400" cy="1655762"/>
          </a:xfrm>
        </p:spPr>
        <p:txBody>
          <a:bodyPr/>
          <a:lstStyle/>
          <a:p>
            <a:r>
              <a:rPr lang="fr-FR" dirty="0"/>
              <a:t>&lt; Part 3. Data </a:t>
            </a:r>
            <a:r>
              <a:rPr lang="fr-FR" dirty="0" err="1"/>
              <a:t>schemas</a:t>
            </a:r>
            <a:r>
              <a:rPr lang="fr-FR" dirty="0"/>
              <a:t> and </a:t>
            </a:r>
            <a:r>
              <a:rPr lang="fr-FR" dirty="0" err="1"/>
              <a:t>semantics</a:t>
            </a:r>
            <a:r>
              <a:rPr lang="fr-FR" dirty="0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929438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XML </a:t>
            </a:r>
            <a:r>
              <a:rPr lang="fr-FR" dirty="0" err="1"/>
              <a:t>Schema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XML </a:t>
            </a:r>
            <a:r>
              <a:rPr lang="fr-FR" dirty="0" err="1"/>
              <a:t>Schema</a:t>
            </a:r>
            <a:r>
              <a:rPr lang="fr-FR" dirty="0"/>
              <a:t> (W3C,  2003)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C00000"/>
                </a:solidFill>
              </a:rPr>
              <a:t>The </a:t>
            </a:r>
            <a:r>
              <a:rPr lang="fr-FR" dirty="0" err="1">
                <a:solidFill>
                  <a:srgbClr val="C00000"/>
                </a:solidFill>
              </a:rPr>
              <a:t>only</a:t>
            </a:r>
            <a:r>
              <a:rPr lang="fr-FR" dirty="0">
                <a:solidFill>
                  <a:srgbClr val="C00000"/>
                </a:solidFill>
              </a:rPr>
              <a:t> one </a:t>
            </a:r>
            <a:r>
              <a:rPr lang="fr-FR" dirty="0" err="1">
                <a:solidFill>
                  <a:srgbClr val="C00000"/>
                </a:solidFill>
              </a:rPr>
              <a:t>you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should</a:t>
            </a:r>
            <a:r>
              <a:rPr lang="fr-FR" dirty="0">
                <a:solidFill>
                  <a:srgbClr val="C00000"/>
                </a:solidFill>
              </a:rPr>
              <a:t> use (if </a:t>
            </a:r>
            <a:r>
              <a:rPr lang="fr-FR" dirty="0" err="1">
                <a:solidFill>
                  <a:srgbClr val="C00000"/>
                </a:solidFill>
              </a:rPr>
              <a:t>you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need</a:t>
            </a:r>
            <a:r>
              <a:rPr lang="fr-FR" dirty="0">
                <a:solidFill>
                  <a:srgbClr val="C00000"/>
                </a:solidFill>
              </a:rPr>
              <a:t> to)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0948"/>
          <a:stretch/>
        </p:blipFill>
        <p:spPr>
          <a:xfrm>
            <a:off x="425839" y="2814848"/>
            <a:ext cx="5174862" cy="3600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196995" y="6415801"/>
            <a:ext cx="29049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https://www.w3schools.com/xml/schema_intro.asp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3220"/>
          <a:stretch/>
        </p:blipFill>
        <p:spPr>
          <a:xfrm>
            <a:off x="6507558" y="2950182"/>
            <a:ext cx="5522518" cy="2657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>
          <a:xfrm>
            <a:off x="5820966" y="4001294"/>
            <a:ext cx="550068" cy="87868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6507558" y="5608028"/>
            <a:ext cx="1689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Valid</a:t>
            </a:r>
            <a:r>
              <a:rPr lang="fr-FR" sz="1400" dirty="0"/>
              <a:t> XML document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883" y="6413584"/>
            <a:ext cx="1903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XML </a:t>
            </a:r>
            <a:r>
              <a:rPr lang="fr-FR" sz="1400" dirty="0" err="1"/>
              <a:t>Schema</a:t>
            </a:r>
            <a:r>
              <a:rPr lang="fr-FR" sz="1400" dirty="0"/>
              <a:t> document</a:t>
            </a:r>
          </a:p>
        </p:txBody>
      </p:sp>
    </p:spTree>
    <p:extLst>
      <p:ext uri="{BB962C8B-B14F-4D97-AF65-F5344CB8AC3E}">
        <p14:creationId xmlns:p14="http://schemas.microsoft.com/office/powerpoint/2010/main" val="273210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XML </a:t>
            </a:r>
            <a:r>
              <a:rPr lang="fr-FR" dirty="0" err="1"/>
              <a:t>Schema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Tutorials</a:t>
            </a:r>
            <a:endParaRPr lang="fr-FR" dirty="0"/>
          </a:p>
          <a:p>
            <a:pPr lvl="1"/>
            <a:r>
              <a:rPr lang="fr-FR" dirty="0">
                <a:hlinkClick r:id="rId2"/>
              </a:rPr>
              <a:t>https://www.tutorialspoint.com/xml/xml_schemas.htm</a:t>
            </a:r>
          </a:p>
          <a:p>
            <a:pPr lvl="1"/>
            <a:r>
              <a:rPr lang="fr-FR" dirty="0">
                <a:hlinkClick r:id="rId2"/>
              </a:rPr>
              <a:t>https://www.w3schools.com/xml/schema_intro.asp</a:t>
            </a:r>
            <a:endParaRPr lang="fr-FR" dirty="0"/>
          </a:p>
          <a:p>
            <a:pPr lvl="1"/>
            <a:r>
              <a:rPr lang="fr-FR" dirty="0"/>
              <a:t>...</a:t>
            </a:r>
          </a:p>
          <a:p>
            <a:r>
              <a:rPr lang="fr-FR" dirty="0" err="1"/>
              <a:t>What</a:t>
            </a:r>
            <a:r>
              <a:rPr lang="fr-FR" dirty="0"/>
              <a:t> to do </a:t>
            </a:r>
            <a:r>
              <a:rPr lang="fr-FR" dirty="0" err="1"/>
              <a:t>with</a:t>
            </a:r>
            <a:r>
              <a:rPr lang="fr-FR" dirty="0"/>
              <a:t> XML </a:t>
            </a:r>
            <a:r>
              <a:rPr lang="fr-FR" dirty="0" err="1"/>
              <a:t>Schemas</a:t>
            </a:r>
            <a:endParaRPr lang="fr-FR" dirty="0"/>
          </a:p>
          <a:p>
            <a:pPr lvl="1"/>
            <a:r>
              <a:rPr lang="fr-FR" dirty="0" err="1"/>
              <a:t>validate</a:t>
            </a:r>
            <a:r>
              <a:rPr lang="fr-FR" dirty="0"/>
              <a:t> documents</a:t>
            </a:r>
          </a:p>
          <a:p>
            <a:pPr lvl="1"/>
            <a:r>
              <a:rPr lang="fr-FR" dirty="0" err="1"/>
              <a:t>generate</a:t>
            </a:r>
            <a:r>
              <a:rPr lang="fr-FR" dirty="0"/>
              <a:t> </a:t>
            </a:r>
            <a:r>
              <a:rPr lang="fr-FR" dirty="0" err="1"/>
              <a:t>forms</a:t>
            </a:r>
            <a:endParaRPr lang="fr-FR" dirty="0"/>
          </a:p>
          <a:p>
            <a:pPr lvl="1"/>
            <a:r>
              <a:rPr lang="fr-FR" dirty="0" err="1"/>
              <a:t>generate</a:t>
            </a:r>
            <a:r>
              <a:rPr lang="fr-FR" dirty="0"/>
              <a:t> classes (</a:t>
            </a:r>
            <a:r>
              <a:rPr lang="fr-FR" dirty="0" err="1"/>
              <a:t>any</a:t>
            </a:r>
            <a:r>
              <a:rPr lang="fr-FR" dirty="0"/>
              <a:t> OOP </a:t>
            </a:r>
            <a:r>
              <a:rPr lang="fr-FR" dirty="0" err="1"/>
              <a:t>language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96995" y="6415801"/>
            <a:ext cx="29049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https://www.w3schools.com/xml/schema_intro.asp</a:t>
            </a:r>
          </a:p>
        </p:txBody>
      </p:sp>
    </p:spTree>
    <p:extLst>
      <p:ext uri="{BB962C8B-B14F-4D97-AF65-F5344CB8AC3E}">
        <p14:creationId xmlns:p14="http://schemas.microsoft.com/office/powerpoint/2010/main" val="10783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Multiple XML </a:t>
            </a:r>
            <a:r>
              <a:rPr lang="fr-FR" dirty="0" err="1"/>
              <a:t>Schemas</a:t>
            </a:r>
            <a:r>
              <a:rPr lang="fr-FR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How to combine </a:t>
            </a:r>
            <a:r>
              <a:rPr lang="fr-FR" dirty="0" err="1"/>
              <a:t>different</a:t>
            </a:r>
            <a:r>
              <a:rPr lang="fr-FR" dirty="0"/>
              <a:t> XML </a:t>
            </a:r>
            <a:r>
              <a:rPr lang="fr-FR" dirty="0" err="1"/>
              <a:t>schemas</a:t>
            </a:r>
            <a:r>
              <a:rPr lang="fr-FR" dirty="0"/>
              <a:t> in a single file?</a:t>
            </a:r>
          </a:p>
          <a:p>
            <a:r>
              <a:rPr lang="fr-FR" dirty="0" err="1"/>
              <a:t>Using</a:t>
            </a:r>
            <a:r>
              <a:rPr lang="fr-FR" dirty="0"/>
              <a:t> XML </a:t>
            </a:r>
            <a:r>
              <a:rPr lang="fr-FR" dirty="0" err="1"/>
              <a:t>namespaces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931" y="3183038"/>
            <a:ext cx="7022866" cy="271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7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fr-FR" sz="3600" dirty="0" err="1"/>
              <a:t>Example</a:t>
            </a:r>
            <a:r>
              <a:rPr lang="fr-FR" sz="3600" dirty="0"/>
              <a:t>: A document </a:t>
            </a:r>
            <a:r>
              <a:rPr lang="fr-FR" sz="3600" dirty="0" err="1"/>
              <a:t>with</a:t>
            </a:r>
            <a:r>
              <a:rPr lang="fr-FR" sz="3600" dirty="0"/>
              <a:t> XHTML + </a:t>
            </a:r>
            <a:r>
              <a:rPr lang="fr-FR" sz="3600" dirty="0" err="1"/>
              <a:t>MathML</a:t>
            </a:r>
            <a:r>
              <a:rPr lang="fr-FR" sz="3600" dirty="0"/>
              <a:t> + 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9098"/>
            <a:ext cx="7787325" cy="55589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9264" y="2023872"/>
            <a:ext cx="3206496" cy="46976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76528" y="3694176"/>
            <a:ext cx="2883408" cy="975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00480" y="2153920"/>
            <a:ext cx="22707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93800" y="2336800"/>
            <a:ext cx="22707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9080" y="3835400"/>
            <a:ext cx="237236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4805680" y="3611880"/>
            <a:ext cx="523240" cy="64008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94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Interoperability</a:t>
            </a:r>
            <a:br>
              <a:rPr lang="en-US" dirty="0"/>
            </a:br>
            <a:r>
              <a:rPr lang="en-US" dirty="0"/>
              <a:t>and Semantics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0" y="3602038"/>
            <a:ext cx="8026400" cy="1655762"/>
          </a:xfrm>
        </p:spPr>
        <p:txBody>
          <a:bodyPr/>
          <a:lstStyle/>
          <a:p>
            <a:r>
              <a:rPr lang="fr-FR" dirty="0"/>
              <a:t>&lt; Part 3. Data </a:t>
            </a:r>
            <a:r>
              <a:rPr lang="fr-FR" dirty="0" err="1"/>
              <a:t>schemas</a:t>
            </a:r>
            <a:r>
              <a:rPr lang="fr-FR" dirty="0"/>
              <a:t> and </a:t>
            </a:r>
            <a:r>
              <a:rPr lang="fr-FR" dirty="0" err="1"/>
              <a:t>semantics</a:t>
            </a:r>
            <a:r>
              <a:rPr lang="fr-FR" dirty="0"/>
              <a:t> &gt;</a:t>
            </a:r>
          </a:p>
          <a:p>
            <a:r>
              <a:rPr lang="en-US" dirty="0"/>
              <a:t>Part 3.1. Data schemas</a:t>
            </a:r>
          </a:p>
          <a:p>
            <a:r>
              <a:rPr lang="en-US" dirty="0"/>
              <a:t>Part 3.1.2. JSON Schema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00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SON Example - A JSON Example That Includes Complex Data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91" y="1572419"/>
            <a:ext cx="6876509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JavaScript Object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24" y="1335592"/>
            <a:ext cx="2674722" cy="3572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00114" y="237116"/>
            <a:ext cx="105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reminder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81537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JSON </a:t>
            </a:r>
            <a:r>
              <a:rPr lang="fr-FR" dirty="0" err="1"/>
              <a:t>Schema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https://i.stack.imgur.com/yswP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"/>
          <a:stretch/>
        </p:blipFill>
        <p:spPr bwMode="auto">
          <a:xfrm>
            <a:off x="155575" y="1325562"/>
            <a:ext cx="11826318" cy="5167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1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JSON – OOP data binding</a:t>
            </a:r>
          </a:p>
        </p:txBody>
      </p:sp>
      <p:pic>
        <p:nvPicPr>
          <p:cNvPr id="1034" name="Picture 10" descr="JAXB Archite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/>
          <a:stretch/>
        </p:blipFill>
        <p:spPr bwMode="auto">
          <a:xfrm>
            <a:off x="619124" y="1750809"/>
            <a:ext cx="5816399" cy="399368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1329" y="5794415"/>
            <a:ext cx="2382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JSON-OOP data binding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4523" y="4562475"/>
            <a:ext cx="82300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JSON</a:t>
            </a:r>
            <a:b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05" y="1563337"/>
            <a:ext cx="4660281" cy="13296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49478" y="1468693"/>
            <a:ext cx="2295939" cy="594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val 10"/>
          <p:cNvSpPr/>
          <p:nvPr/>
        </p:nvSpPr>
        <p:spPr>
          <a:xfrm rot="20229741">
            <a:off x="431480" y="1498460"/>
            <a:ext cx="1675452" cy="186787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513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JSON </a:t>
            </a:r>
            <a:r>
              <a:rPr lang="fr-FR" dirty="0" err="1"/>
              <a:t>Schema</a:t>
            </a:r>
            <a:r>
              <a:rPr lang="fr-FR" dirty="0"/>
              <a:t> </a:t>
            </a:r>
            <a:r>
              <a:rPr lang="fr-FR" dirty="0" err="1"/>
              <a:t>Specification</a:t>
            </a:r>
            <a:r>
              <a:rPr lang="fr-FR" dirty="0"/>
              <a:t> (</a:t>
            </a:r>
            <a:r>
              <a:rPr lang="fr-FR" dirty="0" err="1"/>
              <a:t>latest</a:t>
            </a:r>
            <a:r>
              <a:rPr lang="fr-FR" dirty="0"/>
              <a:t>)</a:t>
            </a:r>
            <a:br>
              <a:rPr lang="fr-FR" dirty="0"/>
            </a:br>
            <a:r>
              <a:rPr lang="fr-FR" dirty="0"/>
              <a:t> </a:t>
            </a:r>
            <a:r>
              <a:rPr lang="fr-FR" sz="3100" dirty="0"/>
              <a:t>https://json-schema.org/draft/2020-12/json-schema-validation.html 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76" y="1686365"/>
            <a:ext cx="4036822" cy="5082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319" y="1735163"/>
            <a:ext cx="3067194" cy="50337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440101" y="1875099"/>
            <a:ext cx="0" cy="4722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58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alidating and documenting JSON with JSON Sch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35" y="40423"/>
            <a:ext cx="5562600" cy="681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JSON </a:t>
            </a:r>
            <a:r>
              <a:rPr lang="fr-FR" dirty="0" err="1"/>
              <a:t>Schema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dirty="0" err="1"/>
              <a:t>Examples</a:t>
            </a:r>
            <a:r>
              <a:rPr lang="fr-FR" sz="1600" dirty="0"/>
              <a:t>: </a:t>
            </a:r>
          </a:p>
          <a:p>
            <a:r>
              <a:rPr lang="fr-FR" sz="1600" dirty="0">
                <a:hlinkClick r:id="rId3"/>
              </a:rPr>
              <a:t>https://json-schema.org/learn/miscellaneous-examples.html</a:t>
            </a:r>
            <a:r>
              <a:rPr lang="fr-FR" sz="1600" dirty="0"/>
              <a:t> </a:t>
            </a:r>
          </a:p>
          <a:p>
            <a:r>
              <a:rPr lang="fr-FR" sz="1600" dirty="0">
                <a:hlinkClick r:id="rId4"/>
              </a:rPr>
              <a:t>https://www.fiware.org/developers/data-models/</a:t>
            </a:r>
            <a:endParaRPr lang="fr-FR" sz="1600" dirty="0"/>
          </a:p>
          <a:p>
            <a:r>
              <a:rPr lang="fr-FR" sz="1600" dirty="0">
                <a:hlinkClick r:id="rId5"/>
              </a:rPr>
              <a:t>https://oneiota.org/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338" y="5031918"/>
            <a:ext cx="2683669" cy="1101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44" y="5031918"/>
            <a:ext cx="2721769" cy="11450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420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Interoperability and Semantics</a:t>
            </a:r>
            <a:br>
              <a:rPr lang="en-US" b="1" dirty="0"/>
            </a:br>
            <a:r>
              <a:rPr lang="en-US" dirty="0"/>
              <a:t>Outline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&lt; Part 3. Data </a:t>
            </a:r>
            <a:r>
              <a:rPr lang="fr-FR" dirty="0" err="1"/>
              <a:t>schemas</a:t>
            </a:r>
            <a:r>
              <a:rPr lang="fr-FR" dirty="0"/>
              <a:t> and </a:t>
            </a:r>
            <a:r>
              <a:rPr lang="fr-FR" dirty="0" err="1"/>
              <a:t>semantics</a:t>
            </a:r>
            <a:r>
              <a:rPr lang="fr-FR" dirty="0"/>
              <a:t> &gt;</a:t>
            </a:r>
          </a:p>
          <a:p>
            <a:pPr lvl="1"/>
            <a:r>
              <a:rPr lang="en-US" dirty="0"/>
              <a:t>Part 3.1. Data schemas</a:t>
            </a:r>
          </a:p>
          <a:p>
            <a:pPr lvl="2"/>
            <a:r>
              <a:rPr lang="en-US" dirty="0"/>
              <a:t>Part 3.1.1. XML Schema</a:t>
            </a:r>
          </a:p>
          <a:p>
            <a:pPr lvl="2"/>
            <a:r>
              <a:rPr lang="en-US" dirty="0"/>
              <a:t>Part 3.1.2. JSON Schema</a:t>
            </a:r>
          </a:p>
          <a:p>
            <a:pPr lvl="1"/>
            <a:r>
              <a:rPr lang="en-US" dirty="0"/>
              <a:t>Part 3.2. Semantics</a:t>
            </a:r>
          </a:p>
          <a:p>
            <a:pPr lvl="2"/>
            <a:r>
              <a:rPr lang="en-US" dirty="0"/>
              <a:t>Part 3.2.1. Heterogeneities and d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conflicts</a:t>
            </a:r>
            <a:endParaRPr lang="fr-FR" dirty="0"/>
          </a:p>
          <a:p>
            <a:pPr lvl="2"/>
            <a:r>
              <a:rPr lang="fr-FR" dirty="0"/>
              <a:t>Part 3.2.2. </a:t>
            </a:r>
            <a:r>
              <a:rPr lang="fr-FR" dirty="0" err="1"/>
              <a:t>Controlled</a:t>
            </a:r>
            <a:r>
              <a:rPr lang="fr-FR" dirty="0"/>
              <a:t> </a:t>
            </a:r>
            <a:r>
              <a:rPr lang="fr-FR" dirty="0" err="1"/>
              <a:t>vocabularies</a:t>
            </a:r>
            <a:r>
              <a:rPr lang="fr-FR" dirty="0"/>
              <a:t> and ontologies</a:t>
            </a:r>
          </a:p>
          <a:p>
            <a:pPr lvl="2"/>
            <a:r>
              <a:rPr lang="fr-FR" dirty="0"/>
              <a:t>Part 3.2.3. Resource Description Framework</a:t>
            </a:r>
          </a:p>
          <a:p>
            <a:pPr lvl="2"/>
            <a:r>
              <a:rPr lang="fr-FR" dirty="0"/>
              <a:t>Part 3.2.4. </a:t>
            </a:r>
            <a:r>
              <a:rPr lang="fr-FR" dirty="0" err="1"/>
              <a:t>RDFa</a:t>
            </a:r>
            <a:r>
              <a:rPr lang="fr-FR" dirty="0"/>
              <a:t>: </a:t>
            </a:r>
            <a:r>
              <a:rPr lang="en-US" dirty="0"/>
              <a:t>Rich structured data markup for web documents</a:t>
            </a:r>
          </a:p>
          <a:p>
            <a:pPr lvl="2"/>
            <a:r>
              <a:rPr lang="fr-FR" dirty="0"/>
              <a:t>Part 3.2.5. JSON-LD: </a:t>
            </a:r>
            <a:r>
              <a:rPr lang="en-US" dirty="0"/>
              <a:t>JSON for Linking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9322B84F-96E0-42C6-AEA7-EA63E4D5E5A2}"/>
              </a:ext>
            </a:extLst>
          </p:cNvPr>
          <p:cNvSpPr txBox="1"/>
          <p:nvPr/>
        </p:nvSpPr>
        <p:spPr bwMode="auto">
          <a:xfrm>
            <a:off x="100584" y="5818477"/>
            <a:ext cx="9074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/>
              <a:t>ICM – Computer Science Major – Course unit on Data Interoperability and Semantics</a:t>
            </a:r>
            <a:endParaRPr dirty="0"/>
          </a:p>
          <a:p>
            <a:pPr>
              <a:defRPr/>
            </a:pPr>
            <a:r>
              <a:rPr lang="en-US" sz="1400" dirty="0"/>
              <a:t>M1 Cyber Physical and Social Systems – Course unit on Data Interoperability and Semantics</a:t>
            </a:r>
          </a:p>
          <a:p>
            <a:pPr>
              <a:defRPr/>
            </a:pPr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u="sng" dirty="0">
                <a:hlinkClick r:id="rId2"/>
              </a:rPr>
              <a:t>https://maxime-lefrancois.info</a:t>
            </a:r>
            <a:r>
              <a:rPr lang="en-US" sz="1400" u="sng" dirty="0"/>
              <a:t> </a:t>
            </a:r>
            <a:endParaRPr dirty="0"/>
          </a:p>
          <a:p>
            <a:pPr>
              <a:defRPr/>
            </a:pPr>
            <a:r>
              <a:rPr lang="en-US" sz="1400" dirty="0"/>
              <a:t>Course unit URL: </a:t>
            </a:r>
            <a:r>
              <a:rPr lang="en-US" sz="1400" u="sng" dirty="0">
                <a:hlinkClick r:id="rId3"/>
              </a:rPr>
              <a:t>https://ci.mines-stetienne.fr/cps2/course/data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3709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Interoperability</a:t>
            </a:r>
            <a:br>
              <a:rPr lang="en-US" dirty="0"/>
            </a:br>
            <a:r>
              <a:rPr lang="en-US" dirty="0"/>
              <a:t>and Semantics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0" y="3602038"/>
            <a:ext cx="8026400" cy="1655762"/>
          </a:xfrm>
        </p:spPr>
        <p:txBody>
          <a:bodyPr/>
          <a:lstStyle/>
          <a:p>
            <a:r>
              <a:rPr lang="fr-FR" dirty="0"/>
              <a:t>&lt; Part 3. Data </a:t>
            </a:r>
            <a:r>
              <a:rPr lang="fr-FR" dirty="0" err="1"/>
              <a:t>schemas</a:t>
            </a:r>
            <a:r>
              <a:rPr lang="fr-FR" dirty="0"/>
              <a:t> and </a:t>
            </a:r>
            <a:r>
              <a:rPr lang="fr-FR" dirty="0" err="1"/>
              <a:t>semantics</a:t>
            </a:r>
            <a:r>
              <a:rPr lang="fr-FR" dirty="0"/>
              <a:t> &gt;</a:t>
            </a:r>
          </a:p>
          <a:p>
            <a:r>
              <a:rPr lang="en-US" dirty="0"/>
              <a:t>Part 3.2. Semantics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0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Interoperability</a:t>
            </a:r>
            <a:br>
              <a:rPr lang="en-US" dirty="0"/>
            </a:br>
            <a:r>
              <a:rPr lang="en-US" dirty="0"/>
              <a:t>and Semantics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0" y="3602038"/>
            <a:ext cx="8026400" cy="1655762"/>
          </a:xfrm>
        </p:spPr>
        <p:txBody>
          <a:bodyPr/>
          <a:lstStyle/>
          <a:p>
            <a:r>
              <a:rPr lang="fr-FR" dirty="0"/>
              <a:t>&lt; Part 3. Data </a:t>
            </a:r>
            <a:r>
              <a:rPr lang="fr-FR" dirty="0" err="1"/>
              <a:t>schemas</a:t>
            </a:r>
            <a:r>
              <a:rPr lang="fr-FR" dirty="0"/>
              <a:t> and </a:t>
            </a:r>
            <a:r>
              <a:rPr lang="fr-FR" dirty="0" err="1"/>
              <a:t>semantics</a:t>
            </a:r>
            <a:r>
              <a:rPr lang="fr-FR" dirty="0"/>
              <a:t> &gt;</a:t>
            </a:r>
          </a:p>
          <a:p>
            <a:r>
              <a:rPr lang="en-US" dirty="0"/>
              <a:t>Part 3.2. Semantics</a:t>
            </a:r>
          </a:p>
          <a:p>
            <a:r>
              <a:rPr lang="en-US" dirty="0"/>
              <a:t>Part 3.2.1. Heterogeneities and d</a:t>
            </a:r>
            <a:r>
              <a:rPr lang="fr-FR" dirty="0" err="1"/>
              <a:t>ata</a:t>
            </a:r>
            <a:r>
              <a:rPr lang="fr-FR" dirty="0"/>
              <a:t> </a:t>
            </a:r>
            <a:r>
              <a:rPr lang="fr-FR" dirty="0" err="1"/>
              <a:t>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47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DEMO: Compare JSON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https://samples.openweathermap.org/data/2.5/weather?id=2172797&amp;appid=b6907d289e10d714a6e88b30761fae22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and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https://www.prevision-meteo.ch/services/json/lausanne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and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https://github.com/smart-data-models/dataModel.Weather/blob/master/WeatherForecast/examples/example-normalized.json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18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DEMO: Compare JSON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Different modeling choices were made, which make these two services completely non-interoperable:</a:t>
            </a:r>
          </a:p>
          <a:p>
            <a:r>
              <a:rPr lang="en-US" sz="2200" dirty="0"/>
              <a:t>the </a:t>
            </a:r>
            <a:r>
              <a:rPr lang="en-US" sz="2200" dirty="0" err="1"/>
              <a:t>lat</a:t>
            </a:r>
            <a:r>
              <a:rPr lang="en-US" sz="2200" dirty="0"/>
              <a:t>/long coordinates: string vs number</a:t>
            </a:r>
          </a:p>
          <a:p>
            <a:r>
              <a:rPr lang="en-US" sz="2200" dirty="0"/>
              <a:t>the UNIX timestamps vs dates and times</a:t>
            </a:r>
          </a:p>
          <a:p>
            <a:r>
              <a:rPr lang="en-US" sz="2200" dirty="0"/>
              <a:t>the choice of keys and the semantics (meaning) of the values</a:t>
            </a:r>
          </a:p>
          <a:p>
            <a:r>
              <a:rPr lang="en-US" sz="2200" dirty="0"/>
              <a:t>the units of temperature, pressure, wind speed, …​</a:t>
            </a:r>
          </a:p>
          <a:p>
            <a:r>
              <a:rPr lang="en-US" sz="2200" dirty="0"/>
              <a:t>the semantics of wind direction</a:t>
            </a:r>
          </a:p>
          <a:p>
            <a:r>
              <a:rPr lang="en-US" sz="2200" dirty="0"/>
              <a:t>the value for "icon": "03n" - (if we follow our nose on the website, we may figure out it refers to http://openweathermap.org/img/w/03n.png )</a:t>
            </a:r>
          </a:p>
          <a:p>
            <a:r>
              <a:rPr lang="en-US" sz="2200" dirty="0"/>
              <a:t>the country codes ISO 3166-1 ALPHA-2 and ISO 3166-1 ALPHA-3 (example of Australia and Austria)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88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Data </a:t>
            </a:r>
            <a:r>
              <a:rPr lang="fr-FR" dirty="0" err="1"/>
              <a:t>conflicts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24</a:t>
            </a:fld>
            <a:endParaRPr lang="en-US"/>
          </a:p>
        </p:txBody>
      </p:sp>
      <p:pic>
        <p:nvPicPr>
          <p:cNvPr id="12290" name="Picture 2" descr="Data Conflicts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19" y="2090218"/>
            <a:ext cx="9952938" cy="392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200" y="6377285"/>
            <a:ext cx="6235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333333"/>
                </a:solidFill>
                <a:latin typeface="Source Sans Pro" panose="020B0503030403020204" pitchFamily="34" charset="0"/>
              </a:rPr>
              <a:t>Do HH. (2009) Data </a:t>
            </a:r>
            <a:r>
              <a:rPr lang="fr-FR" sz="10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Conflicts</a:t>
            </a:r>
            <a:r>
              <a:rPr lang="fr-FR" sz="1000" dirty="0">
                <a:solidFill>
                  <a:srgbClr val="333333"/>
                </a:solidFill>
                <a:latin typeface="Source Sans Pro" panose="020B0503030403020204" pitchFamily="34" charset="0"/>
              </a:rPr>
              <a:t>. In: LIU L., ÖZSU M.T. (</a:t>
            </a:r>
            <a:r>
              <a:rPr lang="fr-FR" sz="10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eds</a:t>
            </a:r>
            <a:r>
              <a:rPr lang="fr-FR" sz="1000" dirty="0">
                <a:solidFill>
                  <a:srgbClr val="333333"/>
                </a:solidFill>
                <a:latin typeface="Source Sans Pro" panose="020B0503030403020204" pitchFamily="34" charset="0"/>
              </a:rPr>
              <a:t>) </a:t>
            </a:r>
            <a:r>
              <a:rPr lang="fr-FR" sz="10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Encyclopedia</a:t>
            </a:r>
            <a:r>
              <a:rPr lang="fr-FR" sz="1000" dirty="0">
                <a:solidFill>
                  <a:srgbClr val="333333"/>
                </a:solidFill>
                <a:latin typeface="Source Sans Pro" panose="020B0503030403020204" pitchFamily="34" charset="0"/>
              </a:rPr>
              <a:t> of </a:t>
            </a:r>
            <a:r>
              <a:rPr lang="fr-FR" sz="10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Database</a:t>
            </a:r>
            <a:r>
              <a:rPr lang="fr-FR" sz="1000" dirty="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fr-FR" sz="1000" dirty="0" err="1">
                <a:solidFill>
                  <a:srgbClr val="333333"/>
                </a:solidFill>
                <a:latin typeface="Source Sans Pro" panose="020B0503030403020204" pitchFamily="34" charset="0"/>
              </a:rPr>
              <a:t>Systems</a:t>
            </a:r>
            <a:r>
              <a:rPr lang="fr-FR" sz="1000" dirty="0">
                <a:solidFill>
                  <a:srgbClr val="333333"/>
                </a:solidFill>
                <a:latin typeface="Source Sans Pro" panose="020B0503030403020204" pitchFamily="34" charset="0"/>
              </a:rPr>
              <a:t>. Springer, Boston, MA. https://doi.org/10.1007/978-0-387-39940-9_97</a:t>
            </a:r>
            <a:endParaRPr lang="fr-FR" sz="1000" dirty="0"/>
          </a:p>
        </p:txBody>
      </p:sp>
      <p:sp>
        <p:nvSpPr>
          <p:cNvPr id="3" name="Rectangle 2"/>
          <p:cNvSpPr/>
          <p:nvPr/>
        </p:nvSpPr>
        <p:spPr>
          <a:xfrm>
            <a:off x="4905375" y="55297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202124"/>
                </a:solidFill>
                <a:latin typeface="arial" panose="020B0604020202020204" pitchFamily="34" charset="0"/>
              </a:rPr>
              <a:t>Data conflicts are </a:t>
            </a:r>
            <a:r>
              <a:rPr lang="en-US" b="1" i="1" dirty="0">
                <a:solidFill>
                  <a:srgbClr val="202124"/>
                </a:solidFill>
                <a:latin typeface="arial" panose="020B0604020202020204" pitchFamily="34" charset="0"/>
              </a:rPr>
              <a:t>deviations between data intended to capture the same state of a real-world entity</a:t>
            </a:r>
            <a:r>
              <a:rPr lang="en-US" i="1" dirty="0">
                <a:solidFill>
                  <a:srgbClr val="202124"/>
                </a:solidFill>
                <a:latin typeface="arial" panose="020B0604020202020204" pitchFamily="34" charset="0"/>
              </a:rPr>
              <a:t>. Data with conflicts are often called “dirty” data and can mislead analysis performed on it.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136999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Interoperability</a:t>
            </a:r>
            <a:br>
              <a:rPr lang="en-US" dirty="0"/>
            </a:br>
            <a:r>
              <a:rPr lang="en-US" dirty="0"/>
              <a:t>and Semantics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0" y="3602038"/>
            <a:ext cx="8026400" cy="1655762"/>
          </a:xfrm>
        </p:spPr>
        <p:txBody>
          <a:bodyPr/>
          <a:lstStyle/>
          <a:p>
            <a:r>
              <a:rPr lang="fr-FR" dirty="0"/>
              <a:t>&lt; Part 3. Data </a:t>
            </a:r>
            <a:r>
              <a:rPr lang="fr-FR" dirty="0" err="1"/>
              <a:t>schemas</a:t>
            </a:r>
            <a:r>
              <a:rPr lang="fr-FR" dirty="0"/>
              <a:t> and </a:t>
            </a:r>
            <a:r>
              <a:rPr lang="fr-FR" dirty="0" err="1"/>
              <a:t>semantics</a:t>
            </a:r>
            <a:r>
              <a:rPr lang="fr-FR" dirty="0"/>
              <a:t> &gt;</a:t>
            </a:r>
          </a:p>
          <a:p>
            <a:r>
              <a:rPr lang="en-US" dirty="0"/>
              <a:t>Part 3.2. Semantics</a:t>
            </a:r>
          </a:p>
          <a:p>
            <a:r>
              <a:rPr lang="fr-FR" dirty="0"/>
              <a:t>Part 3.2.2. </a:t>
            </a:r>
            <a:r>
              <a:rPr lang="fr-FR" dirty="0" err="1"/>
              <a:t>Controlled</a:t>
            </a:r>
            <a:r>
              <a:rPr lang="fr-FR" dirty="0"/>
              <a:t> </a:t>
            </a:r>
            <a:r>
              <a:rPr lang="fr-FR" dirty="0" err="1"/>
              <a:t>vocabularies</a:t>
            </a:r>
            <a:r>
              <a:rPr lang="fr-FR" dirty="0"/>
              <a:t>, </a:t>
            </a:r>
            <a:r>
              <a:rPr lang="fr-FR" dirty="0" err="1"/>
              <a:t>thesauri</a:t>
            </a:r>
            <a:r>
              <a:rPr lang="fr-FR" dirty="0"/>
              <a:t>, taxonomies</a:t>
            </a:r>
          </a:p>
        </p:txBody>
      </p:sp>
    </p:spTree>
    <p:extLst>
      <p:ext uri="{BB962C8B-B14F-4D97-AF65-F5344CB8AC3E}">
        <p14:creationId xmlns:p14="http://schemas.microsoft.com/office/powerpoint/2010/main" val="4267437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Controlled</a:t>
            </a:r>
            <a:r>
              <a:rPr lang="fr-FR" dirty="0"/>
              <a:t> </a:t>
            </a:r>
            <a:r>
              <a:rPr lang="fr-FR" dirty="0" err="1"/>
              <a:t>vocabularies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7696" y="251367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 OECD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545592" y="1690688"/>
            <a:ext cx="10034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i="1" dirty="0"/>
              <a:t>… an established list of standardized terminology for use in indexing and retrieval of information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7696" y="343136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 Getty </a:t>
            </a:r>
            <a:r>
              <a:rPr lang="fr-FR" sz="1200" i="1" dirty="0" err="1"/>
              <a:t>institute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545592" y="2608375"/>
            <a:ext cx="10034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/>
          </a:p>
          <a:p>
            <a:r>
              <a:rPr lang="en-US" i="1" dirty="0"/>
              <a:t>… an organized arrangement of words and phrases used to index content and/or retrieve content through browsing or searching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7696" y="451927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200" i="1" dirty="0"/>
              <a:t>—  SCIP</a:t>
            </a:r>
            <a:endParaRPr lang="fr-FR" sz="1200" dirty="0"/>
          </a:p>
        </p:txBody>
      </p:sp>
      <p:sp>
        <p:nvSpPr>
          <p:cNvPr id="13" name="Rectangle 12"/>
          <p:cNvSpPr/>
          <p:nvPr/>
        </p:nvSpPr>
        <p:spPr>
          <a:xfrm>
            <a:off x="545592" y="3696287"/>
            <a:ext cx="10034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/>
          </a:p>
          <a:p>
            <a:r>
              <a:rPr lang="en-US" i="1" dirty="0"/>
              <a:t>… an standardized – yet dynamic – set of terms and phrases authorized for use in an indexing system to describe a subject area or information domain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71925" y="5625695"/>
            <a:ext cx="7311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i="1" dirty="0"/>
              <a:t>—  </a:t>
            </a:r>
            <a:r>
              <a:rPr lang="en-US" sz="1200" i="1" dirty="0"/>
              <a:t>ISO/IEC 15944-5:2008(</a:t>
            </a:r>
            <a:r>
              <a:rPr lang="en-US" sz="1200" i="1" dirty="0" err="1"/>
              <a:t>en</a:t>
            </a:r>
            <a:r>
              <a:rPr lang="en-US" sz="1200" i="1" dirty="0"/>
              <a:t>)</a:t>
            </a:r>
          </a:p>
          <a:p>
            <a:pPr algn="r"/>
            <a:r>
              <a:rPr lang="en-US" sz="1200" i="1" dirty="0"/>
              <a:t>Information technology — Business Operational View</a:t>
            </a:r>
            <a:endParaRPr lang="fr-FR" sz="1200" dirty="0"/>
          </a:p>
        </p:txBody>
      </p:sp>
      <p:sp>
        <p:nvSpPr>
          <p:cNvPr id="15" name="Rectangle 14"/>
          <p:cNvSpPr/>
          <p:nvPr/>
        </p:nvSpPr>
        <p:spPr>
          <a:xfrm>
            <a:off x="545592" y="4802707"/>
            <a:ext cx="10034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/>
          </a:p>
          <a:p>
            <a:r>
              <a:rPr lang="en-US" b="1" dirty="0"/>
              <a:t>vocabulary</a:t>
            </a:r>
            <a:r>
              <a:rPr lang="en-US" dirty="0"/>
              <a:t> for which the entries, i.e. </a:t>
            </a:r>
            <a:r>
              <a:rPr lang="en-US" b="1" dirty="0"/>
              <a:t>definition</a:t>
            </a:r>
            <a:r>
              <a:rPr lang="en-US" dirty="0"/>
              <a:t>/</a:t>
            </a:r>
            <a:r>
              <a:rPr lang="en-US" b="1" dirty="0"/>
              <a:t>term</a:t>
            </a:r>
            <a:r>
              <a:rPr lang="en-US" dirty="0"/>
              <a:t> pairs, are controlled by a </a:t>
            </a:r>
            <a:r>
              <a:rPr lang="en-US" b="1" dirty="0"/>
              <a:t>Source Authority</a:t>
            </a:r>
            <a:r>
              <a:rPr lang="en-US" dirty="0"/>
              <a:t> based on a </a:t>
            </a:r>
            <a:r>
              <a:rPr lang="en-US" b="1" dirty="0" err="1"/>
              <a:t>rulebase</a:t>
            </a:r>
            <a:r>
              <a:rPr lang="en-US" dirty="0"/>
              <a:t> and </a:t>
            </a:r>
            <a:r>
              <a:rPr lang="en-US" b="1" dirty="0"/>
              <a:t>process</a:t>
            </a:r>
            <a:r>
              <a:rPr lang="en-US" dirty="0"/>
              <a:t> for addition/deletion of entries</a:t>
            </a:r>
          </a:p>
          <a:p>
            <a:br>
              <a:rPr lang="en-US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7515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Controlled</a:t>
            </a:r>
            <a:r>
              <a:rPr lang="fr-FR" sz="3600" dirty="0"/>
              <a:t> </a:t>
            </a:r>
            <a:r>
              <a:rPr lang="fr-FR" sz="3600" dirty="0" err="1"/>
              <a:t>vocabulary</a:t>
            </a:r>
            <a:r>
              <a:rPr lang="fr-FR" sz="3600" dirty="0"/>
              <a:t>, </a:t>
            </a:r>
            <a:r>
              <a:rPr lang="fr-FR" sz="3600" dirty="0" err="1"/>
              <a:t>taxonomy</a:t>
            </a:r>
            <a:r>
              <a:rPr lang="fr-FR" sz="3600" dirty="0"/>
              <a:t>, thesaurus, </a:t>
            </a:r>
            <a:r>
              <a:rPr lang="fr-FR" sz="3600" dirty="0" err="1"/>
              <a:t>ontology</a:t>
            </a:r>
            <a:endParaRPr lang="fr-F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27</a:t>
            </a:fld>
            <a:endParaRPr lang="en-US"/>
          </a:p>
        </p:txBody>
      </p:sp>
      <p:pic>
        <p:nvPicPr>
          <p:cNvPr id="5122" name="Picture 2" descr="Categories of classification | Download Scientific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00" r="1235" b="2130"/>
          <a:stretch/>
        </p:blipFill>
        <p:spPr bwMode="auto">
          <a:xfrm>
            <a:off x="1654968" y="1571626"/>
            <a:ext cx="7996238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637" y="6321365"/>
            <a:ext cx="9539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err="1"/>
              <a:t>Kopácsi</a:t>
            </a:r>
            <a:r>
              <a:rPr lang="fr-FR" sz="1000" dirty="0"/>
              <a:t>, </a:t>
            </a:r>
            <a:r>
              <a:rPr lang="fr-FR" sz="1000" dirty="0" err="1"/>
              <a:t>Sándor</a:t>
            </a:r>
            <a:r>
              <a:rPr lang="fr-FR" sz="1000" dirty="0"/>
              <a:t> &amp; </a:t>
            </a:r>
            <a:r>
              <a:rPr lang="fr-FR" sz="1000" dirty="0" err="1"/>
              <a:t>Hudak</a:t>
            </a:r>
            <a:r>
              <a:rPr lang="fr-FR" sz="1000" dirty="0"/>
              <a:t>, </a:t>
            </a:r>
            <a:r>
              <a:rPr lang="fr-FR" sz="1000" dirty="0" err="1"/>
              <a:t>Rastislav</a:t>
            </a:r>
            <a:r>
              <a:rPr lang="fr-FR" sz="1000" dirty="0"/>
              <a:t> &amp; </a:t>
            </a:r>
            <a:r>
              <a:rPr lang="fr-FR" sz="1000" dirty="0" err="1"/>
              <a:t>Ganguly</a:t>
            </a:r>
            <a:r>
              <a:rPr lang="fr-FR" sz="1000" dirty="0"/>
              <a:t>, Raman. (2017). </a:t>
            </a:r>
            <a:r>
              <a:rPr lang="fr-FR" sz="1000" dirty="0" err="1"/>
              <a:t>Implementation</a:t>
            </a:r>
            <a:r>
              <a:rPr lang="fr-FR" sz="1000" dirty="0"/>
              <a:t> of a Classification Server to Support </a:t>
            </a:r>
            <a:r>
              <a:rPr lang="fr-FR" sz="1000" dirty="0" err="1"/>
              <a:t>Metadata</a:t>
            </a:r>
            <a:r>
              <a:rPr lang="fr-FR" sz="1000" dirty="0"/>
              <a:t> </a:t>
            </a:r>
            <a:r>
              <a:rPr lang="fr-FR" sz="1000" dirty="0" err="1"/>
              <a:t>Organization</a:t>
            </a:r>
            <a:r>
              <a:rPr lang="fr-FR" sz="1000" dirty="0"/>
              <a:t> for Long </a:t>
            </a:r>
            <a:r>
              <a:rPr lang="fr-FR" sz="1000" dirty="0" err="1"/>
              <a:t>Term</a:t>
            </a:r>
            <a:r>
              <a:rPr lang="fr-FR" sz="1000" dirty="0"/>
              <a:t> </a:t>
            </a:r>
            <a:r>
              <a:rPr lang="fr-FR" sz="1000" dirty="0" err="1"/>
              <a:t>Preservation</a:t>
            </a:r>
            <a:r>
              <a:rPr lang="fr-FR" sz="1000" dirty="0"/>
              <a:t> </a:t>
            </a:r>
            <a:r>
              <a:rPr lang="fr-FR" sz="1000" dirty="0" err="1"/>
              <a:t>Systems</a:t>
            </a:r>
            <a:r>
              <a:rPr lang="fr-FR" sz="1000" dirty="0"/>
              <a:t>. </a:t>
            </a:r>
            <a:r>
              <a:rPr lang="fr-FR" sz="1000" dirty="0" err="1"/>
              <a:t>Mitteilungen</a:t>
            </a:r>
            <a:r>
              <a:rPr lang="fr-FR" sz="1000" dirty="0"/>
              <a:t> der </a:t>
            </a:r>
            <a:r>
              <a:rPr lang="fr-FR" sz="1000" dirty="0" err="1"/>
              <a:t>Vereinigung</a:t>
            </a:r>
            <a:r>
              <a:rPr lang="fr-FR" sz="1000" dirty="0"/>
              <a:t> </a:t>
            </a:r>
            <a:r>
              <a:rPr lang="fr-FR" sz="1000" dirty="0" err="1"/>
              <a:t>Österreichischer</a:t>
            </a:r>
            <a:r>
              <a:rPr lang="fr-FR" sz="1000" dirty="0"/>
              <a:t> </a:t>
            </a:r>
            <a:r>
              <a:rPr lang="fr-FR" sz="1000" dirty="0" err="1"/>
              <a:t>Bibliothekarinnen</a:t>
            </a:r>
            <a:r>
              <a:rPr lang="fr-FR" sz="1000" dirty="0"/>
              <a:t> </a:t>
            </a:r>
            <a:r>
              <a:rPr lang="fr-FR" sz="1000" dirty="0" err="1"/>
              <a:t>und</a:t>
            </a:r>
            <a:r>
              <a:rPr lang="fr-FR" sz="1000" dirty="0"/>
              <a:t> </a:t>
            </a:r>
            <a:r>
              <a:rPr lang="fr-FR" sz="1000" dirty="0" err="1"/>
              <a:t>Bibliothekare</a:t>
            </a:r>
            <a:r>
              <a:rPr lang="fr-FR" sz="1000" dirty="0"/>
              <a:t>. 70. 225. 10.31263/voebm.v70i2.1897. </a:t>
            </a:r>
          </a:p>
        </p:txBody>
      </p:sp>
    </p:spTree>
    <p:extLst>
      <p:ext uri="{BB962C8B-B14F-4D97-AF65-F5344CB8AC3E}">
        <p14:creationId xmlns:p14="http://schemas.microsoft.com/office/powerpoint/2010/main" val="1348172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 schematic representation of the different kind of interoperability... |  Download Scientific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" b="1526"/>
          <a:stretch/>
        </p:blipFill>
        <p:spPr bwMode="auto">
          <a:xfrm>
            <a:off x="2479675" y="1135697"/>
            <a:ext cx="6511428" cy="50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Controlled</a:t>
            </a:r>
            <a:r>
              <a:rPr lang="fr-FR" sz="3600" dirty="0"/>
              <a:t> </a:t>
            </a:r>
            <a:r>
              <a:rPr lang="fr-FR" sz="3600" dirty="0" err="1"/>
              <a:t>vocabulary</a:t>
            </a:r>
            <a:r>
              <a:rPr lang="fr-FR" sz="3600" dirty="0"/>
              <a:t>, </a:t>
            </a:r>
            <a:r>
              <a:rPr lang="fr-FR" sz="3600" dirty="0" err="1"/>
              <a:t>taxonomy</a:t>
            </a:r>
            <a:r>
              <a:rPr lang="fr-FR" sz="3600" dirty="0"/>
              <a:t>, thesaurus, </a:t>
            </a:r>
            <a:r>
              <a:rPr lang="fr-FR" sz="3600" dirty="0" err="1"/>
              <a:t>ontology</a:t>
            </a:r>
            <a:endParaRPr lang="fr-F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7637" y="6321365"/>
            <a:ext cx="8523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err="1"/>
              <a:t>Roussey</a:t>
            </a:r>
            <a:r>
              <a:rPr lang="fr-FR" sz="1000" dirty="0"/>
              <a:t>, Catherine &amp; </a:t>
            </a:r>
            <a:r>
              <a:rPr lang="fr-FR" sz="1000" dirty="0" err="1"/>
              <a:t>Pinet</a:t>
            </a:r>
            <a:r>
              <a:rPr lang="fr-FR" sz="1000" dirty="0"/>
              <a:t>, François &amp; Kang, </a:t>
            </a:r>
            <a:r>
              <a:rPr lang="fr-FR" sz="1000" dirty="0" err="1"/>
              <a:t>Myoung</a:t>
            </a:r>
            <a:r>
              <a:rPr lang="fr-FR" sz="1000" dirty="0"/>
              <a:t>-Ah &amp; </a:t>
            </a:r>
            <a:r>
              <a:rPr lang="fr-FR" sz="1000" dirty="0" err="1"/>
              <a:t>Corcho</a:t>
            </a:r>
            <a:r>
              <a:rPr lang="fr-FR" sz="1000" dirty="0"/>
              <a:t>, Oscar &amp; </a:t>
            </a:r>
            <a:r>
              <a:rPr lang="fr-FR" sz="1000" dirty="0" err="1"/>
              <a:t>Falquet</a:t>
            </a:r>
            <a:r>
              <a:rPr lang="fr-FR" sz="1000" dirty="0"/>
              <a:t>, Gilles &amp; </a:t>
            </a:r>
            <a:r>
              <a:rPr lang="fr-FR" sz="1000" dirty="0" err="1"/>
              <a:t>Métral</a:t>
            </a:r>
            <a:r>
              <a:rPr lang="fr-FR" sz="1000" dirty="0"/>
              <a:t>, Claudine &amp; Teller, Jacques &amp; Tweed, Christopher. (2011). Ontologies for </a:t>
            </a:r>
            <a:r>
              <a:rPr lang="fr-FR" sz="1000" dirty="0" err="1"/>
              <a:t>Interoperability</a:t>
            </a:r>
            <a:r>
              <a:rPr lang="fr-FR" sz="1000" dirty="0"/>
              <a:t>. 10.1007/978-0-85729-724-2_3. </a:t>
            </a:r>
          </a:p>
        </p:txBody>
      </p:sp>
    </p:spTree>
    <p:extLst>
      <p:ext uri="{BB962C8B-B14F-4D97-AF65-F5344CB8AC3E}">
        <p14:creationId xmlns:p14="http://schemas.microsoft.com/office/powerpoint/2010/main" val="3936076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SKOS </a:t>
            </a:r>
            <a:r>
              <a:rPr lang="en-US" u="sng" dirty="0"/>
              <a:t>S</a:t>
            </a:r>
            <a:r>
              <a:rPr lang="en-US" dirty="0"/>
              <a:t>imple </a:t>
            </a:r>
            <a:r>
              <a:rPr lang="en-US" u="sng" dirty="0"/>
              <a:t>K</a:t>
            </a:r>
            <a:r>
              <a:rPr lang="en-US" dirty="0"/>
              <a:t>nowledge </a:t>
            </a:r>
            <a:r>
              <a:rPr lang="en-US" u="sng" dirty="0"/>
              <a:t>O</a:t>
            </a:r>
            <a:r>
              <a:rPr lang="en-US" dirty="0"/>
              <a:t>rganization </a:t>
            </a:r>
            <a:r>
              <a:rPr lang="en-US" u="sng" dirty="0"/>
              <a:t>S</a:t>
            </a:r>
            <a:r>
              <a:rPr lang="en-US" dirty="0"/>
              <a:t>ystem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29</a:t>
            </a:fld>
            <a:endParaRPr lang="en-US"/>
          </a:p>
        </p:txBody>
      </p:sp>
      <p:pic>
        <p:nvPicPr>
          <p:cNvPr id="8194" name="Picture 2" descr="SKOS Core 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351" y="1473199"/>
            <a:ext cx="7634639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040" y="647525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/>
              <a:t>SKOS </a:t>
            </a:r>
            <a:r>
              <a:rPr lang="fr-FR" sz="1000" dirty="0" err="1"/>
              <a:t>Core</a:t>
            </a:r>
            <a:r>
              <a:rPr lang="fr-FR" sz="1000" dirty="0"/>
              <a:t> Guide, W3C </a:t>
            </a:r>
            <a:r>
              <a:rPr lang="fr-FR" sz="1000" dirty="0" err="1"/>
              <a:t>Working</a:t>
            </a:r>
            <a:r>
              <a:rPr lang="fr-FR" sz="1000" dirty="0"/>
              <a:t> </a:t>
            </a:r>
            <a:r>
              <a:rPr lang="fr-FR" sz="1000" dirty="0" err="1"/>
              <a:t>Draft</a:t>
            </a:r>
            <a:r>
              <a:rPr lang="fr-FR" sz="1000" dirty="0"/>
              <a:t> 2 </a:t>
            </a:r>
            <a:r>
              <a:rPr lang="fr-FR" sz="1000" dirty="0" err="1"/>
              <a:t>November</a:t>
            </a:r>
            <a:r>
              <a:rPr lang="fr-FR" sz="1000" dirty="0"/>
              <a:t> 2005, </a:t>
            </a:r>
            <a:r>
              <a:rPr lang="fr-FR" sz="1000" dirty="0">
                <a:hlinkClick r:id="rId3"/>
              </a:rPr>
              <a:t>http://www.w3.org/TR/swbp-skos-core-guide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686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Interoperability</a:t>
            </a:r>
            <a:br>
              <a:rPr lang="en-US" dirty="0"/>
            </a:br>
            <a:r>
              <a:rPr lang="en-US" dirty="0"/>
              <a:t>and Semantics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0" y="3602038"/>
            <a:ext cx="8026400" cy="1655762"/>
          </a:xfrm>
        </p:spPr>
        <p:txBody>
          <a:bodyPr/>
          <a:lstStyle/>
          <a:p>
            <a:r>
              <a:rPr lang="fr-FR" dirty="0"/>
              <a:t>&lt; Part 3. Data </a:t>
            </a:r>
            <a:r>
              <a:rPr lang="fr-FR" dirty="0" err="1"/>
              <a:t>schemas</a:t>
            </a:r>
            <a:r>
              <a:rPr lang="fr-FR" dirty="0"/>
              <a:t> and </a:t>
            </a:r>
            <a:r>
              <a:rPr lang="fr-FR" dirty="0" err="1"/>
              <a:t>semantics</a:t>
            </a:r>
            <a:r>
              <a:rPr lang="fr-FR" dirty="0"/>
              <a:t> &gt;</a:t>
            </a:r>
          </a:p>
          <a:p>
            <a:r>
              <a:rPr lang="en-US" dirty="0"/>
              <a:t>Part 3.1. Data schemas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78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thesauri, taxonomies, 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092" y="1900270"/>
            <a:ext cx="2915057" cy="6573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0687" y="2434476"/>
            <a:ext cx="30989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https://www.eionet.europa.eu/gemet/en/webservices/</a:t>
            </a:r>
          </a:p>
        </p:txBody>
      </p:sp>
      <p:pic>
        <p:nvPicPr>
          <p:cNvPr id="9218" name="Picture 2" descr="GitHub - nasa/dictionaries: A collection of NASA &amp;quot;dictionaries&amp;quot;, including  thesauri, taxonomies and ontologie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31" y="3474675"/>
            <a:ext cx="3528695" cy="176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1731" y="5239023"/>
            <a:ext cx="2153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4"/>
              </a:rPr>
              <a:t>https://github.com/nasa/dictionaries</a:t>
            </a:r>
            <a:r>
              <a:rPr lang="fr-FR" sz="10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93362" y="6352143"/>
            <a:ext cx="5575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List at </a:t>
            </a:r>
            <a:r>
              <a:rPr lang="fr-FR" dirty="0">
                <a:hlinkClick r:id="rId5"/>
              </a:rPr>
              <a:t>https://www.w3.org/2001/sw/wiki/SKOS/Datasets</a:t>
            </a:r>
            <a:r>
              <a:rPr lang="fr-FR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478" y="1698956"/>
            <a:ext cx="3334215" cy="321037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7426960" y="2229717"/>
            <a:ext cx="30480" cy="2926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10132" y="3070763"/>
            <a:ext cx="3262600" cy="18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96306" y="5485245"/>
            <a:ext cx="17347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7"/>
              </a:rPr>
              <a:t>https://project-haystack.org/</a:t>
            </a:r>
            <a:r>
              <a:rPr lang="fr-FR" sz="1000" dirty="0"/>
              <a:t> </a:t>
            </a:r>
          </a:p>
        </p:txBody>
      </p:sp>
      <p:pic>
        <p:nvPicPr>
          <p:cNvPr id="9222" name="Picture 6" descr="Project Haystack: Why Semantic Tagging for Building IoT Matters to FMs -  Building Automation Cover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"/>
          <a:stretch/>
        </p:blipFill>
        <p:spPr bwMode="auto">
          <a:xfrm>
            <a:off x="7498080" y="1900270"/>
            <a:ext cx="4703077" cy="358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H="1">
            <a:off x="3586467" y="1900270"/>
            <a:ext cx="30480" cy="2926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/>
          <a:srcRect l="-1653" t="10808" r="12211" b="18756"/>
          <a:stretch/>
        </p:blipFill>
        <p:spPr>
          <a:xfrm>
            <a:off x="9072880" y="1798321"/>
            <a:ext cx="3149601" cy="5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95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Interoperability</a:t>
            </a:r>
            <a:br>
              <a:rPr lang="en-US" dirty="0"/>
            </a:br>
            <a:r>
              <a:rPr lang="en-US" dirty="0"/>
              <a:t>and Semantics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0" y="3602038"/>
            <a:ext cx="8026400" cy="1655762"/>
          </a:xfrm>
        </p:spPr>
        <p:txBody>
          <a:bodyPr>
            <a:normAutofit/>
          </a:bodyPr>
          <a:lstStyle/>
          <a:p>
            <a:r>
              <a:rPr lang="fr-FR" dirty="0"/>
              <a:t>&lt; Part 3. Data </a:t>
            </a:r>
            <a:r>
              <a:rPr lang="fr-FR" dirty="0" err="1"/>
              <a:t>schemas</a:t>
            </a:r>
            <a:r>
              <a:rPr lang="fr-FR" dirty="0"/>
              <a:t> and </a:t>
            </a:r>
            <a:r>
              <a:rPr lang="fr-FR" dirty="0" err="1"/>
              <a:t>semantics</a:t>
            </a:r>
            <a:r>
              <a:rPr lang="fr-FR" dirty="0"/>
              <a:t> &gt;</a:t>
            </a:r>
          </a:p>
          <a:p>
            <a:r>
              <a:rPr lang="en-US" dirty="0"/>
              <a:t>Part 3.2. Semantics</a:t>
            </a:r>
          </a:p>
          <a:p>
            <a:r>
              <a:rPr lang="fr-FR" dirty="0"/>
              <a:t>Part 3.2.3. Resource Description Framework</a:t>
            </a:r>
          </a:p>
        </p:txBody>
      </p:sp>
    </p:spTree>
    <p:extLst>
      <p:ext uri="{BB962C8B-B14F-4D97-AF65-F5344CB8AC3E}">
        <p14:creationId xmlns:p14="http://schemas.microsoft.com/office/powerpoint/2010/main" val="2393176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95675" y="4851277"/>
            <a:ext cx="833666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An RDF Graph</a:t>
            </a:r>
          </a:p>
          <a:p>
            <a:r>
              <a:rPr lang="fr-FR" dirty="0" err="1"/>
              <a:t>Vertices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Resources</a:t>
            </a:r>
            <a:r>
              <a:rPr lang="fr-FR" dirty="0"/>
              <a:t>: </a:t>
            </a:r>
            <a:r>
              <a:rPr lang="fr-FR" dirty="0" err="1"/>
              <a:t>Things</a:t>
            </a:r>
            <a:r>
              <a:rPr lang="fr-FR" dirty="0"/>
              <a:t>. </a:t>
            </a:r>
            <a:r>
              <a:rPr lang="fr-FR" dirty="0" err="1"/>
              <a:t>Uniquely</a:t>
            </a:r>
            <a:r>
              <a:rPr lang="fr-FR" dirty="0"/>
              <a:t> </a:t>
            </a:r>
            <a:r>
              <a:rPr lang="fr-FR" dirty="0" err="1"/>
              <a:t>identified</a:t>
            </a:r>
            <a:r>
              <a:rPr lang="fr-FR" dirty="0"/>
              <a:t> by </a:t>
            </a:r>
            <a:r>
              <a:rPr lang="fr-FR" dirty="0" err="1"/>
              <a:t>URIs</a:t>
            </a:r>
            <a:endParaRPr lang="fr-FR" dirty="0"/>
          </a:p>
          <a:p>
            <a:pPr lvl="1"/>
            <a:r>
              <a:rPr lang="fr-FR" dirty="0" err="1"/>
              <a:t>Literals</a:t>
            </a:r>
            <a:r>
              <a:rPr lang="fr-FR" dirty="0"/>
              <a:t>: Unicode string + </a:t>
            </a:r>
            <a:r>
              <a:rPr lang="fr-FR" dirty="0" err="1"/>
              <a:t>Datatype</a:t>
            </a:r>
            <a:r>
              <a:rPr lang="fr-FR" dirty="0"/>
              <a:t> </a:t>
            </a:r>
            <a:r>
              <a:rPr lang="fr-FR" dirty="0" err="1"/>
              <a:t>identified</a:t>
            </a:r>
            <a:r>
              <a:rPr lang="fr-FR" dirty="0"/>
              <a:t> by URI. </a:t>
            </a:r>
            <a:r>
              <a:rPr lang="fr-FR" i="1" dirty="0"/>
              <a:t>out-</a:t>
            </a:r>
            <a:r>
              <a:rPr lang="fr-FR" i="1" dirty="0" err="1"/>
              <a:t>degree</a:t>
            </a:r>
            <a:r>
              <a:rPr lang="fr-FR" i="1" dirty="0"/>
              <a:t>=0</a:t>
            </a:r>
          </a:p>
          <a:p>
            <a:r>
              <a:rPr lang="fr-FR" dirty="0" err="1"/>
              <a:t>Edges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Relationships</a:t>
            </a:r>
            <a:r>
              <a:rPr lang="fr-FR" dirty="0"/>
              <a:t>: connections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vertices</a:t>
            </a:r>
            <a:r>
              <a:rPr lang="fr-FR" dirty="0"/>
              <a:t>. </a:t>
            </a:r>
            <a:r>
              <a:rPr lang="fr-FR" dirty="0" err="1"/>
              <a:t>Uniquely</a:t>
            </a:r>
            <a:r>
              <a:rPr lang="fr-FR" dirty="0"/>
              <a:t> </a:t>
            </a:r>
            <a:r>
              <a:rPr lang="fr-FR" dirty="0" err="1"/>
              <a:t>identified</a:t>
            </a:r>
            <a:r>
              <a:rPr lang="fr-FR" dirty="0"/>
              <a:t> by </a:t>
            </a:r>
            <a:r>
              <a:rPr lang="fr-FR" dirty="0" err="1"/>
              <a:t>URIs</a:t>
            </a:r>
            <a:endParaRPr lang="fr-FR" dirty="0"/>
          </a:p>
        </p:txBody>
      </p:sp>
      <p:pic>
        <p:nvPicPr>
          <p:cNvPr id="14" name="Picture 4" descr="W3C-SW Horizonta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24" y="4918332"/>
            <a:ext cx="3013328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RDF - </a:t>
            </a:r>
            <a:r>
              <a:rPr lang="fr-FR" b="1" u="sng" dirty="0"/>
              <a:t>R</a:t>
            </a:r>
            <a:r>
              <a:rPr lang="fr-FR" dirty="0"/>
              <a:t>esource </a:t>
            </a:r>
            <a:r>
              <a:rPr lang="fr-FR" b="1" u="sng" dirty="0"/>
              <a:t>D</a:t>
            </a:r>
            <a:r>
              <a:rPr lang="fr-FR" dirty="0"/>
              <a:t>escription </a:t>
            </a:r>
            <a:r>
              <a:rPr lang="fr-FR" b="1" u="sng" dirty="0"/>
              <a:t>F</a:t>
            </a:r>
            <a:r>
              <a:rPr lang="fr-FR" dirty="0"/>
              <a:t>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32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87" y="1377204"/>
            <a:ext cx="2972215" cy="5344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675" y="1690688"/>
            <a:ext cx="6619875" cy="30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77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4. Just Enough RDF - Programming the Semantic Web [Book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661" y="357183"/>
            <a:ext cx="6192456" cy="636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CURIE = Compact </a:t>
            </a:r>
            <a:r>
              <a:rPr lang="fr-FR" dirty="0" err="1"/>
              <a:t>URIs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33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144" y="1602316"/>
            <a:ext cx="83877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8775"/>
            <a:r>
              <a:rPr lang="fr-FR" sz="1600" dirty="0">
                <a:latin typeface="Consolas" panose="020B0609020204030204" pitchFamily="49" charset="0"/>
              </a:rPr>
              <a:t>@</a:t>
            </a:r>
            <a:r>
              <a:rPr lang="fr-FR" sz="1600" dirty="0" err="1">
                <a:latin typeface="Consolas" panose="020B0609020204030204" pitchFamily="49" charset="0"/>
              </a:rPr>
              <a:t>prefix</a:t>
            </a:r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dirty="0" err="1">
                <a:latin typeface="Consolas" panose="020B0609020204030204" pitchFamily="49" charset="0"/>
              </a:rPr>
              <a:t>rdf</a:t>
            </a:r>
            <a:r>
              <a:rPr lang="fr-FR" sz="1600" dirty="0">
                <a:latin typeface="Consolas" panose="020B0609020204030204" pitchFamily="49" charset="0"/>
              </a:rPr>
              <a:t>:    </a:t>
            </a:r>
          </a:p>
          <a:p>
            <a:pPr defTabSz="358775"/>
            <a:r>
              <a:rPr lang="fr-FR" sz="1600" dirty="0">
                <a:latin typeface="Consolas" panose="020B0609020204030204" pitchFamily="49" charset="0"/>
              </a:rPr>
              <a:t>	&lt;http://www.w3.org/1999/02/22-rdf-syntax-ns#&gt;.</a:t>
            </a:r>
          </a:p>
          <a:p>
            <a:pPr defTabSz="358775"/>
            <a:r>
              <a:rPr lang="fr-FR" sz="1600" dirty="0">
                <a:latin typeface="Consolas" panose="020B0609020204030204" pitchFamily="49" charset="0"/>
              </a:rPr>
              <a:t>@</a:t>
            </a:r>
            <a:r>
              <a:rPr lang="fr-FR" sz="1600" dirty="0" err="1">
                <a:latin typeface="Consolas" panose="020B0609020204030204" pitchFamily="49" charset="0"/>
              </a:rPr>
              <a:t>prefix</a:t>
            </a:r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dirty="0" err="1">
                <a:latin typeface="Consolas" panose="020B0609020204030204" pitchFamily="49" charset="0"/>
              </a:rPr>
              <a:t>rdfs</a:t>
            </a:r>
            <a:r>
              <a:rPr lang="fr-FR" sz="1600" dirty="0">
                <a:latin typeface="Consolas" panose="020B0609020204030204" pitchFamily="49" charset="0"/>
              </a:rPr>
              <a:t>:   </a:t>
            </a:r>
          </a:p>
          <a:p>
            <a:pPr defTabSz="358775"/>
            <a:r>
              <a:rPr lang="fr-FR" sz="1600" dirty="0">
                <a:latin typeface="Consolas" panose="020B0609020204030204" pitchFamily="49" charset="0"/>
              </a:rPr>
              <a:t>	&lt;http://www.w3.org/2000/01/rdf-schema#&gt;.</a:t>
            </a:r>
          </a:p>
          <a:p>
            <a:pPr defTabSz="358775"/>
            <a:r>
              <a:rPr lang="fr-FR" sz="1600" dirty="0">
                <a:latin typeface="Consolas" panose="020B0609020204030204" pitchFamily="49" charset="0"/>
              </a:rPr>
              <a:t>@</a:t>
            </a:r>
            <a:r>
              <a:rPr lang="fr-FR" sz="1600" dirty="0" err="1">
                <a:latin typeface="Consolas" panose="020B0609020204030204" pitchFamily="49" charset="0"/>
              </a:rPr>
              <a:t>prefix</a:t>
            </a:r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dirty="0" err="1">
                <a:latin typeface="Consolas" panose="020B0609020204030204" pitchFamily="49" charset="0"/>
              </a:rPr>
              <a:t>foaf</a:t>
            </a:r>
            <a:r>
              <a:rPr lang="fr-FR" sz="1600" dirty="0">
                <a:latin typeface="Consolas" panose="020B0609020204030204" pitchFamily="49" charset="0"/>
              </a:rPr>
              <a:t>:   </a:t>
            </a:r>
          </a:p>
          <a:p>
            <a:pPr defTabSz="358775"/>
            <a:r>
              <a:rPr lang="fr-FR" sz="1600" dirty="0">
                <a:latin typeface="Consolas" panose="020B0609020204030204" pitchFamily="49" charset="0"/>
              </a:rPr>
              <a:t>	&lt;http://xmlns.com/foaf/0.1/&gt;.</a:t>
            </a:r>
          </a:p>
          <a:p>
            <a:pPr defTabSz="358775"/>
            <a:r>
              <a:rPr lang="fr-FR" sz="1600" dirty="0">
                <a:latin typeface="Consolas" panose="020B0609020204030204" pitchFamily="49" charset="0"/>
              </a:rPr>
              <a:t>@</a:t>
            </a:r>
            <a:r>
              <a:rPr lang="fr-FR" sz="1600" dirty="0" err="1">
                <a:latin typeface="Consolas" panose="020B0609020204030204" pitchFamily="49" charset="0"/>
              </a:rPr>
              <a:t>prefix</a:t>
            </a:r>
            <a:r>
              <a:rPr lang="fr-FR" sz="1600" dirty="0">
                <a:latin typeface="Consolas" panose="020B0609020204030204" pitchFamily="49" charset="0"/>
              </a:rPr>
              <a:t> </a:t>
            </a:r>
            <a:r>
              <a:rPr lang="fr-FR" sz="1600" dirty="0" err="1">
                <a:latin typeface="Consolas" panose="020B0609020204030204" pitchFamily="49" charset="0"/>
              </a:rPr>
              <a:t>schema</a:t>
            </a:r>
            <a:r>
              <a:rPr lang="fr-FR" sz="1600" dirty="0">
                <a:latin typeface="Consolas" panose="020B0609020204030204" pitchFamily="49" charset="0"/>
              </a:rPr>
              <a:t>: </a:t>
            </a:r>
          </a:p>
          <a:p>
            <a:pPr defTabSz="358775"/>
            <a:r>
              <a:rPr lang="fr-FR" sz="1600" dirty="0">
                <a:latin typeface="Consolas" panose="020B0609020204030204" pitchFamily="49" charset="0"/>
              </a:rPr>
              <a:t>	&lt;http://schema.org/&gt;.</a:t>
            </a:r>
          </a:p>
          <a:p>
            <a:pPr defTabSz="358775"/>
            <a:r>
              <a:rPr lang="fr-FR" sz="1600" dirty="0">
                <a:latin typeface="Consolas" panose="020B0609020204030204" pitchFamily="49" charset="0"/>
              </a:rPr>
              <a:t>...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729468" y="1690688"/>
            <a:ext cx="0" cy="4665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1800" y="1068546"/>
            <a:ext cx="391159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050" dirty="0" err="1">
                <a:latin typeface="Arial" panose="020B0604020202020204" pitchFamily="34" charset="0"/>
                <a:cs typeface="Arial" panose="020B0604020202020204" pitchFamily="34" charset="0"/>
              </a:rPr>
              <a:t>rdfs</a:t>
            </a:r>
            <a:endParaRPr lang="fr-F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41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Linked</a:t>
            </a:r>
            <a:r>
              <a:rPr lang="fr-FR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339" y="2036762"/>
            <a:ext cx="529716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It’s</a:t>
            </a:r>
            <a:r>
              <a:rPr lang="fr-FR" dirty="0"/>
              <a:t> possible to use </a:t>
            </a:r>
            <a:r>
              <a:rPr lang="fr-FR" dirty="0" err="1"/>
              <a:t>URIs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in an </a:t>
            </a:r>
            <a:r>
              <a:rPr lang="fr-FR" dirty="0" err="1"/>
              <a:t>external</a:t>
            </a:r>
            <a:r>
              <a:rPr lang="fr-FR" dirty="0"/>
              <a:t> graph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to use a </a:t>
            </a:r>
            <a:r>
              <a:rPr lang="fr-FR" dirty="0" err="1"/>
              <a:t>reference</a:t>
            </a:r>
            <a:r>
              <a:rPr lang="fr-FR" dirty="0"/>
              <a:t> identification 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to augment a graph</a:t>
            </a:r>
          </a:p>
          <a:p>
            <a:pPr algn="ctr"/>
            <a:r>
              <a:rPr lang="fr-FR" i="1" dirty="0" err="1"/>
              <a:t>anyone</a:t>
            </a:r>
            <a:r>
              <a:rPr lang="fr-FR" i="1" dirty="0"/>
              <a:t> </a:t>
            </a:r>
            <a:r>
              <a:rPr lang="fr-FR" i="1" dirty="0" err="1"/>
              <a:t>can</a:t>
            </a:r>
            <a:r>
              <a:rPr lang="fr-FR" i="1" dirty="0"/>
              <a:t> </a:t>
            </a:r>
            <a:r>
              <a:rPr lang="fr-FR" i="1" dirty="0" err="1"/>
              <a:t>say</a:t>
            </a:r>
            <a:r>
              <a:rPr lang="fr-FR" i="1" dirty="0"/>
              <a:t> </a:t>
            </a:r>
            <a:r>
              <a:rPr lang="fr-FR" i="1" dirty="0" err="1"/>
              <a:t>anything</a:t>
            </a:r>
            <a:r>
              <a:rPr lang="fr-FR" i="1" dirty="0"/>
              <a:t> about </a:t>
            </a:r>
            <a:r>
              <a:rPr lang="fr-FR" i="1" dirty="0" err="1"/>
              <a:t>anything</a:t>
            </a:r>
            <a:endParaRPr lang="fr-FR" i="1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One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specify</a:t>
            </a:r>
            <a:r>
              <a:rPr lang="fr-FR" dirty="0"/>
              <a:t> </a:t>
            </a:r>
            <a:r>
              <a:rPr lang="fr-FR" dirty="0" err="1"/>
              <a:t>vertice</a:t>
            </a:r>
            <a:r>
              <a:rPr lang="fr-FR" dirty="0"/>
              <a:t> </a:t>
            </a:r>
            <a:r>
              <a:rPr lang="fr-FR" dirty="0" err="1"/>
              <a:t>co-reference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special</a:t>
            </a:r>
            <a:r>
              <a:rPr lang="fr-FR" dirty="0"/>
              <a:t> </a:t>
            </a:r>
            <a:r>
              <a:rPr lang="fr-FR" dirty="0" err="1"/>
              <a:t>edges</a:t>
            </a:r>
            <a:r>
              <a:rPr lang="fr-FR" dirty="0"/>
              <a:t>: </a:t>
            </a:r>
            <a:r>
              <a:rPr lang="en-US" dirty="0" err="1"/>
              <a:t>owl:sameAs</a:t>
            </a:r>
            <a:r>
              <a:rPr lang="en-US" dirty="0"/>
              <a:t> from W3C OWL vocabulary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92" y="4708486"/>
            <a:ext cx="4686954" cy="371527"/>
          </a:xfrm>
          <a:prstGeom prst="rect">
            <a:avLst/>
          </a:prstGeom>
        </p:spPr>
      </p:pic>
      <p:pic>
        <p:nvPicPr>
          <p:cNvPr id="7" name="Picture 4" descr="A network of over a thousand circles clustered into groups and linked with lines into a web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19050"/>
            <a:ext cx="6337300" cy="6337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492750" y="6337300"/>
            <a:ext cx="581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Linked Open Data cloud </a:t>
            </a:r>
            <a:r>
              <a:rPr lang="en-US" sz="1200" dirty="0" err="1"/>
              <a:t>visualisation</a:t>
            </a:r>
            <a:r>
              <a:rPr lang="en-US" sz="1200" dirty="0"/>
              <a:t>: each node is a RDF dataset. Links indicate the existence of external identification links. Source: </a:t>
            </a:r>
            <a:r>
              <a:rPr lang="en-US" sz="1200" dirty="0" err="1"/>
              <a:t>wikipedia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6616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all" dirty="0"/>
              <a:t>5 ★ OPEN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4" descr="5-star steps by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2355"/>
            <a:ext cx="6913880" cy="39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44805" y="6227000"/>
            <a:ext cx="2672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https://5stardata.info/en/</a:t>
            </a: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596797"/>
            <a:ext cx="7401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Tim Berners-Lee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 inventor of the Web and Linked Data initiator, suggested a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5-star deployment scheme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for Open Data.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48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Examples</a:t>
            </a:r>
            <a:r>
              <a:rPr lang="fr-FR" dirty="0"/>
              <a:t> of RDF </a:t>
            </a:r>
            <a:r>
              <a:rPr lang="fr-FR" dirty="0" err="1"/>
              <a:t>vocabularies</a:t>
            </a:r>
            <a:r>
              <a:rPr lang="fr-FR" dirty="0"/>
              <a:t> &amp; ontologies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36</a:t>
            </a:fld>
            <a:endParaRPr lang="en-US"/>
          </a:p>
        </p:txBody>
      </p:sp>
      <p:pic>
        <p:nvPicPr>
          <p:cNvPr id="13314" name="Picture 2" descr="schema.org : standard de données structurées (microdata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" y="1782128"/>
            <a:ext cx="62865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54241" y="1940560"/>
            <a:ext cx="45313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Over 10 million sites use Schema.org to markup their web pages and email messages. Many applications from Google, Microsoft, Pinterest, </a:t>
            </a:r>
            <a:r>
              <a:rPr lang="en-US" sz="2000" i="1" dirty="0" err="1"/>
              <a:t>Yandex</a:t>
            </a:r>
            <a:r>
              <a:rPr lang="en-US" sz="2000" i="1" dirty="0"/>
              <a:t> and others already use these vocabularies to power rich, extensible experiences.</a:t>
            </a:r>
          </a:p>
          <a:p>
            <a:endParaRPr lang="en-US" sz="2000" i="1" dirty="0"/>
          </a:p>
        </p:txBody>
      </p:sp>
      <p:sp>
        <p:nvSpPr>
          <p:cNvPr id="6" name="Rectangle 5"/>
          <p:cNvSpPr/>
          <p:nvPr/>
        </p:nvSpPr>
        <p:spPr>
          <a:xfrm>
            <a:off x="309880" y="6011257"/>
            <a:ext cx="11267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Founded by Google, Microsoft, Yahoo and </a:t>
            </a:r>
            <a:r>
              <a:rPr lang="en-US" dirty="0" err="1"/>
              <a:t>Yandex</a:t>
            </a:r>
            <a:r>
              <a:rPr lang="en-US" dirty="0"/>
              <a:t>, </a:t>
            </a:r>
            <a:r>
              <a:rPr lang="fr-FR" dirty="0"/>
              <a:t> 2011</a:t>
            </a:r>
            <a:endParaRPr lang="en-US" dirty="0"/>
          </a:p>
          <a:p>
            <a:r>
              <a:rPr lang="fr-FR" dirty="0"/>
              <a:t>Test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>
                <a:hlinkClick r:id="rId3"/>
              </a:rPr>
              <a:t>https://validator.schema.org/</a:t>
            </a:r>
            <a:r>
              <a:rPr lang="fr-FR" dirty="0"/>
              <a:t> or </a:t>
            </a:r>
            <a:r>
              <a:rPr lang="fr-FR" dirty="0">
                <a:hlinkClick r:id="rId4"/>
              </a:rPr>
              <a:t>https://developers.google.com/search/docs/advanced/structured-data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8851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07" y="3718164"/>
            <a:ext cx="6473213" cy="2085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Examples</a:t>
            </a:r>
            <a:r>
              <a:rPr lang="fr-FR" dirty="0"/>
              <a:t> of RDF </a:t>
            </a:r>
            <a:r>
              <a:rPr lang="fr-FR" dirty="0" err="1"/>
              <a:t>vocabularies</a:t>
            </a:r>
            <a:r>
              <a:rPr lang="fr-FR" dirty="0"/>
              <a:t> &amp; ontologies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6372" y="6176963"/>
            <a:ext cx="108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Open Graph Protocol </a:t>
            </a:r>
            <a:r>
              <a:rPr lang="fr-FR" dirty="0">
                <a:hlinkClick r:id="rId3"/>
              </a:rPr>
              <a:t>https://ogp.me/</a:t>
            </a:r>
            <a:r>
              <a:rPr lang="fr-FR" dirty="0"/>
              <a:t>  (Facebook, 2010), test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>
                <a:hlinkClick r:id="rId4"/>
              </a:rPr>
              <a:t>https://developers.facebook.com/tools/debug/</a:t>
            </a:r>
            <a:r>
              <a:rPr lang="fr-FR" dirty="0"/>
              <a:t> </a:t>
            </a:r>
          </a:p>
        </p:txBody>
      </p:sp>
      <p:pic>
        <p:nvPicPr>
          <p:cNvPr id="14338" name="Picture 2" descr="Open Graph protoco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" y="118022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UNI Digital Advertising: Adding Open Graph Protocol (OGP) tags to your  Blogger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66" y="1690688"/>
            <a:ext cx="5977668" cy="38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38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Interoperability</a:t>
            </a:r>
            <a:br>
              <a:rPr lang="en-US" dirty="0"/>
            </a:br>
            <a:r>
              <a:rPr lang="en-US" dirty="0"/>
              <a:t>and Semantics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fr-FR" dirty="0"/>
              <a:t>&lt; Part 3. Data </a:t>
            </a:r>
            <a:r>
              <a:rPr lang="fr-FR" dirty="0" err="1"/>
              <a:t>schemas</a:t>
            </a:r>
            <a:r>
              <a:rPr lang="fr-FR" dirty="0"/>
              <a:t> and </a:t>
            </a:r>
            <a:r>
              <a:rPr lang="fr-FR" dirty="0" err="1"/>
              <a:t>semantics</a:t>
            </a:r>
            <a:r>
              <a:rPr lang="fr-FR" dirty="0"/>
              <a:t> &gt;</a:t>
            </a:r>
          </a:p>
          <a:p>
            <a:r>
              <a:rPr lang="en-US" dirty="0"/>
              <a:t>Part 3.2. Semantics</a:t>
            </a:r>
          </a:p>
          <a:p>
            <a:r>
              <a:rPr lang="fr-FR" dirty="0"/>
              <a:t>Part 3.2.4. </a:t>
            </a:r>
            <a:r>
              <a:rPr lang="fr-FR" dirty="0" err="1"/>
              <a:t>RDFa</a:t>
            </a:r>
            <a:r>
              <a:rPr lang="fr-FR" dirty="0"/>
              <a:t>: </a:t>
            </a:r>
            <a:r>
              <a:rPr lang="en-US" dirty="0"/>
              <a:t>Rich structured data markup for web documents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2991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See </a:t>
            </a:r>
            <a:r>
              <a:rPr lang="en-US" dirty="0" err="1"/>
              <a:t>RDFa</a:t>
            </a:r>
            <a:r>
              <a:rPr lang="en-US" dirty="0"/>
              <a:t> 1.1 Primer - Rich Structured Data Markup for Web Documents</a:t>
            </a:r>
            <a:r>
              <a:rPr lang="fr-FR" dirty="0"/>
              <a:t> - </a:t>
            </a:r>
            <a:r>
              <a:rPr lang="fr-FR" dirty="0">
                <a:hlinkClick r:id="rId2"/>
              </a:rPr>
              <a:t>https://www.w3.org/TR/rdfa-primer/</a:t>
            </a:r>
            <a:r>
              <a:rPr lang="fr-FR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RDFa</a:t>
            </a:r>
            <a:r>
              <a:rPr lang="fr-FR" dirty="0"/>
              <a:t> </a:t>
            </a:r>
            <a:r>
              <a:rPr lang="fr-FR" sz="3600" dirty="0"/>
              <a:t>Resource Description Framework in </a:t>
            </a:r>
            <a:r>
              <a:rPr lang="fr-FR" sz="3600" dirty="0" err="1"/>
              <a:t>Attributes</a:t>
            </a:r>
            <a:endParaRPr lang="fr-F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39</a:t>
            </a:fld>
            <a:endParaRPr lang="en-US"/>
          </a:p>
        </p:txBody>
      </p:sp>
      <p:pic>
        <p:nvPicPr>
          <p:cNvPr id="15362" name="Picture 2" descr="RDFa example &amp;lt;div typeof=&amp;quot;foaf:Person&amp;quot; xmlns:foaf=&amp;quot;http://xmlns.com/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19235"/>
          <a:stretch/>
        </p:blipFill>
        <p:spPr bwMode="auto">
          <a:xfrm>
            <a:off x="7020560" y="3460036"/>
            <a:ext cx="5039360" cy="31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07" y="3718164"/>
            <a:ext cx="6473213" cy="208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6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Interoperability</a:t>
            </a:r>
            <a:br>
              <a:rPr lang="en-US" dirty="0"/>
            </a:br>
            <a:r>
              <a:rPr lang="en-US" dirty="0"/>
              <a:t>and Semantics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0" y="3602038"/>
            <a:ext cx="8026400" cy="1655762"/>
          </a:xfrm>
        </p:spPr>
        <p:txBody>
          <a:bodyPr/>
          <a:lstStyle/>
          <a:p>
            <a:r>
              <a:rPr lang="fr-FR" dirty="0"/>
              <a:t>&lt; Part 3. Data </a:t>
            </a:r>
            <a:r>
              <a:rPr lang="fr-FR" dirty="0" err="1"/>
              <a:t>schemas</a:t>
            </a:r>
            <a:r>
              <a:rPr lang="fr-FR" dirty="0"/>
              <a:t> and </a:t>
            </a:r>
            <a:r>
              <a:rPr lang="fr-FR" dirty="0" err="1"/>
              <a:t>semantics</a:t>
            </a:r>
            <a:r>
              <a:rPr lang="fr-FR" dirty="0"/>
              <a:t> &gt;</a:t>
            </a:r>
          </a:p>
          <a:p>
            <a:r>
              <a:rPr lang="en-US" dirty="0"/>
              <a:t>Part 3.1. Data schemas</a:t>
            </a:r>
          </a:p>
          <a:p>
            <a:r>
              <a:rPr lang="en-US" dirty="0"/>
              <a:t>Part 3.1.1. XML Schema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31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See </a:t>
            </a:r>
            <a:r>
              <a:rPr lang="en-US" dirty="0" err="1"/>
              <a:t>RDFa</a:t>
            </a:r>
            <a:r>
              <a:rPr lang="en-US" dirty="0"/>
              <a:t> 1.1 Primer - Rich Structured Data Markup for Web Documents</a:t>
            </a:r>
            <a:r>
              <a:rPr lang="fr-FR" dirty="0"/>
              <a:t> - </a:t>
            </a:r>
            <a:r>
              <a:rPr lang="fr-FR" dirty="0">
                <a:hlinkClick r:id="rId2"/>
              </a:rPr>
              <a:t>https://www.w3.org/TR/rdfa-primer/</a:t>
            </a:r>
            <a:r>
              <a:rPr lang="fr-FR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RDFa</a:t>
            </a:r>
            <a:r>
              <a:rPr lang="fr-FR" dirty="0"/>
              <a:t> </a:t>
            </a:r>
            <a:r>
              <a:rPr lang="fr-FR" sz="3600" dirty="0"/>
              <a:t>Resource Description Framework in </a:t>
            </a:r>
            <a:r>
              <a:rPr lang="fr-FR" sz="3600" dirty="0" err="1"/>
              <a:t>Attributes</a:t>
            </a:r>
            <a:endParaRPr lang="fr-F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4" descr="presentation vs. seman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94" y="2722990"/>
            <a:ext cx="6062345" cy="358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82693" y="6243331"/>
            <a:ext cx="6062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Figure 1</a:t>
            </a:r>
            <a:r>
              <a:rPr lang="en-US" sz="1200" dirty="0"/>
              <a:t>: On the left, what browsers see. On the right, what humans see. Can we bridge the gap so that browsers see more of what we see?</a:t>
            </a:r>
            <a:endParaRPr lang="fr-FR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54910" y="3810000"/>
            <a:ext cx="2220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The Goal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713673" y="3870960"/>
            <a:ext cx="592454" cy="7518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608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See </a:t>
            </a:r>
            <a:r>
              <a:rPr lang="en-US" dirty="0" err="1"/>
              <a:t>RDFa</a:t>
            </a:r>
            <a:r>
              <a:rPr lang="en-US" dirty="0"/>
              <a:t> 1.1 Primer - Rich Structured Data Markup for Web Documents</a:t>
            </a:r>
            <a:r>
              <a:rPr lang="fr-FR" dirty="0"/>
              <a:t> - </a:t>
            </a:r>
            <a:r>
              <a:rPr lang="fr-FR" dirty="0">
                <a:hlinkClick r:id="rId2"/>
              </a:rPr>
              <a:t>https://www.w3.org/TR/rdfa-primer/</a:t>
            </a:r>
            <a:r>
              <a:rPr lang="fr-FR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RDFa</a:t>
            </a:r>
            <a:r>
              <a:rPr lang="fr-FR" dirty="0"/>
              <a:t> </a:t>
            </a:r>
            <a:r>
              <a:rPr lang="fr-FR" sz="3600" dirty="0"/>
              <a:t>Resource Description Framework in </a:t>
            </a:r>
            <a:r>
              <a:rPr lang="fr-FR" sz="3600" dirty="0" err="1"/>
              <a:t>Attributes</a:t>
            </a:r>
            <a:endParaRPr lang="fr-FR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41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02481" y="6230875"/>
            <a:ext cx="4749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Google can extract structured data from e.g., e-commerce websites, and “</a:t>
            </a:r>
            <a:r>
              <a:rPr lang="en-US" sz="1200" dirty="0"/>
              <a:t>understand”</a:t>
            </a:r>
            <a:r>
              <a:rPr lang="en-US" sz="1200" i="1" dirty="0"/>
              <a:t> its meaning</a:t>
            </a:r>
            <a:endParaRPr lang="fr-FR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54910" y="3810000"/>
            <a:ext cx="2579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The </a:t>
            </a:r>
            <a:r>
              <a:rPr lang="fr-FR" sz="4400" dirty="0" err="1"/>
              <a:t>Result</a:t>
            </a:r>
            <a:endParaRPr lang="fr-FR" sz="4400" dirty="0"/>
          </a:p>
        </p:txBody>
      </p:sp>
      <p:sp>
        <p:nvSpPr>
          <p:cNvPr id="9" name="Right Arrow 8"/>
          <p:cNvSpPr/>
          <p:nvPr/>
        </p:nvSpPr>
        <p:spPr>
          <a:xfrm>
            <a:off x="3417432" y="3870960"/>
            <a:ext cx="592454" cy="7518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81" y="2991118"/>
            <a:ext cx="5080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8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Interoperability</a:t>
            </a:r>
            <a:br>
              <a:rPr lang="en-US" dirty="0"/>
            </a:br>
            <a:r>
              <a:rPr lang="en-US" dirty="0"/>
              <a:t>and Semantics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fr-FR" dirty="0"/>
              <a:t>&lt; Part 3. Data </a:t>
            </a:r>
            <a:r>
              <a:rPr lang="fr-FR" dirty="0" err="1"/>
              <a:t>schemas</a:t>
            </a:r>
            <a:r>
              <a:rPr lang="fr-FR" dirty="0"/>
              <a:t> and </a:t>
            </a:r>
            <a:r>
              <a:rPr lang="fr-FR" dirty="0" err="1"/>
              <a:t>semantics</a:t>
            </a:r>
            <a:r>
              <a:rPr lang="fr-FR" dirty="0"/>
              <a:t> &gt;</a:t>
            </a:r>
          </a:p>
          <a:p>
            <a:r>
              <a:rPr lang="en-US" dirty="0"/>
              <a:t>Part 3.2. Semantics</a:t>
            </a:r>
          </a:p>
          <a:p>
            <a:r>
              <a:rPr lang="fr-FR" dirty="0"/>
              <a:t>Part 3.2.5. JSON-LD: </a:t>
            </a:r>
            <a:r>
              <a:rPr lang="en-US" dirty="0"/>
              <a:t>JSON for Linking Data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9460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JavaScript Object Notation for Linked Data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67" y="3071059"/>
            <a:ext cx="3511934" cy="2915914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See JSON-LD 1.1 - A JSON-based Serialization for Linked Data</a:t>
            </a:r>
            <a:r>
              <a:rPr lang="fr-FR" dirty="0"/>
              <a:t> - </a:t>
            </a:r>
            <a:r>
              <a:rPr lang="fr-FR" dirty="0">
                <a:hlinkClick r:id="rId3"/>
              </a:rPr>
              <a:t>https://www.w3.org/TR/json-ld11/</a:t>
            </a:r>
            <a:r>
              <a:rPr lang="fr-FR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4141" y="6224218"/>
            <a:ext cx="2075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hlinkClick r:id="rId4"/>
              </a:rPr>
              <a:t>https://json-ld.org/learn.html</a:t>
            </a:r>
            <a:r>
              <a:rPr lang="fr-FR" sz="1200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396" y="3007947"/>
            <a:ext cx="3949770" cy="31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03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JavaScript Object Notation for Linked Data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44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93"/>
          <a:stretch/>
        </p:blipFill>
        <p:spPr>
          <a:xfrm>
            <a:off x="838200" y="1357197"/>
            <a:ext cx="8016935" cy="4586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38200" y="6356350"/>
            <a:ext cx="21865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hlinkClick r:id="rId3"/>
              </a:rPr>
              <a:t>https://json-ld.org/playground/</a:t>
            </a:r>
            <a:r>
              <a:rPr lang="fr-F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9367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7197"/>
            <a:ext cx="8047417" cy="4999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JavaScript Object Notation for Linked Data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45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6356350"/>
            <a:ext cx="21865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hlinkClick r:id="rId3"/>
              </a:rPr>
              <a:t>https://json-ld.org/playground/</a:t>
            </a:r>
            <a:r>
              <a:rPr lang="fr-F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590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JSON-LD and schema.org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71" y="1325419"/>
            <a:ext cx="8460804" cy="53960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1082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89" y="365125"/>
            <a:ext cx="9861135" cy="63708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70821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JSON-LD and Google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400778"/>
            <a:ext cx="9522197" cy="55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55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alidateur de balisage de Bing avec le format JSON-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374093"/>
            <a:ext cx="11833963" cy="581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JSON-LD and Bing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6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Extensible </a:t>
            </a:r>
            <a:r>
              <a:rPr lang="fr-FR" dirty="0" err="1"/>
              <a:t>Markup</a:t>
            </a:r>
            <a:r>
              <a:rPr lang="fr-FR" dirty="0"/>
              <a:t> </a:t>
            </a:r>
            <a:r>
              <a:rPr lang="fr-FR" dirty="0" err="1"/>
              <a:t>Language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4483735" y="4907696"/>
            <a:ext cx="787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v1.0 in 1998, </a:t>
            </a:r>
            <a:r>
              <a:rPr lang="fr-FR" sz="2000" dirty="0" err="1"/>
              <a:t>still</a:t>
            </a:r>
            <a:r>
              <a:rPr lang="fr-FR" sz="2000" dirty="0"/>
              <a:t> </a:t>
            </a:r>
            <a:r>
              <a:rPr lang="fr-FR" sz="2000" dirty="0" err="1"/>
              <a:t>extensively</a:t>
            </a:r>
            <a:r>
              <a:rPr lang="fr-FR" sz="2000" dirty="0"/>
              <a:t> </a:t>
            </a:r>
            <a:r>
              <a:rPr lang="fr-FR" sz="2000" dirty="0" err="1"/>
              <a:t>used</a:t>
            </a:r>
            <a:r>
              <a:rPr lang="fr-FR" sz="2000" dirty="0"/>
              <a:t> in </a:t>
            </a:r>
            <a:r>
              <a:rPr lang="fr-FR" sz="2000" dirty="0" err="1"/>
              <a:t>many</a:t>
            </a:r>
            <a:r>
              <a:rPr lang="fr-FR" sz="2000" dirty="0"/>
              <a:t> </a:t>
            </a:r>
            <a:r>
              <a:rPr lang="fr-FR" sz="2000" dirty="0" err="1"/>
              <a:t>verticals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numerous</a:t>
            </a:r>
            <a:r>
              <a:rPr lang="fr-FR" sz="2000" dirty="0"/>
              <a:t> formats </a:t>
            </a:r>
            <a:r>
              <a:rPr lang="fr-FR" sz="2000" dirty="0" err="1"/>
              <a:t>based</a:t>
            </a:r>
            <a:r>
              <a:rPr lang="fr-FR" sz="2000" dirty="0"/>
              <a:t> on XML  (418 </a:t>
            </a:r>
            <a:r>
              <a:rPr lang="fr-FR" sz="2000" dirty="0" err="1"/>
              <a:t>registered</a:t>
            </a:r>
            <a:r>
              <a:rPr lang="fr-FR" sz="2000" dirty="0"/>
              <a:t> on IANA)</a:t>
            </a:r>
            <a:br>
              <a:rPr lang="fr-FR" sz="2000" dirty="0"/>
            </a:br>
            <a:r>
              <a:rPr lang="fr-FR" sz="2000" dirty="0">
                <a:hlinkClick r:id="rId2"/>
              </a:rPr>
              <a:t>https://en.wikipedia.org/wiki/List_of_XML_markup_languages</a:t>
            </a:r>
            <a:br>
              <a:rPr lang="fr-FR" sz="2000" dirty="0"/>
            </a:br>
            <a:r>
              <a:rPr lang="fr-FR" sz="2000" dirty="0"/>
              <a:t>application/</a:t>
            </a:r>
            <a:r>
              <a:rPr lang="fr-FR" sz="2000" dirty="0" err="1"/>
              <a:t>atom+xml</a:t>
            </a:r>
            <a:r>
              <a:rPr lang="fr-FR" sz="2000" dirty="0"/>
              <a:t> 	application/</a:t>
            </a:r>
            <a:r>
              <a:rPr lang="fr-FR" sz="2000" dirty="0" err="1"/>
              <a:t>rdf+xml</a:t>
            </a:r>
            <a:r>
              <a:rPr lang="fr-FR" sz="2000" dirty="0"/>
              <a:t>	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verbosity</a:t>
            </a:r>
            <a:r>
              <a:rPr lang="fr-FR" sz="2000" dirty="0"/>
              <a:t>, </a:t>
            </a:r>
            <a:r>
              <a:rPr lang="fr-FR" sz="2000" dirty="0" err="1"/>
              <a:t>complexity</a:t>
            </a:r>
            <a:r>
              <a:rPr lang="fr-FR" sz="2000" dirty="0"/>
              <a:t> and </a:t>
            </a:r>
            <a:r>
              <a:rPr lang="fr-FR" sz="2000" dirty="0" err="1"/>
              <a:t>redundancy</a:t>
            </a:r>
            <a:endParaRPr lang="fr-FR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04" y="1759484"/>
            <a:ext cx="3429289" cy="4069817"/>
          </a:xfrm>
          <a:prstGeom prst="rect">
            <a:avLst/>
          </a:prstGeom>
        </p:spPr>
      </p:pic>
      <p:pic>
        <p:nvPicPr>
          <p:cNvPr id="9" name="Picture 2" descr="Introduction to XM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8"/>
          <a:stretch/>
        </p:blipFill>
        <p:spPr bwMode="auto">
          <a:xfrm>
            <a:off x="4483734" y="1330775"/>
            <a:ext cx="6072505" cy="32986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00114" y="237116"/>
            <a:ext cx="105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reminder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9572356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Interoperability</a:t>
            </a:r>
            <a:br>
              <a:rPr lang="en-US" dirty="0"/>
            </a:br>
            <a:r>
              <a:rPr lang="en-US" dirty="0"/>
              <a:t>and Semantics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0" y="3602038"/>
            <a:ext cx="8026400" cy="1655762"/>
          </a:xfrm>
        </p:spPr>
        <p:txBody>
          <a:bodyPr/>
          <a:lstStyle/>
          <a:p>
            <a:r>
              <a:rPr lang="fr-FR" dirty="0"/>
              <a:t>&lt;/ Part 3. Data </a:t>
            </a:r>
            <a:r>
              <a:rPr lang="fr-FR" dirty="0" err="1"/>
              <a:t>schemas</a:t>
            </a:r>
            <a:r>
              <a:rPr lang="fr-FR" dirty="0"/>
              <a:t> and </a:t>
            </a:r>
            <a:r>
              <a:rPr lang="fr-FR" dirty="0" err="1"/>
              <a:t>semantics</a:t>
            </a:r>
            <a:r>
              <a:rPr lang="fr-FR" dirty="0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00483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4" y="1759484"/>
            <a:ext cx="3429289" cy="406981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Extensible </a:t>
            </a:r>
            <a:r>
              <a:rPr lang="fr-FR" dirty="0" err="1"/>
              <a:t>Markup</a:t>
            </a:r>
            <a:r>
              <a:rPr lang="fr-FR" dirty="0"/>
              <a:t> </a:t>
            </a:r>
            <a:r>
              <a:rPr lang="fr-FR" dirty="0" err="1"/>
              <a:t>Language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4445635" y="1759484"/>
            <a:ext cx="787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Characters</a:t>
            </a:r>
            <a:r>
              <a:rPr lang="fr-FR" sz="2000" b="1" dirty="0"/>
              <a:t> and </a:t>
            </a:r>
            <a:r>
              <a:rPr lang="fr-FR" sz="2000" b="1" dirty="0" err="1"/>
              <a:t>escaping</a:t>
            </a:r>
            <a:r>
              <a:rPr lang="fr-FR" sz="2000" b="1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unicode</a:t>
            </a:r>
            <a:r>
              <a:rPr lang="fr-FR" sz="2000" dirty="0"/>
              <a:t> </a:t>
            </a:r>
            <a:r>
              <a:rPr lang="fr-FR" sz="2000" dirty="0" err="1"/>
              <a:t>implementations</a:t>
            </a:r>
            <a:r>
              <a:rPr lang="fr-FR" sz="2000" dirty="0"/>
              <a:t>: </a:t>
            </a:r>
            <a:r>
              <a:rPr lang="fr-FR" sz="1600" dirty="0">
                <a:latin typeface="Consolas" panose="020B0609020204030204" pitchFamily="49" charset="0"/>
              </a:rPr>
              <a:t>&lt;?</a:t>
            </a:r>
            <a:r>
              <a:rPr lang="fr-FR" sz="1600" dirty="0" err="1">
                <a:latin typeface="Consolas" panose="020B0609020204030204" pitchFamily="49" charset="0"/>
              </a:rPr>
              <a:t>xml</a:t>
            </a:r>
            <a:r>
              <a:rPr lang="fr-FR" sz="1600" dirty="0">
                <a:latin typeface="Consolas" panose="020B0609020204030204" pitchFamily="49" charset="0"/>
              </a:rPr>
              <a:t> version="1.0" </a:t>
            </a:r>
            <a:r>
              <a:rPr lang="fr-FR" sz="1600" dirty="0" err="1">
                <a:latin typeface="Consolas" panose="020B0609020204030204" pitchFamily="49" charset="0"/>
              </a:rPr>
              <a:t>encoding</a:t>
            </a:r>
            <a:r>
              <a:rPr lang="fr-FR" sz="1600" dirty="0">
                <a:latin typeface="Consolas" panose="020B0609020204030204" pitchFamily="49" charset="0"/>
              </a:rPr>
              <a:t>="UTF-8"?&gt;</a:t>
            </a:r>
            <a:endParaRPr lang="fr-FR" sz="2000" dirty="0"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escaping</a:t>
            </a:r>
            <a:r>
              <a:rPr lang="fr-FR" sz="2000" dirty="0"/>
              <a:t> </a:t>
            </a:r>
            <a:r>
              <a:rPr lang="fr-FR" sz="2000" dirty="0" err="1"/>
              <a:t>characters</a:t>
            </a:r>
            <a:r>
              <a:rPr lang="fr-FR" sz="2000" dirty="0"/>
              <a:t>: </a:t>
            </a:r>
            <a:r>
              <a:rPr lang="fr-FR" dirty="0">
                <a:latin typeface="Consolas" panose="020B0609020204030204" pitchFamily="49" charset="0"/>
              </a:rPr>
              <a:t>&amp;</a:t>
            </a:r>
            <a:r>
              <a:rPr lang="fr-FR" dirty="0" err="1">
                <a:latin typeface="Consolas" panose="020B0609020204030204" pitchFamily="49" charset="0"/>
              </a:rPr>
              <a:t>lt</a:t>
            </a:r>
            <a:r>
              <a:rPr lang="fr-FR" dirty="0">
                <a:latin typeface="Consolas" panose="020B0609020204030204" pitchFamily="49" charset="0"/>
              </a:rPr>
              <a:t>; </a:t>
            </a:r>
            <a:r>
              <a:rPr lang="fr-FR" sz="2000" dirty="0"/>
              <a:t>‘&lt;‘ - </a:t>
            </a:r>
            <a:r>
              <a:rPr lang="fr-FR" dirty="0">
                <a:latin typeface="Consolas" panose="020B0609020204030204" pitchFamily="49" charset="0"/>
              </a:rPr>
              <a:t>&amp;</a:t>
            </a:r>
            <a:r>
              <a:rPr lang="fr-FR" dirty="0" err="1">
                <a:latin typeface="Consolas" panose="020B0609020204030204" pitchFamily="49" charset="0"/>
              </a:rPr>
              <a:t>amp</a:t>
            </a:r>
            <a:r>
              <a:rPr lang="fr-FR" dirty="0">
                <a:latin typeface="Consolas" panose="020B0609020204030204" pitchFamily="49" charset="0"/>
              </a:rPr>
              <a:t>;</a:t>
            </a:r>
            <a:r>
              <a:rPr lang="fr-FR" dirty="0"/>
              <a:t> ‘&amp;’ - </a:t>
            </a:r>
            <a:r>
              <a:rPr lang="fr-FR" dirty="0">
                <a:latin typeface="Consolas" panose="020B0609020204030204" pitchFamily="49" charset="0"/>
              </a:rPr>
              <a:t>&amp;#x2764;</a:t>
            </a:r>
            <a:r>
              <a:rPr lang="fr-FR" dirty="0"/>
              <a:t> ‘❤’ - etc.</a:t>
            </a:r>
            <a:endParaRPr lang="fr-FR" sz="2000" dirty="0"/>
          </a:p>
          <a:p>
            <a:r>
              <a:rPr lang="fr-FR" sz="2000" b="1" dirty="0" err="1"/>
              <a:t>Syntactical</a:t>
            </a:r>
            <a:r>
              <a:rPr lang="fr-FR" sz="2000" b="1" dirty="0"/>
              <a:t> </a:t>
            </a:r>
            <a:r>
              <a:rPr lang="fr-FR" sz="2000" b="1" dirty="0" err="1"/>
              <a:t>correctness</a:t>
            </a:r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 err="1"/>
              <a:t>well</a:t>
            </a:r>
            <a:r>
              <a:rPr lang="fr-FR" sz="2000" i="1" dirty="0"/>
              <a:t> </a:t>
            </a:r>
            <a:r>
              <a:rPr lang="fr-FR" sz="2000" i="1" dirty="0" err="1"/>
              <a:t>formed</a:t>
            </a:r>
            <a:r>
              <a:rPr lang="fr-FR" sz="2000" i="1" dirty="0"/>
              <a:t> vs </a:t>
            </a:r>
            <a:r>
              <a:rPr lang="fr-FR" sz="2000" i="1" dirty="0" err="1"/>
              <a:t>ill-formed</a:t>
            </a:r>
            <a:endParaRPr lang="fr-FR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one </a:t>
            </a:r>
            <a:r>
              <a:rPr lang="fr-FR" sz="2000" dirty="0" err="1"/>
              <a:t>root</a:t>
            </a:r>
            <a:r>
              <a:rPr lang="fr-FR" sz="2000" dirty="0"/>
              <a:t> 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correct </a:t>
            </a:r>
            <a:r>
              <a:rPr lang="fr-FR" sz="2000" dirty="0" err="1"/>
              <a:t>nesting</a:t>
            </a: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tag </a:t>
            </a:r>
            <a:r>
              <a:rPr lang="fr-FR" sz="2000" dirty="0" err="1"/>
              <a:t>names</a:t>
            </a:r>
            <a:r>
              <a:rPr lang="fr-FR" sz="2000" dirty="0"/>
              <a:t> (</a:t>
            </a:r>
            <a:r>
              <a:rPr lang="fr-FR" sz="2000" dirty="0" err="1"/>
              <a:t>approx</a:t>
            </a:r>
            <a:r>
              <a:rPr lang="fr-FR" sz="2000" dirty="0"/>
              <a:t>) </a:t>
            </a:r>
            <a:r>
              <a:rPr lang="fr-FR" sz="2000" dirty="0" err="1"/>
              <a:t>start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letter</a:t>
            </a:r>
            <a:r>
              <a:rPr lang="fr-FR" sz="2000" dirty="0"/>
              <a:t>, </a:t>
            </a:r>
            <a:r>
              <a:rPr lang="fr-FR" sz="2000" dirty="0" err="1"/>
              <a:t>then</a:t>
            </a:r>
            <a:r>
              <a:rPr lang="fr-FR" sz="2000" dirty="0"/>
              <a:t> </a:t>
            </a:r>
            <a:r>
              <a:rPr lang="fr-FR" sz="2000" dirty="0" err="1"/>
              <a:t>alphanumeric</a:t>
            </a:r>
            <a:r>
              <a:rPr lang="fr-FR" sz="2000" dirty="0"/>
              <a:t> or ‘:’</a:t>
            </a:r>
          </a:p>
          <a:p>
            <a:r>
              <a:rPr lang="fr-FR" sz="2000" b="1" dirty="0" err="1"/>
              <a:t>Schemas</a:t>
            </a:r>
            <a:r>
              <a:rPr lang="fr-FR" sz="2000" b="1" dirty="0"/>
              <a:t> and validation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 err="1"/>
              <a:t>valid</a:t>
            </a:r>
            <a:r>
              <a:rPr lang="fr-FR" sz="2000" i="1" dirty="0"/>
              <a:t> vs </a:t>
            </a:r>
            <a:r>
              <a:rPr lang="fr-FR" sz="2000" i="1" dirty="0" err="1"/>
              <a:t>invalid</a:t>
            </a:r>
            <a:endParaRPr lang="fr-FR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DTD, or XML </a:t>
            </a:r>
            <a:r>
              <a:rPr lang="fr-FR" sz="2000" dirty="0" err="1"/>
              <a:t>Schema</a:t>
            </a:r>
            <a:endParaRPr lang="fr-FR" sz="2000" dirty="0"/>
          </a:p>
          <a:p>
            <a:r>
              <a:rPr lang="fr-FR" sz="2000" b="1" dirty="0" err="1"/>
              <a:t>Namespaces</a:t>
            </a:r>
            <a:endParaRPr lang="fr-F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latin typeface="Consolas" panose="020B0609020204030204" pitchFamily="49" charset="0"/>
              </a:rPr>
              <a:t>xmlns:ns1="http://example.org/ns1" xmlns:ns2="http://example.org/ns2"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/>
              <a:t>allows</a:t>
            </a:r>
            <a:r>
              <a:rPr lang="fr-FR" sz="2000" dirty="0"/>
              <a:t> to use </a:t>
            </a:r>
            <a:r>
              <a:rPr lang="fr-FR" sz="2000" dirty="0" err="1"/>
              <a:t>different</a:t>
            </a:r>
            <a:r>
              <a:rPr lang="fr-FR" sz="2000" dirty="0"/>
              <a:t> </a:t>
            </a:r>
            <a:r>
              <a:rPr lang="fr-FR" sz="2000" dirty="0" err="1"/>
              <a:t>schemas</a:t>
            </a:r>
            <a:r>
              <a:rPr lang="fr-FR" sz="2000" dirty="0"/>
              <a:t> </a:t>
            </a:r>
            <a:r>
              <a:rPr lang="fr-FR" sz="2000" dirty="0" err="1"/>
              <a:t>together</a:t>
            </a:r>
            <a:r>
              <a:rPr lang="fr-FR" sz="2000" dirty="0"/>
              <a:t>: </a:t>
            </a:r>
            <a:r>
              <a:rPr lang="fr-FR" dirty="0">
                <a:latin typeface="Consolas" panose="020B0609020204030204" pitchFamily="49" charset="0"/>
              </a:rPr>
              <a:t>&lt;ns1:Tag&gt; &lt;ns2:Tag&gt;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00114" y="237116"/>
            <a:ext cx="105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reminder</a:t>
            </a:r>
            <a:endParaRPr lang="fr-FR" i="1" dirty="0"/>
          </a:p>
        </p:txBody>
      </p:sp>
      <p:sp>
        <p:nvSpPr>
          <p:cNvPr id="2" name="Rounded Rectangle 1"/>
          <p:cNvSpPr/>
          <p:nvPr/>
        </p:nvSpPr>
        <p:spPr>
          <a:xfrm>
            <a:off x="4329112" y="4264819"/>
            <a:ext cx="7415213" cy="2091531"/>
          </a:xfrm>
          <a:prstGeom prst="roundRect">
            <a:avLst>
              <a:gd name="adj" fmla="val 9494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43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XML – OOP data binding</a:t>
            </a:r>
          </a:p>
        </p:txBody>
      </p:sp>
      <p:pic>
        <p:nvPicPr>
          <p:cNvPr id="1034" name="Picture 10" descr="JAXB Archite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/>
          <a:stretch/>
        </p:blipFill>
        <p:spPr bwMode="auto">
          <a:xfrm>
            <a:off x="619124" y="1750809"/>
            <a:ext cx="5816399" cy="399368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31329" y="5794415"/>
            <a:ext cx="231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XML-OOP data binding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1328" y="6167935"/>
            <a:ext cx="22637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ex Java: </a:t>
            </a:r>
            <a:r>
              <a:rPr lang="fr-FR" sz="1000" dirty="0">
                <a:hlinkClick r:id="rId3"/>
              </a:rPr>
              <a:t>https://zetcode.com/java/jaxb/</a:t>
            </a:r>
            <a:endParaRPr lang="fr-FR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6734" y="1083783"/>
            <a:ext cx="3764606" cy="2400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839" y="3813043"/>
            <a:ext cx="4572396" cy="1981372"/>
          </a:xfrm>
          <a:prstGeom prst="rect">
            <a:avLst/>
          </a:prstGeom>
        </p:spPr>
      </p:pic>
      <p:sp>
        <p:nvSpPr>
          <p:cNvPr id="5" name="Up-Down Arrow 4"/>
          <p:cNvSpPr/>
          <p:nvPr/>
        </p:nvSpPr>
        <p:spPr>
          <a:xfrm>
            <a:off x="8845950" y="3174105"/>
            <a:ext cx="694481" cy="949125"/>
          </a:xfrm>
          <a:prstGeom prst="up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962505" y="5794415"/>
            <a:ext cx="499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Java Architecture for XML Binding (</a:t>
            </a:r>
            <a:r>
              <a:rPr lang="fr-FR" dirty="0"/>
              <a:t>JAXB) </a:t>
            </a:r>
            <a:r>
              <a:rPr lang="fr-FR" dirty="0" err="1"/>
              <a:t>example</a:t>
            </a:r>
            <a:br>
              <a:rPr lang="fr-FR" dirty="0"/>
            </a:br>
            <a:r>
              <a:rPr lang="fr-FR" sz="1000" dirty="0">
                <a:hlinkClick r:id="rId6"/>
              </a:rPr>
              <a:t>https://howtodoinjava.com/jaxb/jaxb-annotations/</a:t>
            </a:r>
            <a:r>
              <a:rPr lang="fr-FR" sz="1000" dirty="0"/>
              <a:t> </a:t>
            </a:r>
          </a:p>
        </p:txBody>
      </p:sp>
      <p:sp>
        <p:nvSpPr>
          <p:cNvPr id="2" name="Oval 1"/>
          <p:cNvSpPr/>
          <p:nvPr/>
        </p:nvSpPr>
        <p:spPr>
          <a:xfrm rot="20229741">
            <a:off x="431480" y="1498460"/>
            <a:ext cx="1675452" cy="186787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10300114" y="237116"/>
            <a:ext cx="105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reminder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0630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/>
          <p:cNvSpPr/>
          <p:nvPr/>
        </p:nvSpPr>
        <p:spPr>
          <a:xfrm>
            <a:off x="826292" y="3617913"/>
            <a:ext cx="5503070" cy="3105150"/>
          </a:xfrm>
          <a:prstGeom prst="flowChart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XML </a:t>
            </a:r>
            <a:r>
              <a:rPr lang="fr-FR" dirty="0" err="1"/>
              <a:t>Schema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Document Type </a:t>
            </a:r>
            <a:r>
              <a:rPr lang="fr-FR" dirty="0" err="1"/>
              <a:t>Definition</a:t>
            </a:r>
            <a:r>
              <a:rPr lang="fr-FR" dirty="0"/>
              <a:t> (DTD, 2008)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77" y="2391945"/>
            <a:ext cx="6330497" cy="659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996" y="2199024"/>
            <a:ext cx="3972479" cy="1324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57220" y="3529928"/>
            <a:ext cx="2138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HTML 5 : no more </a:t>
            </a:r>
            <a:r>
              <a:rPr lang="fr-FR" sz="1200" dirty="0" err="1"/>
              <a:t>link</a:t>
            </a:r>
            <a:r>
              <a:rPr lang="fr-FR" sz="1200" dirty="0"/>
              <a:t> to a DTD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01" y="4018959"/>
            <a:ext cx="4820323" cy="504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701" y="4896161"/>
            <a:ext cx="3400900" cy="120984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7247773" y="2375095"/>
            <a:ext cx="385762" cy="60007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368201" y="3040493"/>
            <a:ext cx="1943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link</a:t>
            </a:r>
            <a:r>
              <a:rPr lang="fr-FR" sz="1200" dirty="0"/>
              <a:t> to </a:t>
            </a:r>
            <a:r>
              <a:rPr lang="fr-FR" sz="1200" dirty="0" err="1"/>
              <a:t>some</a:t>
            </a:r>
            <a:r>
              <a:rPr lang="fr-FR" sz="1200" dirty="0"/>
              <a:t> .</a:t>
            </a:r>
            <a:r>
              <a:rPr lang="fr-FR" sz="1200" dirty="0" err="1"/>
              <a:t>dtd</a:t>
            </a:r>
            <a:r>
              <a:rPr lang="fr-FR" sz="1200" dirty="0"/>
              <a:t>  document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650456" y="2978944"/>
            <a:ext cx="221457" cy="544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3664641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[...]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6292" y="4538563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[...]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6292" y="6119345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164470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XML </a:t>
            </a:r>
            <a:r>
              <a:rPr lang="fr-FR" dirty="0" err="1"/>
              <a:t>Schema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Regular </a:t>
            </a:r>
            <a:r>
              <a:rPr lang="fr-FR" dirty="0" err="1"/>
              <a:t>Language</a:t>
            </a:r>
            <a:r>
              <a:rPr lang="fr-FR" dirty="0"/>
              <a:t> for XML </a:t>
            </a:r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Generation</a:t>
            </a:r>
            <a:r>
              <a:rPr lang="fr-FR" dirty="0"/>
              <a:t> (RELAX NG, 2001)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88829-712A-49CD-A5AC-8F60246B7228}" type="slidenum">
              <a:rPr lang="en-US" smtClean="0"/>
              <a:t>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36822" y="1879421"/>
            <a:ext cx="2055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https://relaxng.org/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113" y="3688415"/>
            <a:ext cx="3038899" cy="2010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3497888"/>
            <a:ext cx="6115904" cy="2391109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7025879" y="4307681"/>
            <a:ext cx="550068" cy="87868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428625" y="5877858"/>
            <a:ext cx="1697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RELAX NG document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39113" y="5877858"/>
            <a:ext cx="1689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Valid</a:t>
            </a:r>
            <a:r>
              <a:rPr lang="fr-FR" sz="1400" dirty="0"/>
              <a:t> XML document</a:t>
            </a:r>
          </a:p>
        </p:txBody>
      </p:sp>
    </p:spTree>
    <p:extLst>
      <p:ext uri="{BB962C8B-B14F-4D97-AF65-F5344CB8AC3E}">
        <p14:creationId xmlns:p14="http://schemas.microsoft.com/office/powerpoint/2010/main" val="2775383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2048</Words>
  <Application>Microsoft Office PowerPoint</Application>
  <PresentationFormat>Grand écran</PresentationFormat>
  <Paragraphs>264</Paragraphs>
  <Slides>50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8" baseType="lpstr">
      <vt:lpstr>arial</vt:lpstr>
      <vt:lpstr>arial</vt:lpstr>
      <vt:lpstr>Calibri</vt:lpstr>
      <vt:lpstr>Calibri Light</vt:lpstr>
      <vt:lpstr>Consolas</vt:lpstr>
      <vt:lpstr>Source Sans Pro</vt:lpstr>
      <vt:lpstr>Wingdings</vt:lpstr>
      <vt:lpstr>Office Theme</vt:lpstr>
      <vt:lpstr>Data Interoperability and Semantics</vt:lpstr>
      <vt:lpstr>Data Interoperability and Semantics Outline</vt:lpstr>
      <vt:lpstr>Data Interoperability and Semantics</vt:lpstr>
      <vt:lpstr>Data Interoperability and Semantics</vt:lpstr>
      <vt:lpstr>Extensible Markup Language</vt:lpstr>
      <vt:lpstr>Extensible Markup Language</vt:lpstr>
      <vt:lpstr>XML – OOP data binding</vt:lpstr>
      <vt:lpstr>XML Schema</vt:lpstr>
      <vt:lpstr>XML Schema</vt:lpstr>
      <vt:lpstr>XML Schema</vt:lpstr>
      <vt:lpstr>XML Schema</vt:lpstr>
      <vt:lpstr>Multiple XML Schemas ?</vt:lpstr>
      <vt:lpstr>Example: A document with XHTML + MathML + SVG</vt:lpstr>
      <vt:lpstr>Data Interoperability and Semantics</vt:lpstr>
      <vt:lpstr>JavaScript Object Notation</vt:lpstr>
      <vt:lpstr>JSON Schema</vt:lpstr>
      <vt:lpstr>JSON – OOP data binding</vt:lpstr>
      <vt:lpstr>JSON Schema Specification (latest)  https://json-schema.org/draft/2020-12/json-schema-validation.html  </vt:lpstr>
      <vt:lpstr>JSON Schema</vt:lpstr>
      <vt:lpstr>Data Interoperability and Semantics</vt:lpstr>
      <vt:lpstr>Data Interoperability and Semantics</vt:lpstr>
      <vt:lpstr>DEMO: Compare JSON documents</vt:lpstr>
      <vt:lpstr>DEMO: Compare JSON documents</vt:lpstr>
      <vt:lpstr>Data conflicts</vt:lpstr>
      <vt:lpstr>Data Interoperability and Semantics</vt:lpstr>
      <vt:lpstr>Controlled vocabularies</vt:lpstr>
      <vt:lpstr>Controlled vocabulary, taxonomy, thesaurus, ontology</vt:lpstr>
      <vt:lpstr>Controlled vocabulary, taxonomy, thesaurus, ontology</vt:lpstr>
      <vt:lpstr>SKOS Simple Knowledge Organization System</vt:lpstr>
      <vt:lpstr>Examples of thesauri, taxonomies, …</vt:lpstr>
      <vt:lpstr>Data Interoperability and Semantics</vt:lpstr>
      <vt:lpstr>RDF - Resource Description Framework</vt:lpstr>
      <vt:lpstr>CURIE = Compact URIs</vt:lpstr>
      <vt:lpstr>The Linked Data</vt:lpstr>
      <vt:lpstr>5 ★ OPEN DATA</vt:lpstr>
      <vt:lpstr>Examples of RDF vocabularies &amp; ontologies</vt:lpstr>
      <vt:lpstr>Examples of RDF vocabularies &amp; ontologies</vt:lpstr>
      <vt:lpstr>Data Interoperability and Semantics</vt:lpstr>
      <vt:lpstr>RDFa Resource Description Framework in Attributes</vt:lpstr>
      <vt:lpstr>RDFa Resource Description Framework in Attributes</vt:lpstr>
      <vt:lpstr>RDFa Resource Description Framework in Attributes</vt:lpstr>
      <vt:lpstr>Data Interoperability and Semantics</vt:lpstr>
      <vt:lpstr>JavaScript Object Notation for Linked Data</vt:lpstr>
      <vt:lpstr>JavaScript Object Notation for Linked Data</vt:lpstr>
      <vt:lpstr>JavaScript Object Notation for Linked Data</vt:lpstr>
      <vt:lpstr>JSON-LD and schema.org</vt:lpstr>
      <vt:lpstr>Présentation PowerPoint</vt:lpstr>
      <vt:lpstr>JSON-LD and Google</vt:lpstr>
      <vt:lpstr>JSON-LD and Bing</vt:lpstr>
      <vt:lpstr>Data Interoperability and Semantics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Graphes de connaissances</dc:title>
  <dc:creator>Maxime Lefrançois</dc:creator>
  <cp:lastModifiedBy>Maxime Lefrancois</cp:lastModifiedBy>
  <cp:revision>275</cp:revision>
  <dcterms:created xsi:type="dcterms:W3CDTF">2021-07-21T09:40:55Z</dcterms:created>
  <dcterms:modified xsi:type="dcterms:W3CDTF">2024-09-27T09:21:39Z</dcterms:modified>
</cp:coreProperties>
</file>