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473" r:id="rId2"/>
    <p:sldId id="617" r:id="rId3"/>
    <p:sldId id="650" r:id="rId4"/>
    <p:sldId id="640" r:id="rId5"/>
    <p:sldId id="649" r:id="rId6"/>
    <p:sldId id="642" r:id="rId7"/>
    <p:sldId id="651" r:id="rId8"/>
    <p:sldId id="652" r:id="rId9"/>
    <p:sldId id="704" r:id="rId10"/>
    <p:sldId id="643" r:id="rId11"/>
    <p:sldId id="644" r:id="rId12"/>
    <p:sldId id="646" r:id="rId13"/>
    <p:sldId id="645" r:id="rId14"/>
    <p:sldId id="444" r:id="rId15"/>
    <p:sldId id="700" r:id="rId16"/>
    <p:sldId id="692" r:id="rId17"/>
    <p:sldId id="699" r:id="rId18"/>
    <p:sldId id="701" r:id="rId19"/>
    <p:sldId id="693" r:id="rId20"/>
    <p:sldId id="634" r:id="rId21"/>
    <p:sldId id="449" r:id="rId22"/>
    <p:sldId id="654" r:id="rId23"/>
    <p:sldId id="702" r:id="rId24"/>
    <p:sldId id="457" r:id="rId25"/>
    <p:sldId id="454" r:id="rId26"/>
    <p:sldId id="464" r:id="rId27"/>
    <p:sldId id="667" r:id="rId28"/>
    <p:sldId id="446" r:id="rId29"/>
    <p:sldId id="447" r:id="rId30"/>
    <p:sldId id="647" r:id="rId31"/>
    <p:sldId id="664" r:id="rId32"/>
    <p:sldId id="663" r:id="rId33"/>
    <p:sldId id="665" r:id="rId34"/>
    <p:sldId id="661" r:id="rId35"/>
    <p:sldId id="655" r:id="rId36"/>
    <p:sldId id="656" r:id="rId37"/>
    <p:sldId id="641" r:id="rId38"/>
    <p:sldId id="657" r:id="rId39"/>
    <p:sldId id="659" r:id="rId40"/>
    <p:sldId id="679" r:id="rId41"/>
    <p:sldId id="678" r:id="rId42"/>
    <p:sldId id="680" r:id="rId43"/>
    <p:sldId id="681" r:id="rId44"/>
    <p:sldId id="703" r:id="rId45"/>
    <p:sldId id="705"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6CB7FB-CCA4-48AE-8F7A-7A8F72CE0B33}">
          <p14:sldIdLst>
            <p14:sldId id="473"/>
            <p14:sldId id="617"/>
            <p14:sldId id="650"/>
            <p14:sldId id="640"/>
            <p14:sldId id="649"/>
            <p14:sldId id="642"/>
            <p14:sldId id="651"/>
            <p14:sldId id="652"/>
            <p14:sldId id="704"/>
            <p14:sldId id="643"/>
            <p14:sldId id="644"/>
            <p14:sldId id="646"/>
            <p14:sldId id="645"/>
            <p14:sldId id="444"/>
            <p14:sldId id="700"/>
            <p14:sldId id="692"/>
            <p14:sldId id="699"/>
            <p14:sldId id="701"/>
            <p14:sldId id="693"/>
            <p14:sldId id="634"/>
            <p14:sldId id="449"/>
            <p14:sldId id="654"/>
            <p14:sldId id="702"/>
            <p14:sldId id="457"/>
            <p14:sldId id="454"/>
            <p14:sldId id="464"/>
            <p14:sldId id="667"/>
            <p14:sldId id="446"/>
            <p14:sldId id="447"/>
            <p14:sldId id="647"/>
            <p14:sldId id="664"/>
            <p14:sldId id="663"/>
            <p14:sldId id="665"/>
            <p14:sldId id="661"/>
            <p14:sldId id="655"/>
            <p14:sldId id="656"/>
            <p14:sldId id="641"/>
            <p14:sldId id="657"/>
            <p14:sldId id="659"/>
            <p14:sldId id="679"/>
            <p14:sldId id="678"/>
            <p14:sldId id="680"/>
            <p14:sldId id="681"/>
            <p14:sldId id="703"/>
            <p14:sldId id="7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94"/>
    <a:srgbClr val="1D6689"/>
    <a:srgbClr val="1F4E79"/>
    <a:srgbClr val="49C0D0"/>
    <a:srgbClr val="8DC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73801" autoAdjust="0"/>
  </p:normalViewPr>
  <p:slideViewPr>
    <p:cSldViewPr snapToGrid="0">
      <p:cViewPr varScale="1">
        <p:scale>
          <a:sx n="81" d="100"/>
          <a:sy n="81" d="100"/>
        </p:scale>
        <p:origin x="1608" y="78"/>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7BC6-217A-418A-9969-92CD2E8376D0}"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89578-8FCF-46B0-BB70-0E209C223270}" type="slidenum">
              <a:rPr lang="en-US" smtClean="0"/>
              <a:t>‹N°›</a:t>
            </a:fld>
            <a:endParaRPr lang="en-US"/>
          </a:p>
        </p:txBody>
      </p:sp>
    </p:spTree>
    <p:extLst>
      <p:ext uri="{BB962C8B-B14F-4D97-AF65-F5344CB8AC3E}">
        <p14:creationId xmlns:p14="http://schemas.microsoft.com/office/powerpoint/2010/main" val="17830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Information includes data and metadata.</a:t>
            </a:r>
          </a:p>
        </p:txBody>
      </p:sp>
      <p:sp>
        <p:nvSpPr>
          <p:cNvPr id="4" name="Espace réservé du numéro de diapositive 3"/>
          <p:cNvSpPr>
            <a:spLocks noGrp="1"/>
          </p:cNvSpPr>
          <p:nvPr>
            <p:ph type="sldNum" sz="quarter" idx="5"/>
          </p:nvPr>
        </p:nvSpPr>
        <p:spPr/>
        <p:txBody>
          <a:bodyPr/>
          <a:lstStyle/>
          <a:p>
            <a:fld id="{EF589578-8FCF-46B0-BB70-0E209C223270}" type="slidenum">
              <a:rPr lang="en-US" smtClean="0"/>
              <a:t>15</a:t>
            </a:fld>
            <a:endParaRPr lang="en-US"/>
          </a:p>
        </p:txBody>
      </p:sp>
    </p:spTree>
    <p:extLst>
      <p:ext uri="{BB962C8B-B14F-4D97-AF65-F5344CB8AC3E}">
        <p14:creationId xmlns:p14="http://schemas.microsoft.com/office/powerpoint/2010/main" val="1838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Processing operations involve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 </a:t>
            </a:r>
            <a:r>
              <a:rPr lang="en-US" sz="1200" b="0" i="0" u="none" strike="noStrike" kern="1200" baseline="0" dirty="0">
                <a:solidFill>
                  <a:schemeClr val="tx1"/>
                </a:solidFill>
                <a:latin typeface="+mn-lt"/>
                <a:ea typeface="+mn-ea"/>
                <a:cs typeface="+mn-cs"/>
              </a:rPr>
              <a:t>accepting various input information, </a:t>
            </a:r>
          </a:p>
          <a:p>
            <a:r>
              <a:rPr lang="en-US" sz="1200" b="1" i="0" u="none" strike="noStrike" kern="1200" baseline="0" dirty="0">
                <a:solidFill>
                  <a:schemeClr val="tx1"/>
                </a:solidFill>
                <a:latin typeface="+mn-lt"/>
                <a:ea typeface="+mn-ea"/>
                <a:cs typeface="+mn-cs"/>
              </a:rPr>
              <a:t>o </a:t>
            </a:r>
            <a:r>
              <a:rPr lang="en-US" sz="1200" b="0" i="0" u="none" strike="noStrike" kern="1200" baseline="0" dirty="0">
                <a:solidFill>
                  <a:schemeClr val="tx1"/>
                </a:solidFill>
                <a:latin typeface="+mn-lt"/>
                <a:ea typeface="+mn-ea"/>
                <a:cs typeface="+mn-cs"/>
              </a:rPr>
              <a:t>applying calculations and transformations and </a:t>
            </a:r>
          </a:p>
          <a:p>
            <a:r>
              <a:rPr lang="en-US" sz="1200" b="1" i="0" u="none" strike="noStrike" kern="1200" baseline="0" dirty="0">
                <a:solidFill>
                  <a:schemeClr val="tx1"/>
                </a:solidFill>
                <a:latin typeface="+mn-lt"/>
                <a:ea typeface="+mn-ea"/>
                <a:cs typeface="+mn-cs"/>
              </a:rPr>
              <a:t>o </a:t>
            </a:r>
            <a:r>
              <a:rPr lang="en-US" sz="1200" b="0" i="0" u="none" strike="noStrike" kern="1200" baseline="0" dirty="0">
                <a:solidFill>
                  <a:schemeClr val="tx1"/>
                </a:solidFill>
                <a:latin typeface="+mn-lt"/>
                <a:ea typeface="+mn-ea"/>
                <a:cs typeface="+mn-cs"/>
              </a:rPr>
              <a:t>producing one or more output information.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Processing operations involve metadata, which are parts of input information </a:t>
            </a:r>
            <a:r>
              <a:rPr lang="en-US" sz="1200" b="0" i="0" u="none" strike="noStrike" kern="1200" baseline="0" dirty="0" err="1">
                <a:solidFill>
                  <a:schemeClr val="tx1"/>
                </a:solidFill>
                <a:latin typeface="+mn-lt"/>
                <a:ea typeface="+mn-ea"/>
                <a:cs typeface="+mn-cs"/>
              </a:rPr>
              <a:t>andwhich</a:t>
            </a:r>
            <a:r>
              <a:rPr lang="en-US" sz="1200" b="0" i="0" u="none" strike="noStrike" kern="1200" baseline="0" dirty="0">
                <a:solidFill>
                  <a:schemeClr val="tx1"/>
                </a:solidFill>
                <a:latin typeface="+mn-lt"/>
                <a:ea typeface="+mn-ea"/>
                <a:cs typeface="+mn-cs"/>
              </a:rPr>
              <a:t> are created as part of output information and related to the processing </a:t>
            </a:r>
            <a:r>
              <a:rPr lang="en-US" sz="1200" b="0" i="0" u="none" strike="noStrike" kern="1200" baseline="0" dirty="0" err="1">
                <a:solidFill>
                  <a:schemeClr val="tx1"/>
                </a:solidFill>
                <a:latin typeface="+mn-lt"/>
                <a:ea typeface="+mn-ea"/>
                <a:cs typeface="+mn-cs"/>
              </a:rPr>
              <a:t>ofinput</a:t>
            </a:r>
            <a:r>
              <a:rPr lang="en-US" sz="1200" b="0" i="0" u="none" strike="noStrike" kern="1200" baseline="0" dirty="0">
                <a:solidFill>
                  <a:schemeClr val="tx1"/>
                </a:solidFill>
                <a:latin typeface="+mn-lt"/>
                <a:ea typeface="+mn-ea"/>
                <a:cs typeface="+mn-cs"/>
              </a:rPr>
              <a:t> information. Examples of metadata are purpose, provenance, or ownership.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operations such as storing, retrieval, display, or printing are </a:t>
            </a:r>
            <a:r>
              <a:rPr lang="en-US" sz="1200" b="0" i="0" u="none" strike="noStrike" kern="1200" baseline="0" dirty="0" err="1">
                <a:solidFill>
                  <a:schemeClr val="tx1"/>
                </a:solidFill>
                <a:latin typeface="+mn-lt"/>
                <a:ea typeface="+mn-ea"/>
                <a:cs typeface="+mn-cs"/>
              </a:rPr>
              <a:t>distinctoperations</a:t>
            </a:r>
            <a:r>
              <a:rPr lang="en-US" sz="1200" b="0" i="0" u="none" strike="noStrike" kern="1200" baseline="0" dirty="0">
                <a:solidFill>
                  <a:schemeClr val="tx1"/>
                </a:solidFill>
                <a:latin typeface="+mn-lt"/>
                <a:ea typeface="+mn-ea"/>
                <a:cs typeface="+mn-cs"/>
              </a:rPr>
              <a:t> that are no processing operations. They can also involve </a:t>
            </a:r>
            <a:r>
              <a:rPr lang="en-US" sz="1200" b="0" i="0" u="none" strike="noStrike" kern="1200" baseline="0" dirty="0" err="1">
                <a:solidFill>
                  <a:schemeClr val="tx1"/>
                </a:solidFill>
                <a:latin typeface="+mn-lt"/>
                <a:ea typeface="+mn-ea"/>
                <a:cs typeface="+mn-cs"/>
              </a:rPr>
              <a:t>specificmetadata</a:t>
            </a:r>
            <a:r>
              <a:rPr lang="en-US" sz="1200" b="0" i="0" u="none" strike="noStrike" kern="1200" baseline="0" dirty="0">
                <a:solidFill>
                  <a:schemeClr val="tx1"/>
                </a:solidFill>
                <a:latin typeface="+mn-lt"/>
                <a:ea typeface="+mn-ea"/>
                <a:cs typeface="+mn-cs"/>
              </a:rPr>
              <a:t>. Examples of metadata are access rights, visibility, retention, </a:t>
            </a:r>
            <a:r>
              <a:rPr lang="en-US" sz="1200" b="0" i="0" u="none" strike="noStrike" kern="1200" baseline="0" dirty="0" err="1">
                <a:solidFill>
                  <a:schemeClr val="tx1"/>
                </a:solidFill>
                <a:latin typeface="+mn-lt"/>
                <a:ea typeface="+mn-ea"/>
                <a:cs typeface="+mn-cs"/>
              </a:rPr>
              <a:t>replicabilityor</a:t>
            </a:r>
            <a:r>
              <a:rPr lang="en-US" sz="1200" b="0" i="0" u="none" strike="noStrike" kern="1200" baseline="0" dirty="0">
                <a:solidFill>
                  <a:schemeClr val="tx1"/>
                </a:solidFill>
                <a:latin typeface="+mn-lt"/>
                <a:ea typeface="+mn-ea"/>
                <a:cs typeface="+mn-cs"/>
              </a:rPr>
              <a:t> cache-ability policies.</a:t>
            </a:r>
          </a:p>
          <a:p>
            <a:endParaRPr lang="en-US" dirty="0"/>
          </a:p>
        </p:txBody>
      </p:sp>
      <p:sp>
        <p:nvSpPr>
          <p:cNvPr id="4" name="Espace réservé du numéro de diapositive 3"/>
          <p:cNvSpPr>
            <a:spLocks noGrp="1"/>
          </p:cNvSpPr>
          <p:nvPr>
            <p:ph type="sldNum" sz="quarter" idx="5"/>
          </p:nvPr>
        </p:nvSpPr>
        <p:spPr/>
        <p:txBody>
          <a:bodyPr/>
          <a:lstStyle/>
          <a:p>
            <a:fld id="{EF589578-8FCF-46B0-BB70-0E209C223270}" type="slidenum">
              <a:rPr lang="en-US" smtClean="0"/>
              <a:t>18</a:t>
            </a:fld>
            <a:endParaRPr lang="en-US"/>
          </a:p>
        </p:txBody>
      </p:sp>
    </p:spTree>
    <p:extLst>
      <p:ext uri="{BB962C8B-B14F-4D97-AF65-F5344CB8AC3E}">
        <p14:creationId xmlns:p14="http://schemas.microsoft.com/office/powerpoint/2010/main" val="1195522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i.mines-stetienne.fr/cps2/course/data" TargetMode="External"/><Relationship Id="rId2" Type="http://schemas.openxmlformats.org/officeDocument/2006/relationships/hyperlink" Target="https://maxime-lefrancois.info/"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8D22C9-8241-4A2F-90BF-8D8B9DB93122}"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
        <p:nvSpPr>
          <p:cNvPr id="7" name="TextBox 3">
            <a:extLst>
              <a:ext uri="{FF2B5EF4-FFF2-40B4-BE49-F238E27FC236}">
                <a16:creationId xmlns:a16="http://schemas.microsoft.com/office/drawing/2014/main" id="{035707A7-4F0B-4B67-9646-3D04240F6691}"/>
              </a:ext>
            </a:extLst>
          </p:cNvPr>
          <p:cNvSpPr txBox="1"/>
          <p:nvPr userDrawn="1"/>
        </p:nvSpPr>
        <p:spPr bwMode="auto">
          <a:xfrm>
            <a:off x="100584" y="5818477"/>
            <a:ext cx="9074920" cy="954107"/>
          </a:xfrm>
          <a:prstGeom prst="rect">
            <a:avLst/>
          </a:prstGeom>
          <a:noFill/>
        </p:spPr>
        <p:txBody>
          <a:bodyPr wrap="none" rtlCol="0">
            <a:spAutoFit/>
          </a:bodyPr>
          <a:lstStyle/>
          <a:p>
            <a:pPr>
              <a:defRPr/>
            </a:pPr>
            <a:r>
              <a:rPr lang="en-US" sz="1400" dirty="0"/>
              <a:t>ICM – Toolbox Engineering and Interoperability of Software Systems – Course unit on Data Interoperability and Semantics</a:t>
            </a:r>
            <a:endParaRPr dirty="0"/>
          </a:p>
          <a:p>
            <a:pPr>
              <a:defRPr/>
            </a:pPr>
            <a:r>
              <a:rPr lang="en-US" sz="1400" dirty="0"/>
              <a:t>M1 Cyber Physical and Social Systems – Course unit on Data Interoperability and Semantics</a:t>
            </a:r>
          </a:p>
          <a:p>
            <a:pPr>
              <a:defRPr/>
            </a:pPr>
            <a:r>
              <a:rPr lang="en-US" sz="1400" dirty="0"/>
              <a:t>Maxime </a:t>
            </a:r>
            <a:r>
              <a:rPr lang="en-US" sz="1400" dirty="0" err="1"/>
              <a:t>Lefrançois</a:t>
            </a:r>
            <a:r>
              <a:rPr lang="en-US" sz="1400" dirty="0"/>
              <a:t> </a:t>
            </a:r>
            <a:r>
              <a:rPr lang="en-US" sz="1400" u="sng" dirty="0">
                <a:hlinkClick r:id="rId2"/>
              </a:rPr>
              <a:t>https://maxime-lefrancois.info</a:t>
            </a:r>
            <a:r>
              <a:rPr lang="en-US" sz="1400" u="sng" dirty="0"/>
              <a:t> </a:t>
            </a:r>
            <a:endParaRPr dirty="0"/>
          </a:p>
          <a:p>
            <a:pPr>
              <a:defRPr/>
            </a:pPr>
            <a:r>
              <a:rPr lang="en-US" sz="1400" dirty="0"/>
              <a:t>Course unit URL: </a:t>
            </a:r>
            <a:r>
              <a:rPr lang="en-US" sz="1400" u="sng" dirty="0">
                <a:hlinkClick r:id="rId3"/>
              </a:rPr>
              <a:t>https://ci.mines-stetienne.fr/cps2/course/data</a:t>
            </a:r>
            <a:endParaRPr dirty="0"/>
          </a:p>
        </p:txBody>
      </p:sp>
    </p:spTree>
    <p:extLst>
      <p:ext uri="{BB962C8B-B14F-4D97-AF65-F5344CB8AC3E}">
        <p14:creationId xmlns:p14="http://schemas.microsoft.com/office/powerpoint/2010/main" val="1208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A285A-A5B1-4EAE-8D5F-007CA3DF7C68}"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24092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E8340-3D59-4371-8C2B-851F3EC7153A}"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2447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00C4B-7A79-46BC-A79D-18A45F4310EE}"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14954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90DA5-C952-49B1-8EA4-324D38C9FB0C}"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2503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234B3-EA70-4B58-89DE-FB3080CC4017}" type="datetime1">
              <a:rPr lang="en-US" smtClean="0"/>
              <a:t>9/30/2024</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50935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AFCD-27A3-46F0-9BB6-23B9F4D698B6}" type="datetime1">
              <a:rPr lang="en-US" smtClean="0"/>
              <a:t>9/30/2024</a:t>
            </a:fld>
            <a:endParaRPr lang="en-US"/>
          </a:p>
        </p:txBody>
      </p:sp>
      <p:sp>
        <p:nvSpPr>
          <p:cNvPr id="8" name="Footer Placeholder 7"/>
          <p:cNvSpPr>
            <a:spLocks noGrp="1"/>
          </p:cNvSpPr>
          <p:nvPr>
            <p:ph type="ftr" sz="quarter" idx="11"/>
          </p:nvPr>
        </p:nvSpPr>
        <p:spPr/>
        <p:txBody>
          <a:bodyPr/>
          <a:lstStyle/>
          <a:p>
            <a:r>
              <a:rPr lang="en-US"/>
              <a:t>Graphes de données - modèles</a:t>
            </a:r>
          </a:p>
        </p:txBody>
      </p:sp>
      <p:sp>
        <p:nvSpPr>
          <p:cNvPr id="9" name="Slide Number Placeholder 8"/>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3836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83489-CA23-4B62-86B4-B1278B4F2E5D}" type="datetime1">
              <a:rPr lang="en-US" smtClean="0"/>
              <a:t>9/30/2024</a:t>
            </a:fld>
            <a:endParaRPr lang="en-US"/>
          </a:p>
        </p:txBody>
      </p:sp>
      <p:sp>
        <p:nvSpPr>
          <p:cNvPr id="4" name="Footer Placeholder 3"/>
          <p:cNvSpPr>
            <a:spLocks noGrp="1"/>
          </p:cNvSpPr>
          <p:nvPr>
            <p:ph type="ftr" sz="quarter" idx="11"/>
          </p:nvPr>
        </p:nvSpPr>
        <p:spPr/>
        <p:txBody>
          <a:bodyPr/>
          <a:lstStyle/>
          <a:p>
            <a:r>
              <a:rPr lang="en-US"/>
              <a:t>Graphes de données - modèles</a:t>
            </a:r>
          </a:p>
        </p:txBody>
      </p:sp>
      <p:sp>
        <p:nvSpPr>
          <p:cNvPr id="5" name="Slide Number Placeholder 4"/>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72659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A193B-D149-425E-BCBA-25A9AEF2DEE2}" type="datetime1">
              <a:rPr lang="en-US" smtClean="0"/>
              <a:t>9/30/2024</a:t>
            </a:fld>
            <a:endParaRPr lang="en-US"/>
          </a:p>
        </p:txBody>
      </p:sp>
      <p:sp>
        <p:nvSpPr>
          <p:cNvPr id="3" name="Footer Placeholder 2"/>
          <p:cNvSpPr>
            <a:spLocks noGrp="1"/>
          </p:cNvSpPr>
          <p:nvPr>
            <p:ph type="ftr" sz="quarter" idx="11"/>
          </p:nvPr>
        </p:nvSpPr>
        <p:spPr/>
        <p:txBody>
          <a:bodyPr/>
          <a:lstStyle/>
          <a:p>
            <a:r>
              <a:rPr lang="en-US"/>
              <a:t>Graphes de données - modèles</a:t>
            </a:r>
            <a:endParaRPr lang="en-US" dirty="0"/>
          </a:p>
        </p:txBody>
      </p:sp>
      <p:sp>
        <p:nvSpPr>
          <p:cNvPr id="4" name="Slide Number Placeholder 3"/>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5691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8A47D1-7E92-4F26-B2F0-19AA1100AFD3}" type="datetime1">
              <a:rPr lang="en-US" smtClean="0"/>
              <a:t>9/30/2024</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13061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78A002-DBBD-4865-8D5A-9344768495BF}" type="datetime1">
              <a:rPr lang="en-US" smtClean="0"/>
              <a:t>9/30/2024</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5320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A10-05C0-444B-83DE-443F01CE8D4A}" type="datetime1">
              <a:rPr lang="en-US" smtClean="0"/>
              <a:t>9/30/2024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Graphes de données - modèles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88829-712A-49CD-A5AC-8F60246B7228}" type="slidenum">
              <a:rPr lang="en-US" smtClean="0"/>
              <a:t>‹N°›</a:t>
            </a:fld>
            <a:endParaRPr lang="en-US"/>
          </a:p>
        </p:txBody>
      </p:sp>
    </p:spTree>
    <p:extLst>
      <p:ext uri="{BB962C8B-B14F-4D97-AF65-F5344CB8AC3E}">
        <p14:creationId xmlns:p14="http://schemas.microsoft.com/office/powerpoint/2010/main" val="82766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DIKW_pyrami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DIKW_pyrami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DIKW_pyrami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DIKW_pyrami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Metadat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factory.dev/pimcore-knowledge-base/whitepaper/data-silo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i.mines-stetienne.fr/cps2/course/data"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Data_integr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ckinsey.com/business-functions/mckinsey-digital/our-insights/the-internet-of-things-the-value-of-digitizing-the-physical-world"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pendatawatch.com/publications/the-data-value-chain-moving-from-production-to-impact" TargetMode="Externa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opendatawatch.com/publications/the-data-value-chain-moving-from-production-to-imp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opendatawatch.com/publications/the-data-value-chain-moving-from-production-to-impac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opendatainception.i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opendefinition.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opendefinition.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data.europa.eu/sites/default/files/the-economic-impact-of-open-data.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data.europa.eu/sites/default/files/re-using_open_data.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ata.europa.eu/sites/default/files/re-using_open_data.pdf"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ata-strategy_en#projected-figures-2025"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statista.com/statistics/871513/worldwide-data-created/"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ata-strategy_en#projected-figures-202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domo.com/learn/infographic/data-never-sleeps-9"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analytics-vidhya/5vs-of-big-data-to-a-non-it-person-c498f8b56c8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p:txBody>
          <a:bodyPr/>
          <a:lstStyle/>
          <a:p>
            <a:r>
              <a:rPr lang="fr-FR" dirty="0"/>
              <a:t>&lt; Part 4. The value of data &gt;</a:t>
            </a:r>
          </a:p>
        </p:txBody>
      </p:sp>
    </p:spTree>
    <p:extLst>
      <p:ext uri="{BB962C8B-B14F-4D97-AF65-F5344CB8AC3E}">
        <p14:creationId xmlns:p14="http://schemas.microsoft.com/office/powerpoint/2010/main" val="59803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DIKW </a:t>
            </a:r>
            <a:r>
              <a:rPr lang="fr-FR" dirty="0" err="1"/>
              <a:t>pyramid</a:t>
            </a:r>
            <a:r>
              <a:rPr lang="fr-FR" dirty="0"/>
              <a:t> </a:t>
            </a:r>
            <a:r>
              <a:rPr lang="fr-FR" sz="2800" dirty="0"/>
              <a:t>(~1982)</a:t>
            </a:r>
          </a:p>
        </p:txBody>
      </p:sp>
      <p:sp>
        <p:nvSpPr>
          <p:cNvPr id="4" name="Slide Number Placeholder 3"/>
          <p:cNvSpPr>
            <a:spLocks noGrp="1"/>
          </p:cNvSpPr>
          <p:nvPr>
            <p:ph type="sldNum" sz="quarter" idx="12"/>
          </p:nvPr>
        </p:nvSpPr>
        <p:spPr/>
        <p:txBody>
          <a:bodyPr/>
          <a:lstStyle/>
          <a:p>
            <a:fld id="{50488829-712A-49CD-A5AC-8F60246B7228}" type="slidenum">
              <a:rPr lang="en-US" smtClean="0"/>
              <a:t>10</a:t>
            </a:fld>
            <a:endParaRPr lang="en-US"/>
          </a:p>
        </p:txBody>
      </p:sp>
      <p:sp>
        <p:nvSpPr>
          <p:cNvPr id="3" name="Rectangle 2"/>
          <p:cNvSpPr/>
          <p:nvPr/>
        </p:nvSpPr>
        <p:spPr>
          <a:xfrm>
            <a:off x="0" y="6598364"/>
            <a:ext cx="3837910" cy="246221"/>
          </a:xfrm>
          <a:prstGeom prst="rect">
            <a:avLst/>
          </a:prstGeom>
        </p:spPr>
        <p:txBody>
          <a:bodyPr wrap="none">
            <a:spAutoFit/>
          </a:bodyPr>
          <a:lstStyle/>
          <a:p>
            <a:r>
              <a:rPr lang="fr-FR" sz="1000" dirty="0">
                <a:hlinkClick r:id="rId2"/>
              </a:rPr>
              <a:t>https://en.wikipedia.org/wiki/DIKW_pyramid</a:t>
            </a:r>
            <a:r>
              <a:rPr lang="fr-FR" sz="1000" dirty="0"/>
              <a:t> , </a:t>
            </a:r>
            <a:r>
              <a:rPr lang="en-US" sz="1000" dirty="0"/>
              <a:t>and chosen definitions </a:t>
            </a:r>
          </a:p>
        </p:txBody>
      </p:sp>
      <p:pic>
        <p:nvPicPr>
          <p:cNvPr id="7170" name="Picture 2" descr="https://upload.wikimedia.org/wikipedia/commons/thumb/0/06/DIKW_Pyramid.svg/1280px-DIKW_Pyram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51" y="1314450"/>
            <a:ext cx="6026774" cy="469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40525" y="4978221"/>
            <a:ext cx="4229100" cy="1200329"/>
          </a:xfrm>
          <a:prstGeom prst="rect">
            <a:avLst/>
          </a:prstGeom>
        </p:spPr>
        <p:txBody>
          <a:bodyPr wrap="square">
            <a:spAutoFit/>
          </a:bodyPr>
          <a:lstStyle/>
          <a:p>
            <a:r>
              <a:rPr lang="en-US" dirty="0"/>
              <a:t>useless.</a:t>
            </a:r>
          </a:p>
          <a:p>
            <a:r>
              <a:rPr lang="en-US" dirty="0"/>
              <a:t>symbols or signs, representing stimuli or signals, that are "of no use until...in a usable (that is, relevant) form</a:t>
            </a:r>
            <a:endParaRPr lang="fr-FR" dirty="0"/>
          </a:p>
        </p:txBody>
      </p:sp>
    </p:spTree>
    <p:extLst>
      <p:ext uri="{BB962C8B-B14F-4D97-AF65-F5344CB8AC3E}">
        <p14:creationId xmlns:p14="http://schemas.microsoft.com/office/powerpoint/2010/main" val="415837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DIKW </a:t>
            </a:r>
            <a:r>
              <a:rPr lang="fr-FR" dirty="0" err="1"/>
              <a:t>pyramid</a:t>
            </a:r>
            <a:r>
              <a:rPr lang="fr-FR" dirty="0"/>
              <a:t> </a:t>
            </a:r>
            <a:r>
              <a:rPr lang="fr-FR" sz="2800" dirty="0"/>
              <a:t>(~1982)</a:t>
            </a:r>
          </a:p>
        </p:txBody>
      </p:sp>
      <p:sp>
        <p:nvSpPr>
          <p:cNvPr id="4" name="Slide Number Placeholder 3"/>
          <p:cNvSpPr>
            <a:spLocks noGrp="1"/>
          </p:cNvSpPr>
          <p:nvPr>
            <p:ph type="sldNum" sz="quarter" idx="12"/>
          </p:nvPr>
        </p:nvSpPr>
        <p:spPr/>
        <p:txBody>
          <a:bodyPr/>
          <a:lstStyle/>
          <a:p>
            <a:fld id="{50488829-712A-49CD-A5AC-8F60246B7228}" type="slidenum">
              <a:rPr lang="en-US" smtClean="0"/>
              <a:t>11</a:t>
            </a:fld>
            <a:endParaRPr lang="en-US"/>
          </a:p>
        </p:txBody>
      </p:sp>
      <p:sp>
        <p:nvSpPr>
          <p:cNvPr id="3" name="Rectangle 2"/>
          <p:cNvSpPr/>
          <p:nvPr/>
        </p:nvSpPr>
        <p:spPr>
          <a:xfrm>
            <a:off x="0" y="6598364"/>
            <a:ext cx="3837910" cy="246221"/>
          </a:xfrm>
          <a:prstGeom prst="rect">
            <a:avLst/>
          </a:prstGeom>
        </p:spPr>
        <p:txBody>
          <a:bodyPr wrap="none">
            <a:spAutoFit/>
          </a:bodyPr>
          <a:lstStyle/>
          <a:p>
            <a:r>
              <a:rPr lang="fr-FR" sz="1000" dirty="0">
                <a:hlinkClick r:id="rId2"/>
              </a:rPr>
              <a:t>https://en.wikipedia.org/wiki/DIKW_pyramid</a:t>
            </a:r>
            <a:r>
              <a:rPr lang="fr-FR" sz="1000" dirty="0"/>
              <a:t> , and </a:t>
            </a:r>
            <a:r>
              <a:rPr lang="fr-FR" sz="1000" dirty="0" err="1"/>
              <a:t>chosen</a:t>
            </a:r>
            <a:r>
              <a:rPr lang="fr-FR" sz="1000" dirty="0"/>
              <a:t> </a:t>
            </a:r>
            <a:r>
              <a:rPr lang="fr-FR" sz="1000" dirty="0" err="1"/>
              <a:t>definitions</a:t>
            </a:r>
            <a:r>
              <a:rPr lang="fr-FR" sz="1000" dirty="0"/>
              <a:t> </a:t>
            </a:r>
          </a:p>
        </p:txBody>
      </p:sp>
      <p:pic>
        <p:nvPicPr>
          <p:cNvPr id="7170" name="Picture 2" descr="https://upload.wikimedia.org/wikipedia/commons/thumb/0/06/DIKW_Pyramid.svg/1280px-DIKW_Pyram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51" y="1314450"/>
            <a:ext cx="6026774" cy="469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40525" y="4978221"/>
            <a:ext cx="4229100" cy="1200329"/>
          </a:xfrm>
          <a:prstGeom prst="rect">
            <a:avLst/>
          </a:prstGeom>
        </p:spPr>
        <p:txBody>
          <a:bodyPr wrap="square">
            <a:spAutoFit/>
          </a:bodyPr>
          <a:lstStyle/>
          <a:p>
            <a:r>
              <a:rPr lang="en-US" dirty="0"/>
              <a:t>useless.</a:t>
            </a:r>
          </a:p>
          <a:p>
            <a:r>
              <a:rPr lang="en-US" dirty="0"/>
              <a:t>symbols or signs, representing stimuli or signals, that are "of no use until...in a usable (that is, relevant) form</a:t>
            </a:r>
            <a:endParaRPr lang="fr-FR" dirty="0"/>
          </a:p>
        </p:txBody>
      </p:sp>
      <p:sp>
        <p:nvSpPr>
          <p:cNvPr id="5" name="Rectangle 4"/>
          <p:cNvSpPr/>
          <p:nvPr/>
        </p:nvSpPr>
        <p:spPr>
          <a:xfrm>
            <a:off x="5943600" y="3919377"/>
            <a:ext cx="4038600" cy="923330"/>
          </a:xfrm>
          <a:prstGeom prst="rect">
            <a:avLst/>
          </a:prstGeom>
        </p:spPr>
        <p:txBody>
          <a:bodyPr wrap="square">
            <a:spAutoFit/>
          </a:bodyPr>
          <a:lstStyle/>
          <a:p>
            <a:r>
              <a:rPr lang="en-US" dirty="0"/>
              <a:t>useful.</a:t>
            </a:r>
            <a:br>
              <a:rPr lang="en-US" dirty="0"/>
            </a:br>
            <a:r>
              <a:rPr lang="en-US" dirty="0"/>
              <a:t>knowledge by description ("information is contained in descriptions")</a:t>
            </a:r>
          </a:p>
        </p:txBody>
      </p:sp>
    </p:spTree>
    <p:extLst>
      <p:ext uri="{BB962C8B-B14F-4D97-AF65-F5344CB8AC3E}">
        <p14:creationId xmlns:p14="http://schemas.microsoft.com/office/powerpoint/2010/main" val="253251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DIKW </a:t>
            </a:r>
            <a:r>
              <a:rPr lang="fr-FR" dirty="0" err="1"/>
              <a:t>pyramid</a:t>
            </a:r>
            <a:r>
              <a:rPr lang="fr-FR" dirty="0"/>
              <a:t> </a:t>
            </a:r>
            <a:r>
              <a:rPr lang="fr-FR" sz="2800" dirty="0"/>
              <a:t>(~1982)</a:t>
            </a:r>
          </a:p>
        </p:txBody>
      </p:sp>
      <p:sp>
        <p:nvSpPr>
          <p:cNvPr id="4" name="Slide Number Placeholder 3"/>
          <p:cNvSpPr>
            <a:spLocks noGrp="1"/>
          </p:cNvSpPr>
          <p:nvPr>
            <p:ph type="sldNum" sz="quarter" idx="12"/>
          </p:nvPr>
        </p:nvSpPr>
        <p:spPr/>
        <p:txBody>
          <a:bodyPr/>
          <a:lstStyle/>
          <a:p>
            <a:fld id="{50488829-712A-49CD-A5AC-8F60246B7228}" type="slidenum">
              <a:rPr lang="en-US" smtClean="0"/>
              <a:t>12</a:t>
            </a:fld>
            <a:endParaRPr lang="en-US"/>
          </a:p>
        </p:txBody>
      </p:sp>
      <p:sp>
        <p:nvSpPr>
          <p:cNvPr id="3" name="Rectangle 2"/>
          <p:cNvSpPr/>
          <p:nvPr/>
        </p:nvSpPr>
        <p:spPr>
          <a:xfrm>
            <a:off x="0" y="6598364"/>
            <a:ext cx="3837910" cy="246221"/>
          </a:xfrm>
          <a:prstGeom prst="rect">
            <a:avLst/>
          </a:prstGeom>
        </p:spPr>
        <p:txBody>
          <a:bodyPr wrap="none">
            <a:spAutoFit/>
          </a:bodyPr>
          <a:lstStyle/>
          <a:p>
            <a:r>
              <a:rPr lang="fr-FR" sz="1000" dirty="0">
                <a:hlinkClick r:id="rId2"/>
              </a:rPr>
              <a:t>https://en.wikipedia.org/wiki/DIKW_pyramid</a:t>
            </a:r>
            <a:r>
              <a:rPr lang="fr-FR" sz="1000" dirty="0"/>
              <a:t> , and </a:t>
            </a:r>
            <a:r>
              <a:rPr lang="fr-FR" sz="1000" dirty="0" err="1"/>
              <a:t>chosen</a:t>
            </a:r>
            <a:r>
              <a:rPr lang="fr-FR" sz="1000" dirty="0"/>
              <a:t> </a:t>
            </a:r>
            <a:r>
              <a:rPr lang="fr-FR" sz="1000" dirty="0" err="1"/>
              <a:t>definitions</a:t>
            </a:r>
            <a:r>
              <a:rPr lang="fr-FR" sz="1000" dirty="0"/>
              <a:t> </a:t>
            </a:r>
          </a:p>
        </p:txBody>
      </p:sp>
      <p:pic>
        <p:nvPicPr>
          <p:cNvPr id="7170" name="Picture 2" descr="https://upload.wikimedia.org/wikipedia/commons/thumb/0/06/DIKW_Pyramid.svg/1280px-DIKW_Pyram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51" y="1314450"/>
            <a:ext cx="6026774" cy="469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40525" y="4978221"/>
            <a:ext cx="4229100" cy="1200329"/>
          </a:xfrm>
          <a:prstGeom prst="rect">
            <a:avLst/>
          </a:prstGeom>
        </p:spPr>
        <p:txBody>
          <a:bodyPr wrap="square">
            <a:spAutoFit/>
          </a:bodyPr>
          <a:lstStyle/>
          <a:p>
            <a:r>
              <a:rPr lang="en-US" dirty="0"/>
              <a:t>useless.</a:t>
            </a:r>
          </a:p>
          <a:p>
            <a:r>
              <a:rPr lang="en-US" dirty="0"/>
              <a:t>symbols or signs, representing stimuli or signals, that are "of no use until...in a usable (that is, relevant) form</a:t>
            </a:r>
            <a:endParaRPr lang="fr-FR" dirty="0"/>
          </a:p>
        </p:txBody>
      </p:sp>
      <p:sp>
        <p:nvSpPr>
          <p:cNvPr id="5" name="Rectangle 4"/>
          <p:cNvSpPr/>
          <p:nvPr/>
        </p:nvSpPr>
        <p:spPr>
          <a:xfrm>
            <a:off x="5943600" y="3919377"/>
            <a:ext cx="4038600" cy="923330"/>
          </a:xfrm>
          <a:prstGeom prst="rect">
            <a:avLst/>
          </a:prstGeom>
        </p:spPr>
        <p:txBody>
          <a:bodyPr wrap="square">
            <a:spAutoFit/>
          </a:bodyPr>
          <a:lstStyle/>
          <a:p>
            <a:r>
              <a:rPr lang="en-US" dirty="0"/>
              <a:t>useful.</a:t>
            </a:r>
            <a:br>
              <a:rPr lang="en-US" dirty="0"/>
            </a:br>
            <a:r>
              <a:rPr lang="en-US" dirty="0"/>
              <a:t>knowledge by description ("information is contained in descriptions")</a:t>
            </a:r>
          </a:p>
        </p:txBody>
      </p:sp>
      <p:sp>
        <p:nvSpPr>
          <p:cNvPr id="8" name="Rectangle 7"/>
          <p:cNvSpPr/>
          <p:nvPr/>
        </p:nvSpPr>
        <p:spPr>
          <a:xfrm>
            <a:off x="5391150" y="2953761"/>
            <a:ext cx="4038600" cy="923330"/>
          </a:xfrm>
          <a:prstGeom prst="rect">
            <a:avLst/>
          </a:prstGeom>
        </p:spPr>
        <p:txBody>
          <a:bodyPr wrap="square">
            <a:spAutoFit/>
          </a:bodyPr>
          <a:lstStyle/>
          <a:p>
            <a:r>
              <a:rPr lang="en-US" dirty="0"/>
              <a:t>information having been processed, organized or structured in some way, or else as being applied or put into action</a:t>
            </a:r>
          </a:p>
        </p:txBody>
      </p:sp>
    </p:spTree>
    <p:extLst>
      <p:ext uri="{BB962C8B-B14F-4D97-AF65-F5344CB8AC3E}">
        <p14:creationId xmlns:p14="http://schemas.microsoft.com/office/powerpoint/2010/main" val="267057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DIKW </a:t>
            </a:r>
            <a:r>
              <a:rPr lang="fr-FR" dirty="0" err="1"/>
              <a:t>pyramid</a:t>
            </a:r>
            <a:r>
              <a:rPr lang="fr-FR" dirty="0"/>
              <a:t> </a:t>
            </a:r>
            <a:r>
              <a:rPr lang="fr-FR" sz="2800" dirty="0"/>
              <a:t>(~1982)</a:t>
            </a:r>
          </a:p>
        </p:txBody>
      </p:sp>
      <p:sp>
        <p:nvSpPr>
          <p:cNvPr id="4" name="Slide Number Placeholder 3"/>
          <p:cNvSpPr>
            <a:spLocks noGrp="1"/>
          </p:cNvSpPr>
          <p:nvPr>
            <p:ph type="sldNum" sz="quarter" idx="12"/>
          </p:nvPr>
        </p:nvSpPr>
        <p:spPr/>
        <p:txBody>
          <a:bodyPr/>
          <a:lstStyle/>
          <a:p>
            <a:fld id="{50488829-712A-49CD-A5AC-8F60246B7228}" type="slidenum">
              <a:rPr lang="en-US" smtClean="0"/>
              <a:t>13</a:t>
            </a:fld>
            <a:endParaRPr lang="en-US"/>
          </a:p>
        </p:txBody>
      </p:sp>
      <p:sp>
        <p:nvSpPr>
          <p:cNvPr id="3" name="Rectangle 2"/>
          <p:cNvSpPr/>
          <p:nvPr/>
        </p:nvSpPr>
        <p:spPr>
          <a:xfrm>
            <a:off x="0" y="6598364"/>
            <a:ext cx="3837910" cy="246221"/>
          </a:xfrm>
          <a:prstGeom prst="rect">
            <a:avLst/>
          </a:prstGeom>
        </p:spPr>
        <p:txBody>
          <a:bodyPr wrap="none">
            <a:spAutoFit/>
          </a:bodyPr>
          <a:lstStyle/>
          <a:p>
            <a:r>
              <a:rPr lang="fr-FR" sz="1000" dirty="0">
                <a:hlinkClick r:id="rId2"/>
              </a:rPr>
              <a:t>https://en.wikipedia.org/wiki/DIKW_pyramid</a:t>
            </a:r>
            <a:r>
              <a:rPr lang="fr-FR" sz="1000" dirty="0"/>
              <a:t> , and </a:t>
            </a:r>
            <a:r>
              <a:rPr lang="fr-FR" sz="1000" dirty="0" err="1"/>
              <a:t>chosen</a:t>
            </a:r>
            <a:r>
              <a:rPr lang="fr-FR" sz="1000" dirty="0"/>
              <a:t> </a:t>
            </a:r>
            <a:r>
              <a:rPr lang="fr-FR" sz="1000" dirty="0" err="1"/>
              <a:t>definitions</a:t>
            </a:r>
            <a:r>
              <a:rPr lang="fr-FR" sz="1000" dirty="0"/>
              <a:t> </a:t>
            </a:r>
          </a:p>
        </p:txBody>
      </p:sp>
      <p:pic>
        <p:nvPicPr>
          <p:cNvPr id="7170" name="Picture 2" descr="https://upload.wikimedia.org/wikipedia/commons/thumb/0/06/DIKW_Pyramid.svg/1280px-DIKW_Pyram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51" y="1314450"/>
            <a:ext cx="6026774" cy="469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40525" y="4978221"/>
            <a:ext cx="4229100" cy="1200329"/>
          </a:xfrm>
          <a:prstGeom prst="rect">
            <a:avLst/>
          </a:prstGeom>
        </p:spPr>
        <p:txBody>
          <a:bodyPr wrap="square">
            <a:spAutoFit/>
          </a:bodyPr>
          <a:lstStyle/>
          <a:p>
            <a:r>
              <a:rPr lang="en-US" dirty="0"/>
              <a:t>useless.</a:t>
            </a:r>
          </a:p>
          <a:p>
            <a:r>
              <a:rPr lang="en-US" dirty="0"/>
              <a:t>symbols or signs, representing stimuli or signals, that are "of no use until...in a usable (that is, relevant) form</a:t>
            </a:r>
            <a:endParaRPr lang="fr-FR" dirty="0"/>
          </a:p>
        </p:txBody>
      </p:sp>
      <p:sp>
        <p:nvSpPr>
          <p:cNvPr id="5" name="Rectangle 4"/>
          <p:cNvSpPr/>
          <p:nvPr/>
        </p:nvSpPr>
        <p:spPr>
          <a:xfrm>
            <a:off x="5943600" y="3919377"/>
            <a:ext cx="4038600" cy="923330"/>
          </a:xfrm>
          <a:prstGeom prst="rect">
            <a:avLst/>
          </a:prstGeom>
        </p:spPr>
        <p:txBody>
          <a:bodyPr wrap="square">
            <a:spAutoFit/>
          </a:bodyPr>
          <a:lstStyle/>
          <a:p>
            <a:r>
              <a:rPr lang="en-US" dirty="0"/>
              <a:t>useful.</a:t>
            </a:r>
            <a:br>
              <a:rPr lang="en-US" dirty="0"/>
            </a:br>
            <a:r>
              <a:rPr lang="en-US" dirty="0"/>
              <a:t>knowledge by description ("information is contained in descriptions")</a:t>
            </a:r>
          </a:p>
        </p:txBody>
      </p:sp>
      <p:sp>
        <p:nvSpPr>
          <p:cNvPr id="8" name="Rectangle 7"/>
          <p:cNvSpPr/>
          <p:nvPr/>
        </p:nvSpPr>
        <p:spPr>
          <a:xfrm>
            <a:off x="5391150" y="2953761"/>
            <a:ext cx="4038600" cy="923330"/>
          </a:xfrm>
          <a:prstGeom prst="rect">
            <a:avLst/>
          </a:prstGeom>
        </p:spPr>
        <p:txBody>
          <a:bodyPr wrap="square">
            <a:spAutoFit/>
          </a:bodyPr>
          <a:lstStyle/>
          <a:p>
            <a:r>
              <a:rPr lang="en-US" dirty="0"/>
              <a:t>information having been processed, organized or structured in some way, or else as being applied or put into action</a:t>
            </a:r>
          </a:p>
        </p:txBody>
      </p:sp>
      <p:sp>
        <p:nvSpPr>
          <p:cNvPr id="9" name="Rectangle 8"/>
          <p:cNvSpPr/>
          <p:nvPr/>
        </p:nvSpPr>
        <p:spPr>
          <a:xfrm>
            <a:off x="4584055" y="1925101"/>
            <a:ext cx="3178819" cy="646331"/>
          </a:xfrm>
          <a:prstGeom prst="rect">
            <a:avLst/>
          </a:prstGeom>
        </p:spPr>
        <p:txBody>
          <a:bodyPr wrap="square">
            <a:spAutoFit/>
          </a:bodyPr>
          <a:lstStyle/>
          <a:p>
            <a:r>
              <a:rPr lang="fr-FR" dirty="0" err="1"/>
              <a:t>integrated</a:t>
            </a:r>
            <a:r>
              <a:rPr lang="fr-FR" dirty="0"/>
              <a:t> </a:t>
            </a:r>
            <a:r>
              <a:rPr lang="fr-FR" dirty="0" err="1"/>
              <a:t>knowledge</a:t>
            </a:r>
            <a:r>
              <a:rPr lang="fr-FR" dirty="0"/>
              <a:t>—information made super-</a:t>
            </a:r>
            <a:r>
              <a:rPr lang="fr-FR" dirty="0" err="1"/>
              <a:t>useful</a:t>
            </a:r>
            <a:endParaRPr lang="fr-FR" dirty="0"/>
          </a:p>
        </p:txBody>
      </p:sp>
    </p:spTree>
    <p:extLst>
      <p:ext uri="{BB962C8B-B14F-4D97-AF65-F5344CB8AC3E}">
        <p14:creationId xmlns:p14="http://schemas.microsoft.com/office/powerpoint/2010/main" val="368718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DIKW </a:t>
            </a:r>
            <a:r>
              <a:rPr lang="fr-FR" dirty="0" err="1"/>
              <a:t>pyramid</a:t>
            </a:r>
            <a:r>
              <a:rPr lang="fr-FR" dirty="0"/>
              <a:t> </a:t>
            </a:r>
            <a:r>
              <a:rPr lang="fr-FR" sz="2800" dirty="0"/>
              <a:t>(~1982)</a:t>
            </a:r>
          </a:p>
        </p:txBody>
      </p:sp>
      <p:sp>
        <p:nvSpPr>
          <p:cNvPr id="4" name="Slide Number Placeholder 3"/>
          <p:cNvSpPr>
            <a:spLocks noGrp="1"/>
          </p:cNvSpPr>
          <p:nvPr>
            <p:ph type="sldNum" sz="quarter" idx="12"/>
          </p:nvPr>
        </p:nvSpPr>
        <p:spPr/>
        <p:txBody>
          <a:bodyPr/>
          <a:lstStyle/>
          <a:p>
            <a:fld id="{50488829-712A-49CD-A5AC-8F60246B7228}" type="slidenum">
              <a:rPr lang="en-US" smtClean="0"/>
              <a:t>14</a:t>
            </a:fld>
            <a:endParaRPr lang="en-US"/>
          </a:p>
        </p:txBody>
      </p:sp>
      <p:pic>
        <p:nvPicPr>
          <p:cNvPr id="7170" name="Picture 2" descr="https://upload.wikimedia.org/wikipedia/commons/thumb/0/06/DIKW_Pyramid.svg/1280px-DIKW_Pyrami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51" y="1314450"/>
            <a:ext cx="6026774" cy="4699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E29E721-FC3F-4F5F-A7F8-C04B1A7F6F1F}"/>
              </a:ext>
            </a:extLst>
          </p:cNvPr>
          <p:cNvSpPr txBox="1">
            <a:spLocks/>
          </p:cNvSpPr>
          <p:nvPr/>
        </p:nvSpPr>
        <p:spPr>
          <a:xfrm>
            <a:off x="5123543" y="1659443"/>
            <a:ext cx="7416800" cy="4354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12800"/>
            <a:r>
              <a:rPr lang="en-US" sz="6000" dirty="0">
                <a:latin typeface="+mn-lt"/>
              </a:rPr>
              <a:t>Still... </a:t>
            </a:r>
          </a:p>
          <a:p>
            <a:pPr defTabSz="812800"/>
            <a:r>
              <a:rPr lang="en-US" sz="6000" dirty="0">
                <a:latin typeface="+mn-lt"/>
              </a:rPr>
              <a:t>	we often use</a:t>
            </a:r>
          </a:p>
          <a:p>
            <a:pPr defTabSz="812800"/>
            <a:r>
              <a:rPr lang="en-US" sz="6000" dirty="0">
                <a:latin typeface="+mn-lt"/>
              </a:rPr>
              <a:t>	</a:t>
            </a:r>
            <a:r>
              <a:rPr lang="en-US" sz="6000" b="1" dirty="0">
                <a:solidFill>
                  <a:srgbClr val="49C0D0"/>
                </a:solidFill>
                <a:latin typeface="+mn-lt"/>
              </a:rPr>
              <a:t>	« Data » </a:t>
            </a:r>
          </a:p>
          <a:p>
            <a:pPr defTabSz="812800"/>
            <a:r>
              <a:rPr lang="en-US" sz="6000" dirty="0">
                <a:latin typeface="+mn-lt"/>
              </a:rPr>
              <a:t>			to generalize</a:t>
            </a:r>
          </a:p>
        </p:txBody>
      </p:sp>
    </p:spTree>
    <p:extLst>
      <p:ext uri="{BB962C8B-B14F-4D97-AF65-F5344CB8AC3E}">
        <p14:creationId xmlns:p14="http://schemas.microsoft.com/office/powerpoint/2010/main" val="328962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EF63191-1897-4F9E-91D6-8340FE5D14DF}"/>
              </a:ext>
            </a:extLst>
          </p:cNvPr>
          <p:cNvSpPr>
            <a:spLocks noGrp="1"/>
          </p:cNvSpPr>
          <p:nvPr>
            <p:ph type="title"/>
          </p:nvPr>
        </p:nvSpPr>
        <p:spPr/>
        <p:txBody>
          <a:bodyPr/>
          <a:lstStyle/>
          <a:p>
            <a:r>
              <a:rPr lang="en-US" dirty="0"/>
              <a:t>Definitions on Data</a:t>
            </a:r>
          </a:p>
        </p:txBody>
      </p:sp>
      <p:sp>
        <p:nvSpPr>
          <p:cNvPr id="4" name="Espace réservé du numéro de diapositive 3">
            <a:extLst>
              <a:ext uri="{FF2B5EF4-FFF2-40B4-BE49-F238E27FC236}">
                <a16:creationId xmlns:a16="http://schemas.microsoft.com/office/drawing/2014/main" id="{2350B5A4-1946-4DD0-87F4-0F949CCF0748}"/>
              </a:ext>
            </a:extLst>
          </p:cNvPr>
          <p:cNvSpPr>
            <a:spLocks noGrp="1"/>
          </p:cNvSpPr>
          <p:nvPr>
            <p:ph type="sldNum" sz="quarter" idx="12"/>
          </p:nvPr>
        </p:nvSpPr>
        <p:spPr/>
        <p:txBody>
          <a:bodyPr/>
          <a:lstStyle/>
          <a:p>
            <a:fld id="{50488829-712A-49CD-A5AC-8F60246B7228}" type="slidenum">
              <a:rPr lang="en-US" smtClean="0"/>
              <a:t>15</a:t>
            </a:fld>
            <a:endParaRPr lang="en-US"/>
          </a:p>
        </p:txBody>
      </p:sp>
      <p:sp>
        <p:nvSpPr>
          <p:cNvPr id="8" name="Rectangle 7">
            <a:extLst>
              <a:ext uri="{FF2B5EF4-FFF2-40B4-BE49-F238E27FC236}">
                <a16:creationId xmlns:a16="http://schemas.microsoft.com/office/drawing/2014/main" id="{0BAD5816-CCF5-4F39-B5DF-60A035800440}"/>
              </a:ext>
            </a:extLst>
          </p:cNvPr>
          <p:cNvSpPr/>
          <p:nvPr/>
        </p:nvSpPr>
        <p:spPr>
          <a:xfrm>
            <a:off x="5128838" y="1343323"/>
            <a:ext cx="4561698" cy="307777"/>
          </a:xfrm>
          <a:prstGeom prst="rect">
            <a:avLst/>
          </a:prstGeom>
        </p:spPr>
        <p:txBody>
          <a:bodyPr wrap="none">
            <a:spAutoFit/>
          </a:bodyPr>
          <a:lstStyle/>
          <a:p>
            <a:r>
              <a:rPr lang="fr-FR" sz="1400" i="1" dirty="0"/>
              <a:t>— </a:t>
            </a:r>
            <a:r>
              <a:rPr lang="en-US" sz="1400" i="1" dirty="0"/>
              <a:t>ISO/IEC20546:2019 (Big data – Overview and vocabulary)</a:t>
            </a:r>
          </a:p>
        </p:txBody>
      </p:sp>
      <p:sp>
        <p:nvSpPr>
          <p:cNvPr id="10" name="Rectangle 9">
            <a:extLst>
              <a:ext uri="{FF2B5EF4-FFF2-40B4-BE49-F238E27FC236}">
                <a16:creationId xmlns:a16="http://schemas.microsoft.com/office/drawing/2014/main" id="{E6257A84-4D94-49D7-B91D-0A05ED7AA1B8}"/>
              </a:ext>
            </a:extLst>
          </p:cNvPr>
          <p:cNvSpPr/>
          <p:nvPr/>
        </p:nvSpPr>
        <p:spPr>
          <a:xfrm>
            <a:off x="545591" y="1690688"/>
            <a:ext cx="11495987" cy="4708981"/>
          </a:xfrm>
          <a:prstGeom prst="rect">
            <a:avLst/>
          </a:prstGeom>
        </p:spPr>
        <p:txBody>
          <a:bodyPr wrap="square">
            <a:spAutoFit/>
          </a:bodyPr>
          <a:lstStyle/>
          <a:p>
            <a:r>
              <a:rPr lang="en-US" sz="2000" b="1" dirty="0"/>
              <a:t>Dataset</a:t>
            </a:r>
          </a:p>
          <a:p>
            <a:r>
              <a:rPr lang="en-US" sz="2000" i="1" dirty="0"/>
              <a:t>Identifiable collection of data available for access or download in one or more formats</a:t>
            </a:r>
          </a:p>
          <a:p>
            <a:endParaRPr lang="en-US" sz="2000" b="1" dirty="0"/>
          </a:p>
          <a:p>
            <a:r>
              <a:rPr lang="en-US" sz="2000" b="1" dirty="0"/>
              <a:t>Data</a:t>
            </a:r>
          </a:p>
          <a:p>
            <a:r>
              <a:rPr lang="en-US" sz="2000" i="1" dirty="0"/>
              <a:t>Re-interpretable representation of information in a formalized manner suitable for communication, interpretation, or processing</a:t>
            </a:r>
          </a:p>
          <a:p>
            <a:r>
              <a:rPr lang="en-US" sz="2000" i="1" dirty="0"/>
              <a:t>Note 1 to entry: Data can be processed by humans or by automatic means.</a:t>
            </a:r>
          </a:p>
          <a:p>
            <a:endParaRPr lang="en-US" sz="2000" b="1" dirty="0"/>
          </a:p>
          <a:p>
            <a:r>
              <a:rPr lang="en-US" sz="2000" b="1" dirty="0"/>
              <a:t>Metadata</a:t>
            </a:r>
          </a:p>
          <a:p>
            <a:r>
              <a:rPr lang="en-US" sz="2000" i="1" dirty="0"/>
              <a:t>Data about data or data elements, possibly including their data descriptions and data about data ownership, access paths, access rights and data volatility</a:t>
            </a:r>
          </a:p>
          <a:p>
            <a:endParaRPr lang="en-US" sz="2000" b="1" dirty="0"/>
          </a:p>
          <a:p>
            <a:r>
              <a:rPr lang="en-US" sz="2000" b="1" dirty="0"/>
              <a:t>Information</a:t>
            </a:r>
          </a:p>
          <a:p>
            <a:r>
              <a:rPr lang="en-US" sz="2000" i="1" dirty="0"/>
              <a:t>Data that are processed, </a:t>
            </a:r>
            <a:r>
              <a:rPr lang="en-US" sz="2000" i="1" dirty="0" err="1"/>
              <a:t>organised</a:t>
            </a:r>
            <a:r>
              <a:rPr lang="en-US" sz="2000" i="1" dirty="0"/>
              <a:t> and correlated to produce meaning.</a:t>
            </a:r>
          </a:p>
          <a:p>
            <a:r>
              <a:rPr lang="en-US" sz="2000" i="1" dirty="0"/>
              <a:t>Note 1 to entry: Information concerns facts, concepts, objects, events, ideas, processes, etc.</a:t>
            </a:r>
          </a:p>
        </p:txBody>
      </p:sp>
    </p:spTree>
    <p:extLst>
      <p:ext uri="{BB962C8B-B14F-4D97-AF65-F5344CB8AC3E}">
        <p14:creationId xmlns:p14="http://schemas.microsoft.com/office/powerpoint/2010/main" val="202883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7931A-A35E-442E-86A8-D768BD82D8F4}"/>
              </a:ext>
            </a:extLst>
          </p:cNvPr>
          <p:cNvSpPr>
            <a:spLocks noGrp="1"/>
          </p:cNvSpPr>
          <p:nvPr>
            <p:ph type="title"/>
          </p:nvPr>
        </p:nvSpPr>
        <p:spPr/>
        <p:txBody>
          <a:bodyPr/>
          <a:lstStyle/>
          <a:p>
            <a:r>
              <a:rPr lang="fr-FR" dirty="0" err="1"/>
              <a:t>Metadata</a:t>
            </a:r>
            <a:endParaRPr lang="en-US" dirty="0"/>
          </a:p>
        </p:txBody>
      </p:sp>
      <p:sp>
        <p:nvSpPr>
          <p:cNvPr id="3" name="Espace réservé du contenu 2">
            <a:extLst>
              <a:ext uri="{FF2B5EF4-FFF2-40B4-BE49-F238E27FC236}">
                <a16:creationId xmlns:a16="http://schemas.microsoft.com/office/drawing/2014/main" id="{967CA31A-648C-43C9-90B4-2DFF1EE64053}"/>
              </a:ext>
            </a:extLst>
          </p:cNvPr>
          <p:cNvSpPr>
            <a:spLocks noGrp="1"/>
          </p:cNvSpPr>
          <p:nvPr>
            <p:ph idx="1"/>
          </p:nvPr>
        </p:nvSpPr>
        <p:spPr>
          <a:xfrm>
            <a:off x="838200" y="1825624"/>
            <a:ext cx="11353800" cy="4895851"/>
          </a:xfrm>
        </p:spPr>
        <p:txBody>
          <a:bodyPr>
            <a:normAutofit fontScale="85000" lnSpcReduction="20000"/>
          </a:bodyPr>
          <a:lstStyle/>
          <a:p>
            <a:r>
              <a:rPr lang="en-US" sz="2400" b="1" dirty="0"/>
              <a:t>Descriptive metadata</a:t>
            </a:r>
            <a:r>
              <a:rPr lang="en-US" sz="2400" dirty="0"/>
              <a:t> – the descriptive information about a resource. </a:t>
            </a:r>
          </a:p>
          <a:p>
            <a:pPr lvl="1"/>
            <a:r>
              <a:rPr lang="en-US" sz="2000" dirty="0"/>
              <a:t>For discovery and identification. </a:t>
            </a:r>
          </a:p>
          <a:p>
            <a:pPr lvl="1"/>
            <a:r>
              <a:rPr lang="en-US" sz="2000" dirty="0"/>
              <a:t>Ex: title, abstract, author, keywords.</a:t>
            </a:r>
          </a:p>
          <a:p>
            <a:r>
              <a:rPr lang="en-US" sz="2400" b="1" dirty="0"/>
              <a:t>Structural metadata</a:t>
            </a:r>
            <a:r>
              <a:rPr lang="en-US" sz="2400" dirty="0"/>
              <a:t> – containers of data, how compound objects are put together</a:t>
            </a:r>
          </a:p>
          <a:p>
            <a:pPr lvl="1"/>
            <a:r>
              <a:rPr lang="en-US" sz="2000" dirty="0"/>
              <a:t>Ex, how pages are ordered to form chapters. </a:t>
            </a:r>
          </a:p>
          <a:p>
            <a:pPr lvl="1"/>
            <a:r>
              <a:rPr lang="en-US" sz="2000" dirty="0"/>
              <a:t>Ex: types, versions, relationships, and other characteristics of digital materials.</a:t>
            </a:r>
          </a:p>
          <a:p>
            <a:r>
              <a:rPr lang="en-US" sz="2400" b="1" dirty="0"/>
              <a:t>Administrative metadata</a:t>
            </a:r>
            <a:r>
              <a:rPr lang="en-US" sz="2400" dirty="0"/>
              <a:t> – the information to help manage a resource</a:t>
            </a:r>
          </a:p>
          <a:p>
            <a:pPr lvl="1"/>
            <a:r>
              <a:rPr lang="en-US" sz="2000" dirty="0"/>
              <a:t>Ex: resource type, permissions, time, when and how it was created.</a:t>
            </a:r>
            <a:r>
              <a:rPr lang="en-US" sz="2000" baseline="30000" dirty="0"/>
              <a:t> </a:t>
            </a:r>
          </a:p>
          <a:p>
            <a:r>
              <a:rPr lang="en-US" sz="2400" b="1" dirty="0"/>
              <a:t>Reference metadata</a:t>
            </a:r>
            <a:r>
              <a:rPr lang="en-US" sz="2400" dirty="0"/>
              <a:t> – contents and quality </a:t>
            </a:r>
          </a:p>
          <a:p>
            <a:pPr lvl="1"/>
            <a:r>
              <a:rPr lang="fr-FR" sz="2000" dirty="0"/>
              <a:t>For </a:t>
            </a:r>
            <a:r>
              <a:rPr lang="fr-FR" sz="2000" dirty="0" err="1"/>
              <a:t>quality</a:t>
            </a:r>
            <a:r>
              <a:rPr lang="fr-FR" sz="2000" dirty="0"/>
              <a:t> </a:t>
            </a:r>
            <a:r>
              <a:rPr lang="fr-FR" sz="2000" dirty="0" err="1"/>
              <a:t>assessment</a:t>
            </a:r>
            <a:r>
              <a:rPr lang="fr-FR" sz="2000" dirty="0"/>
              <a:t> of the data</a:t>
            </a:r>
          </a:p>
          <a:p>
            <a:pPr lvl="1"/>
            <a:r>
              <a:rPr lang="fr-FR" sz="2000" dirty="0"/>
              <a:t>Ex: </a:t>
            </a:r>
            <a:r>
              <a:rPr lang="fr-FR" sz="2000" dirty="0" err="1"/>
              <a:t>conceptual</a:t>
            </a:r>
            <a:r>
              <a:rPr lang="fr-FR" sz="2000" dirty="0"/>
              <a:t> </a:t>
            </a:r>
            <a:r>
              <a:rPr lang="fr-FR" sz="2000" dirty="0" err="1"/>
              <a:t>metadata</a:t>
            </a:r>
            <a:r>
              <a:rPr lang="fr-FR" sz="2000" dirty="0"/>
              <a:t>, </a:t>
            </a:r>
            <a:r>
              <a:rPr lang="fr-FR" sz="2000" dirty="0" err="1"/>
              <a:t>quality</a:t>
            </a:r>
            <a:r>
              <a:rPr lang="fr-FR" sz="2000" dirty="0"/>
              <a:t> </a:t>
            </a:r>
            <a:r>
              <a:rPr lang="fr-FR" sz="2000" dirty="0" err="1"/>
              <a:t>metadata</a:t>
            </a:r>
            <a:r>
              <a:rPr lang="fr-FR" sz="2000" dirty="0"/>
              <a:t>, </a:t>
            </a:r>
            <a:r>
              <a:rPr lang="fr-FR" sz="2000" dirty="0" err="1"/>
              <a:t>methodological</a:t>
            </a:r>
            <a:r>
              <a:rPr lang="fr-FR" sz="2000" dirty="0"/>
              <a:t> </a:t>
            </a:r>
            <a:r>
              <a:rPr lang="fr-FR" sz="2000" dirty="0" err="1"/>
              <a:t>metadata</a:t>
            </a:r>
            <a:r>
              <a:rPr lang="fr-FR" sz="2000" dirty="0"/>
              <a:t>. </a:t>
            </a:r>
            <a:endParaRPr lang="en-US" sz="2000" dirty="0"/>
          </a:p>
          <a:p>
            <a:r>
              <a:rPr lang="en-US" sz="2400" b="1" dirty="0"/>
              <a:t>Statistical metadata</a:t>
            </a:r>
            <a:r>
              <a:rPr lang="en-US" sz="2400" dirty="0"/>
              <a:t>,</a:t>
            </a:r>
            <a:r>
              <a:rPr lang="en-US" sz="2400" baseline="30000" dirty="0"/>
              <a:t> </a:t>
            </a:r>
            <a:r>
              <a:rPr lang="en-US" sz="2400" dirty="0"/>
              <a:t> also called process data, </a:t>
            </a:r>
          </a:p>
          <a:p>
            <a:pPr lvl="1"/>
            <a:r>
              <a:rPr lang="en-US" sz="2000" dirty="0"/>
              <a:t>May describe processes that collect, process, or produce statistical data.</a:t>
            </a:r>
            <a:r>
              <a:rPr lang="en-US" sz="2000" baseline="30000" dirty="0"/>
              <a:t> </a:t>
            </a:r>
          </a:p>
          <a:p>
            <a:pPr lvl="1"/>
            <a:r>
              <a:rPr lang="fr-FR" sz="2000" dirty="0" err="1"/>
              <a:t>Number</a:t>
            </a:r>
            <a:r>
              <a:rPr lang="fr-FR" sz="2000" dirty="0"/>
              <a:t> of </a:t>
            </a:r>
            <a:r>
              <a:rPr lang="fr-FR" sz="2000" dirty="0" err="1"/>
              <a:t>rows</a:t>
            </a:r>
            <a:r>
              <a:rPr lang="fr-FR" sz="2000" dirty="0"/>
              <a:t>, </a:t>
            </a:r>
            <a:r>
              <a:rPr lang="fr-FR" sz="2000" dirty="0" err="1"/>
              <a:t>columns</a:t>
            </a:r>
            <a:r>
              <a:rPr lang="fr-FR" sz="2000" dirty="0"/>
              <a:t>, etc.</a:t>
            </a:r>
            <a:endParaRPr lang="en-US" sz="2000" dirty="0"/>
          </a:p>
          <a:p>
            <a:r>
              <a:rPr lang="en-US" sz="2400" b="1" dirty="0"/>
              <a:t>Legal metadata</a:t>
            </a:r>
            <a:r>
              <a:rPr lang="en-US" sz="2400" dirty="0"/>
              <a:t> – </a:t>
            </a:r>
          </a:p>
          <a:p>
            <a:pPr lvl="1"/>
            <a:r>
              <a:rPr lang="en-US" sz="2000" dirty="0"/>
              <a:t>Ex: license, creator, copyright holder</a:t>
            </a:r>
          </a:p>
          <a:p>
            <a:endParaRPr lang="en-US" sz="2400" dirty="0"/>
          </a:p>
        </p:txBody>
      </p:sp>
      <p:sp>
        <p:nvSpPr>
          <p:cNvPr id="4" name="Espace réservé du numéro de diapositive 3">
            <a:extLst>
              <a:ext uri="{FF2B5EF4-FFF2-40B4-BE49-F238E27FC236}">
                <a16:creationId xmlns:a16="http://schemas.microsoft.com/office/drawing/2014/main" id="{10960332-81E3-4152-BA75-FD155FB415D0}"/>
              </a:ext>
            </a:extLst>
          </p:cNvPr>
          <p:cNvSpPr>
            <a:spLocks noGrp="1"/>
          </p:cNvSpPr>
          <p:nvPr>
            <p:ph type="sldNum" sz="quarter" idx="12"/>
          </p:nvPr>
        </p:nvSpPr>
        <p:spPr/>
        <p:txBody>
          <a:bodyPr/>
          <a:lstStyle/>
          <a:p>
            <a:fld id="{50488829-712A-49CD-A5AC-8F60246B7228}" type="slidenum">
              <a:rPr lang="en-US" smtClean="0"/>
              <a:t>16</a:t>
            </a:fld>
            <a:endParaRPr lang="en-US"/>
          </a:p>
        </p:txBody>
      </p:sp>
      <p:sp>
        <p:nvSpPr>
          <p:cNvPr id="5" name="Rectangle 4">
            <a:extLst>
              <a:ext uri="{FF2B5EF4-FFF2-40B4-BE49-F238E27FC236}">
                <a16:creationId xmlns:a16="http://schemas.microsoft.com/office/drawing/2014/main" id="{BD318C5E-A949-4D1B-AF53-F2B71F2AAAB0}"/>
              </a:ext>
            </a:extLst>
          </p:cNvPr>
          <p:cNvSpPr/>
          <p:nvPr/>
        </p:nvSpPr>
        <p:spPr>
          <a:xfrm>
            <a:off x="220496" y="6415801"/>
            <a:ext cx="2297424" cy="246221"/>
          </a:xfrm>
          <a:prstGeom prst="rect">
            <a:avLst/>
          </a:prstGeom>
        </p:spPr>
        <p:txBody>
          <a:bodyPr wrap="none">
            <a:spAutoFit/>
          </a:bodyPr>
          <a:lstStyle/>
          <a:p>
            <a:r>
              <a:rPr lang="en-US" sz="1000" dirty="0">
                <a:hlinkClick r:id="rId2"/>
              </a:rPr>
              <a:t>https://en.wikipedia.org/wiki/Metadata</a:t>
            </a:r>
            <a:r>
              <a:rPr lang="en-US" sz="1000" dirty="0"/>
              <a:t> </a:t>
            </a:r>
          </a:p>
        </p:txBody>
      </p:sp>
      <p:sp>
        <p:nvSpPr>
          <p:cNvPr id="6" name="Rectangle 5">
            <a:extLst>
              <a:ext uri="{FF2B5EF4-FFF2-40B4-BE49-F238E27FC236}">
                <a16:creationId xmlns:a16="http://schemas.microsoft.com/office/drawing/2014/main" id="{92C777F7-E0A6-4018-9B38-0B45F2848B54}"/>
              </a:ext>
            </a:extLst>
          </p:cNvPr>
          <p:cNvSpPr/>
          <p:nvPr/>
        </p:nvSpPr>
        <p:spPr>
          <a:xfrm>
            <a:off x="4137579" y="766296"/>
            <a:ext cx="7479292" cy="523220"/>
          </a:xfrm>
          <a:prstGeom prst="rect">
            <a:avLst/>
          </a:prstGeom>
        </p:spPr>
        <p:txBody>
          <a:bodyPr wrap="none">
            <a:spAutoFit/>
          </a:bodyPr>
          <a:lstStyle/>
          <a:p>
            <a:r>
              <a:rPr lang="en-US" sz="2800" i="1" dirty="0"/>
              <a:t>"data that provides information about other data"</a:t>
            </a:r>
          </a:p>
        </p:txBody>
      </p:sp>
    </p:spTree>
    <p:extLst>
      <p:ext uri="{BB962C8B-B14F-4D97-AF65-F5344CB8AC3E}">
        <p14:creationId xmlns:p14="http://schemas.microsoft.com/office/powerpoint/2010/main" val="424988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082800" y="3602038"/>
            <a:ext cx="8026400" cy="1655762"/>
          </a:xfrm>
        </p:spPr>
        <p:txBody>
          <a:bodyPr/>
          <a:lstStyle/>
          <a:p>
            <a:r>
              <a:rPr lang="en-US" dirty="0"/>
              <a:t>Part 4. </a:t>
            </a:r>
            <a:r>
              <a:rPr lang="fr-FR" dirty="0"/>
              <a:t>The value of data </a:t>
            </a:r>
            <a:endParaRPr lang="en-US" dirty="0"/>
          </a:p>
          <a:p>
            <a:r>
              <a:rPr lang="en-US" dirty="0"/>
              <a:t>Part 4.3. Interoperability unlocks the value of data</a:t>
            </a:r>
          </a:p>
        </p:txBody>
      </p:sp>
    </p:spTree>
    <p:extLst>
      <p:ext uri="{BB962C8B-B14F-4D97-AF65-F5344CB8AC3E}">
        <p14:creationId xmlns:p14="http://schemas.microsoft.com/office/powerpoint/2010/main" val="294163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EF63191-1897-4F9E-91D6-8340FE5D14DF}"/>
              </a:ext>
            </a:extLst>
          </p:cNvPr>
          <p:cNvSpPr>
            <a:spLocks noGrp="1"/>
          </p:cNvSpPr>
          <p:nvPr>
            <p:ph type="title"/>
          </p:nvPr>
        </p:nvSpPr>
        <p:spPr/>
        <p:txBody>
          <a:bodyPr/>
          <a:lstStyle/>
          <a:p>
            <a:r>
              <a:rPr lang="en-US" dirty="0"/>
              <a:t>Data Analytics vs Data Processing</a:t>
            </a:r>
          </a:p>
        </p:txBody>
      </p:sp>
      <p:sp>
        <p:nvSpPr>
          <p:cNvPr id="4" name="Espace réservé du numéro de diapositive 3">
            <a:extLst>
              <a:ext uri="{FF2B5EF4-FFF2-40B4-BE49-F238E27FC236}">
                <a16:creationId xmlns:a16="http://schemas.microsoft.com/office/drawing/2014/main" id="{2350B5A4-1946-4DD0-87F4-0F949CCF0748}"/>
              </a:ext>
            </a:extLst>
          </p:cNvPr>
          <p:cNvSpPr>
            <a:spLocks noGrp="1"/>
          </p:cNvSpPr>
          <p:nvPr>
            <p:ph type="sldNum" sz="quarter" idx="12"/>
          </p:nvPr>
        </p:nvSpPr>
        <p:spPr/>
        <p:txBody>
          <a:bodyPr/>
          <a:lstStyle/>
          <a:p>
            <a:fld id="{50488829-712A-49CD-A5AC-8F60246B7228}" type="slidenum">
              <a:rPr lang="en-US" smtClean="0"/>
              <a:t>18</a:t>
            </a:fld>
            <a:endParaRPr lang="en-US"/>
          </a:p>
        </p:txBody>
      </p:sp>
      <p:sp>
        <p:nvSpPr>
          <p:cNvPr id="8" name="Rectangle 7">
            <a:extLst>
              <a:ext uri="{FF2B5EF4-FFF2-40B4-BE49-F238E27FC236}">
                <a16:creationId xmlns:a16="http://schemas.microsoft.com/office/drawing/2014/main" id="{0BAD5816-CCF5-4F39-B5DF-60A035800440}"/>
              </a:ext>
            </a:extLst>
          </p:cNvPr>
          <p:cNvSpPr/>
          <p:nvPr/>
        </p:nvSpPr>
        <p:spPr>
          <a:xfrm>
            <a:off x="5128838" y="1343323"/>
            <a:ext cx="4561698" cy="307777"/>
          </a:xfrm>
          <a:prstGeom prst="rect">
            <a:avLst/>
          </a:prstGeom>
        </p:spPr>
        <p:txBody>
          <a:bodyPr wrap="none">
            <a:spAutoFit/>
          </a:bodyPr>
          <a:lstStyle/>
          <a:p>
            <a:r>
              <a:rPr lang="fr-FR" sz="1400" i="1" dirty="0"/>
              <a:t>— </a:t>
            </a:r>
            <a:r>
              <a:rPr lang="en-US" sz="1400" i="1" dirty="0"/>
              <a:t>ISO/IEC20546:2019 (Big data – Overview and vocabulary)</a:t>
            </a:r>
          </a:p>
        </p:txBody>
      </p:sp>
      <p:sp>
        <p:nvSpPr>
          <p:cNvPr id="10" name="Rectangle 9">
            <a:extLst>
              <a:ext uri="{FF2B5EF4-FFF2-40B4-BE49-F238E27FC236}">
                <a16:creationId xmlns:a16="http://schemas.microsoft.com/office/drawing/2014/main" id="{E6257A84-4D94-49D7-B91D-0A05ED7AA1B8}"/>
              </a:ext>
            </a:extLst>
          </p:cNvPr>
          <p:cNvSpPr/>
          <p:nvPr/>
        </p:nvSpPr>
        <p:spPr>
          <a:xfrm>
            <a:off x="545592" y="1690688"/>
            <a:ext cx="10034016" cy="2308324"/>
          </a:xfrm>
          <a:prstGeom prst="rect">
            <a:avLst/>
          </a:prstGeom>
        </p:spPr>
        <p:txBody>
          <a:bodyPr wrap="square">
            <a:spAutoFit/>
          </a:bodyPr>
          <a:lstStyle/>
          <a:p>
            <a:r>
              <a:rPr lang="en-US" b="1" dirty="0"/>
              <a:t>Data Analytics</a:t>
            </a:r>
          </a:p>
          <a:p>
            <a:r>
              <a:rPr lang="en-US" i="1" dirty="0"/>
              <a:t>Composite concept consisting of data acquisition, data collection, data validation, data processing, including data quantification, data </a:t>
            </a:r>
            <a:r>
              <a:rPr lang="en-US" i="1" dirty="0" err="1"/>
              <a:t>visualisation</a:t>
            </a:r>
            <a:r>
              <a:rPr lang="en-US" i="1" dirty="0"/>
              <a:t> and data interpretation</a:t>
            </a:r>
          </a:p>
          <a:p>
            <a:endParaRPr lang="en-US" i="1" dirty="0"/>
          </a:p>
          <a:p>
            <a:r>
              <a:rPr lang="en-US" b="1" dirty="0"/>
              <a:t>Data Processing</a:t>
            </a:r>
          </a:p>
          <a:p>
            <a:r>
              <a:rPr lang="en-US" i="1" dirty="0"/>
              <a:t>Systematic performance of operations upon data</a:t>
            </a:r>
          </a:p>
          <a:p>
            <a:r>
              <a:rPr lang="en-US" i="1" dirty="0"/>
              <a:t>Note 1 to entry: Example: Arithmetic or logic operations upon data, merging or sorting of data, or operations on text, such as editing, sorting, merging, storing, retrieving, displaying, or printing.</a:t>
            </a:r>
          </a:p>
        </p:txBody>
      </p:sp>
    </p:spTree>
    <p:extLst>
      <p:ext uri="{BB962C8B-B14F-4D97-AF65-F5344CB8AC3E}">
        <p14:creationId xmlns:p14="http://schemas.microsoft.com/office/powerpoint/2010/main" val="4488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C5548-9AD7-43ED-89A3-689CF2484441}"/>
              </a:ext>
            </a:extLst>
          </p:cNvPr>
          <p:cNvSpPr>
            <a:spLocks noGrp="1"/>
          </p:cNvSpPr>
          <p:nvPr>
            <p:ph type="title"/>
          </p:nvPr>
        </p:nvSpPr>
        <p:spPr/>
        <p:txBody>
          <a:bodyPr/>
          <a:lstStyle/>
          <a:p>
            <a:r>
              <a:rPr lang="fr-FR" dirty="0"/>
              <a:t>Data silos </a:t>
            </a:r>
            <a:r>
              <a:rPr lang="fr-FR" dirty="0" err="1"/>
              <a:t>problem</a:t>
            </a:r>
            <a:br>
              <a:rPr lang="fr-FR" dirty="0"/>
            </a:br>
            <a:r>
              <a:rPr lang="fr-FR" dirty="0" err="1"/>
              <a:t>illustrated</a:t>
            </a:r>
            <a:endParaRPr lang="en-US" dirty="0"/>
          </a:p>
        </p:txBody>
      </p:sp>
      <p:sp>
        <p:nvSpPr>
          <p:cNvPr id="4" name="Espace réservé du numéro de diapositive 3">
            <a:extLst>
              <a:ext uri="{FF2B5EF4-FFF2-40B4-BE49-F238E27FC236}">
                <a16:creationId xmlns:a16="http://schemas.microsoft.com/office/drawing/2014/main" id="{39DE48FF-C9E9-4CAD-9089-3C46248AD54B}"/>
              </a:ext>
            </a:extLst>
          </p:cNvPr>
          <p:cNvSpPr>
            <a:spLocks noGrp="1"/>
          </p:cNvSpPr>
          <p:nvPr>
            <p:ph type="sldNum" sz="quarter" idx="12"/>
          </p:nvPr>
        </p:nvSpPr>
        <p:spPr/>
        <p:txBody>
          <a:bodyPr/>
          <a:lstStyle/>
          <a:p>
            <a:fld id="{50488829-712A-49CD-A5AC-8F60246B7228}" type="slidenum">
              <a:rPr lang="en-US" smtClean="0"/>
              <a:t>19</a:t>
            </a:fld>
            <a:endParaRPr lang="en-US"/>
          </a:p>
        </p:txBody>
      </p:sp>
      <p:sp>
        <p:nvSpPr>
          <p:cNvPr id="5" name="Rectangle 4">
            <a:extLst>
              <a:ext uri="{FF2B5EF4-FFF2-40B4-BE49-F238E27FC236}">
                <a16:creationId xmlns:a16="http://schemas.microsoft.com/office/drawing/2014/main" id="{77AED917-7135-4CC1-9648-E785FAB43B5F}"/>
              </a:ext>
            </a:extLst>
          </p:cNvPr>
          <p:cNvSpPr/>
          <p:nvPr/>
        </p:nvSpPr>
        <p:spPr>
          <a:xfrm>
            <a:off x="5295900" y="550852"/>
            <a:ext cx="6629400" cy="954107"/>
          </a:xfrm>
          <a:prstGeom prst="rect">
            <a:avLst/>
          </a:prstGeom>
        </p:spPr>
        <p:txBody>
          <a:bodyPr wrap="square">
            <a:spAutoFit/>
          </a:bodyPr>
          <a:lstStyle/>
          <a:p>
            <a:r>
              <a:rPr lang="en-US" sz="2800" i="1" dirty="0"/>
              <a:t>Repositories of fixed data that are isolated, incompatible, or not integrated</a:t>
            </a:r>
          </a:p>
        </p:txBody>
      </p:sp>
      <p:pic>
        <p:nvPicPr>
          <p:cNvPr id="2050" name="Picture 2" descr="What is a data silo and why is it bad for your organization?">
            <a:extLst>
              <a:ext uri="{FF2B5EF4-FFF2-40B4-BE49-F238E27FC236}">
                <a16:creationId xmlns:a16="http://schemas.microsoft.com/office/drawing/2014/main" id="{CA0E3DAF-88B5-4BE2-A896-8BADDED7AC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333"/>
          <a:stretch/>
        </p:blipFill>
        <p:spPr bwMode="auto">
          <a:xfrm>
            <a:off x="0" y="1970050"/>
            <a:ext cx="12192000" cy="48879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D9BC4C7-8274-4DA2-BEC7-53B16D53E05C}"/>
              </a:ext>
            </a:extLst>
          </p:cNvPr>
          <p:cNvSpPr/>
          <p:nvPr/>
        </p:nvSpPr>
        <p:spPr>
          <a:xfrm>
            <a:off x="88900" y="6598364"/>
            <a:ext cx="6096000" cy="246221"/>
          </a:xfrm>
          <a:prstGeom prst="rect">
            <a:avLst/>
          </a:prstGeom>
        </p:spPr>
        <p:txBody>
          <a:bodyPr>
            <a:spAutoFit/>
          </a:bodyPr>
          <a:lstStyle/>
          <a:p>
            <a:r>
              <a:rPr lang="en-US" sz="1000" dirty="0"/>
              <a:t>Example of silos </a:t>
            </a:r>
            <a:r>
              <a:rPr lang="en-US" sz="1000" dirty="0">
                <a:hlinkClick r:id="rId3"/>
              </a:rPr>
              <a:t>https://factory.dev/pimcore-knowledge-base/whitepaper/data-silos</a:t>
            </a:r>
            <a:endParaRPr lang="en-US" sz="1000" dirty="0"/>
          </a:p>
        </p:txBody>
      </p:sp>
    </p:spTree>
    <p:extLst>
      <p:ext uri="{BB962C8B-B14F-4D97-AF65-F5344CB8AC3E}">
        <p14:creationId xmlns:p14="http://schemas.microsoft.com/office/powerpoint/2010/main" val="20971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Interoperability and Semantics</a:t>
            </a:r>
            <a:br>
              <a:rPr lang="en-US" b="1" dirty="0"/>
            </a:br>
            <a:r>
              <a:rPr lang="en-US" dirty="0"/>
              <a:t>Outline</a:t>
            </a:r>
            <a:endParaRPr lang="fr-FR" dirty="0"/>
          </a:p>
        </p:txBody>
      </p:sp>
      <p:sp>
        <p:nvSpPr>
          <p:cNvPr id="3" name="Content Placeholder 2"/>
          <p:cNvSpPr>
            <a:spLocks noGrp="1"/>
          </p:cNvSpPr>
          <p:nvPr>
            <p:ph idx="1"/>
          </p:nvPr>
        </p:nvSpPr>
        <p:spPr/>
        <p:txBody>
          <a:bodyPr/>
          <a:lstStyle/>
          <a:p>
            <a:r>
              <a:rPr lang="fr-FR" dirty="0"/>
              <a:t>&lt; Part 4. The value of data &gt;</a:t>
            </a:r>
          </a:p>
          <a:p>
            <a:pPr lvl="1"/>
            <a:r>
              <a:rPr lang="en-US" dirty="0"/>
              <a:t>Part 4.1. Value as one of the V’s of Big Data </a:t>
            </a:r>
          </a:p>
          <a:p>
            <a:pPr lvl="1"/>
            <a:r>
              <a:rPr lang="en-US" dirty="0"/>
              <a:t>Part 4.2. Data, Information, Knowledge, Metadata, …</a:t>
            </a:r>
          </a:p>
          <a:p>
            <a:pPr lvl="1"/>
            <a:r>
              <a:rPr lang="en-US" dirty="0"/>
              <a:t>Part 4.3. Interoperability unlocks the value of data</a:t>
            </a:r>
          </a:p>
          <a:p>
            <a:pPr lvl="1"/>
            <a:r>
              <a:rPr lang="en-US" dirty="0"/>
              <a:t>Part 4.4. Open data generates economic and societal value</a:t>
            </a:r>
          </a:p>
          <a:p>
            <a:pPr lvl="1"/>
            <a:r>
              <a:rPr lang="en-US" dirty="0"/>
              <a:t>Part 4.5. Machine-actionability of data increases its value</a:t>
            </a:r>
          </a:p>
        </p:txBody>
      </p:sp>
      <p:sp>
        <p:nvSpPr>
          <p:cNvPr id="4" name="Slide Number Placeholder 3"/>
          <p:cNvSpPr>
            <a:spLocks noGrp="1"/>
          </p:cNvSpPr>
          <p:nvPr>
            <p:ph type="sldNum" sz="quarter" idx="12"/>
          </p:nvPr>
        </p:nvSpPr>
        <p:spPr/>
        <p:txBody>
          <a:bodyPr/>
          <a:lstStyle/>
          <a:p>
            <a:fld id="{50488829-712A-49CD-A5AC-8F60246B7228}" type="slidenum">
              <a:rPr lang="en-US" smtClean="0"/>
              <a:t>2</a:t>
            </a:fld>
            <a:endParaRPr lang="en-US"/>
          </a:p>
        </p:txBody>
      </p:sp>
      <p:sp>
        <p:nvSpPr>
          <p:cNvPr id="6" name="TextBox 3">
            <a:extLst>
              <a:ext uri="{FF2B5EF4-FFF2-40B4-BE49-F238E27FC236}">
                <a16:creationId xmlns:a16="http://schemas.microsoft.com/office/drawing/2014/main" id="{F1289686-3D47-4707-BA00-BF7CA56DBE09}"/>
              </a:ext>
            </a:extLst>
          </p:cNvPr>
          <p:cNvSpPr txBox="1"/>
          <p:nvPr/>
        </p:nvSpPr>
        <p:spPr bwMode="auto">
          <a:xfrm>
            <a:off x="100584" y="5818477"/>
            <a:ext cx="9074920" cy="954107"/>
          </a:xfrm>
          <a:prstGeom prst="rect">
            <a:avLst/>
          </a:prstGeom>
          <a:noFill/>
        </p:spPr>
        <p:txBody>
          <a:bodyPr wrap="none" rtlCol="0">
            <a:spAutoFit/>
          </a:bodyPr>
          <a:lstStyle/>
          <a:p>
            <a:pPr>
              <a:defRPr/>
            </a:pPr>
            <a:r>
              <a:rPr lang="en-US" sz="1400" dirty="0"/>
              <a:t>ICM – Computer Science Major – Course unit on Data Interoperability and Semantics</a:t>
            </a:r>
            <a:endParaRPr dirty="0"/>
          </a:p>
          <a:p>
            <a:pPr>
              <a:defRPr/>
            </a:pPr>
            <a:r>
              <a:rPr lang="en-US" sz="1400" dirty="0"/>
              <a:t>M1 Cyber Physical and Social Systems – Course unit on Data Interoperability and Semantics</a:t>
            </a:r>
          </a:p>
          <a:p>
            <a:pPr>
              <a:defRPr/>
            </a:pPr>
            <a:r>
              <a:rPr lang="en-US" sz="1400" dirty="0"/>
              <a:t>Maxime </a:t>
            </a:r>
            <a:r>
              <a:rPr lang="en-US" sz="1400" dirty="0" err="1"/>
              <a:t>Lefrançois</a:t>
            </a:r>
            <a:r>
              <a:rPr lang="en-US" sz="1400" dirty="0"/>
              <a:t> </a:t>
            </a:r>
            <a:r>
              <a:rPr lang="en-US" sz="1400" u="sng" dirty="0">
                <a:hlinkClick r:id="rId2"/>
              </a:rPr>
              <a:t>https://maxime-lefrancois.info</a:t>
            </a:r>
            <a:r>
              <a:rPr lang="en-US" sz="1400" u="sng" dirty="0"/>
              <a:t> </a:t>
            </a:r>
            <a:endParaRPr dirty="0"/>
          </a:p>
          <a:p>
            <a:pPr>
              <a:defRPr/>
            </a:pPr>
            <a:r>
              <a:rPr lang="en-US" sz="1400" dirty="0"/>
              <a:t>Course unit URL: </a:t>
            </a:r>
            <a:r>
              <a:rPr lang="en-US" sz="1400" u="sng" dirty="0">
                <a:hlinkClick r:id="rId3"/>
              </a:rPr>
              <a:t>https://ci.mines-stetienne.fr/cps2/course/data</a:t>
            </a:r>
            <a:endParaRPr dirty="0"/>
          </a:p>
        </p:txBody>
      </p:sp>
    </p:spTree>
    <p:extLst>
      <p:ext uri="{BB962C8B-B14F-4D97-AF65-F5344CB8AC3E}">
        <p14:creationId xmlns:p14="http://schemas.microsoft.com/office/powerpoint/2010/main" val="281370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upload.wikimedia.org/wikipedia/commons/0/0c/Dataintegration.png">
            <a:extLst>
              <a:ext uri="{FF2B5EF4-FFF2-40B4-BE49-F238E27FC236}">
                <a16:creationId xmlns:a16="http://schemas.microsoft.com/office/drawing/2014/main" id="{13E56CBD-3599-49CB-A746-19A98D1021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848" y="3846745"/>
            <a:ext cx="4021139" cy="30158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a:t>Data </a:t>
            </a:r>
            <a:r>
              <a:rPr lang="fr-FR" dirty="0" err="1"/>
              <a:t>integration</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20</a:t>
            </a:fld>
            <a:endParaRPr lang="en-US"/>
          </a:p>
        </p:txBody>
      </p:sp>
      <p:pic>
        <p:nvPicPr>
          <p:cNvPr id="4098" name="Picture 2" descr="https://upload.wikimedia.org/wikipedia/commons/d/db/Datawarehouse.png">
            <a:extLst>
              <a:ext uri="{FF2B5EF4-FFF2-40B4-BE49-F238E27FC236}">
                <a16:creationId xmlns:a16="http://schemas.microsoft.com/office/drawing/2014/main" id="{C2A8367F-FB72-431E-8B1A-F5F92CDED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421" y="1298746"/>
            <a:ext cx="4033705" cy="27142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BFAA65-767E-4874-A7DA-8F85703A5FF6}"/>
              </a:ext>
            </a:extLst>
          </p:cNvPr>
          <p:cNvSpPr/>
          <p:nvPr/>
        </p:nvSpPr>
        <p:spPr>
          <a:xfrm>
            <a:off x="245907" y="1489935"/>
            <a:ext cx="2843802" cy="2062103"/>
          </a:xfrm>
          <a:prstGeom prst="rect">
            <a:avLst/>
          </a:prstGeom>
        </p:spPr>
        <p:txBody>
          <a:bodyPr wrap="square" anchor="ctr">
            <a:spAutoFit/>
          </a:bodyPr>
          <a:lstStyle/>
          <a:p>
            <a:r>
              <a:rPr lang="en-US" sz="1600" dirty="0"/>
              <a:t>Simple schematic for a data warehouse. </a:t>
            </a:r>
          </a:p>
          <a:p>
            <a:r>
              <a:rPr lang="en-US" sz="1600" dirty="0"/>
              <a:t>The Extract, transform, load (ETL) process extracts information from the source databases, transforms it and then loads it into the data warehouse.</a:t>
            </a:r>
          </a:p>
        </p:txBody>
      </p:sp>
      <p:sp>
        <p:nvSpPr>
          <p:cNvPr id="8" name="Rectangle 7">
            <a:extLst>
              <a:ext uri="{FF2B5EF4-FFF2-40B4-BE49-F238E27FC236}">
                <a16:creationId xmlns:a16="http://schemas.microsoft.com/office/drawing/2014/main" id="{0A6C3C6D-3B6D-4429-9E08-7D863DB9ACAD}"/>
              </a:ext>
            </a:extLst>
          </p:cNvPr>
          <p:cNvSpPr/>
          <p:nvPr/>
        </p:nvSpPr>
        <p:spPr>
          <a:xfrm>
            <a:off x="221765" y="4184752"/>
            <a:ext cx="2867943" cy="2062103"/>
          </a:xfrm>
          <a:prstGeom prst="rect">
            <a:avLst/>
          </a:prstGeom>
        </p:spPr>
        <p:txBody>
          <a:bodyPr wrap="square" anchor="ctr">
            <a:spAutoFit/>
          </a:bodyPr>
          <a:lstStyle/>
          <a:p>
            <a:r>
              <a:rPr lang="en-US" sz="1600" dirty="0"/>
              <a:t>Simple schematic for a data-integration solution. </a:t>
            </a:r>
          </a:p>
          <a:p>
            <a:r>
              <a:rPr lang="en-US" sz="1600" dirty="0"/>
              <a:t>A system designer constructs a mediated schema against which users can run queries. The virtual database interfaces with the source databases via wrapper code if required.</a:t>
            </a:r>
          </a:p>
        </p:txBody>
      </p:sp>
      <p:sp>
        <p:nvSpPr>
          <p:cNvPr id="9" name="Rectangle 8">
            <a:extLst>
              <a:ext uri="{FF2B5EF4-FFF2-40B4-BE49-F238E27FC236}">
                <a16:creationId xmlns:a16="http://schemas.microsoft.com/office/drawing/2014/main" id="{13FD0249-E90D-4EC7-8A9C-253A5AAD715B}"/>
              </a:ext>
            </a:extLst>
          </p:cNvPr>
          <p:cNvSpPr/>
          <p:nvPr/>
        </p:nvSpPr>
        <p:spPr>
          <a:xfrm>
            <a:off x="30671" y="6467057"/>
            <a:ext cx="2672526" cy="246221"/>
          </a:xfrm>
          <a:prstGeom prst="rect">
            <a:avLst/>
          </a:prstGeom>
        </p:spPr>
        <p:txBody>
          <a:bodyPr wrap="none">
            <a:spAutoFit/>
          </a:bodyPr>
          <a:lstStyle/>
          <a:p>
            <a:r>
              <a:rPr lang="en-US" sz="1000" dirty="0">
                <a:hlinkClick r:id="rId4"/>
              </a:rPr>
              <a:t>https://en.wikipedia.org/wiki/Data_integration</a:t>
            </a:r>
            <a:r>
              <a:rPr lang="en-US" sz="1000" dirty="0"/>
              <a:t> </a:t>
            </a:r>
          </a:p>
        </p:txBody>
      </p:sp>
      <p:sp>
        <p:nvSpPr>
          <p:cNvPr id="11" name="Rectangle 10">
            <a:extLst>
              <a:ext uri="{FF2B5EF4-FFF2-40B4-BE49-F238E27FC236}">
                <a16:creationId xmlns:a16="http://schemas.microsoft.com/office/drawing/2014/main" id="{8BCA53F0-F688-49E5-93F9-039737012DC8}"/>
              </a:ext>
            </a:extLst>
          </p:cNvPr>
          <p:cNvSpPr/>
          <p:nvPr/>
        </p:nvSpPr>
        <p:spPr>
          <a:xfrm>
            <a:off x="4916129" y="658938"/>
            <a:ext cx="7098890" cy="954107"/>
          </a:xfrm>
          <a:prstGeom prst="rect">
            <a:avLst/>
          </a:prstGeom>
        </p:spPr>
        <p:txBody>
          <a:bodyPr wrap="square">
            <a:spAutoFit/>
          </a:bodyPr>
          <a:lstStyle/>
          <a:p>
            <a:r>
              <a:rPr lang="en-US" sz="2800" i="1" dirty="0"/>
              <a:t>combining </a:t>
            </a:r>
            <a:r>
              <a:rPr lang="en-US" sz="2800" b="1" i="1" dirty="0"/>
              <a:t>heterogeneous data </a:t>
            </a:r>
            <a:r>
              <a:rPr lang="en-US" sz="2800" i="1" dirty="0"/>
              <a:t>and providing users with a unified view of them.</a:t>
            </a:r>
          </a:p>
        </p:txBody>
      </p:sp>
      <p:sp>
        <p:nvSpPr>
          <p:cNvPr id="10" name="Rectangle 9">
            <a:extLst>
              <a:ext uri="{FF2B5EF4-FFF2-40B4-BE49-F238E27FC236}">
                <a16:creationId xmlns:a16="http://schemas.microsoft.com/office/drawing/2014/main" id="{3810C7B9-57B0-45ED-9C9D-AFCE74623763}"/>
              </a:ext>
            </a:extLst>
          </p:cNvPr>
          <p:cNvSpPr/>
          <p:nvPr/>
        </p:nvSpPr>
        <p:spPr>
          <a:xfrm>
            <a:off x="8332588" y="2969035"/>
            <a:ext cx="3453012" cy="2246769"/>
          </a:xfrm>
          <a:prstGeom prst="rect">
            <a:avLst/>
          </a:prstGeom>
        </p:spPr>
        <p:txBody>
          <a:bodyPr wrap="square">
            <a:spAutoFit/>
          </a:bodyPr>
          <a:lstStyle/>
          <a:p>
            <a:r>
              <a:rPr lang="en-US" sz="2000" b="1" dirty="0"/>
              <a:t>Sub-areas:</a:t>
            </a:r>
            <a:endParaRPr lang="en-US" sz="2000" dirty="0"/>
          </a:p>
          <a:p>
            <a:pPr marL="285750" indent="-285750">
              <a:buFont typeface="Arial" panose="020B0604020202020204" pitchFamily="34" charset="0"/>
              <a:buChar char="•"/>
            </a:pPr>
            <a:r>
              <a:rPr lang="en-US" sz="2000" dirty="0"/>
              <a:t>Data warehousing</a:t>
            </a:r>
          </a:p>
          <a:p>
            <a:pPr marL="285750" indent="-285750">
              <a:buFont typeface="Arial" panose="020B0604020202020204" pitchFamily="34" charset="0"/>
              <a:buChar char="•"/>
            </a:pPr>
            <a:r>
              <a:rPr lang="en-US" sz="2000" dirty="0"/>
              <a:t>Data migration</a:t>
            </a:r>
          </a:p>
          <a:p>
            <a:pPr marL="285750" indent="-285750">
              <a:buFont typeface="Arial" panose="020B0604020202020204" pitchFamily="34" charset="0"/>
              <a:buChar char="•"/>
            </a:pPr>
            <a:r>
              <a:rPr lang="en-US" sz="2000" dirty="0"/>
              <a:t>Enterprise application/information integration</a:t>
            </a:r>
          </a:p>
          <a:p>
            <a:pPr marL="285750" indent="-285750">
              <a:buFont typeface="Arial" panose="020B0604020202020204" pitchFamily="34" charset="0"/>
              <a:buChar char="•"/>
            </a:pPr>
            <a:r>
              <a:rPr lang="en-US" sz="2000" dirty="0"/>
              <a:t>Master data management</a:t>
            </a:r>
          </a:p>
        </p:txBody>
      </p:sp>
    </p:spTree>
    <p:extLst>
      <p:ext uri="{BB962C8B-B14F-4D97-AF65-F5344CB8AC3E}">
        <p14:creationId xmlns:p14="http://schemas.microsoft.com/office/powerpoint/2010/main" val="160161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Interoperability</a:t>
            </a:r>
            <a:r>
              <a:rPr lang="fr-FR" dirty="0"/>
              <a:t> vs </a:t>
            </a:r>
            <a:r>
              <a:rPr lang="fr-FR" dirty="0" err="1"/>
              <a:t>Portability</a:t>
            </a:r>
            <a:endParaRPr lang="fr-FR" dirty="0"/>
          </a:p>
        </p:txBody>
      </p:sp>
      <p:sp>
        <p:nvSpPr>
          <p:cNvPr id="3" name="Slide Number Placeholder 2"/>
          <p:cNvSpPr>
            <a:spLocks noGrp="1"/>
          </p:cNvSpPr>
          <p:nvPr>
            <p:ph type="sldNum" sz="quarter" idx="12"/>
          </p:nvPr>
        </p:nvSpPr>
        <p:spPr/>
        <p:txBody>
          <a:bodyPr/>
          <a:lstStyle/>
          <a:p>
            <a:fld id="{50488829-712A-49CD-A5AC-8F60246B7228}" type="slidenum">
              <a:rPr lang="en-US" smtClean="0"/>
              <a:t>21</a:t>
            </a:fld>
            <a:endParaRPr lang="en-US"/>
          </a:p>
        </p:txBody>
      </p:sp>
      <p:sp>
        <p:nvSpPr>
          <p:cNvPr id="4" name="Rectangle 3"/>
          <p:cNvSpPr/>
          <p:nvPr/>
        </p:nvSpPr>
        <p:spPr>
          <a:xfrm>
            <a:off x="5187696" y="1334950"/>
            <a:ext cx="6096000" cy="646331"/>
          </a:xfrm>
          <a:prstGeom prst="rect">
            <a:avLst/>
          </a:prstGeom>
        </p:spPr>
        <p:txBody>
          <a:bodyPr>
            <a:spAutoFit/>
          </a:bodyPr>
          <a:lstStyle/>
          <a:p>
            <a:pPr algn="r"/>
            <a:r>
              <a:rPr lang="fr-FR" sz="1200" i="1" dirty="0"/>
              <a:t>— IEEE Standard Computer </a:t>
            </a:r>
            <a:r>
              <a:rPr lang="fr-FR" sz="1200" i="1" dirty="0" err="1"/>
              <a:t>Dictionary</a:t>
            </a:r>
            <a:endParaRPr lang="fr-FR" sz="1200" i="1" dirty="0"/>
          </a:p>
          <a:p>
            <a:pPr algn="r"/>
            <a:r>
              <a:rPr lang="fr-FR" sz="1200" i="1" dirty="0"/>
              <a:t>— ISO/IEC19941:2017 (Cloud </a:t>
            </a:r>
            <a:r>
              <a:rPr lang="fr-FR" sz="1200" i="1" dirty="0" err="1"/>
              <a:t>computing</a:t>
            </a:r>
            <a:r>
              <a:rPr lang="fr-FR" sz="1200" i="1" dirty="0"/>
              <a:t> – </a:t>
            </a:r>
            <a:r>
              <a:rPr lang="fr-FR" sz="1200" i="1" dirty="0" err="1"/>
              <a:t>interoperability</a:t>
            </a:r>
            <a:r>
              <a:rPr lang="fr-FR" sz="1200" i="1" dirty="0"/>
              <a:t> and </a:t>
            </a:r>
            <a:r>
              <a:rPr lang="fr-FR" sz="1200" i="1" dirty="0" err="1"/>
              <a:t>portability</a:t>
            </a:r>
            <a:r>
              <a:rPr lang="fr-FR" sz="1200" i="1" dirty="0"/>
              <a:t>)</a:t>
            </a:r>
          </a:p>
          <a:p>
            <a:pPr algn="r"/>
            <a:endParaRPr lang="fr-FR" sz="1200" dirty="0"/>
          </a:p>
        </p:txBody>
      </p:sp>
      <p:sp>
        <p:nvSpPr>
          <p:cNvPr id="5" name="Rectangle 4"/>
          <p:cNvSpPr/>
          <p:nvPr/>
        </p:nvSpPr>
        <p:spPr>
          <a:xfrm>
            <a:off x="545592" y="2539394"/>
            <a:ext cx="10738104" cy="2677656"/>
          </a:xfrm>
          <a:prstGeom prst="rect">
            <a:avLst/>
          </a:prstGeom>
        </p:spPr>
        <p:txBody>
          <a:bodyPr wrap="square">
            <a:spAutoFit/>
          </a:bodyPr>
          <a:lstStyle/>
          <a:p>
            <a:r>
              <a:rPr lang="en-US" sz="2400" b="1" dirty="0"/>
              <a:t>Interoperability</a:t>
            </a:r>
          </a:p>
          <a:p>
            <a:r>
              <a:rPr lang="en-US" sz="2400" i="1" dirty="0"/>
              <a:t>Ability of two or more systems or components to exchange information and to mutually use the information that has been exchanged</a:t>
            </a:r>
          </a:p>
          <a:p>
            <a:endParaRPr lang="en-US" sz="2400" i="1" dirty="0"/>
          </a:p>
          <a:p>
            <a:r>
              <a:rPr lang="en-US" sz="2400" b="1" dirty="0"/>
              <a:t>Portability</a:t>
            </a:r>
          </a:p>
          <a:p>
            <a:r>
              <a:rPr lang="en-US" sz="2400" i="1" dirty="0"/>
              <a:t>Ability to easily transfer data from one system to another without being required to re-enter data</a:t>
            </a:r>
          </a:p>
        </p:txBody>
      </p:sp>
    </p:spTree>
    <p:extLst>
      <p:ext uri="{BB962C8B-B14F-4D97-AF65-F5344CB8AC3E}">
        <p14:creationId xmlns:p14="http://schemas.microsoft.com/office/powerpoint/2010/main" val="266749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12282-18B8-4786-AD3F-166B2E7DB98E}"/>
              </a:ext>
            </a:extLst>
          </p:cNvPr>
          <p:cNvSpPr>
            <a:spLocks noGrp="1"/>
          </p:cNvSpPr>
          <p:nvPr>
            <p:ph type="title"/>
          </p:nvPr>
        </p:nvSpPr>
        <p:spPr>
          <a:xfrm>
            <a:off x="72893" y="195465"/>
            <a:ext cx="4237528" cy="6416314"/>
          </a:xfrm>
        </p:spPr>
        <p:txBody>
          <a:bodyPr anchor="t">
            <a:normAutofit/>
          </a:bodyPr>
          <a:lstStyle/>
          <a:p>
            <a:pPr algn="ctr"/>
            <a:r>
              <a:rPr lang="en-US" dirty="0"/>
              <a:t>Interoperability as an enabler for the potential value of data</a:t>
            </a:r>
            <a:br>
              <a:rPr lang="en-US" dirty="0"/>
            </a:br>
            <a:br>
              <a:rPr lang="en-US" dirty="0"/>
            </a:br>
            <a:r>
              <a:rPr lang="en-US" sz="4000" dirty="0"/>
              <a:t>ex:</a:t>
            </a:r>
            <a:br>
              <a:rPr lang="en-US" sz="4000" dirty="0"/>
            </a:br>
            <a:r>
              <a:rPr lang="en-US" sz="4000" dirty="0"/>
              <a:t>Internet of Things</a:t>
            </a:r>
            <a:endParaRPr lang="en-US" dirty="0"/>
          </a:p>
        </p:txBody>
      </p:sp>
      <p:sp>
        <p:nvSpPr>
          <p:cNvPr id="3" name="Espace réservé du numéro de diapositive 2">
            <a:extLst>
              <a:ext uri="{FF2B5EF4-FFF2-40B4-BE49-F238E27FC236}">
                <a16:creationId xmlns:a16="http://schemas.microsoft.com/office/drawing/2014/main" id="{4EF647E5-CE11-40CF-8592-6333C317DA56}"/>
              </a:ext>
            </a:extLst>
          </p:cNvPr>
          <p:cNvSpPr>
            <a:spLocks noGrp="1"/>
          </p:cNvSpPr>
          <p:nvPr>
            <p:ph type="sldNum" sz="quarter" idx="12"/>
          </p:nvPr>
        </p:nvSpPr>
        <p:spPr/>
        <p:txBody>
          <a:bodyPr/>
          <a:lstStyle/>
          <a:p>
            <a:fld id="{50488829-712A-49CD-A5AC-8F60246B7228}" type="slidenum">
              <a:rPr lang="en-US" smtClean="0"/>
              <a:t>22</a:t>
            </a:fld>
            <a:endParaRPr lang="en-US"/>
          </a:p>
        </p:txBody>
      </p:sp>
      <p:sp>
        <p:nvSpPr>
          <p:cNvPr id="4" name="Rectangle 3">
            <a:extLst>
              <a:ext uri="{FF2B5EF4-FFF2-40B4-BE49-F238E27FC236}">
                <a16:creationId xmlns:a16="http://schemas.microsoft.com/office/drawing/2014/main" id="{CAB515FD-A3C4-4E6C-8A17-BE279694A5BF}"/>
              </a:ext>
            </a:extLst>
          </p:cNvPr>
          <p:cNvSpPr/>
          <p:nvPr/>
        </p:nvSpPr>
        <p:spPr>
          <a:xfrm>
            <a:off x="203200" y="6611779"/>
            <a:ext cx="8737600" cy="246221"/>
          </a:xfrm>
          <a:prstGeom prst="rect">
            <a:avLst/>
          </a:prstGeom>
        </p:spPr>
        <p:txBody>
          <a:bodyPr wrap="square">
            <a:spAutoFit/>
          </a:bodyPr>
          <a:lstStyle/>
          <a:p>
            <a:r>
              <a:rPr lang="en-US" sz="1000" dirty="0">
                <a:hlinkClick r:id="rId2"/>
              </a:rPr>
              <a:t>https://www.mckinsey.com/business-functions/mckinsey-digital/our-insights/the-internet-of-things-the-value-of-digitizing-the-physical-world</a:t>
            </a:r>
            <a:r>
              <a:rPr lang="en-US" sz="1000" dirty="0"/>
              <a:t> </a:t>
            </a:r>
          </a:p>
        </p:txBody>
      </p:sp>
      <p:pic>
        <p:nvPicPr>
          <p:cNvPr id="5" name="Image 4">
            <a:extLst>
              <a:ext uri="{FF2B5EF4-FFF2-40B4-BE49-F238E27FC236}">
                <a16:creationId xmlns:a16="http://schemas.microsoft.com/office/drawing/2014/main" id="{977B1E87-5B9E-4BF5-9833-CE8E45E53690}"/>
              </a:ext>
            </a:extLst>
          </p:cNvPr>
          <p:cNvPicPr>
            <a:picLocks noChangeAspect="1"/>
          </p:cNvPicPr>
          <p:nvPr/>
        </p:nvPicPr>
        <p:blipFill>
          <a:blip r:embed="rId3"/>
          <a:stretch>
            <a:fillRect/>
          </a:stretch>
        </p:blipFill>
        <p:spPr>
          <a:xfrm>
            <a:off x="4310421" y="195465"/>
            <a:ext cx="7808686" cy="6416314"/>
          </a:xfrm>
          <a:prstGeom prst="rect">
            <a:avLst/>
          </a:prstGeom>
        </p:spPr>
      </p:pic>
    </p:spTree>
    <p:extLst>
      <p:ext uri="{BB962C8B-B14F-4D97-AF65-F5344CB8AC3E}">
        <p14:creationId xmlns:p14="http://schemas.microsoft.com/office/powerpoint/2010/main" val="284754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Interoperability</a:t>
            </a:r>
            <a:r>
              <a:rPr lang="fr-FR" dirty="0"/>
              <a:t> at </a:t>
            </a:r>
            <a:r>
              <a:rPr lang="fr-FR" dirty="0" err="1"/>
              <a:t>different</a:t>
            </a:r>
            <a:r>
              <a:rPr lang="fr-FR" dirty="0"/>
              <a:t> </a:t>
            </a:r>
            <a:r>
              <a:rPr lang="fr-FR" dirty="0" err="1"/>
              <a:t>levels</a:t>
            </a:r>
            <a:r>
              <a:rPr lang="fr-FR" dirty="0"/>
              <a:t>: </a:t>
            </a:r>
            <a:br>
              <a:rPr lang="fr-FR" dirty="0"/>
            </a:br>
            <a:r>
              <a:rPr lang="fr-FR" dirty="0" err="1"/>
              <a:t>from</a:t>
            </a:r>
            <a:r>
              <a:rPr lang="fr-FR" dirty="0"/>
              <a:t> the hardware to </a:t>
            </a:r>
            <a:r>
              <a:rPr lang="fr-FR" dirty="0" err="1"/>
              <a:t>policies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23</a:t>
            </a:fld>
            <a:endParaRPr lang="en-US"/>
          </a:p>
        </p:txBody>
      </p:sp>
      <p:sp>
        <p:nvSpPr>
          <p:cNvPr id="39" name="Rectangle 38"/>
          <p:cNvSpPr/>
          <p:nvPr/>
        </p:nvSpPr>
        <p:spPr>
          <a:xfrm>
            <a:off x="960516" y="2474913"/>
            <a:ext cx="10854703" cy="3539430"/>
          </a:xfrm>
          <a:prstGeom prst="rect">
            <a:avLst/>
          </a:prstGeom>
        </p:spPr>
        <p:txBody>
          <a:bodyPr wrap="none">
            <a:spAutoFit/>
          </a:bodyPr>
          <a:lstStyle/>
          <a:p>
            <a:pPr marL="285750" indent="-285750">
              <a:buFont typeface="Arial" panose="020B0604020202020204" pitchFamily="34" charset="0"/>
              <a:buChar char="•"/>
            </a:pPr>
            <a:r>
              <a:rPr lang="fr-FR" sz="2800" b="1" dirty="0" err="1"/>
              <a:t>Policies</a:t>
            </a:r>
            <a:r>
              <a:rPr lang="fr-FR" sz="2800" dirty="0"/>
              <a:t>: </a:t>
            </a:r>
            <a:r>
              <a:rPr lang="fr-FR" sz="2800" dirty="0" err="1"/>
              <a:t>Laws</a:t>
            </a:r>
            <a:r>
              <a:rPr lang="fr-FR" sz="2800" dirty="0"/>
              <a:t>, </a:t>
            </a:r>
            <a:r>
              <a:rPr lang="fr-FR" sz="2800" dirty="0" err="1"/>
              <a:t>regulations</a:t>
            </a:r>
            <a:r>
              <a:rPr lang="fr-FR" sz="2800" dirty="0"/>
              <a:t>, </a:t>
            </a:r>
            <a:r>
              <a:rPr lang="fr-FR" sz="2800" dirty="0" err="1"/>
              <a:t>norms</a:t>
            </a:r>
            <a:r>
              <a:rPr lang="fr-FR" sz="2800" dirty="0"/>
              <a:t>, ...</a:t>
            </a:r>
          </a:p>
          <a:p>
            <a:pPr marL="285750" indent="-285750">
              <a:buFont typeface="Arial" panose="020B0604020202020204" pitchFamily="34" charset="0"/>
              <a:buChar char="•"/>
            </a:pPr>
            <a:r>
              <a:rPr lang="fr-FR" sz="2800" b="1" dirty="0" err="1"/>
              <a:t>Behaviour</a:t>
            </a:r>
            <a:r>
              <a:rPr lang="fr-FR" sz="2800" dirty="0"/>
              <a:t>: Processus, services, </a:t>
            </a:r>
            <a:r>
              <a:rPr lang="fr-FR" sz="2800" dirty="0" err="1"/>
              <a:t>operations</a:t>
            </a:r>
            <a:r>
              <a:rPr lang="fr-FR" sz="2800" dirty="0"/>
              <a:t>, ...</a:t>
            </a:r>
          </a:p>
          <a:p>
            <a:pPr marL="285750" indent="-285750">
              <a:buFont typeface="Arial" panose="020B0604020202020204" pitchFamily="34" charset="0"/>
              <a:buChar char="•"/>
            </a:pPr>
            <a:r>
              <a:rPr lang="fr-FR" sz="2800" b="1" dirty="0" err="1"/>
              <a:t>Semantic</a:t>
            </a:r>
            <a:r>
              <a:rPr lang="fr-FR" sz="2800" dirty="0"/>
              <a:t>: </a:t>
            </a:r>
            <a:r>
              <a:rPr lang="fr-FR" sz="2800" dirty="0" err="1"/>
              <a:t>Knowledge</a:t>
            </a:r>
            <a:r>
              <a:rPr lang="fr-FR" sz="2800" dirty="0"/>
              <a:t> </a:t>
            </a:r>
            <a:r>
              <a:rPr lang="fr-FR" sz="2800" dirty="0" err="1"/>
              <a:t>domain</a:t>
            </a:r>
            <a:r>
              <a:rPr lang="fr-FR" sz="2800" dirty="0"/>
              <a:t> </a:t>
            </a:r>
            <a:r>
              <a:rPr lang="fr-FR" sz="2800" dirty="0" err="1"/>
              <a:t>vocabularies</a:t>
            </a:r>
            <a:r>
              <a:rPr lang="fr-FR" sz="2800" dirty="0"/>
              <a:t>, taxonomies, ontologies, ...</a:t>
            </a:r>
          </a:p>
          <a:p>
            <a:pPr marL="285750" indent="-285750">
              <a:buFont typeface="Arial" panose="020B0604020202020204" pitchFamily="34" charset="0"/>
              <a:buChar char="•"/>
            </a:pPr>
            <a:r>
              <a:rPr lang="fr-FR" sz="2800" b="1" dirty="0" err="1"/>
              <a:t>Syntactic</a:t>
            </a:r>
            <a:r>
              <a:rPr lang="fr-FR" sz="2800" dirty="0"/>
              <a:t>: </a:t>
            </a:r>
            <a:r>
              <a:rPr lang="fr-FR" sz="2800" dirty="0" err="1"/>
              <a:t>Encoding</a:t>
            </a:r>
            <a:r>
              <a:rPr lang="fr-FR" sz="2800" dirty="0"/>
              <a:t>, Formats, </a:t>
            </a:r>
            <a:r>
              <a:rPr lang="fr-FR" sz="2800" dirty="0" err="1"/>
              <a:t>Schemas</a:t>
            </a:r>
            <a:r>
              <a:rPr lang="fr-FR" sz="2800" dirty="0"/>
              <a:t>, ...</a:t>
            </a:r>
          </a:p>
          <a:p>
            <a:pPr marL="285750" indent="-285750">
              <a:buFont typeface="Arial" panose="020B0604020202020204" pitchFamily="34" charset="0"/>
              <a:buChar char="•"/>
            </a:pPr>
            <a:r>
              <a:rPr lang="fr-FR" sz="2800" b="1" dirty="0"/>
              <a:t>Transport:</a:t>
            </a:r>
            <a:r>
              <a:rPr lang="fr-FR" sz="2800" dirty="0"/>
              <a:t> </a:t>
            </a:r>
            <a:r>
              <a:rPr lang="fr-FR" sz="2800" dirty="0" err="1"/>
              <a:t>see</a:t>
            </a:r>
            <a:r>
              <a:rPr lang="fr-FR" sz="2800" dirty="0"/>
              <a:t> </a:t>
            </a:r>
            <a:r>
              <a:rPr lang="fr-FR" sz="2800" dirty="0" err="1"/>
              <a:t>also</a:t>
            </a:r>
            <a:r>
              <a:rPr lang="fr-FR" sz="2800" dirty="0"/>
              <a:t> Open </a:t>
            </a:r>
            <a:r>
              <a:rPr lang="fr-FR" sz="2800" dirty="0" err="1"/>
              <a:t>Systems</a:t>
            </a:r>
            <a:r>
              <a:rPr lang="fr-FR" sz="2800" dirty="0"/>
              <a:t> Interconnections (OSI) network </a:t>
            </a:r>
            <a:r>
              <a:rPr lang="fr-FR" sz="2800" dirty="0" err="1"/>
              <a:t>layers</a:t>
            </a:r>
            <a:endParaRPr lang="fr-FR" sz="2800" dirty="0"/>
          </a:p>
          <a:p>
            <a:pPr marL="285750" indent="-285750">
              <a:buFont typeface="Arial" panose="020B0604020202020204" pitchFamily="34" charset="0"/>
              <a:buChar char="•"/>
            </a:pPr>
            <a:r>
              <a:rPr lang="fr-FR" sz="2800" b="1" dirty="0"/>
              <a:t>OS:</a:t>
            </a:r>
            <a:r>
              <a:rPr lang="fr-FR" sz="2800" dirty="0"/>
              <a:t> </a:t>
            </a:r>
            <a:r>
              <a:rPr lang="fr-FR" sz="2800" dirty="0" err="1"/>
              <a:t>Kernel</a:t>
            </a:r>
            <a:r>
              <a:rPr lang="fr-FR" sz="2800" dirty="0"/>
              <a:t>, File </a:t>
            </a:r>
            <a:r>
              <a:rPr lang="fr-FR" sz="2800" dirty="0" err="1"/>
              <a:t>systems</a:t>
            </a:r>
            <a:r>
              <a:rPr lang="fr-FR" sz="2800" dirty="0"/>
              <a:t>,...</a:t>
            </a:r>
          </a:p>
          <a:p>
            <a:pPr marL="285750" indent="-285750">
              <a:buFont typeface="Arial" panose="020B0604020202020204" pitchFamily="34" charset="0"/>
              <a:buChar char="•"/>
            </a:pPr>
            <a:r>
              <a:rPr lang="fr-FR" sz="2800" b="1" dirty="0"/>
              <a:t>Hardware</a:t>
            </a:r>
            <a:r>
              <a:rPr lang="fr-FR" sz="2800" dirty="0"/>
              <a:t>: Instruction Set Architectures, ...</a:t>
            </a:r>
          </a:p>
          <a:p>
            <a:pPr marL="285750" indent="-285750">
              <a:buFont typeface="Arial" panose="020B0604020202020204" pitchFamily="34" charset="0"/>
              <a:buChar char="•"/>
            </a:pPr>
            <a:endParaRPr lang="fr-FR" sz="2800" dirty="0"/>
          </a:p>
        </p:txBody>
      </p:sp>
    </p:spTree>
    <p:extLst>
      <p:ext uri="{BB962C8B-B14F-4D97-AF65-F5344CB8AC3E}">
        <p14:creationId xmlns:p14="http://schemas.microsoft.com/office/powerpoint/2010/main" val="39398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ISO/IEC </a:t>
            </a:r>
            <a:r>
              <a:rPr lang="fr-FR" dirty="0" err="1"/>
              <a:t>definitions</a:t>
            </a:r>
            <a:r>
              <a:rPr lang="fr-FR" dirty="0"/>
              <a:t> of </a:t>
            </a:r>
            <a:r>
              <a:rPr lang="fr-FR" dirty="0" err="1"/>
              <a:t>interoperability</a:t>
            </a:r>
            <a:endParaRPr lang="fr-FR" dirty="0"/>
          </a:p>
        </p:txBody>
      </p:sp>
      <p:sp>
        <p:nvSpPr>
          <p:cNvPr id="3" name="Slide Number Placeholder 2"/>
          <p:cNvSpPr>
            <a:spLocks noGrp="1"/>
          </p:cNvSpPr>
          <p:nvPr>
            <p:ph type="sldNum" sz="quarter" idx="12"/>
          </p:nvPr>
        </p:nvSpPr>
        <p:spPr/>
        <p:txBody>
          <a:bodyPr/>
          <a:lstStyle/>
          <a:p>
            <a:fld id="{50488829-712A-49CD-A5AC-8F60246B7228}" type="slidenum">
              <a:rPr lang="en-US" smtClean="0"/>
              <a:t>24</a:t>
            </a:fld>
            <a:endParaRPr lang="en-US"/>
          </a:p>
        </p:txBody>
      </p:sp>
      <p:sp>
        <p:nvSpPr>
          <p:cNvPr id="6" name="Rectangle 5"/>
          <p:cNvSpPr/>
          <p:nvPr/>
        </p:nvSpPr>
        <p:spPr>
          <a:xfrm>
            <a:off x="5187696" y="2513676"/>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7" name="Rectangle 6"/>
          <p:cNvSpPr/>
          <p:nvPr/>
        </p:nvSpPr>
        <p:spPr>
          <a:xfrm>
            <a:off x="545592" y="1690688"/>
            <a:ext cx="10034016" cy="923330"/>
          </a:xfrm>
          <a:prstGeom prst="rect">
            <a:avLst/>
          </a:prstGeom>
        </p:spPr>
        <p:txBody>
          <a:bodyPr wrap="square">
            <a:spAutoFit/>
          </a:bodyPr>
          <a:lstStyle/>
          <a:p>
            <a:r>
              <a:rPr lang="en-US" b="1" dirty="0"/>
              <a:t>Transport interoperability</a:t>
            </a:r>
          </a:p>
          <a:p>
            <a:r>
              <a:rPr lang="en-US" i="1" dirty="0"/>
              <a:t>interoperability where information exchange uses an established communication infrastructure between the participating systems</a:t>
            </a:r>
          </a:p>
        </p:txBody>
      </p:sp>
      <p:sp>
        <p:nvSpPr>
          <p:cNvPr id="12" name="Rectangle 11"/>
          <p:cNvSpPr/>
          <p:nvPr/>
        </p:nvSpPr>
        <p:spPr>
          <a:xfrm>
            <a:off x="5187696" y="3507320"/>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13" name="Rectangle 12"/>
          <p:cNvSpPr/>
          <p:nvPr/>
        </p:nvSpPr>
        <p:spPr>
          <a:xfrm>
            <a:off x="545592" y="2708039"/>
            <a:ext cx="10034016" cy="923330"/>
          </a:xfrm>
          <a:prstGeom prst="rect">
            <a:avLst/>
          </a:prstGeom>
        </p:spPr>
        <p:txBody>
          <a:bodyPr wrap="square">
            <a:spAutoFit/>
          </a:bodyPr>
          <a:lstStyle/>
          <a:p>
            <a:r>
              <a:rPr lang="en-US" b="1" dirty="0"/>
              <a:t>Syntactic interoperability</a:t>
            </a:r>
          </a:p>
          <a:p>
            <a:r>
              <a:rPr lang="en-US" i="1" dirty="0"/>
              <a:t>interoperability such that the formats of the exchanged information can be understood by the participating systems</a:t>
            </a:r>
          </a:p>
        </p:txBody>
      </p:sp>
      <p:sp>
        <p:nvSpPr>
          <p:cNvPr id="14" name="Rectangle 13"/>
          <p:cNvSpPr/>
          <p:nvPr/>
        </p:nvSpPr>
        <p:spPr>
          <a:xfrm>
            <a:off x="5187696" y="4526658"/>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15" name="Rectangle 14"/>
          <p:cNvSpPr/>
          <p:nvPr/>
        </p:nvSpPr>
        <p:spPr>
          <a:xfrm>
            <a:off x="545592" y="3769868"/>
            <a:ext cx="10034016" cy="923330"/>
          </a:xfrm>
          <a:prstGeom prst="rect">
            <a:avLst/>
          </a:prstGeom>
        </p:spPr>
        <p:txBody>
          <a:bodyPr wrap="square">
            <a:spAutoFit/>
          </a:bodyPr>
          <a:lstStyle/>
          <a:p>
            <a:r>
              <a:rPr lang="en-US" b="1" dirty="0"/>
              <a:t>Semantic data interoperability</a:t>
            </a:r>
          </a:p>
          <a:p>
            <a:r>
              <a:rPr lang="en-US" i="1" dirty="0"/>
              <a:t>interoperability so that the meaning of the data model within the context of a subject area is understood by the participating systems</a:t>
            </a:r>
          </a:p>
        </p:txBody>
      </p:sp>
      <p:sp>
        <p:nvSpPr>
          <p:cNvPr id="16" name="Rectangle 15"/>
          <p:cNvSpPr/>
          <p:nvPr/>
        </p:nvSpPr>
        <p:spPr>
          <a:xfrm>
            <a:off x="5187696" y="5559823"/>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17" name="Rectangle 16"/>
          <p:cNvSpPr/>
          <p:nvPr/>
        </p:nvSpPr>
        <p:spPr>
          <a:xfrm>
            <a:off x="545592" y="4914116"/>
            <a:ext cx="10034016" cy="646331"/>
          </a:xfrm>
          <a:prstGeom prst="rect">
            <a:avLst/>
          </a:prstGeom>
        </p:spPr>
        <p:txBody>
          <a:bodyPr wrap="square">
            <a:spAutoFit/>
          </a:bodyPr>
          <a:lstStyle/>
          <a:p>
            <a:r>
              <a:rPr lang="en-US" b="1" dirty="0" err="1"/>
              <a:t>Behavioural</a:t>
            </a:r>
            <a:r>
              <a:rPr lang="en-US" b="1" dirty="0"/>
              <a:t> interoperability</a:t>
            </a:r>
          </a:p>
          <a:p>
            <a:r>
              <a:rPr lang="en-US" i="1" dirty="0"/>
              <a:t>interoperability so that the actual result of the exchange achieves the expected outcome</a:t>
            </a:r>
          </a:p>
        </p:txBody>
      </p:sp>
      <p:sp>
        <p:nvSpPr>
          <p:cNvPr id="18" name="Rectangle 17"/>
          <p:cNvSpPr/>
          <p:nvPr/>
        </p:nvSpPr>
        <p:spPr>
          <a:xfrm>
            <a:off x="5187696" y="6398023"/>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19" name="Rectangle 18"/>
          <p:cNvSpPr/>
          <p:nvPr/>
        </p:nvSpPr>
        <p:spPr>
          <a:xfrm>
            <a:off x="545592" y="5752316"/>
            <a:ext cx="10034016" cy="923330"/>
          </a:xfrm>
          <a:prstGeom prst="rect">
            <a:avLst/>
          </a:prstGeom>
        </p:spPr>
        <p:txBody>
          <a:bodyPr wrap="square">
            <a:spAutoFit/>
          </a:bodyPr>
          <a:lstStyle/>
          <a:p>
            <a:r>
              <a:rPr lang="fr-FR" b="1" dirty="0"/>
              <a:t>Policy </a:t>
            </a:r>
            <a:r>
              <a:rPr lang="fr-FR" b="1" dirty="0" err="1"/>
              <a:t>interoperability</a:t>
            </a:r>
            <a:endParaRPr lang="fr-FR" b="1" dirty="0"/>
          </a:p>
          <a:p>
            <a:r>
              <a:rPr lang="en-US" i="1" dirty="0"/>
              <a:t>interoperability while complying with the legal, organizational, and policy frameworks applicable to the participating systems</a:t>
            </a:r>
          </a:p>
        </p:txBody>
      </p:sp>
    </p:spTree>
    <p:extLst>
      <p:ext uri="{BB962C8B-B14F-4D97-AF65-F5344CB8AC3E}">
        <p14:creationId xmlns:p14="http://schemas.microsoft.com/office/powerpoint/2010/main" val="3375590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Data </a:t>
            </a:r>
            <a:r>
              <a:rPr lang="fr-FR" dirty="0" err="1"/>
              <a:t>Interoperability</a:t>
            </a:r>
            <a:r>
              <a:rPr lang="fr-FR" dirty="0"/>
              <a:t> – a </a:t>
            </a:r>
            <a:r>
              <a:rPr lang="fr-FR" dirty="0" err="1"/>
              <a:t>definition</a:t>
            </a:r>
            <a:endParaRPr lang="fr-FR" dirty="0"/>
          </a:p>
        </p:txBody>
      </p:sp>
      <p:sp>
        <p:nvSpPr>
          <p:cNvPr id="3" name="Slide Number Placeholder 2"/>
          <p:cNvSpPr>
            <a:spLocks noGrp="1"/>
          </p:cNvSpPr>
          <p:nvPr>
            <p:ph type="sldNum" sz="quarter" idx="12"/>
          </p:nvPr>
        </p:nvSpPr>
        <p:spPr/>
        <p:txBody>
          <a:bodyPr/>
          <a:lstStyle/>
          <a:p>
            <a:fld id="{50488829-712A-49CD-A5AC-8F60246B7228}" type="slidenum">
              <a:rPr lang="en-US" smtClean="0"/>
              <a:t>25</a:t>
            </a:fld>
            <a:endParaRPr lang="en-US"/>
          </a:p>
        </p:txBody>
      </p:sp>
      <p:sp>
        <p:nvSpPr>
          <p:cNvPr id="4" name="Rectangle 3"/>
          <p:cNvSpPr/>
          <p:nvPr/>
        </p:nvSpPr>
        <p:spPr>
          <a:xfrm>
            <a:off x="5187696" y="2317044"/>
            <a:ext cx="6096000" cy="276999"/>
          </a:xfrm>
          <a:prstGeom prst="rect">
            <a:avLst/>
          </a:prstGeom>
        </p:spPr>
        <p:txBody>
          <a:bodyPr>
            <a:spAutoFit/>
          </a:bodyPr>
          <a:lstStyle/>
          <a:p>
            <a:pPr algn="r"/>
            <a:r>
              <a:rPr lang="fr-FR" sz="1200" i="1" dirty="0"/>
              <a:t>— https://datainteroperability.org/</a:t>
            </a:r>
            <a:endParaRPr lang="fr-FR" sz="1200" dirty="0"/>
          </a:p>
        </p:txBody>
      </p:sp>
      <p:sp>
        <p:nvSpPr>
          <p:cNvPr id="5" name="Rectangle 4"/>
          <p:cNvSpPr/>
          <p:nvPr/>
        </p:nvSpPr>
        <p:spPr>
          <a:xfrm>
            <a:off x="545592" y="1670713"/>
            <a:ext cx="10034016" cy="646331"/>
          </a:xfrm>
          <a:prstGeom prst="rect">
            <a:avLst/>
          </a:prstGeom>
        </p:spPr>
        <p:txBody>
          <a:bodyPr wrap="square">
            <a:spAutoFit/>
          </a:bodyPr>
          <a:lstStyle/>
          <a:p>
            <a:r>
              <a:rPr lang="en-US" i="1" dirty="0"/>
              <a:t>Data interoperability addresses the ability of systems and services that create, exchange and consume data to have clear, shared expectations for the contents, context and meaning of that data.</a:t>
            </a:r>
          </a:p>
        </p:txBody>
      </p:sp>
      <p:sp>
        <p:nvSpPr>
          <p:cNvPr id="10" name="Rectangle 9"/>
          <p:cNvSpPr/>
          <p:nvPr/>
        </p:nvSpPr>
        <p:spPr>
          <a:xfrm>
            <a:off x="5187696" y="3507320"/>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11" name="Rectangle 10"/>
          <p:cNvSpPr/>
          <p:nvPr/>
        </p:nvSpPr>
        <p:spPr>
          <a:xfrm>
            <a:off x="545592" y="2708039"/>
            <a:ext cx="10034016" cy="923330"/>
          </a:xfrm>
          <a:prstGeom prst="rect">
            <a:avLst/>
          </a:prstGeom>
        </p:spPr>
        <p:txBody>
          <a:bodyPr wrap="square">
            <a:spAutoFit/>
          </a:bodyPr>
          <a:lstStyle/>
          <a:p>
            <a:r>
              <a:rPr lang="en-US" b="1" dirty="0"/>
              <a:t>Syntactic interoperability</a:t>
            </a:r>
          </a:p>
          <a:p>
            <a:r>
              <a:rPr lang="en-US" i="1" dirty="0"/>
              <a:t>interoperability such that the formats of the exchanged information can be understood by the participating systems</a:t>
            </a:r>
          </a:p>
        </p:txBody>
      </p:sp>
      <p:sp>
        <p:nvSpPr>
          <p:cNvPr id="12" name="Rectangle 11"/>
          <p:cNvSpPr/>
          <p:nvPr/>
        </p:nvSpPr>
        <p:spPr>
          <a:xfrm>
            <a:off x="5187696" y="4526658"/>
            <a:ext cx="6096000" cy="276999"/>
          </a:xfrm>
          <a:prstGeom prst="rect">
            <a:avLst/>
          </a:prstGeom>
        </p:spPr>
        <p:txBody>
          <a:bodyPr>
            <a:spAutoFit/>
          </a:bodyPr>
          <a:lstStyle/>
          <a:p>
            <a:pPr algn="r"/>
            <a:r>
              <a:rPr lang="fr-FR" sz="1200" i="1" dirty="0"/>
              <a:t>—  ISO/IEC 22123-1:2021, </a:t>
            </a:r>
            <a:r>
              <a:rPr lang="en-US" sz="1200" i="1" dirty="0"/>
              <a:t>Cloud computing — Part 4: Vocabulary</a:t>
            </a:r>
            <a:endParaRPr lang="fr-FR" sz="1200" dirty="0"/>
          </a:p>
        </p:txBody>
      </p:sp>
      <p:sp>
        <p:nvSpPr>
          <p:cNvPr id="13" name="Rectangle 12"/>
          <p:cNvSpPr/>
          <p:nvPr/>
        </p:nvSpPr>
        <p:spPr>
          <a:xfrm>
            <a:off x="545592" y="3769868"/>
            <a:ext cx="10034016" cy="923330"/>
          </a:xfrm>
          <a:prstGeom prst="rect">
            <a:avLst/>
          </a:prstGeom>
        </p:spPr>
        <p:txBody>
          <a:bodyPr wrap="square">
            <a:spAutoFit/>
          </a:bodyPr>
          <a:lstStyle/>
          <a:p>
            <a:r>
              <a:rPr lang="en-US" b="1" dirty="0"/>
              <a:t>Semantic data interoperability</a:t>
            </a:r>
          </a:p>
          <a:p>
            <a:r>
              <a:rPr lang="en-US" i="1" dirty="0"/>
              <a:t>interoperability so that the meaning of the data model within the context of a subject area is understood by the participating systems</a:t>
            </a:r>
          </a:p>
        </p:txBody>
      </p:sp>
      <p:sp>
        <p:nvSpPr>
          <p:cNvPr id="14" name="Rectangle 13"/>
          <p:cNvSpPr/>
          <p:nvPr/>
        </p:nvSpPr>
        <p:spPr>
          <a:xfrm>
            <a:off x="406400" y="2708039"/>
            <a:ext cx="11239500" cy="2194161"/>
          </a:xfrm>
          <a:prstGeom prst="rect">
            <a:avLst/>
          </a:prstGeom>
          <a:noFill/>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12100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Norm-based interoperability</a:t>
            </a:r>
            <a:endParaRPr lang="fr-FR" dirty="0"/>
          </a:p>
        </p:txBody>
      </p:sp>
      <p:sp>
        <p:nvSpPr>
          <p:cNvPr id="3" name="Content Placeholder 2"/>
          <p:cNvSpPr>
            <a:spLocks noGrp="1"/>
          </p:cNvSpPr>
          <p:nvPr>
            <p:ph idx="1"/>
          </p:nvPr>
        </p:nvSpPr>
        <p:spPr/>
        <p:txBody>
          <a:bodyPr>
            <a:normAutofit lnSpcReduction="10000"/>
          </a:bodyPr>
          <a:lstStyle/>
          <a:p>
            <a:r>
              <a:rPr lang="en-US" dirty="0"/>
              <a:t>Hardware and/or software standards</a:t>
            </a:r>
          </a:p>
          <a:p>
            <a:r>
              <a:rPr lang="en-US" dirty="0"/>
              <a:t>Standard = Detailed set of technical requirements intended to establish a certain uniformity (in a field of hardware or software development)</a:t>
            </a:r>
          </a:p>
          <a:p>
            <a:r>
              <a:rPr lang="en-US" dirty="0"/>
              <a:t>Standard ---- Norm: no clear boundary</a:t>
            </a:r>
          </a:p>
          <a:p>
            <a:pPr lvl="1"/>
            <a:r>
              <a:rPr lang="en-US" dirty="0" err="1"/>
              <a:t>docx</a:t>
            </a:r>
            <a:r>
              <a:rPr lang="en-US" dirty="0"/>
              <a:t>: Microsoft</a:t>
            </a:r>
          </a:p>
          <a:p>
            <a:pPr lvl="1"/>
            <a:r>
              <a:rPr lang="en-US" dirty="0"/>
              <a:t>HTML, XML: World Wide Web consortium (W3C)</a:t>
            </a:r>
          </a:p>
          <a:p>
            <a:pPr lvl="1"/>
            <a:r>
              <a:rPr lang="en-US" dirty="0"/>
              <a:t>SIM cards: European Telecommunication Standard Institute (ETSI)</a:t>
            </a:r>
          </a:p>
          <a:p>
            <a:pPr lvl="1"/>
            <a:r>
              <a:rPr lang="en-US" dirty="0"/>
              <a:t>Postscript became standardized after release</a:t>
            </a:r>
          </a:p>
          <a:p>
            <a:pPr lvl="1"/>
            <a:r>
              <a:rPr lang="en-US" dirty="0"/>
              <a:t>De facto standards (not produced by a standard development organization). </a:t>
            </a:r>
            <a:br>
              <a:rPr lang="en-US" dirty="0"/>
            </a:br>
            <a:r>
              <a:rPr lang="en-US" dirty="0"/>
              <a:t>example: csv, </a:t>
            </a:r>
            <a:r>
              <a:rPr lang="en-US" dirty="0" err="1"/>
              <a:t>json</a:t>
            </a:r>
            <a:r>
              <a:rPr lang="en-US" dirty="0"/>
              <a:t>, </a:t>
            </a:r>
            <a:r>
              <a:rPr lang="en-US" dirty="0" err="1"/>
              <a:t>rar</a:t>
            </a:r>
            <a:r>
              <a:rPr lang="en-US" dirty="0"/>
              <a:t>, pdf, java, flash</a:t>
            </a:r>
          </a:p>
          <a:p>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26</a:t>
            </a:fld>
            <a:endParaRPr lang="en-US"/>
          </a:p>
        </p:txBody>
      </p:sp>
    </p:spTree>
    <p:extLst>
      <p:ext uri="{BB962C8B-B14F-4D97-AF65-F5344CB8AC3E}">
        <p14:creationId xmlns:p14="http://schemas.microsoft.com/office/powerpoint/2010/main" val="324031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1181100" y="3602038"/>
            <a:ext cx="9829800" cy="1655762"/>
          </a:xfrm>
        </p:spPr>
        <p:txBody>
          <a:bodyPr/>
          <a:lstStyle/>
          <a:p>
            <a:r>
              <a:rPr lang="fr-FR" dirty="0"/>
              <a:t>Part 4. The value of data </a:t>
            </a:r>
          </a:p>
          <a:p>
            <a:r>
              <a:rPr lang="fr-FR" dirty="0"/>
              <a:t>Part 4.4. Sharing data </a:t>
            </a:r>
            <a:r>
              <a:rPr lang="fr-FR" dirty="0" err="1"/>
              <a:t>generates</a:t>
            </a:r>
            <a:r>
              <a:rPr lang="fr-FR" dirty="0"/>
              <a:t> </a:t>
            </a:r>
            <a:r>
              <a:rPr lang="fr-FR" dirty="0" err="1"/>
              <a:t>economic</a:t>
            </a:r>
            <a:r>
              <a:rPr lang="fr-FR" dirty="0"/>
              <a:t> and </a:t>
            </a:r>
            <a:r>
              <a:rPr lang="fr-FR" dirty="0" err="1"/>
              <a:t>societal</a:t>
            </a:r>
            <a:r>
              <a:rPr lang="fr-FR" dirty="0"/>
              <a:t> value</a:t>
            </a:r>
          </a:p>
        </p:txBody>
      </p:sp>
    </p:spTree>
    <p:extLst>
      <p:ext uri="{BB962C8B-B14F-4D97-AF65-F5344CB8AC3E}">
        <p14:creationId xmlns:p14="http://schemas.microsoft.com/office/powerpoint/2010/main" val="399379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pendatawatch.com/wp-content/uploads/Data-Value-Chain/ODW-Data2x-Data-Value-Chain-simple-CC-BY-ATTRIBUTION.jpg">
            <a:extLst>
              <a:ext uri="{FF2B5EF4-FFF2-40B4-BE49-F238E27FC236}">
                <a16:creationId xmlns:a16="http://schemas.microsoft.com/office/drawing/2014/main" id="{2DC976E0-B3F0-471D-BFC9-7CACEA793C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33"/>
          <a:stretch/>
        </p:blipFill>
        <p:spPr bwMode="auto">
          <a:xfrm>
            <a:off x="-101600" y="2061029"/>
            <a:ext cx="12192000" cy="416355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0488829-712A-49CD-A5AC-8F60246B7228}" type="slidenum">
              <a:rPr lang="en-US" smtClean="0"/>
              <a:t>28</a:t>
            </a:fld>
            <a:endParaRPr lang="en-US"/>
          </a:p>
        </p:txBody>
      </p:sp>
      <p:sp>
        <p:nvSpPr>
          <p:cNvPr id="4" name="Rectangle 3"/>
          <p:cNvSpPr/>
          <p:nvPr/>
        </p:nvSpPr>
        <p:spPr>
          <a:xfrm>
            <a:off x="-1" y="6261912"/>
            <a:ext cx="11132458" cy="523220"/>
          </a:xfrm>
          <a:prstGeom prst="rect">
            <a:avLst/>
          </a:prstGeom>
        </p:spPr>
        <p:txBody>
          <a:bodyPr wrap="square">
            <a:spAutoFit/>
          </a:bodyPr>
          <a:lstStyle/>
          <a:p>
            <a:r>
              <a:rPr lang="en-US" sz="1400" dirty="0"/>
              <a:t>Open Data Watch. "The data value chain: Moving from production to impact." </a:t>
            </a:r>
            <a:r>
              <a:rPr lang="en-US" sz="1400" i="1" dirty="0"/>
              <a:t>Data2X. </a:t>
            </a:r>
          </a:p>
          <a:p>
            <a:r>
              <a:rPr lang="en-US" sz="1400" i="1" dirty="0">
                <a:hlinkClick r:id="rId3"/>
              </a:rPr>
              <a:t>https://opendatawatch.com/publications/the-data-value-chain-moving-from-production-to-impact</a:t>
            </a:r>
            <a:r>
              <a:rPr lang="en-US" sz="1400" i="1" dirty="0"/>
              <a:t> </a:t>
            </a:r>
            <a:r>
              <a:rPr lang="en-US" sz="1400" dirty="0"/>
              <a:t>(2018).</a:t>
            </a:r>
            <a:endParaRPr lang="fr-FR" sz="800" dirty="0"/>
          </a:p>
        </p:txBody>
      </p:sp>
      <p:sp>
        <p:nvSpPr>
          <p:cNvPr id="6" name="Titre 5">
            <a:extLst>
              <a:ext uri="{FF2B5EF4-FFF2-40B4-BE49-F238E27FC236}">
                <a16:creationId xmlns:a16="http://schemas.microsoft.com/office/drawing/2014/main" id="{E374613E-B7F0-45F1-8EA7-2399C18C17CF}"/>
              </a:ext>
            </a:extLst>
          </p:cNvPr>
          <p:cNvSpPr>
            <a:spLocks noGrp="1"/>
          </p:cNvSpPr>
          <p:nvPr>
            <p:ph type="title"/>
          </p:nvPr>
        </p:nvSpPr>
        <p:spPr/>
        <p:txBody>
          <a:bodyPr/>
          <a:lstStyle/>
          <a:p>
            <a:r>
              <a:rPr lang="fr-FR" dirty="0"/>
              <a:t>The Data Value </a:t>
            </a:r>
            <a:r>
              <a:rPr lang="fr-FR" dirty="0" err="1"/>
              <a:t>chain</a:t>
            </a:r>
            <a:endParaRPr lang="en-US" dirty="0"/>
          </a:p>
        </p:txBody>
      </p:sp>
      <p:pic>
        <p:nvPicPr>
          <p:cNvPr id="7" name="Image 6">
            <a:extLst>
              <a:ext uri="{FF2B5EF4-FFF2-40B4-BE49-F238E27FC236}">
                <a16:creationId xmlns:a16="http://schemas.microsoft.com/office/drawing/2014/main" id="{097CFECB-6D68-44E2-B2B3-B50E7BD102B1}"/>
              </a:ext>
            </a:extLst>
          </p:cNvPr>
          <p:cNvPicPr>
            <a:picLocks noChangeAspect="1"/>
          </p:cNvPicPr>
          <p:nvPr/>
        </p:nvPicPr>
        <p:blipFill>
          <a:blip r:embed="rId4"/>
          <a:stretch>
            <a:fillRect/>
          </a:stretch>
        </p:blipFill>
        <p:spPr>
          <a:xfrm>
            <a:off x="9056914" y="365125"/>
            <a:ext cx="3135086" cy="1058815"/>
          </a:xfrm>
          <a:prstGeom prst="rect">
            <a:avLst/>
          </a:prstGeom>
        </p:spPr>
      </p:pic>
    </p:spTree>
    <p:extLst>
      <p:ext uri="{BB962C8B-B14F-4D97-AF65-F5344CB8AC3E}">
        <p14:creationId xmlns:p14="http://schemas.microsoft.com/office/powerpoint/2010/main" val="301942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Data Value Chain: Moving from Production to Impact – Open Data Watch">
            <a:extLst>
              <a:ext uri="{FF2B5EF4-FFF2-40B4-BE49-F238E27FC236}">
                <a16:creationId xmlns:a16="http://schemas.microsoft.com/office/drawing/2014/main" id="{AEB8DBE8-DADA-4080-B5E8-1FB58ECAF3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876" b="3904"/>
          <a:stretch/>
        </p:blipFill>
        <p:spPr bwMode="auto">
          <a:xfrm>
            <a:off x="0" y="72868"/>
            <a:ext cx="7301007" cy="36985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730A854-8688-48D0-A68A-7899E86C3AC6}"/>
              </a:ext>
            </a:extLst>
          </p:cNvPr>
          <p:cNvSpPr>
            <a:spLocks noGrp="1"/>
          </p:cNvSpPr>
          <p:nvPr>
            <p:ph type="title"/>
          </p:nvPr>
        </p:nvSpPr>
        <p:spPr/>
        <p:txBody>
          <a:bodyPr/>
          <a:lstStyle/>
          <a:p>
            <a:r>
              <a:rPr lang="fr-FR" dirty="0"/>
              <a:t>The Data Value </a:t>
            </a:r>
            <a:r>
              <a:rPr lang="fr-FR" dirty="0" err="1"/>
              <a:t>chain</a:t>
            </a:r>
            <a:endParaRPr lang="en-US" dirty="0"/>
          </a:p>
        </p:txBody>
      </p:sp>
      <p:sp>
        <p:nvSpPr>
          <p:cNvPr id="3" name="Slide Number Placeholder 2"/>
          <p:cNvSpPr>
            <a:spLocks noGrp="1"/>
          </p:cNvSpPr>
          <p:nvPr>
            <p:ph type="sldNum" sz="quarter" idx="12"/>
          </p:nvPr>
        </p:nvSpPr>
        <p:spPr>
          <a:xfrm>
            <a:off x="8610600" y="6356350"/>
            <a:ext cx="2743200" cy="365125"/>
          </a:xfrm>
        </p:spPr>
        <p:txBody>
          <a:bodyPr/>
          <a:lstStyle/>
          <a:p>
            <a:fld id="{50488829-712A-49CD-A5AC-8F60246B7228}" type="slidenum">
              <a:rPr lang="en-US" smtClean="0"/>
              <a:t>29</a:t>
            </a:fld>
            <a:endParaRPr lang="en-US"/>
          </a:p>
        </p:txBody>
      </p:sp>
      <p:pic>
        <p:nvPicPr>
          <p:cNvPr id="9218" name="Picture 2" descr="The Data Value Chain: Moving from Production to Impact – Open Data Wat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509" b="23222"/>
          <a:stretch/>
        </p:blipFill>
        <p:spPr bwMode="auto">
          <a:xfrm>
            <a:off x="838200" y="1257457"/>
            <a:ext cx="9741559" cy="50988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A9DA87B1-6366-4A93-95EA-9E68207F2668}"/>
              </a:ext>
            </a:extLst>
          </p:cNvPr>
          <p:cNvPicPr>
            <a:picLocks noChangeAspect="1"/>
          </p:cNvPicPr>
          <p:nvPr/>
        </p:nvPicPr>
        <p:blipFill>
          <a:blip r:embed="rId3"/>
          <a:stretch>
            <a:fillRect/>
          </a:stretch>
        </p:blipFill>
        <p:spPr>
          <a:xfrm>
            <a:off x="9056914" y="365125"/>
            <a:ext cx="3135086" cy="1058815"/>
          </a:xfrm>
          <a:prstGeom prst="rect">
            <a:avLst/>
          </a:prstGeom>
        </p:spPr>
      </p:pic>
      <p:sp>
        <p:nvSpPr>
          <p:cNvPr id="9" name="Rectangle 8">
            <a:extLst>
              <a:ext uri="{FF2B5EF4-FFF2-40B4-BE49-F238E27FC236}">
                <a16:creationId xmlns:a16="http://schemas.microsoft.com/office/drawing/2014/main" id="{AE372383-D7A0-4CAD-A992-F8873365F2BA}"/>
              </a:ext>
            </a:extLst>
          </p:cNvPr>
          <p:cNvSpPr/>
          <p:nvPr/>
        </p:nvSpPr>
        <p:spPr>
          <a:xfrm>
            <a:off x="-1" y="6261912"/>
            <a:ext cx="11132458" cy="523220"/>
          </a:xfrm>
          <a:prstGeom prst="rect">
            <a:avLst/>
          </a:prstGeom>
        </p:spPr>
        <p:txBody>
          <a:bodyPr wrap="square">
            <a:spAutoFit/>
          </a:bodyPr>
          <a:lstStyle/>
          <a:p>
            <a:r>
              <a:rPr lang="en-US" sz="1400" dirty="0"/>
              <a:t>Open Data Watch. "The data value chain: Moving from production to impact." </a:t>
            </a:r>
            <a:r>
              <a:rPr lang="en-US" sz="1400" i="1" dirty="0"/>
              <a:t>Data2X. </a:t>
            </a:r>
          </a:p>
          <a:p>
            <a:r>
              <a:rPr lang="en-US" sz="1400" i="1" dirty="0">
                <a:hlinkClick r:id="rId4"/>
              </a:rPr>
              <a:t>https://opendatawatch.com/publications/the-data-value-chain-moving-from-production-to-impact</a:t>
            </a:r>
            <a:r>
              <a:rPr lang="en-US" sz="1400" i="1" dirty="0"/>
              <a:t> </a:t>
            </a:r>
            <a:r>
              <a:rPr lang="en-US" sz="1400" dirty="0"/>
              <a:t>(2018).</a:t>
            </a:r>
            <a:endParaRPr lang="fr-FR" sz="800" dirty="0"/>
          </a:p>
        </p:txBody>
      </p:sp>
    </p:spTree>
    <p:extLst>
      <p:ext uri="{BB962C8B-B14F-4D97-AF65-F5344CB8AC3E}">
        <p14:creationId xmlns:p14="http://schemas.microsoft.com/office/powerpoint/2010/main" val="209344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082800" y="3602038"/>
            <a:ext cx="8026400" cy="1655762"/>
          </a:xfrm>
        </p:spPr>
        <p:txBody>
          <a:bodyPr/>
          <a:lstStyle/>
          <a:p>
            <a:r>
              <a:rPr lang="en-US" dirty="0"/>
              <a:t>Part 4. </a:t>
            </a:r>
            <a:r>
              <a:rPr lang="fr-FR" dirty="0"/>
              <a:t>The value of data </a:t>
            </a:r>
            <a:endParaRPr lang="en-US" dirty="0"/>
          </a:p>
          <a:p>
            <a:r>
              <a:rPr lang="en-US" dirty="0"/>
              <a:t>Part 4.1. Value as one of the V’s of Big Data </a:t>
            </a:r>
          </a:p>
        </p:txBody>
      </p:sp>
    </p:spTree>
    <p:extLst>
      <p:ext uri="{BB962C8B-B14F-4D97-AF65-F5344CB8AC3E}">
        <p14:creationId xmlns:p14="http://schemas.microsoft.com/office/powerpoint/2010/main" val="2239889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854-8688-48D0-A68A-7899E86C3AC6}"/>
              </a:ext>
            </a:extLst>
          </p:cNvPr>
          <p:cNvSpPr>
            <a:spLocks noGrp="1"/>
          </p:cNvSpPr>
          <p:nvPr>
            <p:ph type="title"/>
          </p:nvPr>
        </p:nvSpPr>
        <p:spPr/>
        <p:txBody>
          <a:bodyPr/>
          <a:lstStyle/>
          <a:p>
            <a:r>
              <a:rPr lang="fr-FR" dirty="0"/>
              <a:t>The Data Value </a:t>
            </a:r>
            <a:r>
              <a:rPr lang="fr-FR" dirty="0" err="1"/>
              <a:t>roadblocks</a:t>
            </a:r>
            <a:endParaRPr lang="en-US" dirty="0"/>
          </a:p>
        </p:txBody>
      </p:sp>
      <p:sp>
        <p:nvSpPr>
          <p:cNvPr id="3" name="Slide Number Placeholder 2"/>
          <p:cNvSpPr>
            <a:spLocks noGrp="1"/>
          </p:cNvSpPr>
          <p:nvPr>
            <p:ph type="sldNum" sz="quarter" idx="12"/>
          </p:nvPr>
        </p:nvSpPr>
        <p:spPr/>
        <p:txBody>
          <a:bodyPr/>
          <a:lstStyle/>
          <a:p>
            <a:fld id="{50488829-712A-49CD-A5AC-8F60246B7228}" type="slidenum">
              <a:rPr lang="en-US" smtClean="0"/>
              <a:t>30</a:t>
            </a:fld>
            <a:endParaRPr lang="en-US"/>
          </a:p>
        </p:txBody>
      </p:sp>
      <p:pic>
        <p:nvPicPr>
          <p:cNvPr id="5" name="Image 4">
            <a:extLst>
              <a:ext uri="{FF2B5EF4-FFF2-40B4-BE49-F238E27FC236}">
                <a16:creationId xmlns:a16="http://schemas.microsoft.com/office/drawing/2014/main" id="{A9DA87B1-6366-4A93-95EA-9E68207F2668}"/>
              </a:ext>
            </a:extLst>
          </p:cNvPr>
          <p:cNvPicPr>
            <a:picLocks noChangeAspect="1"/>
          </p:cNvPicPr>
          <p:nvPr/>
        </p:nvPicPr>
        <p:blipFill>
          <a:blip r:embed="rId2"/>
          <a:stretch>
            <a:fillRect/>
          </a:stretch>
        </p:blipFill>
        <p:spPr>
          <a:xfrm>
            <a:off x="9056914" y="365125"/>
            <a:ext cx="3135086" cy="1058815"/>
          </a:xfrm>
          <a:prstGeom prst="rect">
            <a:avLst/>
          </a:prstGeom>
        </p:spPr>
      </p:pic>
      <p:pic>
        <p:nvPicPr>
          <p:cNvPr id="8" name="Picture 2" descr="The Data Value Chain: Moving from Production to Impact – Open Data Watch">
            <a:extLst>
              <a:ext uri="{FF2B5EF4-FFF2-40B4-BE49-F238E27FC236}">
                <a16:creationId xmlns:a16="http://schemas.microsoft.com/office/drawing/2014/main" id="{5F4C1F7B-4848-4B4D-AED6-238CD7E7E3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6" t="64263" r="4767" b="10491"/>
          <a:stretch/>
        </p:blipFill>
        <p:spPr bwMode="auto">
          <a:xfrm>
            <a:off x="23042" y="2299789"/>
            <a:ext cx="12049854" cy="2693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DDA857A-C7F0-4484-AFE6-BC370C824531}"/>
              </a:ext>
            </a:extLst>
          </p:cNvPr>
          <p:cNvSpPr/>
          <p:nvPr/>
        </p:nvSpPr>
        <p:spPr>
          <a:xfrm>
            <a:off x="-1" y="6261912"/>
            <a:ext cx="11132458" cy="523220"/>
          </a:xfrm>
          <a:prstGeom prst="rect">
            <a:avLst/>
          </a:prstGeom>
        </p:spPr>
        <p:txBody>
          <a:bodyPr wrap="square">
            <a:spAutoFit/>
          </a:bodyPr>
          <a:lstStyle/>
          <a:p>
            <a:r>
              <a:rPr lang="en-US" sz="1400" dirty="0"/>
              <a:t>Open Data Watch. "The data value chain: Moving from production to impact." </a:t>
            </a:r>
            <a:r>
              <a:rPr lang="en-US" sz="1400" i="1" dirty="0"/>
              <a:t>Data2X. </a:t>
            </a:r>
          </a:p>
          <a:p>
            <a:r>
              <a:rPr lang="en-US" sz="1400" i="1" dirty="0">
                <a:hlinkClick r:id="rId4"/>
              </a:rPr>
              <a:t>https://opendatawatch.com/publications/the-data-value-chain-moving-from-production-to-impact</a:t>
            </a:r>
            <a:r>
              <a:rPr lang="en-US" sz="1400" i="1" dirty="0"/>
              <a:t> </a:t>
            </a:r>
            <a:r>
              <a:rPr lang="en-US" sz="1400" dirty="0"/>
              <a:t>(2018).</a:t>
            </a:r>
            <a:endParaRPr lang="fr-FR" sz="800" dirty="0"/>
          </a:p>
        </p:txBody>
      </p:sp>
    </p:spTree>
    <p:extLst>
      <p:ext uri="{BB962C8B-B14F-4D97-AF65-F5344CB8AC3E}">
        <p14:creationId xmlns:p14="http://schemas.microsoft.com/office/powerpoint/2010/main" val="259038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417C2-4689-4A54-B6C8-B1F97C32994A}"/>
              </a:ext>
            </a:extLst>
          </p:cNvPr>
          <p:cNvSpPr>
            <a:spLocks noGrp="1"/>
          </p:cNvSpPr>
          <p:nvPr>
            <p:ph type="title"/>
          </p:nvPr>
        </p:nvSpPr>
        <p:spPr/>
        <p:txBody>
          <a:bodyPr/>
          <a:lstStyle/>
          <a:p>
            <a:r>
              <a:rPr lang="fr-FR" dirty="0"/>
              <a:t>Open Data in the US</a:t>
            </a:r>
            <a:endParaRPr lang="en-US" dirty="0"/>
          </a:p>
        </p:txBody>
      </p:sp>
      <p:sp>
        <p:nvSpPr>
          <p:cNvPr id="4" name="Espace réservé du numéro de diapositive 3">
            <a:extLst>
              <a:ext uri="{FF2B5EF4-FFF2-40B4-BE49-F238E27FC236}">
                <a16:creationId xmlns:a16="http://schemas.microsoft.com/office/drawing/2014/main" id="{452845B7-448C-4B2B-85F6-09BA1590E6C9}"/>
              </a:ext>
            </a:extLst>
          </p:cNvPr>
          <p:cNvSpPr>
            <a:spLocks noGrp="1"/>
          </p:cNvSpPr>
          <p:nvPr>
            <p:ph type="sldNum" sz="quarter" idx="12"/>
          </p:nvPr>
        </p:nvSpPr>
        <p:spPr/>
        <p:txBody>
          <a:bodyPr/>
          <a:lstStyle/>
          <a:p>
            <a:fld id="{50488829-712A-49CD-A5AC-8F60246B7228}" type="slidenum">
              <a:rPr lang="en-US" smtClean="0"/>
              <a:t>31</a:t>
            </a:fld>
            <a:endParaRPr lang="en-US"/>
          </a:p>
        </p:txBody>
      </p:sp>
      <p:pic>
        <p:nvPicPr>
          <p:cNvPr id="5" name="Image 4">
            <a:extLst>
              <a:ext uri="{FF2B5EF4-FFF2-40B4-BE49-F238E27FC236}">
                <a16:creationId xmlns:a16="http://schemas.microsoft.com/office/drawing/2014/main" id="{51E93AA9-367E-4D6B-A347-D57798D8156B}"/>
              </a:ext>
            </a:extLst>
          </p:cNvPr>
          <p:cNvPicPr>
            <a:picLocks noChangeAspect="1"/>
          </p:cNvPicPr>
          <p:nvPr/>
        </p:nvPicPr>
        <p:blipFill>
          <a:blip r:embed="rId2"/>
          <a:stretch>
            <a:fillRect/>
          </a:stretch>
        </p:blipFill>
        <p:spPr>
          <a:xfrm>
            <a:off x="107816" y="1690688"/>
            <a:ext cx="2629267" cy="4458322"/>
          </a:xfrm>
          <a:prstGeom prst="rect">
            <a:avLst/>
          </a:prstGeom>
        </p:spPr>
      </p:pic>
      <p:sp>
        <p:nvSpPr>
          <p:cNvPr id="14" name="Espace réservé du contenu 2">
            <a:extLst>
              <a:ext uri="{FF2B5EF4-FFF2-40B4-BE49-F238E27FC236}">
                <a16:creationId xmlns:a16="http://schemas.microsoft.com/office/drawing/2014/main" id="{A07635DA-BA14-4C89-8EF0-35D5D01B6A8C}"/>
              </a:ext>
            </a:extLst>
          </p:cNvPr>
          <p:cNvSpPr>
            <a:spLocks noGrp="1"/>
          </p:cNvSpPr>
          <p:nvPr>
            <p:ph idx="1"/>
          </p:nvPr>
        </p:nvSpPr>
        <p:spPr>
          <a:xfrm>
            <a:off x="2975428" y="1831344"/>
            <a:ext cx="9108567" cy="4525006"/>
          </a:xfrm>
        </p:spPr>
        <p:txBody>
          <a:bodyPr>
            <a:normAutofit/>
          </a:bodyPr>
          <a:lstStyle/>
          <a:p>
            <a:r>
              <a:rPr lang="en-US" dirty="0"/>
              <a:t>Data.gov 2009</a:t>
            </a:r>
          </a:p>
          <a:p>
            <a:r>
              <a:rPr lang="fr-FR" dirty="0"/>
              <a:t>Legal </a:t>
            </a:r>
            <a:r>
              <a:rPr lang="fr-FR" dirty="0" err="1"/>
              <a:t>framework</a:t>
            </a:r>
            <a:r>
              <a:rPr lang="fr-FR" dirty="0"/>
              <a:t>:</a:t>
            </a:r>
          </a:p>
          <a:p>
            <a:pPr lvl="1"/>
            <a:r>
              <a:rPr lang="en-US" dirty="0"/>
              <a:t>The U.S. Open Government Directive of December 8, 2009, required that all agencies post </a:t>
            </a:r>
            <a:r>
              <a:rPr lang="en-US" b="1" dirty="0"/>
              <a:t>at least three high-value data sets online</a:t>
            </a:r>
            <a:r>
              <a:rPr lang="en-US" dirty="0"/>
              <a:t> and register them on Data.gov </a:t>
            </a:r>
            <a:r>
              <a:rPr lang="en-US" b="1" dirty="0"/>
              <a:t>within 45 days</a:t>
            </a:r>
          </a:p>
          <a:p>
            <a:pPr lvl="1"/>
            <a:r>
              <a:rPr lang="en-US" dirty="0"/>
              <a:t>OPEN Government Data Act, as part of the Foundations for Evidence Based Policymaking Act (2019)</a:t>
            </a:r>
          </a:p>
        </p:txBody>
      </p:sp>
    </p:spTree>
    <p:extLst>
      <p:ext uri="{BB962C8B-B14F-4D97-AF65-F5344CB8AC3E}">
        <p14:creationId xmlns:p14="http://schemas.microsoft.com/office/powerpoint/2010/main" val="3754311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417C2-4689-4A54-B6C8-B1F97C32994A}"/>
              </a:ext>
            </a:extLst>
          </p:cNvPr>
          <p:cNvSpPr>
            <a:spLocks noGrp="1"/>
          </p:cNvSpPr>
          <p:nvPr>
            <p:ph type="title"/>
          </p:nvPr>
        </p:nvSpPr>
        <p:spPr/>
        <p:txBody>
          <a:bodyPr/>
          <a:lstStyle/>
          <a:p>
            <a:r>
              <a:rPr lang="fr-FR" dirty="0"/>
              <a:t>Open Data in France</a:t>
            </a:r>
            <a:endParaRPr lang="en-US" dirty="0"/>
          </a:p>
        </p:txBody>
      </p:sp>
      <p:sp>
        <p:nvSpPr>
          <p:cNvPr id="4" name="Espace réservé du numéro de diapositive 3">
            <a:extLst>
              <a:ext uri="{FF2B5EF4-FFF2-40B4-BE49-F238E27FC236}">
                <a16:creationId xmlns:a16="http://schemas.microsoft.com/office/drawing/2014/main" id="{452845B7-448C-4B2B-85F6-09BA1590E6C9}"/>
              </a:ext>
            </a:extLst>
          </p:cNvPr>
          <p:cNvSpPr>
            <a:spLocks noGrp="1"/>
          </p:cNvSpPr>
          <p:nvPr>
            <p:ph type="sldNum" sz="quarter" idx="12"/>
          </p:nvPr>
        </p:nvSpPr>
        <p:spPr/>
        <p:txBody>
          <a:bodyPr/>
          <a:lstStyle/>
          <a:p>
            <a:fld id="{50488829-712A-49CD-A5AC-8F60246B7228}" type="slidenum">
              <a:rPr lang="en-US" smtClean="0"/>
              <a:t>32</a:t>
            </a:fld>
            <a:endParaRPr lang="en-US"/>
          </a:p>
        </p:txBody>
      </p:sp>
      <p:pic>
        <p:nvPicPr>
          <p:cNvPr id="8" name="Image 7">
            <a:extLst>
              <a:ext uri="{FF2B5EF4-FFF2-40B4-BE49-F238E27FC236}">
                <a16:creationId xmlns:a16="http://schemas.microsoft.com/office/drawing/2014/main" id="{E06FF8CA-CD1F-440B-9FDF-8B9B7AD1B886}"/>
              </a:ext>
            </a:extLst>
          </p:cNvPr>
          <p:cNvPicPr>
            <a:picLocks noChangeAspect="1"/>
          </p:cNvPicPr>
          <p:nvPr/>
        </p:nvPicPr>
        <p:blipFill>
          <a:blip r:embed="rId2"/>
          <a:stretch>
            <a:fillRect/>
          </a:stretch>
        </p:blipFill>
        <p:spPr>
          <a:xfrm>
            <a:off x="108004" y="1831344"/>
            <a:ext cx="2867425" cy="4525006"/>
          </a:xfrm>
          <a:prstGeom prst="rect">
            <a:avLst/>
          </a:prstGeom>
        </p:spPr>
      </p:pic>
      <p:sp>
        <p:nvSpPr>
          <p:cNvPr id="14" name="Espace réservé du contenu 2">
            <a:extLst>
              <a:ext uri="{FF2B5EF4-FFF2-40B4-BE49-F238E27FC236}">
                <a16:creationId xmlns:a16="http://schemas.microsoft.com/office/drawing/2014/main" id="{1FCCE034-8D3C-4541-B3D0-33B0D182C906}"/>
              </a:ext>
            </a:extLst>
          </p:cNvPr>
          <p:cNvSpPr>
            <a:spLocks noGrp="1"/>
          </p:cNvSpPr>
          <p:nvPr>
            <p:ph idx="1"/>
          </p:nvPr>
        </p:nvSpPr>
        <p:spPr>
          <a:xfrm>
            <a:off x="2975428" y="1831344"/>
            <a:ext cx="9108567" cy="4525006"/>
          </a:xfrm>
        </p:spPr>
        <p:txBody>
          <a:bodyPr>
            <a:normAutofit/>
          </a:bodyPr>
          <a:lstStyle/>
          <a:p>
            <a:r>
              <a:rPr lang="en-US" dirty="0"/>
              <a:t>France at the forefront of Open Data in Europe: </a:t>
            </a:r>
          </a:p>
          <a:p>
            <a:pPr lvl="1"/>
            <a:r>
              <a:rPr lang="en-US" dirty="0" err="1"/>
              <a:t>Légifrance</a:t>
            </a:r>
            <a:r>
              <a:rPr lang="en-US" dirty="0"/>
              <a:t> 1999</a:t>
            </a:r>
          </a:p>
          <a:p>
            <a:r>
              <a:rPr lang="fr-FR" dirty="0"/>
              <a:t>Legal </a:t>
            </a:r>
            <a:r>
              <a:rPr lang="fr-FR" dirty="0" err="1"/>
              <a:t>framework</a:t>
            </a:r>
            <a:r>
              <a:rPr lang="fr-FR" dirty="0"/>
              <a:t>:</a:t>
            </a:r>
          </a:p>
          <a:p>
            <a:pPr lvl="1"/>
            <a:r>
              <a:rPr lang="en-US" dirty="0"/>
              <a:t>"The society has the right of requesting account from any public agent of its administration.” (Declaration of rights of man and of the citizen of 1789)</a:t>
            </a:r>
          </a:p>
          <a:p>
            <a:pPr lvl="1"/>
            <a:r>
              <a:rPr lang="en-US" dirty="0"/>
              <a:t>Law on the liberty of access to administrative documents (1978)</a:t>
            </a:r>
          </a:p>
          <a:p>
            <a:pPr lvl="1"/>
            <a:r>
              <a:rPr lang="fr-FR" dirty="0" err="1"/>
              <a:t>Euopean</a:t>
            </a:r>
            <a:r>
              <a:rPr lang="fr-FR" dirty="0"/>
              <a:t> </a:t>
            </a:r>
            <a:r>
              <a:rPr lang="fr-FR" dirty="0" err="1"/>
              <a:t>directove</a:t>
            </a:r>
            <a:r>
              <a:rPr lang="fr-FR" dirty="0"/>
              <a:t> 2003 + French Law 2005 + </a:t>
            </a:r>
            <a:r>
              <a:rPr lang="fr-FR" dirty="0" err="1"/>
              <a:t>Decree</a:t>
            </a:r>
            <a:r>
              <a:rPr lang="fr-FR" dirty="0"/>
              <a:t> 2011</a:t>
            </a:r>
            <a:endParaRPr lang="en-US" dirty="0"/>
          </a:p>
          <a:p>
            <a:pPr lvl="1"/>
            <a:r>
              <a:rPr lang="en-US" dirty="0"/>
              <a:t>Bill on a Digital Republic (2016)</a:t>
            </a:r>
          </a:p>
          <a:p>
            <a:pPr lvl="1"/>
            <a:r>
              <a:rPr lang="en-US" dirty="0"/>
              <a:t>The law on Energy Transition (2015)</a:t>
            </a:r>
          </a:p>
          <a:p>
            <a:r>
              <a:rPr lang="fr-FR" dirty="0"/>
              <a:t>2014: </a:t>
            </a:r>
            <a:r>
              <a:rPr lang="en-US" dirty="0"/>
              <a:t>Chief Data Officer in the French public administration</a:t>
            </a:r>
          </a:p>
          <a:p>
            <a:endParaRPr lang="en-US" dirty="0"/>
          </a:p>
        </p:txBody>
      </p:sp>
    </p:spTree>
    <p:extLst>
      <p:ext uri="{BB962C8B-B14F-4D97-AF65-F5344CB8AC3E}">
        <p14:creationId xmlns:p14="http://schemas.microsoft.com/office/powerpoint/2010/main" val="273554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146A52-6814-4149-9CC9-E664BA2CB29E}"/>
              </a:ext>
            </a:extLst>
          </p:cNvPr>
          <p:cNvPicPr>
            <a:picLocks noChangeAspect="1"/>
          </p:cNvPicPr>
          <p:nvPr/>
        </p:nvPicPr>
        <p:blipFill>
          <a:blip r:embed="rId2"/>
          <a:stretch>
            <a:fillRect/>
          </a:stretch>
        </p:blipFill>
        <p:spPr>
          <a:xfrm>
            <a:off x="0" y="0"/>
            <a:ext cx="9738539" cy="6858000"/>
          </a:xfrm>
          <a:prstGeom prst="rect">
            <a:avLst/>
          </a:prstGeom>
        </p:spPr>
      </p:pic>
      <p:sp>
        <p:nvSpPr>
          <p:cNvPr id="4" name="Espace réservé du numéro de diapositive 3">
            <a:extLst>
              <a:ext uri="{FF2B5EF4-FFF2-40B4-BE49-F238E27FC236}">
                <a16:creationId xmlns:a16="http://schemas.microsoft.com/office/drawing/2014/main" id="{452845B7-448C-4B2B-85F6-09BA1590E6C9}"/>
              </a:ext>
            </a:extLst>
          </p:cNvPr>
          <p:cNvSpPr>
            <a:spLocks noGrp="1"/>
          </p:cNvSpPr>
          <p:nvPr>
            <p:ph type="sldNum" sz="quarter" idx="12"/>
          </p:nvPr>
        </p:nvSpPr>
        <p:spPr/>
        <p:txBody>
          <a:bodyPr/>
          <a:lstStyle/>
          <a:p>
            <a:fld id="{50488829-712A-49CD-A5AC-8F60246B7228}" type="slidenum">
              <a:rPr lang="en-US" smtClean="0"/>
              <a:t>33</a:t>
            </a:fld>
            <a:endParaRPr lang="en-US"/>
          </a:p>
        </p:txBody>
      </p:sp>
      <p:pic>
        <p:nvPicPr>
          <p:cNvPr id="8" name="Image 7">
            <a:extLst>
              <a:ext uri="{FF2B5EF4-FFF2-40B4-BE49-F238E27FC236}">
                <a16:creationId xmlns:a16="http://schemas.microsoft.com/office/drawing/2014/main" id="{563F9754-D996-47EF-97C9-9454138C4625}"/>
              </a:ext>
            </a:extLst>
          </p:cNvPr>
          <p:cNvPicPr>
            <a:picLocks noChangeAspect="1"/>
          </p:cNvPicPr>
          <p:nvPr/>
        </p:nvPicPr>
        <p:blipFill>
          <a:blip r:embed="rId3"/>
          <a:stretch>
            <a:fillRect/>
          </a:stretch>
        </p:blipFill>
        <p:spPr>
          <a:xfrm>
            <a:off x="7897443" y="136525"/>
            <a:ext cx="4169514" cy="3481815"/>
          </a:xfrm>
          <a:prstGeom prst="rect">
            <a:avLst/>
          </a:prstGeom>
        </p:spPr>
        <p:style>
          <a:lnRef idx="2">
            <a:schemeClr val="dk1"/>
          </a:lnRef>
          <a:fillRef idx="1">
            <a:schemeClr val="lt1"/>
          </a:fillRef>
          <a:effectRef idx="0">
            <a:schemeClr val="dk1"/>
          </a:effectRef>
          <a:fontRef idx="minor">
            <a:schemeClr val="dk1"/>
          </a:fontRef>
        </p:style>
      </p:pic>
      <p:sp>
        <p:nvSpPr>
          <p:cNvPr id="14" name="Rectangle 13">
            <a:extLst>
              <a:ext uri="{FF2B5EF4-FFF2-40B4-BE49-F238E27FC236}">
                <a16:creationId xmlns:a16="http://schemas.microsoft.com/office/drawing/2014/main" id="{EDB652EB-9F34-43D4-AF1B-9F5D9723EA9A}"/>
              </a:ext>
            </a:extLst>
          </p:cNvPr>
          <p:cNvSpPr/>
          <p:nvPr/>
        </p:nvSpPr>
        <p:spPr>
          <a:xfrm>
            <a:off x="9926425" y="3829905"/>
            <a:ext cx="2092496" cy="276999"/>
          </a:xfrm>
          <a:prstGeom prst="rect">
            <a:avLst/>
          </a:prstGeom>
        </p:spPr>
        <p:txBody>
          <a:bodyPr wrap="none">
            <a:spAutoFit/>
          </a:bodyPr>
          <a:lstStyle/>
          <a:p>
            <a:r>
              <a:rPr lang="en-US" sz="1200" dirty="0">
                <a:hlinkClick r:id="rId4"/>
              </a:rPr>
              <a:t>https://opendatainception.io/</a:t>
            </a:r>
            <a:r>
              <a:rPr lang="en-US" sz="1200" dirty="0"/>
              <a:t> </a:t>
            </a:r>
          </a:p>
        </p:txBody>
      </p:sp>
    </p:spTree>
    <p:extLst>
      <p:ext uri="{BB962C8B-B14F-4D97-AF65-F5344CB8AC3E}">
        <p14:creationId xmlns:p14="http://schemas.microsoft.com/office/powerpoint/2010/main" val="218731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417C2-4689-4A54-B6C8-B1F97C32994A}"/>
              </a:ext>
            </a:extLst>
          </p:cNvPr>
          <p:cNvSpPr>
            <a:spLocks noGrp="1"/>
          </p:cNvSpPr>
          <p:nvPr>
            <p:ph type="title"/>
          </p:nvPr>
        </p:nvSpPr>
        <p:spPr/>
        <p:txBody>
          <a:bodyPr/>
          <a:lstStyle/>
          <a:p>
            <a:r>
              <a:rPr lang="fr-FR" dirty="0"/>
              <a:t>Open Data in Europe</a:t>
            </a:r>
            <a:endParaRPr lang="en-US" dirty="0"/>
          </a:p>
        </p:txBody>
      </p:sp>
      <p:sp>
        <p:nvSpPr>
          <p:cNvPr id="4" name="Espace réservé du numéro de diapositive 3">
            <a:extLst>
              <a:ext uri="{FF2B5EF4-FFF2-40B4-BE49-F238E27FC236}">
                <a16:creationId xmlns:a16="http://schemas.microsoft.com/office/drawing/2014/main" id="{452845B7-448C-4B2B-85F6-09BA1590E6C9}"/>
              </a:ext>
            </a:extLst>
          </p:cNvPr>
          <p:cNvSpPr>
            <a:spLocks noGrp="1"/>
          </p:cNvSpPr>
          <p:nvPr>
            <p:ph type="sldNum" sz="quarter" idx="12"/>
          </p:nvPr>
        </p:nvSpPr>
        <p:spPr/>
        <p:txBody>
          <a:bodyPr/>
          <a:lstStyle/>
          <a:p>
            <a:fld id="{50488829-712A-49CD-A5AC-8F60246B7228}" type="slidenum">
              <a:rPr lang="en-US" smtClean="0"/>
              <a:t>34</a:t>
            </a:fld>
            <a:endParaRPr lang="en-US"/>
          </a:p>
        </p:txBody>
      </p:sp>
      <p:pic>
        <p:nvPicPr>
          <p:cNvPr id="9218" name="Picture 2" descr="The European Data Portal: Opening up Europe&amp;#39;s public data - EU Agenda">
            <a:extLst>
              <a:ext uri="{FF2B5EF4-FFF2-40B4-BE49-F238E27FC236}">
                <a16:creationId xmlns:a16="http://schemas.microsoft.com/office/drawing/2014/main" id="{422FE768-C071-4E71-81C9-1188104936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14"/>
          <a:stretch/>
        </p:blipFill>
        <p:spPr bwMode="auto">
          <a:xfrm>
            <a:off x="145885" y="1435101"/>
            <a:ext cx="4000500" cy="54229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easuring Data Demand Within the Public Sector">
            <a:extLst>
              <a:ext uri="{FF2B5EF4-FFF2-40B4-BE49-F238E27FC236}">
                <a16:creationId xmlns:a16="http://schemas.microsoft.com/office/drawing/2014/main" id="{15A980B2-9BA1-4F96-BCB4-728234592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028" y="2147262"/>
            <a:ext cx="4287143" cy="141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85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DCE77-F03E-445D-AEB8-759EAD4539D8}"/>
              </a:ext>
            </a:extLst>
          </p:cNvPr>
          <p:cNvSpPr>
            <a:spLocks noGrp="1"/>
          </p:cNvSpPr>
          <p:nvPr>
            <p:ph type="title"/>
          </p:nvPr>
        </p:nvSpPr>
        <p:spPr>
          <a:xfrm>
            <a:off x="838200" y="365125"/>
            <a:ext cx="11252200" cy="1325563"/>
          </a:xfrm>
        </p:spPr>
        <p:txBody>
          <a:bodyPr>
            <a:normAutofit/>
          </a:bodyPr>
          <a:lstStyle/>
          <a:p>
            <a:r>
              <a:rPr lang="en-US" dirty="0"/>
              <a:t>Open Data, Open Content, and Open Knowledge</a:t>
            </a:r>
          </a:p>
        </p:txBody>
      </p:sp>
      <p:sp>
        <p:nvSpPr>
          <p:cNvPr id="4" name="Espace réservé du numéro de diapositive 3">
            <a:extLst>
              <a:ext uri="{FF2B5EF4-FFF2-40B4-BE49-F238E27FC236}">
                <a16:creationId xmlns:a16="http://schemas.microsoft.com/office/drawing/2014/main" id="{EA6E736F-AD2C-4495-A2E0-CCD1508CA6C2}"/>
              </a:ext>
            </a:extLst>
          </p:cNvPr>
          <p:cNvSpPr>
            <a:spLocks noGrp="1"/>
          </p:cNvSpPr>
          <p:nvPr>
            <p:ph type="sldNum" sz="quarter" idx="12"/>
          </p:nvPr>
        </p:nvSpPr>
        <p:spPr/>
        <p:txBody>
          <a:bodyPr/>
          <a:lstStyle/>
          <a:p>
            <a:fld id="{50488829-712A-49CD-A5AC-8F60246B7228}" type="slidenum">
              <a:rPr lang="en-US" smtClean="0"/>
              <a:t>35</a:t>
            </a:fld>
            <a:endParaRPr lang="en-US"/>
          </a:p>
        </p:txBody>
      </p:sp>
      <p:sp>
        <p:nvSpPr>
          <p:cNvPr id="7" name="Rectangle 6">
            <a:extLst>
              <a:ext uri="{FF2B5EF4-FFF2-40B4-BE49-F238E27FC236}">
                <a16:creationId xmlns:a16="http://schemas.microsoft.com/office/drawing/2014/main" id="{A93C11DF-2865-4D2F-B540-781461AB9530}"/>
              </a:ext>
            </a:extLst>
          </p:cNvPr>
          <p:cNvSpPr/>
          <p:nvPr/>
        </p:nvSpPr>
        <p:spPr>
          <a:xfrm>
            <a:off x="389056" y="6490028"/>
            <a:ext cx="7924800" cy="246221"/>
          </a:xfrm>
          <a:prstGeom prst="rect">
            <a:avLst/>
          </a:prstGeom>
        </p:spPr>
        <p:txBody>
          <a:bodyPr wrap="square">
            <a:spAutoFit/>
          </a:bodyPr>
          <a:lstStyle/>
          <a:p>
            <a:r>
              <a:rPr lang="fr-FR" sz="1000" dirty="0">
                <a:hlinkClick r:id="rId2"/>
              </a:rPr>
              <a:t>http://opendefinition.org/</a:t>
            </a:r>
            <a:r>
              <a:rPr lang="fr-FR" sz="1000" dirty="0"/>
              <a:t> </a:t>
            </a:r>
            <a:endParaRPr lang="en-US" sz="1000" dirty="0"/>
          </a:p>
        </p:txBody>
      </p:sp>
      <p:pic>
        <p:nvPicPr>
          <p:cNvPr id="6" name="Image 5">
            <a:extLst>
              <a:ext uri="{FF2B5EF4-FFF2-40B4-BE49-F238E27FC236}">
                <a16:creationId xmlns:a16="http://schemas.microsoft.com/office/drawing/2014/main" id="{D86EF895-468C-492D-9767-F11D56B87894}"/>
              </a:ext>
            </a:extLst>
          </p:cNvPr>
          <p:cNvPicPr>
            <a:picLocks noChangeAspect="1"/>
          </p:cNvPicPr>
          <p:nvPr/>
        </p:nvPicPr>
        <p:blipFill>
          <a:blip r:embed="rId3"/>
          <a:stretch>
            <a:fillRect/>
          </a:stretch>
        </p:blipFill>
        <p:spPr>
          <a:xfrm>
            <a:off x="838200" y="1518085"/>
            <a:ext cx="11252200" cy="4673990"/>
          </a:xfrm>
          <a:prstGeom prst="rect">
            <a:avLst/>
          </a:prstGeom>
        </p:spPr>
      </p:pic>
    </p:spTree>
    <p:extLst>
      <p:ext uri="{BB962C8B-B14F-4D97-AF65-F5344CB8AC3E}">
        <p14:creationId xmlns:p14="http://schemas.microsoft.com/office/powerpoint/2010/main" val="1719609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AC073-5901-4437-B2B5-1070FC11F8B0}"/>
              </a:ext>
            </a:extLst>
          </p:cNvPr>
          <p:cNvSpPr>
            <a:spLocks noGrp="1"/>
          </p:cNvSpPr>
          <p:nvPr>
            <p:ph type="title"/>
          </p:nvPr>
        </p:nvSpPr>
        <p:spPr/>
        <p:txBody>
          <a:bodyPr/>
          <a:lstStyle/>
          <a:p>
            <a:r>
              <a:rPr lang="fr-FR" dirty="0"/>
              <a:t>Open Work</a:t>
            </a:r>
            <a:endParaRPr lang="en-US" dirty="0"/>
          </a:p>
        </p:txBody>
      </p:sp>
      <p:sp>
        <p:nvSpPr>
          <p:cNvPr id="3" name="Espace réservé du contenu 2">
            <a:extLst>
              <a:ext uri="{FF2B5EF4-FFF2-40B4-BE49-F238E27FC236}">
                <a16:creationId xmlns:a16="http://schemas.microsoft.com/office/drawing/2014/main" id="{2BE6E52A-3190-4197-9B3E-846ACD10DEA8}"/>
              </a:ext>
            </a:extLst>
          </p:cNvPr>
          <p:cNvSpPr>
            <a:spLocks noGrp="1"/>
          </p:cNvSpPr>
          <p:nvPr>
            <p:ph idx="1"/>
          </p:nvPr>
        </p:nvSpPr>
        <p:spPr>
          <a:xfrm>
            <a:off x="838200" y="1825625"/>
            <a:ext cx="10845800" cy="4667250"/>
          </a:xfrm>
        </p:spPr>
        <p:txBody>
          <a:bodyPr>
            <a:normAutofit/>
          </a:bodyPr>
          <a:lstStyle/>
          <a:p>
            <a:pPr marL="514350" indent="-514350">
              <a:buFont typeface="+mj-lt"/>
              <a:buAutoNum type="arabicPeriod"/>
            </a:pPr>
            <a:r>
              <a:rPr lang="fr-FR" dirty="0"/>
              <a:t>Open License or </a:t>
            </a:r>
            <a:r>
              <a:rPr lang="fr-FR" dirty="0" err="1"/>
              <a:t>Status</a:t>
            </a:r>
            <a:endParaRPr lang="fr-FR" dirty="0"/>
          </a:p>
          <a:p>
            <a:pPr marL="457200" lvl="1" indent="0">
              <a:buNone/>
            </a:pPr>
            <a:r>
              <a:rPr lang="en-US" dirty="0"/>
              <a:t>The </a:t>
            </a:r>
            <a:r>
              <a:rPr lang="en-US" b="1" dirty="0"/>
              <a:t>work</a:t>
            </a:r>
            <a:r>
              <a:rPr lang="en-US" dirty="0"/>
              <a:t> </a:t>
            </a:r>
            <a:r>
              <a:rPr lang="en-US" i="1" dirty="0"/>
              <a:t>must</a:t>
            </a:r>
            <a:r>
              <a:rPr lang="en-US" dirty="0"/>
              <a:t> be in the </a:t>
            </a:r>
            <a:r>
              <a:rPr lang="en-US" b="1" dirty="0"/>
              <a:t>public domain</a:t>
            </a:r>
            <a:r>
              <a:rPr lang="en-US" dirty="0"/>
              <a:t> or provided under an open </a:t>
            </a:r>
            <a:r>
              <a:rPr lang="en-US" b="1" dirty="0"/>
              <a:t>license</a:t>
            </a:r>
            <a:endParaRPr lang="fr-FR" dirty="0"/>
          </a:p>
          <a:p>
            <a:pPr marL="514350" indent="-514350">
              <a:buFont typeface="+mj-lt"/>
              <a:buAutoNum type="arabicPeriod"/>
            </a:pPr>
            <a:r>
              <a:rPr lang="fr-FR" dirty="0"/>
              <a:t>Access</a:t>
            </a:r>
          </a:p>
          <a:p>
            <a:pPr marL="457200" lvl="1" indent="0">
              <a:buNone/>
            </a:pPr>
            <a:r>
              <a:rPr lang="en-US" dirty="0"/>
              <a:t>The </a:t>
            </a:r>
            <a:r>
              <a:rPr lang="en-US" b="1" dirty="0"/>
              <a:t>work</a:t>
            </a:r>
            <a:r>
              <a:rPr lang="en-US" dirty="0"/>
              <a:t> </a:t>
            </a:r>
            <a:r>
              <a:rPr lang="en-US" i="1" dirty="0"/>
              <a:t>must</a:t>
            </a:r>
            <a:r>
              <a:rPr lang="en-US" dirty="0"/>
              <a:t> be provided as a whole and at no more than a reasonable one-time reproduction cost, and </a:t>
            </a:r>
            <a:r>
              <a:rPr lang="en-US" i="1" dirty="0"/>
              <a:t>should</a:t>
            </a:r>
            <a:r>
              <a:rPr lang="en-US" dirty="0"/>
              <a:t> be downloadable via the Internet without charge.</a:t>
            </a:r>
            <a:endParaRPr lang="fr-FR" dirty="0"/>
          </a:p>
          <a:p>
            <a:pPr marL="514350" indent="-514350">
              <a:buFont typeface="+mj-lt"/>
              <a:buAutoNum type="arabicPeriod"/>
            </a:pPr>
            <a:r>
              <a:rPr lang="fr-FR" dirty="0"/>
              <a:t>Machine </a:t>
            </a:r>
            <a:r>
              <a:rPr lang="fr-FR" dirty="0" err="1"/>
              <a:t>Readability</a:t>
            </a:r>
            <a:endParaRPr lang="fr-FR" dirty="0"/>
          </a:p>
          <a:p>
            <a:pPr marL="457200" lvl="1" indent="0">
              <a:buNone/>
            </a:pPr>
            <a:r>
              <a:rPr lang="en-US" dirty="0"/>
              <a:t>The </a:t>
            </a:r>
            <a:r>
              <a:rPr lang="en-US" b="1" dirty="0"/>
              <a:t>work</a:t>
            </a:r>
            <a:r>
              <a:rPr lang="en-US" dirty="0"/>
              <a:t> </a:t>
            </a:r>
            <a:r>
              <a:rPr lang="en-US" i="1" dirty="0"/>
              <a:t>must</a:t>
            </a:r>
            <a:r>
              <a:rPr lang="en-US" dirty="0"/>
              <a:t> be provided in a form readily processable by a computer and where the individual elements of the work can be easily accessed and modified.</a:t>
            </a:r>
            <a:endParaRPr lang="fr-FR" dirty="0"/>
          </a:p>
          <a:p>
            <a:pPr marL="514350" indent="-514350">
              <a:buFont typeface="+mj-lt"/>
              <a:buAutoNum type="arabicPeriod"/>
            </a:pPr>
            <a:r>
              <a:rPr lang="fr-FR" dirty="0"/>
              <a:t>Open Format</a:t>
            </a:r>
          </a:p>
          <a:p>
            <a:pPr marL="457200" lvl="1" indent="0">
              <a:buNone/>
            </a:pPr>
            <a:r>
              <a:rPr lang="en-US" dirty="0"/>
              <a:t>The </a:t>
            </a:r>
            <a:r>
              <a:rPr lang="en-US" b="1" dirty="0"/>
              <a:t>work</a:t>
            </a:r>
            <a:r>
              <a:rPr lang="en-US" dirty="0"/>
              <a:t> </a:t>
            </a:r>
            <a:r>
              <a:rPr lang="en-US" i="1" dirty="0"/>
              <a:t>must</a:t>
            </a:r>
            <a:r>
              <a:rPr lang="en-US" dirty="0"/>
              <a:t> be provided in an open format.</a:t>
            </a:r>
          </a:p>
        </p:txBody>
      </p:sp>
      <p:sp>
        <p:nvSpPr>
          <p:cNvPr id="4" name="Espace réservé du numéro de diapositive 3">
            <a:extLst>
              <a:ext uri="{FF2B5EF4-FFF2-40B4-BE49-F238E27FC236}">
                <a16:creationId xmlns:a16="http://schemas.microsoft.com/office/drawing/2014/main" id="{26B18D3D-1461-4F9F-B58F-88B8327CA7CA}"/>
              </a:ext>
            </a:extLst>
          </p:cNvPr>
          <p:cNvSpPr>
            <a:spLocks noGrp="1"/>
          </p:cNvSpPr>
          <p:nvPr>
            <p:ph type="sldNum" sz="quarter" idx="12"/>
          </p:nvPr>
        </p:nvSpPr>
        <p:spPr/>
        <p:txBody>
          <a:bodyPr/>
          <a:lstStyle/>
          <a:p>
            <a:fld id="{50488829-712A-49CD-A5AC-8F60246B7228}" type="slidenum">
              <a:rPr lang="en-US" smtClean="0"/>
              <a:t>36</a:t>
            </a:fld>
            <a:endParaRPr lang="en-US"/>
          </a:p>
        </p:txBody>
      </p:sp>
      <p:sp>
        <p:nvSpPr>
          <p:cNvPr id="5" name="Rectangle 4">
            <a:extLst>
              <a:ext uri="{FF2B5EF4-FFF2-40B4-BE49-F238E27FC236}">
                <a16:creationId xmlns:a16="http://schemas.microsoft.com/office/drawing/2014/main" id="{FA85436F-94E7-47FF-8389-17EE53B52178}"/>
              </a:ext>
            </a:extLst>
          </p:cNvPr>
          <p:cNvSpPr/>
          <p:nvPr/>
        </p:nvSpPr>
        <p:spPr>
          <a:xfrm>
            <a:off x="389056" y="6490028"/>
            <a:ext cx="7924800" cy="246221"/>
          </a:xfrm>
          <a:prstGeom prst="rect">
            <a:avLst/>
          </a:prstGeom>
        </p:spPr>
        <p:txBody>
          <a:bodyPr wrap="square">
            <a:spAutoFit/>
          </a:bodyPr>
          <a:lstStyle/>
          <a:p>
            <a:r>
              <a:rPr lang="fr-FR" sz="1000" dirty="0">
                <a:hlinkClick r:id="rId2"/>
              </a:rPr>
              <a:t>http://opendefinition.org/</a:t>
            </a:r>
            <a:r>
              <a:rPr lang="fr-FR" sz="1000" dirty="0"/>
              <a:t> </a:t>
            </a:r>
            <a:endParaRPr lang="en-US" sz="1000" dirty="0"/>
          </a:p>
        </p:txBody>
      </p:sp>
    </p:spTree>
    <p:extLst>
      <p:ext uri="{BB962C8B-B14F-4D97-AF65-F5344CB8AC3E}">
        <p14:creationId xmlns:p14="http://schemas.microsoft.com/office/powerpoint/2010/main" val="3578460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3FEB6-309C-4753-A220-23E901230B18}"/>
              </a:ext>
            </a:extLst>
          </p:cNvPr>
          <p:cNvSpPr>
            <a:spLocks noGrp="1"/>
          </p:cNvSpPr>
          <p:nvPr>
            <p:ph type="title"/>
          </p:nvPr>
        </p:nvSpPr>
        <p:spPr>
          <a:xfrm rot="16200000">
            <a:off x="-3008039" y="3008041"/>
            <a:ext cx="6880454" cy="864370"/>
          </a:xfrm>
        </p:spPr>
        <p:txBody>
          <a:bodyPr anchor="ctr">
            <a:normAutofit/>
          </a:bodyPr>
          <a:lstStyle/>
          <a:p>
            <a:pPr algn="ctr"/>
            <a:r>
              <a:rPr lang="fr-FR" sz="4000" dirty="0" err="1"/>
              <a:t>Economic</a:t>
            </a:r>
            <a:r>
              <a:rPr lang="fr-FR" sz="4000" dirty="0"/>
              <a:t> impact of Open Data</a:t>
            </a:r>
            <a:endParaRPr lang="en-US" sz="4000" dirty="0"/>
          </a:p>
        </p:txBody>
      </p:sp>
      <p:sp>
        <p:nvSpPr>
          <p:cNvPr id="4" name="Espace réservé du numéro de diapositive 3">
            <a:extLst>
              <a:ext uri="{FF2B5EF4-FFF2-40B4-BE49-F238E27FC236}">
                <a16:creationId xmlns:a16="http://schemas.microsoft.com/office/drawing/2014/main" id="{A419D8F4-FA14-42C1-B5D1-CF3CB347169A}"/>
              </a:ext>
            </a:extLst>
          </p:cNvPr>
          <p:cNvSpPr>
            <a:spLocks noGrp="1"/>
          </p:cNvSpPr>
          <p:nvPr>
            <p:ph type="sldNum" sz="quarter" idx="12"/>
          </p:nvPr>
        </p:nvSpPr>
        <p:spPr/>
        <p:txBody>
          <a:bodyPr/>
          <a:lstStyle/>
          <a:p>
            <a:fld id="{50488829-712A-49CD-A5AC-8F60246B7228}" type="slidenum">
              <a:rPr lang="en-US" smtClean="0"/>
              <a:t>37</a:t>
            </a:fld>
            <a:endParaRPr lang="en-US"/>
          </a:p>
        </p:txBody>
      </p:sp>
      <p:grpSp>
        <p:nvGrpSpPr>
          <p:cNvPr id="8" name="Groupe 7">
            <a:extLst>
              <a:ext uri="{FF2B5EF4-FFF2-40B4-BE49-F238E27FC236}">
                <a16:creationId xmlns:a16="http://schemas.microsoft.com/office/drawing/2014/main" id="{E2B59FE8-4E04-4305-A76F-9E63259D8F3E}"/>
              </a:ext>
            </a:extLst>
          </p:cNvPr>
          <p:cNvGrpSpPr/>
          <p:nvPr/>
        </p:nvGrpSpPr>
        <p:grpSpPr>
          <a:xfrm>
            <a:off x="864370" y="5255"/>
            <a:ext cx="11046691" cy="6880454"/>
            <a:chOff x="2486323" y="840507"/>
            <a:chExt cx="9705677" cy="6045201"/>
          </a:xfrm>
        </p:grpSpPr>
        <p:pic>
          <p:nvPicPr>
            <p:cNvPr id="5" name="Image 4">
              <a:extLst>
                <a:ext uri="{FF2B5EF4-FFF2-40B4-BE49-F238E27FC236}">
                  <a16:creationId xmlns:a16="http://schemas.microsoft.com/office/drawing/2014/main" id="{9833D614-6A22-4D74-A729-3A2AC0698C96}"/>
                </a:ext>
              </a:extLst>
            </p:cNvPr>
            <p:cNvPicPr>
              <a:picLocks noChangeAspect="1"/>
            </p:cNvPicPr>
            <p:nvPr/>
          </p:nvPicPr>
          <p:blipFill rotWithShape="1">
            <a:blip r:embed="rId2"/>
            <a:srcRect t="11852"/>
            <a:stretch/>
          </p:blipFill>
          <p:spPr>
            <a:xfrm>
              <a:off x="2486323" y="840508"/>
              <a:ext cx="4862692" cy="6045199"/>
            </a:xfrm>
            <a:prstGeom prst="rect">
              <a:avLst/>
            </a:prstGeom>
          </p:spPr>
        </p:pic>
        <p:pic>
          <p:nvPicPr>
            <p:cNvPr id="6" name="Image 5">
              <a:extLst>
                <a:ext uri="{FF2B5EF4-FFF2-40B4-BE49-F238E27FC236}">
                  <a16:creationId xmlns:a16="http://schemas.microsoft.com/office/drawing/2014/main" id="{3AF0D1E1-2638-44DA-BFB3-BE92645508C5}"/>
                </a:ext>
              </a:extLst>
            </p:cNvPr>
            <p:cNvPicPr>
              <a:picLocks noChangeAspect="1"/>
            </p:cNvPicPr>
            <p:nvPr/>
          </p:nvPicPr>
          <p:blipFill rotWithShape="1">
            <a:blip r:embed="rId3"/>
            <a:srcRect t="11852"/>
            <a:stretch/>
          </p:blipFill>
          <p:spPr>
            <a:xfrm>
              <a:off x="7349015" y="840507"/>
              <a:ext cx="4842985" cy="6045201"/>
            </a:xfrm>
            <a:prstGeom prst="rect">
              <a:avLst/>
            </a:prstGeom>
          </p:spPr>
        </p:pic>
      </p:grpSp>
      <p:sp>
        <p:nvSpPr>
          <p:cNvPr id="7" name="Rectangle 6">
            <a:extLst>
              <a:ext uri="{FF2B5EF4-FFF2-40B4-BE49-F238E27FC236}">
                <a16:creationId xmlns:a16="http://schemas.microsoft.com/office/drawing/2014/main" id="{7B2175AF-28CF-4C8D-A797-90ED47C842DE}"/>
              </a:ext>
            </a:extLst>
          </p:cNvPr>
          <p:cNvSpPr/>
          <p:nvPr/>
        </p:nvSpPr>
        <p:spPr>
          <a:xfrm rot="16200000">
            <a:off x="8986172" y="3641721"/>
            <a:ext cx="6096000" cy="246221"/>
          </a:xfrm>
          <a:prstGeom prst="rect">
            <a:avLst/>
          </a:prstGeom>
        </p:spPr>
        <p:txBody>
          <a:bodyPr>
            <a:spAutoFit/>
          </a:bodyPr>
          <a:lstStyle/>
          <a:p>
            <a:r>
              <a:rPr lang="en-US" sz="1000" dirty="0">
                <a:hlinkClick r:id="rId4"/>
              </a:rPr>
              <a:t>https://data.europa.eu/sites/default/files/the-economic-impact-of-open-data.pdf</a:t>
            </a:r>
            <a:r>
              <a:rPr lang="en-US" sz="1000" dirty="0"/>
              <a:t> </a:t>
            </a:r>
          </a:p>
        </p:txBody>
      </p:sp>
      <p:sp>
        <p:nvSpPr>
          <p:cNvPr id="3" name="Rectangle 2">
            <a:extLst>
              <a:ext uri="{FF2B5EF4-FFF2-40B4-BE49-F238E27FC236}">
                <a16:creationId xmlns:a16="http://schemas.microsoft.com/office/drawing/2014/main" id="{9B582D03-1F39-457D-98E3-B5AF1E01B946}"/>
              </a:ext>
            </a:extLst>
          </p:cNvPr>
          <p:cNvSpPr/>
          <p:nvPr/>
        </p:nvSpPr>
        <p:spPr>
          <a:xfrm>
            <a:off x="533401" y="6598364"/>
            <a:ext cx="6096000" cy="246221"/>
          </a:xfrm>
          <a:prstGeom prst="rect">
            <a:avLst/>
          </a:prstGeom>
        </p:spPr>
        <p:txBody>
          <a:bodyPr>
            <a:spAutoFit/>
          </a:bodyPr>
          <a:lstStyle/>
          <a:p>
            <a:r>
              <a:rPr lang="en-US" sz="1000" dirty="0">
                <a:hlinkClick r:id="rId4"/>
              </a:rPr>
              <a:t>https://data.europa.eu/sites/default/files/the-economic-impact-of-open-data.pdf</a:t>
            </a:r>
            <a:r>
              <a:rPr lang="en-US" sz="1000" dirty="0"/>
              <a:t>  (2020)</a:t>
            </a:r>
          </a:p>
        </p:txBody>
      </p:sp>
    </p:spTree>
    <p:extLst>
      <p:ext uri="{BB962C8B-B14F-4D97-AF65-F5344CB8AC3E}">
        <p14:creationId xmlns:p14="http://schemas.microsoft.com/office/powerpoint/2010/main" val="3954783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CBD8FA6-7B2B-4FEB-A811-615A0784163A}"/>
              </a:ext>
            </a:extLst>
          </p:cNvPr>
          <p:cNvSpPr>
            <a:spLocks noGrp="1"/>
          </p:cNvSpPr>
          <p:nvPr>
            <p:ph type="sldNum" sz="quarter" idx="12"/>
          </p:nvPr>
        </p:nvSpPr>
        <p:spPr/>
        <p:txBody>
          <a:bodyPr/>
          <a:lstStyle/>
          <a:p>
            <a:fld id="{50488829-712A-49CD-A5AC-8F60246B7228}" type="slidenum">
              <a:rPr lang="en-US" smtClean="0"/>
              <a:t>38</a:t>
            </a:fld>
            <a:endParaRPr lang="en-US"/>
          </a:p>
        </p:txBody>
      </p:sp>
      <p:pic>
        <p:nvPicPr>
          <p:cNvPr id="6" name="Image 5">
            <a:extLst>
              <a:ext uri="{FF2B5EF4-FFF2-40B4-BE49-F238E27FC236}">
                <a16:creationId xmlns:a16="http://schemas.microsoft.com/office/drawing/2014/main" id="{AFA3CE3A-F515-43A8-81C7-AD67BAD0205C}"/>
              </a:ext>
            </a:extLst>
          </p:cNvPr>
          <p:cNvPicPr>
            <a:picLocks noChangeAspect="1"/>
          </p:cNvPicPr>
          <p:nvPr/>
        </p:nvPicPr>
        <p:blipFill>
          <a:blip r:embed="rId2"/>
          <a:stretch>
            <a:fillRect/>
          </a:stretch>
        </p:blipFill>
        <p:spPr>
          <a:xfrm>
            <a:off x="5948914" y="0"/>
            <a:ext cx="4985806" cy="6858000"/>
          </a:xfrm>
          <a:prstGeom prst="rect">
            <a:avLst/>
          </a:prstGeom>
        </p:spPr>
      </p:pic>
      <p:pic>
        <p:nvPicPr>
          <p:cNvPr id="11" name="Image 10">
            <a:extLst>
              <a:ext uri="{FF2B5EF4-FFF2-40B4-BE49-F238E27FC236}">
                <a16:creationId xmlns:a16="http://schemas.microsoft.com/office/drawing/2014/main" id="{ACC77E62-7A39-4763-AC05-BB9ED54225A1}"/>
              </a:ext>
            </a:extLst>
          </p:cNvPr>
          <p:cNvPicPr>
            <a:picLocks noChangeAspect="1"/>
          </p:cNvPicPr>
          <p:nvPr/>
        </p:nvPicPr>
        <p:blipFill>
          <a:blip r:embed="rId3"/>
          <a:stretch>
            <a:fillRect/>
          </a:stretch>
        </p:blipFill>
        <p:spPr>
          <a:xfrm>
            <a:off x="313852" y="0"/>
            <a:ext cx="4861065" cy="6858000"/>
          </a:xfrm>
          <a:prstGeom prst="rect">
            <a:avLst/>
          </a:prstGeom>
        </p:spPr>
      </p:pic>
      <p:sp>
        <p:nvSpPr>
          <p:cNvPr id="5" name="Rectangle 4">
            <a:extLst>
              <a:ext uri="{FF2B5EF4-FFF2-40B4-BE49-F238E27FC236}">
                <a16:creationId xmlns:a16="http://schemas.microsoft.com/office/drawing/2014/main" id="{89BBDCEF-F970-48C3-8F29-84888A149940}"/>
              </a:ext>
            </a:extLst>
          </p:cNvPr>
          <p:cNvSpPr/>
          <p:nvPr/>
        </p:nvSpPr>
        <p:spPr>
          <a:xfrm rot="16200000">
            <a:off x="-2914710" y="3686889"/>
            <a:ext cx="6096000" cy="246221"/>
          </a:xfrm>
          <a:prstGeom prst="rect">
            <a:avLst/>
          </a:prstGeom>
        </p:spPr>
        <p:txBody>
          <a:bodyPr>
            <a:spAutoFit/>
          </a:bodyPr>
          <a:lstStyle/>
          <a:p>
            <a:r>
              <a:rPr lang="en-US" sz="1000" dirty="0">
                <a:hlinkClick r:id="rId4"/>
              </a:rPr>
              <a:t>https://data.europa.eu/sites/default/files/re-using_open_data.pdf</a:t>
            </a:r>
            <a:r>
              <a:rPr lang="en-US" sz="1000" dirty="0"/>
              <a:t> (2020) </a:t>
            </a:r>
          </a:p>
        </p:txBody>
      </p:sp>
    </p:spTree>
    <p:extLst>
      <p:ext uri="{BB962C8B-B14F-4D97-AF65-F5344CB8AC3E}">
        <p14:creationId xmlns:p14="http://schemas.microsoft.com/office/powerpoint/2010/main" val="1738926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CBD8FA6-7B2B-4FEB-A811-615A0784163A}"/>
              </a:ext>
            </a:extLst>
          </p:cNvPr>
          <p:cNvSpPr>
            <a:spLocks noGrp="1"/>
          </p:cNvSpPr>
          <p:nvPr>
            <p:ph type="sldNum" sz="quarter" idx="12"/>
          </p:nvPr>
        </p:nvSpPr>
        <p:spPr/>
        <p:txBody>
          <a:bodyPr/>
          <a:lstStyle/>
          <a:p>
            <a:fld id="{50488829-712A-49CD-A5AC-8F60246B7228}" type="slidenum">
              <a:rPr lang="en-US" smtClean="0"/>
              <a:t>39</a:t>
            </a:fld>
            <a:endParaRPr lang="en-US"/>
          </a:p>
        </p:txBody>
      </p:sp>
      <p:pic>
        <p:nvPicPr>
          <p:cNvPr id="11" name="Image 10">
            <a:extLst>
              <a:ext uri="{FF2B5EF4-FFF2-40B4-BE49-F238E27FC236}">
                <a16:creationId xmlns:a16="http://schemas.microsoft.com/office/drawing/2014/main" id="{ACC77E62-7A39-4763-AC05-BB9ED54225A1}"/>
              </a:ext>
            </a:extLst>
          </p:cNvPr>
          <p:cNvPicPr>
            <a:picLocks noChangeAspect="1"/>
          </p:cNvPicPr>
          <p:nvPr/>
        </p:nvPicPr>
        <p:blipFill>
          <a:blip r:embed="rId2"/>
          <a:stretch>
            <a:fillRect/>
          </a:stretch>
        </p:blipFill>
        <p:spPr>
          <a:xfrm>
            <a:off x="313852" y="0"/>
            <a:ext cx="4861065" cy="6858000"/>
          </a:xfrm>
          <a:prstGeom prst="rect">
            <a:avLst/>
          </a:prstGeom>
        </p:spPr>
      </p:pic>
      <p:sp>
        <p:nvSpPr>
          <p:cNvPr id="5" name="Rectangle 4">
            <a:extLst>
              <a:ext uri="{FF2B5EF4-FFF2-40B4-BE49-F238E27FC236}">
                <a16:creationId xmlns:a16="http://schemas.microsoft.com/office/drawing/2014/main" id="{89BBDCEF-F970-48C3-8F29-84888A149940}"/>
              </a:ext>
            </a:extLst>
          </p:cNvPr>
          <p:cNvSpPr/>
          <p:nvPr/>
        </p:nvSpPr>
        <p:spPr>
          <a:xfrm rot="16200000">
            <a:off x="-2914710" y="3686889"/>
            <a:ext cx="6096000" cy="246221"/>
          </a:xfrm>
          <a:prstGeom prst="rect">
            <a:avLst/>
          </a:prstGeom>
        </p:spPr>
        <p:txBody>
          <a:bodyPr>
            <a:spAutoFit/>
          </a:bodyPr>
          <a:lstStyle/>
          <a:p>
            <a:r>
              <a:rPr lang="en-US" sz="1000" dirty="0">
                <a:hlinkClick r:id="rId3"/>
              </a:rPr>
              <a:t>https://data.europa.eu/sites/default/files/re-using_open_data.pdf</a:t>
            </a:r>
            <a:r>
              <a:rPr lang="en-US" sz="1000" dirty="0"/>
              <a:t> (2020) </a:t>
            </a:r>
          </a:p>
        </p:txBody>
      </p:sp>
      <p:pic>
        <p:nvPicPr>
          <p:cNvPr id="7" name="Image 6">
            <a:extLst>
              <a:ext uri="{FF2B5EF4-FFF2-40B4-BE49-F238E27FC236}">
                <a16:creationId xmlns:a16="http://schemas.microsoft.com/office/drawing/2014/main" id="{5BFD2BD6-9DB3-4398-8CC0-D34DB5FB9990}"/>
              </a:ext>
            </a:extLst>
          </p:cNvPr>
          <p:cNvPicPr>
            <a:picLocks noChangeAspect="1"/>
          </p:cNvPicPr>
          <p:nvPr/>
        </p:nvPicPr>
        <p:blipFill>
          <a:blip r:embed="rId4"/>
          <a:stretch>
            <a:fillRect/>
          </a:stretch>
        </p:blipFill>
        <p:spPr>
          <a:xfrm>
            <a:off x="6105248" y="0"/>
            <a:ext cx="4820421" cy="6858000"/>
          </a:xfrm>
          <a:prstGeom prst="rect">
            <a:avLst/>
          </a:prstGeom>
        </p:spPr>
      </p:pic>
    </p:spTree>
    <p:extLst>
      <p:ext uri="{BB962C8B-B14F-4D97-AF65-F5344CB8AC3E}">
        <p14:creationId xmlns:p14="http://schemas.microsoft.com/office/powerpoint/2010/main" val="330588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DB83E-1E52-421D-BE6B-4194A2795CBA}"/>
              </a:ext>
            </a:extLst>
          </p:cNvPr>
          <p:cNvSpPr>
            <a:spLocks noGrp="1"/>
          </p:cNvSpPr>
          <p:nvPr>
            <p:ph type="title"/>
          </p:nvPr>
        </p:nvSpPr>
        <p:spPr>
          <a:xfrm>
            <a:off x="609600" y="365125"/>
            <a:ext cx="10972800" cy="1507218"/>
          </a:xfrm>
        </p:spPr>
        <p:txBody>
          <a:bodyPr>
            <a:normAutofit fontScale="90000"/>
          </a:bodyPr>
          <a:lstStyle/>
          <a:p>
            <a:r>
              <a:rPr lang="en-US" dirty="0"/>
              <a:t>Orders of magnitude of the total amount of data created, captured, copied, and consumed globally ?</a:t>
            </a:r>
          </a:p>
        </p:txBody>
      </p:sp>
      <p:sp>
        <p:nvSpPr>
          <p:cNvPr id="4" name="Espace réservé du numéro de diapositive 3">
            <a:extLst>
              <a:ext uri="{FF2B5EF4-FFF2-40B4-BE49-F238E27FC236}">
                <a16:creationId xmlns:a16="http://schemas.microsoft.com/office/drawing/2014/main" id="{0528BE58-8E92-42F9-A3BA-D7A23871C7F1}"/>
              </a:ext>
            </a:extLst>
          </p:cNvPr>
          <p:cNvSpPr>
            <a:spLocks noGrp="1"/>
          </p:cNvSpPr>
          <p:nvPr>
            <p:ph type="sldNum" sz="quarter" idx="12"/>
          </p:nvPr>
        </p:nvSpPr>
        <p:spPr/>
        <p:txBody>
          <a:bodyPr/>
          <a:lstStyle/>
          <a:p>
            <a:fld id="{50488829-712A-49CD-A5AC-8F60246B7228}" type="slidenum">
              <a:rPr lang="en-US" smtClean="0"/>
              <a:t>4</a:t>
            </a:fld>
            <a:endParaRPr lang="en-US"/>
          </a:p>
        </p:txBody>
      </p:sp>
      <p:pic>
        <p:nvPicPr>
          <p:cNvPr id="6" name="Image 5">
            <a:extLst>
              <a:ext uri="{FF2B5EF4-FFF2-40B4-BE49-F238E27FC236}">
                <a16:creationId xmlns:a16="http://schemas.microsoft.com/office/drawing/2014/main" id="{C7C1210B-52D1-4F3C-AB46-E0334C4F6315}"/>
              </a:ext>
            </a:extLst>
          </p:cNvPr>
          <p:cNvPicPr>
            <a:picLocks noChangeAspect="1"/>
          </p:cNvPicPr>
          <p:nvPr/>
        </p:nvPicPr>
        <p:blipFill>
          <a:blip r:embed="rId2"/>
          <a:stretch>
            <a:fillRect/>
          </a:stretch>
        </p:blipFill>
        <p:spPr>
          <a:xfrm>
            <a:off x="3348182" y="1685802"/>
            <a:ext cx="5495636" cy="5117769"/>
          </a:xfrm>
          <a:prstGeom prst="rect">
            <a:avLst/>
          </a:prstGeom>
        </p:spPr>
      </p:pic>
    </p:spTree>
    <p:extLst>
      <p:ext uri="{BB962C8B-B14F-4D97-AF65-F5344CB8AC3E}">
        <p14:creationId xmlns:p14="http://schemas.microsoft.com/office/powerpoint/2010/main" val="428544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1028700" y="3602038"/>
            <a:ext cx="10134600" cy="1655762"/>
          </a:xfrm>
        </p:spPr>
        <p:txBody>
          <a:bodyPr/>
          <a:lstStyle/>
          <a:p>
            <a:r>
              <a:rPr lang="fr-FR" dirty="0"/>
              <a:t>Part 4. The value of data </a:t>
            </a:r>
          </a:p>
          <a:p>
            <a:r>
              <a:rPr lang="fr-FR" dirty="0"/>
              <a:t>Part 4.5. </a:t>
            </a:r>
            <a:r>
              <a:rPr lang="en-US" dirty="0"/>
              <a:t>Machine-actionability of data increases its value</a:t>
            </a:r>
          </a:p>
        </p:txBody>
      </p:sp>
    </p:spTree>
    <p:extLst>
      <p:ext uri="{BB962C8B-B14F-4D97-AF65-F5344CB8AC3E}">
        <p14:creationId xmlns:p14="http://schemas.microsoft.com/office/powerpoint/2010/main" val="2134451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803FD-655D-4010-9F63-436CB692335A}"/>
              </a:ext>
            </a:extLst>
          </p:cNvPr>
          <p:cNvSpPr>
            <a:spLocks noGrp="1"/>
          </p:cNvSpPr>
          <p:nvPr>
            <p:ph type="title"/>
          </p:nvPr>
        </p:nvSpPr>
        <p:spPr/>
        <p:txBody>
          <a:bodyPr/>
          <a:lstStyle/>
          <a:p>
            <a:r>
              <a:rPr lang="fr-FR" dirty="0"/>
              <a:t>FAIR Principles</a:t>
            </a:r>
            <a:endParaRPr lang="en-US" dirty="0"/>
          </a:p>
        </p:txBody>
      </p:sp>
      <p:sp>
        <p:nvSpPr>
          <p:cNvPr id="4" name="Espace réservé du numéro de diapositive 3">
            <a:extLst>
              <a:ext uri="{FF2B5EF4-FFF2-40B4-BE49-F238E27FC236}">
                <a16:creationId xmlns:a16="http://schemas.microsoft.com/office/drawing/2014/main" id="{5A77CB2E-1E63-415E-B3CC-96E8B7B8F8C0}"/>
              </a:ext>
            </a:extLst>
          </p:cNvPr>
          <p:cNvSpPr>
            <a:spLocks noGrp="1"/>
          </p:cNvSpPr>
          <p:nvPr>
            <p:ph type="sldNum" sz="quarter" idx="12"/>
          </p:nvPr>
        </p:nvSpPr>
        <p:spPr/>
        <p:txBody>
          <a:bodyPr/>
          <a:lstStyle/>
          <a:p>
            <a:fld id="{50488829-712A-49CD-A5AC-8F60246B7228}" type="slidenum">
              <a:rPr lang="en-US" smtClean="0"/>
              <a:t>41</a:t>
            </a:fld>
            <a:endParaRPr lang="en-US"/>
          </a:p>
        </p:txBody>
      </p:sp>
      <p:sp>
        <p:nvSpPr>
          <p:cNvPr id="6" name="Rectangle 5">
            <a:extLst>
              <a:ext uri="{FF2B5EF4-FFF2-40B4-BE49-F238E27FC236}">
                <a16:creationId xmlns:a16="http://schemas.microsoft.com/office/drawing/2014/main" id="{A6666FD6-D792-45A9-835E-B1FD328483C3}"/>
              </a:ext>
            </a:extLst>
          </p:cNvPr>
          <p:cNvSpPr/>
          <p:nvPr/>
        </p:nvSpPr>
        <p:spPr>
          <a:xfrm>
            <a:off x="98323" y="6169709"/>
            <a:ext cx="8888361" cy="646331"/>
          </a:xfrm>
          <a:prstGeom prst="rect">
            <a:avLst/>
          </a:prstGeom>
        </p:spPr>
        <p:txBody>
          <a:bodyPr wrap="square">
            <a:spAutoFit/>
          </a:bodyPr>
          <a:lstStyle/>
          <a:p>
            <a:r>
              <a:rPr lang="en-US">
                <a:hlinkClick r:id="rId2"/>
              </a:rPr>
              <a:t>https://www.go-fair.org/fair-principles/</a:t>
            </a:r>
            <a:r>
              <a:rPr lang="en-US"/>
              <a:t> </a:t>
            </a:r>
          </a:p>
          <a:p>
            <a:r>
              <a:rPr lang="en-US"/>
              <a:t>FAIR Guiding Principles for scientific data management and stewardship (2016)</a:t>
            </a:r>
            <a:endParaRPr lang="en-US" dirty="0"/>
          </a:p>
        </p:txBody>
      </p:sp>
      <p:sp>
        <p:nvSpPr>
          <p:cNvPr id="9" name="Rectangle 8">
            <a:extLst>
              <a:ext uri="{FF2B5EF4-FFF2-40B4-BE49-F238E27FC236}">
                <a16:creationId xmlns:a16="http://schemas.microsoft.com/office/drawing/2014/main" id="{7AB0C0CD-33E7-4951-9BD0-9C98FA0E9E2F}"/>
              </a:ext>
            </a:extLst>
          </p:cNvPr>
          <p:cNvSpPr/>
          <p:nvPr/>
        </p:nvSpPr>
        <p:spPr>
          <a:xfrm>
            <a:off x="314632" y="4664878"/>
            <a:ext cx="11248103" cy="1323439"/>
          </a:xfrm>
          <a:prstGeom prst="rect">
            <a:avLst/>
          </a:prstGeom>
        </p:spPr>
        <p:txBody>
          <a:bodyPr wrap="square">
            <a:spAutoFit/>
          </a:bodyPr>
          <a:lstStyle/>
          <a:p>
            <a:r>
              <a:rPr lang="en-US" sz="2000" dirty="0">
                <a:solidFill>
                  <a:srgbClr val="202122"/>
                </a:solidFill>
                <a:latin typeface="Arial" panose="020B0604020202020204" pitchFamily="34" charset="0"/>
              </a:rPr>
              <a:t>The FAIR principles emphasize machine-actionability (i.e., the capacity of computational systems to find, access, interoperate, and reuse data with none or minimal human intervention) because humans increasingly rely on computational support to deal with data as a result of the increase in volume, complexity, and creation speed of data.</a:t>
            </a:r>
            <a:endParaRPr lang="en-US" sz="2000" dirty="0"/>
          </a:p>
        </p:txBody>
      </p:sp>
      <p:pic>
        <p:nvPicPr>
          <p:cNvPr id="1032" name="Picture 8" descr="FAIR data principles.jpg">
            <a:extLst>
              <a:ext uri="{FF2B5EF4-FFF2-40B4-BE49-F238E27FC236}">
                <a16:creationId xmlns:a16="http://schemas.microsoft.com/office/drawing/2014/main" id="{A8190C06-480F-4D9E-9CC7-31F30CA63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516" y="1455056"/>
            <a:ext cx="9438968" cy="320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1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A77CB2E-1E63-415E-B3CC-96E8B7B8F8C0}"/>
              </a:ext>
            </a:extLst>
          </p:cNvPr>
          <p:cNvSpPr>
            <a:spLocks noGrp="1"/>
          </p:cNvSpPr>
          <p:nvPr>
            <p:ph type="sldNum" sz="quarter" idx="12"/>
          </p:nvPr>
        </p:nvSpPr>
        <p:spPr/>
        <p:txBody>
          <a:bodyPr/>
          <a:lstStyle/>
          <a:p>
            <a:fld id="{50488829-712A-49CD-A5AC-8F60246B7228}" type="slidenum">
              <a:rPr lang="en-US" smtClean="0"/>
              <a:t>42</a:t>
            </a:fld>
            <a:endParaRPr lang="en-US"/>
          </a:p>
        </p:txBody>
      </p:sp>
      <p:sp>
        <p:nvSpPr>
          <p:cNvPr id="6" name="Rectangle 5">
            <a:extLst>
              <a:ext uri="{FF2B5EF4-FFF2-40B4-BE49-F238E27FC236}">
                <a16:creationId xmlns:a16="http://schemas.microsoft.com/office/drawing/2014/main" id="{A6666FD6-D792-45A9-835E-B1FD328483C3}"/>
              </a:ext>
            </a:extLst>
          </p:cNvPr>
          <p:cNvSpPr/>
          <p:nvPr/>
        </p:nvSpPr>
        <p:spPr>
          <a:xfrm>
            <a:off x="98323" y="6169709"/>
            <a:ext cx="8888361" cy="646331"/>
          </a:xfrm>
          <a:prstGeom prst="rect">
            <a:avLst/>
          </a:prstGeom>
        </p:spPr>
        <p:txBody>
          <a:bodyPr wrap="square">
            <a:spAutoFit/>
          </a:bodyPr>
          <a:lstStyle/>
          <a:p>
            <a:r>
              <a:rPr lang="en-US">
                <a:hlinkClick r:id="rId2"/>
              </a:rPr>
              <a:t>https://www.go-fair.org/fair-principles/</a:t>
            </a:r>
            <a:r>
              <a:rPr lang="en-US"/>
              <a:t> </a:t>
            </a:r>
          </a:p>
          <a:p>
            <a:r>
              <a:rPr lang="en-US"/>
              <a:t>FAIR Guiding Principles for scientific data management and stewardship (2016)</a:t>
            </a:r>
            <a:endParaRPr lang="en-US" dirty="0"/>
          </a:p>
        </p:txBody>
      </p:sp>
      <p:pic>
        <p:nvPicPr>
          <p:cNvPr id="2050" name="Picture 2" descr="FAIR">
            <a:extLst>
              <a:ext uri="{FF2B5EF4-FFF2-40B4-BE49-F238E27FC236}">
                <a16:creationId xmlns:a16="http://schemas.microsoft.com/office/drawing/2014/main" id="{15D474C9-5060-43FA-82F7-F53DFBA90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40" y="136525"/>
            <a:ext cx="8045538" cy="6036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5A07BEF-8D2D-4DA3-9351-BD6EB5CE3D72}"/>
              </a:ext>
            </a:extLst>
          </p:cNvPr>
          <p:cNvSpPr/>
          <p:nvPr/>
        </p:nvSpPr>
        <p:spPr>
          <a:xfrm>
            <a:off x="5083278" y="6169709"/>
            <a:ext cx="6096000" cy="246221"/>
          </a:xfrm>
          <a:prstGeom prst="rect">
            <a:avLst/>
          </a:prstGeom>
        </p:spPr>
        <p:txBody>
          <a:bodyPr>
            <a:spAutoFit/>
          </a:bodyPr>
          <a:lstStyle/>
          <a:p>
            <a:r>
              <a:rPr lang="en-US" sz="1000" dirty="0"/>
              <a:t>Source : Australian National Data Service (ANDS)</a:t>
            </a:r>
          </a:p>
        </p:txBody>
      </p:sp>
    </p:spTree>
    <p:extLst>
      <p:ext uri="{BB962C8B-B14F-4D97-AF65-F5344CB8AC3E}">
        <p14:creationId xmlns:p14="http://schemas.microsoft.com/office/powerpoint/2010/main" val="3925823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6EB5D-E234-4ACB-B8D8-38922C460491}"/>
              </a:ext>
            </a:extLst>
          </p:cNvPr>
          <p:cNvSpPr>
            <a:spLocks noGrp="1"/>
          </p:cNvSpPr>
          <p:nvPr>
            <p:ph type="title"/>
          </p:nvPr>
        </p:nvSpPr>
        <p:spPr>
          <a:xfrm>
            <a:off x="4023852" y="365125"/>
            <a:ext cx="10515600" cy="1325563"/>
          </a:xfrm>
        </p:spPr>
        <p:txBody>
          <a:bodyPr/>
          <a:lstStyle/>
          <a:p>
            <a:r>
              <a:rPr lang="fr-FR" dirty="0"/>
              <a:t>Example of standards for </a:t>
            </a:r>
            <a:r>
              <a:rPr lang="fr-FR" dirty="0" err="1"/>
              <a:t>Metadata</a:t>
            </a:r>
            <a:endParaRPr lang="en-US" dirty="0"/>
          </a:p>
        </p:txBody>
      </p:sp>
      <p:sp>
        <p:nvSpPr>
          <p:cNvPr id="4" name="Espace réservé du numéro de diapositive 3">
            <a:extLst>
              <a:ext uri="{FF2B5EF4-FFF2-40B4-BE49-F238E27FC236}">
                <a16:creationId xmlns:a16="http://schemas.microsoft.com/office/drawing/2014/main" id="{91198A7F-A9F4-4790-B4F1-8878956111EA}"/>
              </a:ext>
            </a:extLst>
          </p:cNvPr>
          <p:cNvSpPr>
            <a:spLocks noGrp="1"/>
          </p:cNvSpPr>
          <p:nvPr>
            <p:ph type="sldNum" sz="quarter" idx="12"/>
          </p:nvPr>
        </p:nvSpPr>
        <p:spPr/>
        <p:txBody>
          <a:bodyPr/>
          <a:lstStyle/>
          <a:p>
            <a:fld id="{50488829-712A-49CD-A5AC-8F60246B7228}" type="slidenum">
              <a:rPr lang="en-US" smtClean="0"/>
              <a:t>43</a:t>
            </a:fld>
            <a:endParaRPr lang="en-US"/>
          </a:p>
        </p:txBody>
      </p:sp>
      <p:pic>
        <p:nvPicPr>
          <p:cNvPr id="3074" name="Picture 2" descr="https://www.w3.org/TR/vocab-dcat-1/dcat-model.jpg">
            <a:extLst>
              <a:ext uri="{FF2B5EF4-FFF2-40B4-BE49-F238E27FC236}">
                <a16:creationId xmlns:a16="http://schemas.microsoft.com/office/drawing/2014/main" id="{5F454A34-CC5D-4BEA-98BF-DA02C1E46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86" y="1627015"/>
            <a:ext cx="6124319" cy="423042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65AA410-1322-4A5C-BB25-5E66530ADDF9}"/>
              </a:ext>
            </a:extLst>
          </p:cNvPr>
          <p:cNvSpPr txBox="1"/>
          <p:nvPr/>
        </p:nvSpPr>
        <p:spPr>
          <a:xfrm>
            <a:off x="6004733" y="5899796"/>
            <a:ext cx="5663381" cy="646331"/>
          </a:xfrm>
          <a:prstGeom prst="rect">
            <a:avLst/>
          </a:prstGeom>
          <a:noFill/>
        </p:spPr>
        <p:txBody>
          <a:bodyPr wrap="square" rtlCol="0">
            <a:spAutoFit/>
          </a:bodyPr>
          <a:lstStyle/>
          <a:p>
            <a:r>
              <a:rPr lang="en-US" dirty="0"/>
              <a:t>Data Catalog Vocabulary (DCAT) - Version 2</a:t>
            </a:r>
          </a:p>
          <a:p>
            <a:r>
              <a:rPr lang="en-US" dirty="0"/>
              <a:t>W3C Recommendation 04 February 2020</a:t>
            </a:r>
          </a:p>
        </p:txBody>
      </p:sp>
      <p:pic>
        <p:nvPicPr>
          <p:cNvPr id="3076" name="Picture 4" descr="schema.org : standard de données structurées (microdata)">
            <a:extLst>
              <a:ext uri="{FF2B5EF4-FFF2-40B4-BE49-F238E27FC236}">
                <a16:creationId xmlns:a16="http://schemas.microsoft.com/office/drawing/2014/main" id="{0AF48A0D-3CF9-422F-B1C8-E3F679C47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90" y="3568022"/>
            <a:ext cx="4513543" cy="272180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A7CE610-7A8B-4EA9-94CD-341545413AB2}"/>
              </a:ext>
            </a:extLst>
          </p:cNvPr>
          <p:cNvSpPr txBox="1"/>
          <p:nvPr/>
        </p:nvSpPr>
        <p:spPr>
          <a:xfrm>
            <a:off x="432619" y="3077806"/>
            <a:ext cx="5663381" cy="369332"/>
          </a:xfrm>
          <a:prstGeom prst="rect">
            <a:avLst/>
          </a:prstGeom>
          <a:noFill/>
        </p:spPr>
        <p:txBody>
          <a:bodyPr wrap="square" rtlCol="0">
            <a:spAutoFit/>
          </a:bodyPr>
          <a:lstStyle/>
          <a:p>
            <a:r>
              <a:rPr lang="en-US" dirty="0"/>
              <a:t>Dublin Core</a:t>
            </a:r>
          </a:p>
        </p:txBody>
      </p:sp>
      <p:pic>
        <p:nvPicPr>
          <p:cNvPr id="3078" name="Picture 6" descr="Dublin Core elements. | Download Scientific Diagram">
            <a:extLst>
              <a:ext uri="{FF2B5EF4-FFF2-40B4-BE49-F238E27FC236}">
                <a16:creationId xmlns:a16="http://schemas.microsoft.com/office/drawing/2014/main" id="{48889FFA-A05F-4251-A133-4CFB2BC91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19" y="8673"/>
            <a:ext cx="3667108" cy="314173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A6180701-7438-462A-AD76-6AF0B371F62A}"/>
              </a:ext>
            </a:extLst>
          </p:cNvPr>
          <p:cNvSpPr txBox="1"/>
          <p:nvPr/>
        </p:nvSpPr>
        <p:spPr>
          <a:xfrm>
            <a:off x="271295" y="6439039"/>
            <a:ext cx="5663381" cy="369332"/>
          </a:xfrm>
          <a:prstGeom prst="rect">
            <a:avLst/>
          </a:prstGeom>
          <a:noFill/>
        </p:spPr>
        <p:txBody>
          <a:bodyPr wrap="square" rtlCol="0">
            <a:spAutoFit/>
          </a:bodyPr>
          <a:lstStyle/>
          <a:p>
            <a:r>
              <a:rPr lang="en-US" dirty="0"/>
              <a:t>schema.org</a:t>
            </a:r>
          </a:p>
        </p:txBody>
      </p:sp>
    </p:spTree>
    <p:extLst>
      <p:ext uri="{BB962C8B-B14F-4D97-AF65-F5344CB8AC3E}">
        <p14:creationId xmlns:p14="http://schemas.microsoft.com/office/powerpoint/2010/main" val="3521224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56A80-E2D9-448A-ACCC-6890F335626A}"/>
              </a:ext>
            </a:extLst>
          </p:cNvPr>
          <p:cNvSpPr>
            <a:spLocks noGrp="1"/>
          </p:cNvSpPr>
          <p:nvPr>
            <p:ph type="title"/>
          </p:nvPr>
        </p:nvSpPr>
        <p:spPr/>
        <p:txBody>
          <a:bodyPr/>
          <a:lstStyle/>
          <a:p>
            <a:endParaRPr lang="en-US"/>
          </a:p>
        </p:txBody>
      </p:sp>
      <p:sp>
        <p:nvSpPr>
          <p:cNvPr id="3" name="Espace réservé du contenu 2">
            <a:extLst>
              <a:ext uri="{FF2B5EF4-FFF2-40B4-BE49-F238E27FC236}">
                <a16:creationId xmlns:a16="http://schemas.microsoft.com/office/drawing/2014/main" id="{B485DAD2-EC5D-49F0-82C6-8D293900C0DB}"/>
              </a:ext>
            </a:extLst>
          </p:cNvPr>
          <p:cNvSpPr>
            <a:spLocks noGrp="1"/>
          </p:cNvSpPr>
          <p:nvPr>
            <p:ph idx="1"/>
          </p:nvPr>
        </p:nvSpPr>
        <p:spPr/>
        <p:txBody>
          <a:bodyPr/>
          <a:lstStyle/>
          <a:p>
            <a:r>
              <a:rPr lang="en-US" dirty="0"/>
              <a:t>Demo Dublin core or schema.org in web pages</a:t>
            </a:r>
          </a:p>
          <a:p>
            <a:r>
              <a:rPr lang="en-US" dirty="0"/>
              <a:t>Demo DCAT for open data portal catalogs</a:t>
            </a:r>
          </a:p>
        </p:txBody>
      </p:sp>
      <p:sp>
        <p:nvSpPr>
          <p:cNvPr id="4" name="Espace réservé du numéro de diapositive 3">
            <a:extLst>
              <a:ext uri="{FF2B5EF4-FFF2-40B4-BE49-F238E27FC236}">
                <a16:creationId xmlns:a16="http://schemas.microsoft.com/office/drawing/2014/main" id="{949FB2A3-78DF-4324-9213-E9BCB3E8950B}"/>
              </a:ext>
            </a:extLst>
          </p:cNvPr>
          <p:cNvSpPr>
            <a:spLocks noGrp="1"/>
          </p:cNvSpPr>
          <p:nvPr>
            <p:ph type="sldNum" sz="quarter" idx="12"/>
          </p:nvPr>
        </p:nvSpPr>
        <p:spPr/>
        <p:txBody>
          <a:bodyPr/>
          <a:lstStyle/>
          <a:p>
            <a:fld id="{50488829-712A-49CD-A5AC-8F60246B7228}" type="slidenum">
              <a:rPr lang="en-US" smtClean="0"/>
              <a:t>44</a:t>
            </a:fld>
            <a:endParaRPr lang="en-US"/>
          </a:p>
        </p:txBody>
      </p:sp>
    </p:spTree>
    <p:extLst>
      <p:ext uri="{BB962C8B-B14F-4D97-AF65-F5344CB8AC3E}">
        <p14:creationId xmlns:p14="http://schemas.microsoft.com/office/powerpoint/2010/main" val="3223962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p:txBody>
          <a:bodyPr/>
          <a:lstStyle/>
          <a:p>
            <a:r>
              <a:rPr lang="fr-FR" dirty="0"/>
              <a:t>&lt; Part 4. The value of data &gt;</a:t>
            </a:r>
          </a:p>
        </p:txBody>
      </p:sp>
    </p:spTree>
    <p:extLst>
      <p:ext uri="{BB962C8B-B14F-4D97-AF65-F5344CB8AC3E}">
        <p14:creationId xmlns:p14="http://schemas.microsoft.com/office/powerpoint/2010/main" val="261936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DCE77-F03E-445D-AEB8-759EAD4539D8}"/>
              </a:ext>
            </a:extLst>
          </p:cNvPr>
          <p:cNvSpPr>
            <a:spLocks noGrp="1"/>
          </p:cNvSpPr>
          <p:nvPr>
            <p:ph type="title"/>
          </p:nvPr>
        </p:nvSpPr>
        <p:spPr>
          <a:xfrm>
            <a:off x="653143" y="365125"/>
            <a:ext cx="10885714" cy="1325563"/>
          </a:xfrm>
        </p:spPr>
        <p:txBody>
          <a:bodyPr>
            <a:normAutofit fontScale="90000"/>
          </a:bodyPr>
          <a:lstStyle/>
          <a:p>
            <a:r>
              <a:rPr lang="fr-FR" dirty="0" err="1"/>
              <a:t>Projected</a:t>
            </a:r>
            <a:r>
              <a:rPr lang="fr-FR" dirty="0"/>
              <a:t> figures 2025 for the </a:t>
            </a:r>
            <a:r>
              <a:rPr lang="en-US" dirty="0"/>
              <a:t>total amount of data created, captured, copied, and consumed globally</a:t>
            </a:r>
          </a:p>
        </p:txBody>
      </p:sp>
      <p:sp>
        <p:nvSpPr>
          <p:cNvPr id="4" name="Espace réservé du numéro de diapositive 3">
            <a:extLst>
              <a:ext uri="{FF2B5EF4-FFF2-40B4-BE49-F238E27FC236}">
                <a16:creationId xmlns:a16="http://schemas.microsoft.com/office/drawing/2014/main" id="{EA6E736F-AD2C-4495-A2E0-CCD1508CA6C2}"/>
              </a:ext>
            </a:extLst>
          </p:cNvPr>
          <p:cNvSpPr>
            <a:spLocks noGrp="1"/>
          </p:cNvSpPr>
          <p:nvPr>
            <p:ph type="sldNum" sz="quarter" idx="12"/>
          </p:nvPr>
        </p:nvSpPr>
        <p:spPr/>
        <p:txBody>
          <a:bodyPr/>
          <a:lstStyle/>
          <a:p>
            <a:fld id="{50488829-712A-49CD-A5AC-8F60246B7228}" type="slidenum">
              <a:rPr lang="en-US" smtClean="0"/>
              <a:t>5</a:t>
            </a:fld>
            <a:endParaRPr lang="en-US"/>
          </a:p>
        </p:txBody>
      </p:sp>
      <p:pic>
        <p:nvPicPr>
          <p:cNvPr id="5" name="Image 4">
            <a:extLst>
              <a:ext uri="{FF2B5EF4-FFF2-40B4-BE49-F238E27FC236}">
                <a16:creationId xmlns:a16="http://schemas.microsoft.com/office/drawing/2014/main" id="{87D2B412-98BE-4BB5-B0CA-22B11CD2CF79}"/>
              </a:ext>
            </a:extLst>
          </p:cNvPr>
          <p:cNvPicPr>
            <a:picLocks noChangeAspect="1"/>
          </p:cNvPicPr>
          <p:nvPr/>
        </p:nvPicPr>
        <p:blipFill rotWithShape="1">
          <a:blip r:embed="rId2"/>
          <a:srcRect t="15622" r="75238"/>
          <a:stretch/>
        </p:blipFill>
        <p:spPr>
          <a:xfrm>
            <a:off x="575771" y="1690688"/>
            <a:ext cx="2305974" cy="4799340"/>
          </a:xfrm>
          <a:prstGeom prst="rect">
            <a:avLst/>
          </a:prstGeom>
        </p:spPr>
      </p:pic>
      <p:sp>
        <p:nvSpPr>
          <p:cNvPr id="7" name="Rectangle 6">
            <a:extLst>
              <a:ext uri="{FF2B5EF4-FFF2-40B4-BE49-F238E27FC236}">
                <a16:creationId xmlns:a16="http://schemas.microsoft.com/office/drawing/2014/main" id="{A93C11DF-2865-4D2F-B540-781461AB9530}"/>
              </a:ext>
            </a:extLst>
          </p:cNvPr>
          <p:cNvSpPr/>
          <p:nvPr/>
        </p:nvSpPr>
        <p:spPr>
          <a:xfrm>
            <a:off x="389056" y="6490028"/>
            <a:ext cx="7924800" cy="246221"/>
          </a:xfrm>
          <a:prstGeom prst="rect">
            <a:avLst/>
          </a:prstGeom>
        </p:spPr>
        <p:txBody>
          <a:bodyPr wrap="square">
            <a:spAutoFit/>
          </a:bodyPr>
          <a:lstStyle/>
          <a:p>
            <a:r>
              <a:rPr lang="en-US" sz="1000">
                <a:hlinkClick r:id="rId3"/>
              </a:rPr>
              <a:t>https://ec.europa.eu/info/strategy/priorities-2019-2024/europe-fit-digital-age/european-data-strategy_en#projected-figures-2025</a:t>
            </a:r>
            <a:r>
              <a:rPr lang="en-US" sz="1000"/>
              <a:t> </a:t>
            </a:r>
          </a:p>
        </p:txBody>
      </p:sp>
      <p:pic>
        <p:nvPicPr>
          <p:cNvPr id="8" name="Image 7">
            <a:extLst>
              <a:ext uri="{FF2B5EF4-FFF2-40B4-BE49-F238E27FC236}">
                <a16:creationId xmlns:a16="http://schemas.microsoft.com/office/drawing/2014/main" id="{8A17155F-F300-4C2C-B0E8-1B32904884DC}"/>
              </a:ext>
            </a:extLst>
          </p:cNvPr>
          <p:cNvPicPr>
            <a:picLocks noChangeAspect="1"/>
          </p:cNvPicPr>
          <p:nvPr/>
        </p:nvPicPr>
        <p:blipFill>
          <a:blip r:embed="rId4"/>
          <a:stretch>
            <a:fillRect/>
          </a:stretch>
        </p:blipFill>
        <p:spPr>
          <a:xfrm>
            <a:off x="4684346" y="1528590"/>
            <a:ext cx="6669454" cy="4576245"/>
          </a:xfrm>
          <a:prstGeom prst="rect">
            <a:avLst/>
          </a:prstGeom>
        </p:spPr>
      </p:pic>
      <p:sp>
        <p:nvSpPr>
          <p:cNvPr id="10" name="Rectangle 9">
            <a:extLst>
              <a:ext uri="{FF2B5EF4-FFF2-40B4-BE49-F238E27FC236}">
                <a16:creationId xmlns:a16="http://schemas.microsoft.com/office/drawing/2014/main" id="{7D5D7803-4BC9-4197-82DE-FDF2565C2063}"/>
              </a:ext>
            </a:extLst>
          </p:cNvPr>
          <p:cNvSpPr/>
          <p:nvPr/>
        </p:nvSpPr>
        <p:spPr>
          <a:xfrm>
            <a:off x="4684346" y="6158866"/>
            <a:ext cx="6096000" cy="246221"/>
          </a:xfrm>
          <a:prstGeom prst="rect">
            <a:avLst/>
          </a:prstGeom>
        </p:spPr>
        <p:txBody>
          <a:bodyPr>
            <a:spAutoFit/>
          </a:bodyPr>
          <a:lstStyle/>
          <a:p>
            <a:r>
              <a:rPr lang="en-US" sz="1000" dirty="0">
                <a:hlinkClick r:id="rId5"/>
              </a:rPr>
              <a:t>https://www.statista.com/statistics/871513/worldwide-data-created/</a:t>
            </a:r>
            <a:r>
              <a:rPr lang="en-US" sz="1000" dirty="0"/>
              <a:t> </a:t>
            </a:r>
          </a:p>
        </p:txBody>
      </p:sp>
    </p:spTree>
    <p:extLst>
      <p:ext uri="{BB962C8B-B14F-4D97-AF65-F5344CB8AC3E}">
        <p14:creationId xmlns:p14="http://schemas.microsoft.com/office/powerpoint/2010/main" val="33408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7C99E-85B0-4961-BD58-0C34DF7444D4}"/>
              </a:ext>
            </a:extLst>
          </p:cNvPr>
          <p:cNvSpPr>
            <a:spLocks noGrp="1"/>
          </p:cNvSpPr>
          <p:nvPr>
            <p:ph type="title"/>
          </p:nvPr>
        </p:nvSpPr>
        <p:spPr/>
        <p:txBody>
          <a:bodyPr/>
          <a:lstStyle/>
          <a:p>
            <a:r>
              <a:rPr lang="fr-FR" dirty="0" err="1"/>
              <a:t>Projected</a:t>
            </a:r>
            <a:r>
              <a:rPr lang="fr-FR" dirty="0"/>
              <a:t> figures 2025</a:t>
            </a:r>
            <a:endParaRPr lang="en-US" dirty="0"/>
          </a:p>
        </p:txBody>
      </p:sp>
      <p:sp>
        <p:nvSpPr>
          <p:cNvPr id="4" name="Espace réservé du numéro de diapositive 3">
            <a:extLst>
              <a:ext uri="{FF2B5EF4-FFF2-40B4-BE49-F238E27FC236}">
                <a16:creationId xmlns:a16="http://schemas.microsoft.com/office/drawing/2014/main" id="{CFA0BDD0-A5AB-45C7-9130-7F507BE8CF5F}"/>
              </a:ext>
            </a:extLst>
          </p:cNvPr>
          <p:cNvSpPr>
            <a:spLocks noGrp="1"/>
          </p:cNvSpPr>
          <p:nvPr>
            <p:ph type="sldNum" sz="quarter" idx="12"/>
          </p:nvPr>
        </p:nvSpPr>
        <p:spPr/>
        <p:txBody>
          <a:bodyPr/>
          <a:lstStyle/>
          <a:p>
            <a:fld id="{50488829-712A-49CD-A5AC-8F60246B7228}" type="slidenum">
              <a:rPr lang="en-US" smtClean="0"/>
              <a:t>6</a:t>
            </a:fld>
            <a:endParaRPr lang="en-US"/>
          </a:p>
        </p:txBody>
      </p:sp>
      <p:pic>
        <p:nvPicPr>
          <p:cNvPr id="5" name="Image 4">
            <a:extLst>
              <a:ext uri="{FF2B5EF4-FFF2-40B4-BE49-F238E27FC236}">
                <a16:creationId xmlns:a16="http://schemas.microsoft.com/office/drawing/2014/main" id="{5116D2E3-66F1-4E7D-977C-5F4D83C01595}"/>
              </a:ext>
            </a:extLst>
          </p:cNvPr>
          <p:cNvPicPr>
            <a:picLocks noChangeAspect="1"/>
          </p:cNvPicPr>
          <p:nvPr/>
        </p:nvPicPr>
        <p:blipFill rotWithShape="1">
          <a:blip r:embed="rId2"/>
          <a:srcRect l="1" t="15622" r="340"/>
          <a:stretch/>
        </p:blipFill>
        <p:spPr>
          <a:xfrm>
            <a:off x="609600" y="1416135"/>
            <a:ext cx="9811657" cy="5073893"/>
          </a:xfrm>
          <a:prstGeom prst="rect">
            <a:avLst/>
          </a:prstGeom>
        </p:spPr>
      </p:pic>
      <p:sp>
        <p:nvSpPr>
          <p:cNvPr id="6" name="Rectangle 5">
            <a:extLst>
              <a:ext uri="{FF2B5EF4-FFF2-40B4-BE49-F238E27FC236}">
                <a16:creationId xmlns:a16="http://schemas.microsoft.com/office/drawing/2014/main" id="{8FA0871A-220E-45A1-9C30-D6820078D93B}"/>
              </a:ext>
            </a:extLst>
          </p:cNvPr>
          <p:cNvSpPr/>
          <p:nvPr/>
        </p:nvSpPr>
        <p:spPr>
          <a:xfrm>
            <a:off x="389056" y="6490028"/>
            <a:ext cx="7924800" cy="246221"/>
          </a:xfrm>
          <a:prstGeom prst="rect">
            <a:avLst/>
          </a:prstGeom>
        </p:spPr>
        <p:txBody>
          <a:bodyPr wrap="square">
            <a:spAutoFit/>
          </a:bodyPr>
          <a:lstStyle/>
          <a:p>
            <a:r>
              <a:rPr lang="en-US" sz="1000">
                <a:hlinkClick r:id="rId3"/>
              </a:rPr>
              <a:t>https://ec.europa.eu/info/strategy/priorities-2019-2024/europe-fit-digital-age/european-data-strategy_en#projected-figures-2025</a:t>
            </a:r>
            <a:r>
              <a:rPr lang="en-US" sz="1000"/>
              <a:t> </a:t>
            </a:r>
          </a:p>
        </p:txBody>
      </p:sp>
    </p:spTree>
    <p:extLst>
      <p:ext uri="{BB962C8B-B14F-4D97-AF65-F5344CB8AC3E}">
        <p14:creationId xmlns:p14="http://schemas.microsoft.com/office/powerpoint/2010/main" val="136667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E46375E-EA8B-41E0-A1DF-C9DB1F9B4549}"/>
              </a:ext>
            </a:extLst>
          </p:cNvPr>
          <p:cNvPicPr>
            <a:picLocks noChangeAspect="1"/>
          </p:cNvPicPr>
          <p:nvPr/>
        </p:nvPicPr>
        <p:blipFill>
          <a:blip r:embed="rId2"/>
          <a:stretch>
            <a:fillRect/>
          </a:stretch>
        </p:blipFill>
        <p:spPr>
          <a:xfrm>
            <a:off x="5326696" y="0"/>
            <a:ext cx="6865304" cy="6858000"/>
          </a:xfrm>
          <a:prstGeom prst="rect">
            <a:avLst/>
          </a:prstGeom>
        </p:spPr>
      </p:pic>
      <p:sp>
        <p:nvSpPr>
          <p:cNvPr id="2" name="Titre 1">
            <a:extLst>
              <a:ext uri="{FF2B5EF4-FFF2-40B4-BE49-F238E27FC236}">
                <a16:creationId xmlns:a16="http://schemas.microsoft.com/office/drawing/2014/main" id="{4FC0757A-197E-4750-94C4-9D02069E5C39}"/>
              </a:ext>
            </a:extLst>
          </p:cNvPr>
          <p:cNvSpPr>
            <a:spLocks noGrp="1"/>
          </p:cNvSpPr>
          <p:nvPr>
            <p:ph type="title"/>
          </p:nvPr>
        </p:nvSpPr>
        <p:spPr>
          <a:xfrm>
            <a:off x="0" y="1413931"/>
            <a:ext cx="5326694" cy="3385085"/>
          </a:xfrm>
        </p:spPr>
        <p:txBody>
          <a:bodyPr>
            <a:normAutofit/>
          </a:bodyPr>
          <a:lstStyle/>
          <a:p>
            <a:pPr algn="ctr"/>
            <a:r>
              <a:rPr lang="en-US" dirty="0"/>
              <a:t>This happens every minute of every day, according to DOMO </a:t>
            </a:r>
            <a:br>
              <a:rPr lang="en-US" dirty="0"/>
            </a:br>
            <a:r>
              <a:rPr lang="en-US" sz="3200" dirty="0"/>
              <a:t>(Source: Data Never Sleeps 9.0)</a:t>
            </a:r>
            <a:endParaRPr lang="en-US" dirty="0"/>
          </a:p>
        </p:txBody>
      </p:sp>
      <p:sp>
        <p:nvSpPr>
          <p:cNvPr id="4" name="Espace réservé du numéro de diapositive 3">
            <a:extLst>
              <a:ext uri="{FF2B5EF4-FFF2-40B4-BE49-F238E27FC236}">
                <a16:creationId xmlns:a16="http://schemas.microsoft.com/office/drawing/2014/main" id="{008E2BBB-B1D2-4FD3-BB8E-DADD4E50C1F5}"/>
              </a:ext>
            </a:extLst>
          </p:cNvPr>
          <p:cNvSpPr>
            <a:spLocks noGrp="1"/>
          </p:cNvSpPr>
          <p:nvPr>
            <p:ph type="sldNum" sz="quarter" idx="12"/>
          </p:nvPr>
        </p:nvSpPr>
        <p:spPr/>
        <p:txBody>
          <a:bodyPr/>
          <a:lstStyle/>
          <a:p>
            <a:fld id="{50488829-712A-49CD-A5AC-8F60246B7228}" type="slidenum">
              <a:rPr lang="en-US" smtClean="0"/>
              <a:t>7</a:t>
            </a:fld>
            <a:endParaRPr lang="en-US"/>
          </a:p>
        </p:txBody>
      </p:sp>
      <p:pic>
        <p:nvPicPr>
          <p:cNvPr id="7" name="Image 6">
            <a:extLst>
              <a:ext uri="{FF2B5EF4-FFF2-40B4-BE49-F238E27FC236}">
                <a16:creationId xmlns:a16="http://schemas.microsoft.com/office/drawing/2014/main" id="{25BA7808-842B-4D34-B694-AC5FBFDFD6D8}"/>
              </a:ext>
            </a:extLst>
          </p:cNvPr>
          <p:cNvPicPr>
            <a:picLocks noChangeAspect="1"/>
          </p:cNvPicPr>
          <p:nvPr/>
        </p:nvPicPr>
        <p:blipFill>
          <a:blip r:embed="rId3"/>
          <a:stretch>
            <a:fillRect/>
          </a:stretch>
        </p:blipFill>
        <p:spPr>
          <a:xfrm>
            <a:off x="0" y="0"/>
            <a:ext cx="5326696" cy="1413931"/>
          </a:xfrm>
          <a:prstGeom prst="rect">
            <a:avLst/>
          </a:prstGeom>
        </p:spPr>
      </p:pic>
      <p:pic>
        <p:nvPicPr>
          <p:cNvPr id="8" name="Image 7">
            <a:extLst>
              <a:ext uri="{FF2B5EF4-FFF2-40B4-BE49-F238E27FC236}">
                <a16:creationId xmlns:a16="http://schemas.microsoft.com/office/drawing/2014/main" id="{F4CC27DE-A28D-438F-B4EC-50F4BE30C0B3}"/>
              </a:ext>
            </a:extLst>
          </p:cNvPr>
          <p:cNvPicPr>
            <a:picLocks noChangeAspect="1"/>
          </p:cNvPicPr>
          <p:nvPr/>
        </p:nvPicPr>
        <p:blipFill>
          <a:blip r:embed="rId4"/>
          <a:stretch>
            <a:fillRect/>
          </a:stretch>
        </p:blipFill>
        <p:spPr>
          <a:xfrm>
            <a:off x="0" y="4799016"/>
            <a:ext cx="5326696" cy="2058984"/>
          </a:xfrm>
          <a:prstGeom prst="rect">
            <a:avLst/>
          </a:prstGeom>
        </p:spPr>
      </p:pic>
      <p:sp>
        <p:nvSpPr>
          <p:cNvPr id="5" name="Rectangle 4">
            <a:extLst>
              <a:ext uri="{FF2B5EF4-FFF2-40B4-BE49-F238E27FC236}">
                <a16:creationId xmlns:a16="http://schemas.microsoft.com/office/drawing/2014/main" id="{8734BE5A-BD20-4071-B734-6450CEF09F5D}"/>
              </a:ext>
            </a:extLst>
          </p:cNvPr>
          <p:cNvSpPr/>
          <p:nvPr/>
        </p:nvSpPr>
        <p:spPr>
          <a:xfrm>
            <a:off x="0" y="4552795"/>
            <a:ext cx="6096000" cy="246221"/>
          </a:xfrm>
          <a:prstGeom prst="rect">
            <a:avLst/>
          </a:prstGeom>
        </p:spPr>
        <p:txBody>
          <a:bodyPr>
            <a:spAutoFit/>
          </a:bodyPr>
          <a:lstStyle/>
          <a:p>
            <a:r>
              <a:rPr lang="en-US" sz="1000" dirty="0">
                <a:solidFill>
                  <a:srgbClr val="1F4E79"/>
                </a:solidFill>
                <a:hlinkClick r:id="rId5">
                  <a:extLst>
                    <a:ext uri="{A12FA001-AC4F-418D-AE19-62706E023703}">
                      <ahyp:hlinkClr xmlns:ahyp="http://schemas.microsoft.com/office/drawing/2018/hyperlinkcolor" val="tx"/>
                    </a:ext>
                  </a:extLst>
                </a:hlinkClick>
              </a:rPr>
              <a:t>https://www.domo.com/learn/infographic/data-never-sleeps-9</a:t>
            </a:r>
            <a:r>
              <a:rPr lang="en-US" sz="1000" dirty="0">
                <a:solidFill>
                  <a:srgbClr val="1F4E79"/>
                </a:solidFill>
              </a:rPr>
              <a:t> </a:t>
            </a:r>
          </a:p>
        </p:txBody>
      </p:sp>
    </p:spTree>
    <p:extLst>
      <p:ext uri="{BB962C8B-B14F-4D97-AF65-F5344CB8AC3E}">
        <p14:creationId xmlns:p14="http://schemas.microsoft.com/office/powerpoint/2010/main" val="373238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7393F8C-5304-43E3-818A-6235C6F58626}"/>
              </a:ext>
            </a:extLst>
          </p:cNvPr>
          <p:cNvPicPr>
            <a:picLocks noChangeAspect="1"/>
          </p:cNvPicPr>
          <p:nvPr/>
        </p:nvPicPr>
        <p:blipFill>
          <a:blip r:embed="rId2"/>
          <a:stretch>
            <a:fillRect/>
          </a:stretch>
        </p:blipFill>
        <p:spPr>
          <a:xfrm>
            <a:off x="624114" y="1319713"/>
            <a:ext cx="10943772" cy="5407612"/>
          </a:xfrm>
          <a:prstGeom prst="rect">
            <a:avLst/>
          </a:prstGeom>
        </p:spPr>
      </p:pic>
      <p:sp>
        <p:nvSpPr>
          <p:cNvPr id="2" name="Titre 1">
            <a:extLst>
              <a:ext uri="{FF2B5EF4-FFF2-40B4-BE49-F238E27FC236}">
                <a16:creationId xmlns:a16="http://schemas.microsoft.com/office/drawing/2014/main" id="{DDBCDF62-76E6-4A85-9567-EFF86ABF6C02}"/>
              </a:ext>
            </a:extLst>
          </p:cNvPr>
          <p:cNvSpPr>
            <a:spLocks noGrp="1"/>
          </p:cNvSpPr>
          <p:nvPr>
            <p:ph type="title"/>
          </p:nvPr>
        </p:nvSpPr>
        <p:spPr/>
        <p:txBody>
          <a:bodyPr/>
          <a:lstStyle/>
          <a:p>
            <a:r>
              <a:rPr lang="fr-FR" dirty="0"/>
              <a:t>The 5 </a:t>
            </a:r>
            <a:r>
              <a:rPr lang="fr-FR" dirty="0" err="1"/>
              <a:t>V’s</a:t>
            </a:r>
            <a:r>
              <a:rPr lang="fr-FR" dirty="0"/>
              <a:t> of Big Data ?</a:t>
            </a:r>
            <a:endParaRPr lang="en-US" dirty="0"/>
          </a:p>
        </p:txBody>
      </p:sp>
      <p:sp>
        <p:nvSpPr>
          <p:cNvPr id="4" name="Espace réservé du numéro de diapositive 3">
            <a:extLst>
              <a:ext uri="{FF2B5EF4-FFF2-40B4-BE49-F238E27FC236}">
                <a16:creationId xmlns:a16="http://schemas.microsoft.com/office/drawing/2014/main" id="{0D76E24E-38AF-4E42-92E5-0B2245FE8C2F}"/>
              </a:ext>
            </a:extLst>
          </p:cNvPr>
          <p:cNvSpPr>
            <a:spLocks noGrp="1"/>
          </p:cNvSpPr>
          <p:nvPr>
            <p:ph type="sldNum" sz="quarter" idx="12"/>
          </p:nvPr>
        </p:nvSpPr>
        <p:spPr/>
        <p:txBody>
          <a:bodyPr/>
          <a:lstStyle/>
          <a:p>
            <a:fld id="{50488829-712A-49CD-A5AC-8F60246B7228}" type="slidenum">
              <a:rPr lang="en-US" smtClean="0"/>
              <a:t>8</a:t>
            </a:fld>
            <a:endParaRPr lang="en-US"/>
          </a:p>
        </p:txBody>
      </p:sp>
      <p:sp>
        <p:nvSpPr>
          <p:cNvPr id="7" name="Rectangle 6">
            <a:extLst>
              <a:ext uri="{FF2B5EF4-FFF2-40B4-BE49-F238E27FC236}">
                <a16:creationId xmlns:a16="http://schemas.microsoft.com/office/drawing/2014/main" id="{D3723CCC-6405-40E7-ADF6-D98E2EC59C68}"/>
              </a:ext>
            </a:extLst>
          </p:cNvPr>
          <p:cNvSpPr/>
          <p:nvPr/>
        </p:nvSpPr>
        <p:spPr>
          <a:xfrm>
            <a:off x="624114" y="6445481"/>
            <a:ext cx="6096000" cy="246221"/>
          </a:xfrm>
          <a:prstGeom prst="rect">
            <a:avLst/>
          </a:prstGeom>
        </p:spPr>
        <p:txBody>
          <a:bodyPr>
            <a:spAutoFit/>
          </a:bodyPr>
          <a:lstStyle/>
          <a:p>
            <a:r>
              <a:rPr lang="en-US" sz="1000" dirty="0">
                <a:hlinkClick r:id="rId3"/>
              </a:rPr>
              <a:t>https://medium.com/analytics-vidhya/5vs-of-big-data-to-a-non-it-person-c498f8b56c86</a:t>
            </a:r>
            <a:r>
              <a:rPr lang="en-US" sz="1000" dirty="0"/>
              <a:t> </a:t>
            </a:r>
          </a:p>
        </p:txBody>
      </p:sp>
    </p:spTree>
    <p:extLst>
      <p:ext uri="{BB962C8B-B14F-4D97-AF65-F5344CB8AC3E}">
        <p14:creationId xmlns:p14="http://schemas.microsoft.com/office/powerpoint/2010/main" val="399186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082800" y="3602038"/>
            <a:ext cx="8026400" cy="1655762"/>
          </a:xfrm>
        </p:spPr>
        <p:txBody>
          <a:bodyPr/>
          <a:lstStyle/>
          <a:p>
            <a:r>
              <a:rPr lang="en-US" dirty="0"/>
              <a:t>Part 4. </a:t>
            </a:r>
            <a:r>
              <a:rPr lang="fr-FR" dirty="0"/>
              <a:t>The value of data </a:t>
            </a:r>
            <a:endParaRPr lang="en-US" dirty="0"/>
          </a:p>
          <a:p>
            <a:r>
              <a:rPr lang="en-US" dirty="0"/>
              <a:t>Part 4.2. Data, Information, Knowledge, Metadata, …</a:t>
            </a:r>
          </a:p>
        </p:txBody>
      </p:sp>
    </p:spTree>
    <p:extLst>
      <p:ext uri="{BB962C8B-B14F-4D97-AF65-F5344CB8AC3E}">
        <p14:creationId xmlns:p14="http://schemas.microsoft.com/office/powerpoint/2010/main" val="3755301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2615</Words>
  <Application>Microsoft Office PowerPoint</Application>
  <PresentationFormat>Grand écran</PresentationFormat>
  <Paragraphs>283</Paragraphs>
  <Slides>45</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45</vt:i4>
      </vt:variant>
    </vt:vector>
  </HeadingPairs>
  <TitlesOfParts>
    <vt:vector size="49" baseType="lpstr">
      <vt:lpstr>Arial</vt:lpstr>
      <vt:lpstr>Calibri</vt:lpstr>
      <vt:lpstr>Calibri Light</vt:lpstr>
      <vt:lpstr>Office Theme</vt:lpstr>
      <vt:lpstr>Data Interoperability and Semantics</vt:lpstr>
      <vt:lpstr>Data Interoperability and Semantics Outline</vt:lpstr>
      <vt:lpstr>Data Interoperability and Semantics</vt:lpstr>
      <vt:lpstr>Orders of magnitude of the total amount of data created, captured, copied, and consumed globally ?</vt:lpstr>
      <vt:lpstr>Projected figures 2025 for the total amount of data created, captured, copied, and consumed globally</vt:lpstr>
      <vt:lpstr>Projected figures 2025</vt:lpstr>
      <vt:lpstr>This happens every minute of every day, according to DOMO  (Source: Data Never Sleeps 9.0)</vt:lpstr>
      <vt:lpstr>The 5 V’s of Big Data ?</vt:lpstr>
      <vt:lpstr>Data Interoperability and Semantics</vt:lpstr>
      <vt:lpstr>The DIKW pyramid (~1982)</vt:lpstr>
      <vt:lpstr>The DIKW pyramid (~1982)</vt:lpstr>
      <vt:lpstr>The DIKW pyramid (~1982)</vt:lpstr>
      <vt:lpstr>The DIKW pyramid (~1982)</vt:lpstr>
      <vt:lpstr>The DIKW pyramid (~1982)</vt:lpstr>
      <vt:lpstr>Definitions on Data</vt:lpstr>
      <vt:lpstr>Metadata</vt:lpstr>
      <vt:lpstr>Data Interoperability and Semantics</vt:lpstr>
      <vt:lpstr>Data Analytics vs Data Processing</vt:lpstr>
      <vt:lpstr>Data silos problem illustrated</vt:lpstr>
      <vt:lpstr>Data integration</vt:lpstr>
      <vt:lpstr>Interoperability vs Portability</vt:lpstr>
      <vt:lpstr>Interoperability as an enabler for the potential value of data  ex: Internet of Things</vt:lpstr>
      <vt:lpstr>Interoperability at different levels:  from the hardware to policies</vt:lpstr>
      <vt:lpstr>ISO/IEC definitions of interoperability</vt:lpstr>
      <vt:lpstr>Data Interoperability – a definition</vt:lpstr>
      <vt:lpstr>Norm-based interoperability</vt:lpstr>
      <vt:lpstr>Data Interoperability and Semantics</vt:lpstr>
      <vt:lpstr>The Data Value chain</vt:lpstr>
      <vt:lpstr>The Data Value chain</vt:lpstr>
      <vt:lpstr>The Data Value roadblocks</vt:lpstr>
      <vt:lpstr>Open Data in the US</vt:lpstr>
      <vt:lpstr>Open Data in France</vt:lpstr>
      <vt:lpstr>Présentation PowerPoint</vt:lpstr>
      <vt:lpstr>Open Data in Europe</vt:lpstr>
      <vt:lpstr>Open Data, Open Content, and Open Knowledge</vt:lpstr>
      <vt:lpstr>Open Work</vt:lpstr>
      <vt:lpstr>Economic impact of Open Data</vt:lpstr>
      <vt:lpstr>Présentation PowerPoint</vt:lpstr>
      <vt:lpstr>Présentation PowerPoint</vt:lpstr>
      <vt:lpstr>Data Interoperability and Semantics</vt:lpstr>
      <vt:lpstr>FAIR Principles</vt:lpstr>
      <vt:lpstr>Présentation PowerPoint</vt:lpstr>
      <vt:lpstr>Example of standards for Metadata</vt:lpstr>
      <vt:lpstr>Présentation PowerPoint</vt:lpstr>
      <vt:lpstr>Data Interoperability and Semantics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Graphes de connaissances</dc:title>
  <dc:creator>Maxime Lefrançois</dc:creator>
  <cp:lastModifiedBy>Maxime Lefrancois</cp:lastModifiedBy>
  <cp:revision>281</cp:revision>
  <dcterms:created xsi:type="dcterms:W3CDTF">2021-07-21T09:40:55Z</dcterms:created>
  <dcterms:modified xsi:type="dcterms:W3CDTF">2024-09-30T13:49:41Z</dcterms:modified>
</cp:coreProperties>
</file>