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4"/>
  </p:notesMasterIdLst>
  <p:sldIdLst>
    <p:sldId id="473" r:id="rId2"/>
    <p:sldId id="438" r:id="rId3"/>
    <p:sldId id="617" r:id="rId4"/>
    <p:sldId id="701" r:id="rId5"/>
    <p:sldId id="713" r:id="rId6"/>
    <p:sldId id="714" r:id="rId7"/>
    <p:sldId id="712" r:id="rId8"/>
    <p:sldId id="711" r:id="rId9"/>
    <p:sldId id="671" r:id="rId10"/>
    <p:sldId id="670" r:id="rId11"/>
    <p:sldId id="702" r:id="rId12"/>
    <p:sldId id="709" r:id="rId13"/>
    <p:sldId id="710" r:id="rId14"/>
    <p:sldId id="708" r:id="rId15"/>
    <p:sldId id="686" r:id="rId16"/>
    <p:sldId id="677" r:id="rId17"/>
    <p:sldId id="715" r:id="rId18"/>
    <p:sldId id="716" r:id="rId19"/>
    <p:sldId id="694" r:id="rId20"/>
    <p:sldId id="727" r:id="rId21"/>
    <p:sldId id="704" r:id="rId22"/>
    <p:sldId id="728" r:id="rId23"/>
    <p:sldId id="725" r:id="rId24"/>
    <p:sldId id="718" r:id="rId25"/>
    <p:sldId id="719" r:id="rId26"/>
    <p:sldId id="729" r:id="rId27"/>
    <p:sldId id="720" r:id="rId28"/>
    <p:sldId id="722" r:id="rId29"/>
    <p:sldId id="723" r:id="rId30"/>
    <p:sldId id="724" r:id="rId31"/>
    <p:sldId id="726" r:id="rId32"/>
    <p:sldId id="730" r:id="rId3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16CB7FB-CCA4-48AE-8F7A-7A8F72CE0B33}">
          <p14:sldIdLst>
            <p14:sldId id="473"/>
            <p14:sldId id="438"/>
            <p14:sldId id="617"/>
            <p14:sldId id="701"/>
            <p14:sldId id="713"/>
            <p14:sldId id="714"/>
            <p14:sldId id="712"/>
            <p14:sldId id="711"/>
            <p14:sldId id="671"/>
            <p14:sldId id="670"/>
            <p14:sldId id="702"/>
            <p14:sldId id="709"/>
            <p14:sldId id="710"/>
            <p14:sldId id="708"/>
            <p14:sldId id="686"/>
            <p14:sldId id="677"/>
            <p14:sldId id="715"/>
            <p14:sldId id="716"/>
            <p14:sldId id="694"/>
            <p14:sldId id="727"/>
            <p14:sldId id="704"/>
            <p14:sldId id="728"/>
            <p14:sldId id="725"/>
            <p14:sldId id="718"/>
            <p14:sldId id="719"/>
            <p14:sldId id="729"/>
            <p14:sldId id="720"/>
            <p14:sldId id="722"/>
            <p14:sldId id="723"/>
            <p14:sldId id="724"/>
            <p14:sldId id="726"/>
            <p14:sldId id="730"/>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xime Lefrancois" initials="ML" lastIdx="1" clrIdx="0">
    <p:extLst>
      <p:ext uri="{19B8F6BF-5375-455C-9EA6-DF929625EA0E}">
        <p15:presenceInfo xmlns:p15="http://schemas.microsoft.com/office/powerpoint/2012/main" userId="S-1-5-21-2052111302-448539723-725345543-159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4494"/>
    <a:srgbClr val="1D6689"/>
    <a:srgbClr val="1F4E79"/>
    <a:srgbClr val="49C0D0"/>
    <a:srgbClr val="8DC9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1854" autoAdjust="0"/>
    <p:restoredTop sz="81637" autoAdjust="0"/>
  </p:normalViewPr>
  <p:slideViewPr>
    <p:cSldViewPr snapToGrid="0">
      <p:cViewPr varScale="1">
        <p:scale>
          <a:sx n="90" d="100"/>
          <a:sy n="90" d="100"/>
        </p:scale>
        <p:origin x="918" y="7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489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027BC6-217A-418A-9969-92CD2E8376D0}" type="datetimeFigureOut">
              <a:rPr lang="en-US" smtClean="0"/>
              <a:t>9/30/2024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589578-8FCF-46B0-BB70-0E209C223270}" type="slidenum">
              <a:rPr lang="en-US" smtClean="0"/>
              <a:t>‹N°›</a:t>
            </a:fld>
            <a:endParaRPr lang="en-US"/>
          </a:p>
        </p:txBody>
      </p:sp>
    </p:spTree>
    <p:extLst>
      <p:ext uri="{BB962C8B-B14F-4D97-AF65-F5344CB8AC3E}">
        <p14:creationId xmlns:p14="http://schemas.microsoft.com/office/powerpoint/2010/main" val="1783096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w3.org/TR/did-core/#dfn-decentralized-identifiers"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EF589578-8FCF-46B0-BB70-0E209C223270}" type="slidenum">
              <a:rPr lang="en-US" smtClean="0"/>
              <a:t>22</a:t>
            </a:fld>
            <a:endParaRPr lang="en-US"/>
          </a:p>
        </p:txBody>
      </p:sp>
    </p:spTree>
    <p:extLst>
      <p:ext uri="{BB962C8B-B14F-4D97-AF65-F5344CB8AC3E}">
        <p14:creationId xmlns:p14="http://schemas.microsoft.com/office/powerpoint/2010/main" val="1988879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b="0" i="0" kern="1200" dirty="0">
                <a:solidFill>
                  <a:schemeClr val="tx1"/>
                </a:solidFill>
                <a:effectLst/>
                <a:latin typeface="+mn-lt"/>
                <a:ea typeface="+mn-ea"/>
                <a:cs typeface="+mn-cs"/>
              </a:rPr>
              <a:t>Verifiable Credentials (VCs) and Verifiable Presentations (VPs) define a </a:t>
            </a:r>
            <a:r>
              <a:rPr lang="en-US" sz="1200" b="0" i="0" kern="1200" dirty="0" err="1">
                <a:solidFill>
                  <a:schemeClr val="tx1"/>
                </a:solidFill>
                <a:effectLst/>
                <a:latin typeface="+mn-lt"/>
                <a:ea typeface="+mn-ea"/>
                <a:cs typeface="+mn-cs"/>
              </a:rPr>
              <a:t>standardised</a:t>
            </a:r>
            <a:r>
              <a:rPr lang="en-US" sz="1200" b="0" i="0" kern="1200" dirty="0">
                <a:solidFill>
                  <a:schemeClr val="tx1"/>
                </a:solidFill>
                <a:effectLst/>
                <a:latin typeface="+mn-lt"/>
                <a:ea typeface="+mn-ea"/>
                <a:cs typeface="+mn-cs"/>
              </a:rPr>
              <a:t> method for digitally presenting credentials on the internet. This page is the starting point for all VC and VP related information in the EBSI Verifiable Credentials Framework.</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hlinkClick r:id="rId3"/>
              </a:rPr>
              <a:t>Decentralized identifiers</a:t>
            </a:r>
            <a:r>
              <a:rPr lang="en-US" sz="1200" b="0" i="0" kern="1200" dirty="0">
                <a:solidFill>
                  <a:schemeClr val="tx1"/>
                </a:solidFill>
                <a:effectLst/>
                <a:latin typeface="+mn-lt"/>
                <a:ea typeface="+mn-ea"/>
                <a:cs typeface="+mn-cs"/>
              </a:rPr>
              <a:t> (DIDs) are a new type of identifier that enables verifiable, decentralized digital identity.</a:t>
            </a:r>
            <a:endParaRPr lang="en-US" dirty="0"/>
          </a:p>
        </p:txBody>
      </p:sp>
      <p:sp>
        <p:nvSpPr>
          <p:cNvPr id="4" name="Espace réservé du numéro de diapositive 3"/>
          <p:cNvSpPr>
            <a:spLocks noGrp="1"/>
          </p:cNvSpPr>
          <p:nvPr>
            <p:ph type="sldNum" sz="quarter" idx="5"/>
          </p:nvPr>
        </p:nvSpPr>
        <p:spPr/>
        <p:txBody>
          <a:bodyPr/>
          <a:lstStyle/>
          <a:p>
            <a:fld id="{EF589578-8FCF-46B0-BB70-0E209C223270}" type="slidenum">
              <a:rPr lang="en-US" smtClean="0"/>
              <a:t>31</a:t>
            </a:fld>
            <a:endParaRPr lang="en-US"/>
          </a:p>
        </p:txBody>
      </p:sp>
    </p:spTree>
    <p:extLst>
      <p:ext uri="{BB962C8B-B14F-4D97-AF65-F5344CB8AC3E}">
        <p14:creationId xmlns:p14="http://schemas.microsoft.com/office/powerpoint/2010/main" val="22755314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ci.mines-stetienne.fr/cps2/course/data" TargetMode="External"/><Relationship Id="rId2" Type="http://schemas.openxmlformats.org/officeDocument/2006/relationships/hyperlink" Target="https://maxime-lefrancois.info/"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8D22C9-8241-4A2F-90BF-8D8B9DB93122}" type="datetime1">
              <a:rPr lang="en-US" smtClean="0"/>
              <a:t>9/30/2024</a:t>
            </a:fld>
            <a:endParaRPr lang="en-US"/>
          </a:p>
        </p:txBody>
      </p:sp>
      <p:sp>
        <p:nvSpPr>
          <p:cNvPr id="5" name="Footer Placeholder 4"/>
          <p:cNvSpPr>
            <a:spLocks noGrp="1"/>
          </p:cNvSpPr>
          <p:nvPr>
            <p:ph type="ftr" sz="quarter" idx="11"/>
          </p:nvPr>
        </p:nvSpPr>
        <p:spPr/>
        <p:txBody>
          <a:bodyPr/>
          <a:lstStyle/>
          <a:p>
            <a:r>
              <a:rPr lang="en-US"/>
              <a:t>Graphes de données - modèles</a:t>
            </a:r>
          </a:p>
        </p:txBody>
      </p:sp>
      <p:sp>
        <p:nvSpPr>
          <p:cNvPr id="6" name="Slide Number Placeholder 5"/>
          <p:cNvSpPr>
            <a:spLocks noGrp="1"/>
          </p:cNvSpPr>
          <p:nvPr>
            <p:ph type="sldNum" sz="quarter" idx="12"/>
          </p:nvPr>
        </p:nvSpPr>
        <p:spPr/>
        <p:txBody>
          <a:bodyPr/>
          <a:lstStyle/>
          <a:p>
            <a:fld id="{50488829-712A-49CD-A5AC-8F60246B7228}" type="slidenum">
              <a:rPr lang="en-US" smtClean="0"/>
              <a:t>‹N°›</a:t>
            </a:fld>
            <a:endParaRPr lang="en-US"/>
          </a:p>
        </p:txBody>
      </p:sp>
      <p:sp>
        <p:nvSpPr>
          <p:cNvPr id="7" name="TextBox 3">
            <a:extLst>
              <a:ext uri="{FF2B5EF4-FFF2-40B4-BE49-F238E27FC236}">
                <a16:creationId xmlns:a16="http://schemas.microsoft.com/office/drawing/2014/main" id="{035707A7-4F0B-4B67-9646-3D04240F6691}"/>
              </a:ext>
            </a:extLst>
          </p:cNvPr>
          <p:cNvSpPr txBox="1"/>
          <p:nvPr userDrawn="1"/>
        </p:nvSpPr>
        <p:spPr bwMode="auto">
          <a:xfrm>
            <a:off x="100584" y="5818477"/>
            <a:ext cx="9074920" cy="954107"/>
          </a:xfrm>
          <a:prstGeom prst="rect">
            <a:avLst/>
          </a:prstGeom>
          <a:noFill/>
        </p:spPr>
        <p:txBody>
          <a:bodyPr wrap="none" rtlCol="0">
            <a:spAutoFit/>
          </a:bodyPr>
          <a:lstStyle/>
          <a:p>
            <a:pPr>
              <a:defRPr/>
            </a:pPr>
            <a:r>
              <a:rPr lang="en-US" sz="1400" dirty="0"/>
              <a:t>ICM – Toolbox Engineering and Interoperability of Software Systems – Course unit on Data Interoperability and Semantics</a:t>
            </a:r>
            <a:endParaRPr dirty="0"/>
          </a:p>
          <a:p>
            <a:pPr>
              <a:defRPr/>
            </a:pPr>
            <a:r>
              <a:rPr lang="en-US" sz="1400" dirty="0"/>
              <a:t>M1 Cyber Physical and Social Systems – Course unit on Data Interoperability and Semantics</a:t>
            </a:r>
          </a:p>
          <a:p>
            <a:pPr>
              <a:defRPr/>
            </a:pPr>
            <a:r>
              <a:rPr lang="en-US" sz="1400" dirty="0"/>
              <a:t>Maxime </a:t>
            </a:r>
            <a:r>
              <a:rPr lang="en-US" sz="1400" dirty="0" err="1"/>
              <a:t>Lefrançois</a:t>
            </a:r>
            <a:r>
              <a:rPr lang="en-US" sz="1400" dirty="0"/>
              <a:t> </a:t>
            </a:r>
            <a:r>
              <a:rPr lang="en-US" sz="1400" u="sng" dirty="0">
                <a:hlinkClick r:id="rId2"/>
              </a:rPr>
              <a:t>https://maxime-lefrancois.info</a:t>
            </a:r>
            <a:r>
              <a:rPr lang="en-US" sz="1400" u="sng" dirty="0"/>
              <a:t> </a:t>
            </a:r>
            <a:endParaRPr dirty="0"/>
          </a:p>
          <a:p>
            <a:pPr>
              <a:defRPr/>
            </a:pPr>
            <a:r>
              <a:rPr lang="en-US" sz="1400" dirty="0"/>
              <a:t>Course unit URL: </a:t>
            </a:r>
            <a:r>
              <a:rPr lang="en-US" sz="1400" u="sng" dirty="0">
                <a:hlinkClick r:id="rId3"/>
              </a:rPr>
              <a:t>https://ci.mines-stetienne.fr/cps2/course/data</a:t>
            </a:r>
            <a:endParaRPr dirty="0"/>
          </a:p>
        </p:txBody>
      </p:sp>
    </p:spTree>
    <p:extLst>
      <p:ext uri="{BB962C8B-B14F-4D97-AF65-F5344CB8AC3E}">
        <p14:creationId xmlns:p14="http://schemas.microsoft.com/office/powerpoint/2010/main" val="120852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FA285A-A5B1-4EAE-8D5F-007CA3DF7C68}" type="datetime1">
              <a:rPr lang="en-US" smtClean="0"/>
              <a:t>9/30/2024</a:t>
            </a:fld>
            <a:endParaRPr lang="en-US"/>
          </a:p>
        </p:txBody>
      </p:sp>
      <p:sp>
        <p:nvSpPr>
          <p:cNvPr id="5" name="Footer Placeholder 4"/>
          <p:cNvSpPr>
            <a:spLocks noGrp="1"/>
          </p:cNvSpPr>
          <p:nvPr>
            <p:ph type="ftr" sz="quarter" idx="11"/>
          </p:nvPr>
        </p:nvSpPr>
        <p:spPr/>
        <p:txBody>
          <a:bodyPr/>
          <a:lstStyle/>
          <a:p>
            <a:r>
              <a:rPr lang="en-US"/>
              <a:t>Graphes de données - modèles</a:t>
            </a:r>
          </a:p>
        </p:txBody>
      </p:sp>
      <p:sp>
        <p:nvSpPr>
          <p:cNvPr id="6" name="Slide Number Placeholder 5"/>
          <p:cNvSpPr>
            <a:spLocks noGrp="1"/>
          </p:cNvSpPr>
          <p:nvPr>
            <p:ph type="sldNum" sz="quarter" idx="12"/>
          </p:nvPr>
        </p:nvSpPr>
        <p:spPr/>
        <p:txBody>
          <a:bodyPr/>
          <a:lstStyle/>
          <a:p>
            <a:fld id="{50488829-712A-49CD-A5AC-8F60246B7228}" type="slidenum">
              <a:rPr lang="en-US" smtClean="0"/>
              <a:t>‹N°›</a:t>
            </a:fld>
            <a:endParaRPr lang="en-US"/>
          </a:p>
        </p:txBody>
      </p:sp>
    </p:spTree>
    <p:extLst>
      <p:ext uri="{BB962C8B-B14F-4D97-AF65-F5344CB8AC3E}">
        <p14:creationId xmlns:p14="http://schemas.microsoft.com/office/powerpoint/2010/main" val="4240924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2E8340-3D59-4371-8C2B-851F3EC7153A}" type="datetime1">
              <a:rPr lang="en-US" smtClean="0"/>
              <a:t>9/30/2024</a:t>
            </a:fld>
            <a:endParaRPr lang="en-US"/>
          </a:p>
        </p:txBody>
      </p:sp>
      <p:sp>
        <p:nvSpPr>
          <p:cNvPr id="5" name="Footer Placeholder 4"/>
          <p:cNvSpPr>
            <a:spLocks noGrp="1"/>
          </p:cNvSpPr>
          <p:nvPr>
            <p:ph type="ftr" sz="quarter" idx="11"/>
          </p:nvPr>
        </p:nvSpPr>
        <p:spPr/>
        <p:txBody>
          <a:bodyPr/>
          <a:lstStyle/>
          <a:p>
            <a:r>
              <a:rPr lang="en-US"/>
              <a:t>Graphes de données - modèles</a:t>
            </a:r>
          </a:p>
        </p:txBody>
      </p:sp>
      <p:sp>
        <p:nvSpPr>
          <p:cNvPr id="6" name="Slide Number Placeholder 5"/>
          <p:cNvSpPr>
            <a:spLocks noGrp="1"/>
          </p:cNvSpPr>
          <p:nvPr>
            <p:ph type="sldNum" sz="quarter" idx="12"/>
          </p:nvPr>
        </p:nvSpPr>
        <p:spPr/>
        <p:txBody>
          <a:bodyPr/>
          <a:lstStyle/>
          <a:p>
            <a:fld id="{50488829-712A-49CD-A5AC-8F60246B7228}" type="slidenum">
              <a:rPr lang="en-US" smtClean="0"/>
              <a:t>‹N°›</a:t>
            </a:fld>
            <a:endParaRPr lang="en-US"/>
          </a:p>
        </p:txBody>
      </p:sp>
    </p:spTree>
    <p:extLst>
      <p:ext uri="{BB962C8B-B14F-4D97-AF65-F5344CB8AC3E}">
        <p14:creationId xmlns:p14="http://schemas.microsoft.com/office/powerpoint/2010/main" val="1824471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B00C4B-7A79-46BC-A79D-18A45F4310EE}" type="datetime1">
              <a:rPr lang="en-US" smtClean="0"/>
              <a:t>9/30/2024</a:t>
            </a:fld>
            <a:endParaRPr lang="en-US"/>
          </a:p>
        </p:txBody>
      </p:sp>
      <p:sp>
        <p:nvSpPr>
          <p:cNvPr id="5" name="Footer Placeholder 4"/>
          <p:cNvSpPr>
            <a:spLocks noGrp="1"/>
          </p:cNvSpPr>
          <p:nvPr>
            <p:ph type="ftr" sz="quarter" idx="11"/>
          </p:nvPr>
        </p:nvSpPr>
        <p:spPr/>
        <p:txBody>
          <a:bodyPr/>
          <a:lstStyle/>
          <a:p>
            <a:r>
              <a:rPr lang="en-US"/>
              <a:t>Graphes de données - modèles</a:t>
            </a:r>
          </a:p>
        </p:txBody>
      </p:sp>
      <p:sp>
        <p:nvSpPr>
          <p:cNvPr id="6" name="Slide Number Placeholder 5"/>
          <p:cNvSpPr>
            <a:spLocks noGrp="1"/>
          </p:cNvSpPr>
          <p:nvPr>
            <p:ph type="sldNum" sz="quarter" idx="12"/>
          </p:nvPr>
        </p:nvSpPr>
        <p:spPr/>
        <p:txBody>
          <a:bodyPr/>
          <a:lstStyle/>
          <a:p>
            <a:fld id="{50488829-712A-49CD-A5AC-8F60246B7228}" type="slidenum">
              <a:rPr lang="en-US" smtClean="0"/>
              <a:t>‹N°›</a:t>
            </a:fld>
            <a:endParaRPr lang="en-US"/>
          </a:p>
        </p:txBody>
      </p:sp>
    </p:spTree>
    <p:extLst>
      <p:ext uri="{BB962C8B-B14F-4D97-AF65-F5344CB8AC3E}">
        <p14:creationId xmlns:p14="http://schemas.microsoft.com/office/powerpoint/2010/main" val="4149540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7E90DA5-C952-49B1-8EA4-324D38C9FB0C}" type="datetime1">
              <a:rPr lang="en-US" smtClean="0"/>
              <a:t>9/30/2024</a:t>
            </a:fld>
            <a:endParaRPr lang="en-US"/>
          </a:p>
        </p:txBody>
      </p:sp>
      <p:sp>
        <p:nvSpPr>
          <p:cNvPr id="5" name="Footer Placeholder 4"/>
          <p:cNvSpPr>
            <a:spLocks noGrp="1"/>
          </p:cNvSpPr>
          <p:nvPr>
            <p:ph type="ftr" sz="quarter" idx="11"/>
          </p:nvPr>
        </p:nvSpPr>
        <p:spPr/>
        <p:txBody>
          <a:bodyPr/>
          <a:lstStyle/>
          <a:p>
            <a:r>
              <a:rPr lang="en-US"/>
              <a:t>Graphes de données - modèles</a:t>
            </a:r>
          </a:p>
        </p:txBody>
      </p:sp>
      <p:sp>
        <p:nvSpPr>
          <p:cNvPr id="6" name="Slide Number Placeholder 5"/>
          <p:cNvSpPr>
            <a:spLocks noGrp="1"/>
          </p:cNvSpPr>
          <p:nvPr>
            <p:ph type="sldNum" sz="quarter" idx="12"/>
          </p:nvPr>
        </p:nvSpPr>
        <p:spPr/>
        <p:txBody>
          <a:bodyPr/>
          <a:lstStyle/>
          <a:p>
            <a:fld id="{50488829-712A-49CD-A5AC-8F60246B7228}" type="slidenum">
              <a:rPr lang="en-US" smtClean="0"/>
              <a:t>‹N°›</a:t>
            </a:fld>
            <a:endParaRPr lang="en-US"/>
          </a:p>
        </p:txBody>
      </p:sp>
    </p:spTree>
    <p:extLst>
      <p:ext uri="{BB962C8B-B14F-4D97-AF65-F5344CB8AC3E}">
        <p14:creationId xmlns:p14="http://schemas.microsoft.com/office/powerpoint/2010/main" val="2250312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55234B3-EA70-4B58-89DE-FB3080CC4017}" type="datetime1">
              <a:rPr lang="en-US" smtClean="0"/>
              <a:t>9/30/2024</a:t>
            </a:fld>
            <a:endParaRPr lang="en-US"/>
          </a:p>
        </p:txBody>
      </p:sp>
      <p:sp>
        <p:nvSpPr>
          <p:cNvPr id="6" name="Footer Placeholder 5"/>
          <p:cNvSpPr>
            <a:spLocks noGrp="1"/>
          </p:cNvSpPr>
          <p:nvPr>
            <p:ph type="ftr" sz="quarter" idx="11"/>
          </p:nvPr>
        </p:nvSpPr>
        <p:spPr/>
        <p:txBody>
          <a:bodyPr/>
          <a:lstStyle/>
          <a:p>
            <a:r>
              <a:rPr lang="en-US"/>
              <a:t>Graphes de données - modèles</a:t>
            </a:r>
          </a:p>
        </p:txBody>
      </p:sp>
      <p:sp>
        <p:nvSpPr>
          <p:cNvPr id="7" name="Slide Number Placeholder 6"/>
          <p:cNvSpPr>
            <a:spLocks noGrp="1"/>
          </p:cNvSpPr>
          <p:nvPr>
            <p:ph type="sldNum" sz="quarter" idx="12"/>
          </p:nvPr>
        </p:nvSpPr>
        <p:spPr/>
        <p:txBody>
          <a:bodyPr/>
          <a:lstStyle/>
          <a:p>
            <a:fld id="{50488829-712A-49CD-A5AC-8F60246B7228}" type="slidenum">
              <a:rPr lang="en-US" smtClean="0"/>
              <a:t>‹N°›</a:t>
            </a:fld>
            <a:endParaRPr lang="en-US"/>
          </a:p>
        </p:txBody>
      </p:sp>
    </p:spTree>
    <p:extLst>
      <p:ext uri="{BB962C8B-B14F-4D97-AF65-F5344CB8AC3E}">
        <p14:creationId xmlns:p14="http://schemas.microsoft.com/office/powerpoint/2010/main" val="1509352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24AFCD-27A3-46F0-9BB6-23B9F4D698B6}" type="datetime1">
              <a:rPr lang="en-US" smtClean="0"/>
              <a:t>9/30/2024</a:t>
            </a:fld>
            <a:endParaRPr lang="en-US"/>
          </a:p>
        </p:txBody>
      </p:sp>
      <p:sp>
        <p:nvSpPr>
          <p:cNvPr id="8" name="Footer Placeholder 7"/>
          <p:cNvSpPr>
            <a:spLocks noGrp="1"/>
          </p:cNvSpPr>
          <p:nvPr>
            <p:ph type="ftr" sz="quarter" idx="11"/>
          </p:nvPr>
        </p:nvSpPr>
        <p:spPr/>
        <p:txBody>
          <a:bodyPr/>
          <a:lstStyle/>
          <a:p>
            <a:r>
              <a:rPr lang="en-US"/>
              <a:t>Graphes de données - modèles</a:t>
            </a:r>
          </a:p>
        </p:txBody>
      </p:sp>
      <p:sp>
        <p:nvSpPr>
          <p:cNvPr id="9" name="Slide Number Placeholder 8"/>
          <p:cNvSpPr>
            <a:spLocks noGrp="1"/>
          </p:cNvSpPr>
          <p:nvPr>
            <p:ph type="sldNum" sz="quarter" idx="12"/>
          </p:nvPr>
        </p:nvSpPr>
        <p:spPr/>
        <p:txBody>
          <a:bodyPr/>
          <a:lstStyle/>
          <a:p>
            <a:fld id="{50488829-712A-49CD-A5AC-8F60246B7228}" type="slidenum">
              <a:rPr lang="en-US" smtClean="0"/>
              <a:t>‹N°›</a:t>
            </a:fld>
            <a:endParaRPr lang="en-US"/>
          </a:p>
        </p:txBody>
      </p:sp>
    </p:spTree>
    <p:extLst>
      <p:ext uri="{BB962C8B-B14F-4D97-AF65-F5344CB8AC3E}">
        <p14:creationId xmlns:p14="http://schemas.microsoft.com/office/powerpoint/2010/main" val="383648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3083489-CA23-4B62-86B4-B1278B4F2E5D}" type="datetime1">
              <a:rPr lang="en-US" smtClean="0"/>
              <a:t>9/30/2024</a:t>
            </a:fld>
            <a:endParaRPr lang="en-US"/>
          </a:p>
        </p:txBody>
      </p:sp>
      <p:sp>
        <p:nvSpPr>
          <p:cNvPr id="4" name="Footer Placeholder 3"/>
          <p:cNvSpPr>
            <a:spLocks noGrp="1"/>
          </p:cNvSpPr>
          <p:nvPr>
            <p:ph type="ftr" sz="quarter" idx="11"/>
          </p:nvPr>
        </p:nvSpPr>
        <p:spPr/>
        <p:txBody>
          <a:bodyPr/>
          <a:lstStyle/>
          <a:p>
            <a:r>
              <a:rPr lang="en-US"/>
              <a:t>Graphes de données - modèles</a:t>
            </a:r>
          </a:p>
        </p:txBody>
      </p:sp>
      <p:sp>
        <p:nvSpPr>
          <p:cNvPr id="5" name="Slide Number Placeholder 4"/>
          <p:cNvSpPr>
            <a:spLocks noGrp="1"/>
          </p:cNvSpPr>
          <p:nvPr>
            <p:ph type="sldNum" sz="quarter" idx="12"/>
          </p:nvPr>
        </p:nvSpPr>
        <p:spPr/>
        <p:txBody>
          <a:bodyPr/>
          <a:lstStyle/>
          <a:p>
            <a:fld id="{50488829-712A-49CD-A5AC-8F60246B7228}" type="slidenum">
              <a:rPr lang="en-US" smtClean="0"/>
              <a:t>‹N°›</a:t>
            </a:fld>
            <a:endParaRPr lang="en-US"/>
          </a:p>
        </p:txBody>
      </p:sp>
    </p:spTree>
    <p:extLst>
      <p:ext uri="{BB962C8B-B14F-4D97-AF65-F5344CB8AC3E}">
        <p14:creationId xmlns:p14="http://schemas.microsoft.com/office/powerpoint/2010/main" val="2726595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9A193B-D149-425E-BCBA-25A9AEF2DEE2}" type="datetime1">
              <a:rPr lang="en-US" smtClean="0"/>
              <a:t>9/30/2024</a:t>
            </a:fld>
            <a:endParaRPr lang="en-US"/>
          </a:p>
        </p:txBody>
      </p:sp>
      <p:sp>
        <p:nvSpPr>
          <p:cNvPr id="3" name="Footer Placeholder 2"/>
          <p:cNvSpPr>
            <a:spLocks noGrp="1"/>
          </p:cNvSpPr>
          <p:nvPr>
            <p:ph type="ftr" sz="quarter" idx="11"/>
          </p:nvPr>
        </p:nvSpPr>
        <p:spPr/>
        <p:txBody>
          <a:bodyPr/>
          <a:lstStyle/>
          <a:p>
            <a:r>
              <a:rPr lang="en-US"/>
              <a:t>Graphes de données - modèles</a:t>
            </a:r>
            <a:endParaRPr lang="en-US" dirty="0"/>
          </a:p>
        </p:txBody>
      </p:sp>
      <p:sp>
        <p:nvSpPr>
          <p:cNvPr id="4" name="Slide Number Placeholder 3"/>
          <p:cNvSpPr>
            <a:spLocks noGrp="1"/>
          </p:cNvSpPr>
          <p:nvPr>
            <p:ph type="sldNum" sz="quarter" idx="12"/>
          </p:nvPr>
        </p:nvSpPr>
        <p:spPr/>
        <p:txBody>
          <a:bodyPr/>
          <a:lstStyle/>
          <a:p>
            <a:fld id="{50488829-712A-49CD-A5AC-8F60246B7228}" type="slidenum">
              <a:rPr lang="en-US" smtClean="0"/>
              <a:t>‹N°›</a:t>
            </a:fld>
            <a:endParaRPr lang="en-US"/>
          </a:p>
        </p:txBody>
      </p:sp>
    </p:spTree>
    <p:extLst>
      <p:ext uri="{BB962C8B-B14F-4D97-AF65-F5344CB8AC3E}">
        <p14:creationId xmlns:p14="http://schemas.microsoft.com/office/powerpoint/2010/main" val="569101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38A47D1-7E92-4F26-B2F0-19AA1100AFD3}" type="datetime1">
              <a:rPr lang="en-US" smtClean="0"/>
              <a:t>9/30/2024</a:t>
            </a:fld>
            <a:endParaRPr lang="en-US"/>
          </a:p>
        </p:txBody>
      </p:sp>
      <p:sp>
        <p:nvSpPr>
          <p:cNvPr id="6" name="Footer Placeholder 5"/>
          <p:cNvSpPr>
            <a:spLocks noGrp="1"/>
          </p:cNvSpPr>
          <p:nvPr>
            <p:ph type="ftr" sz="quarter" idx="11"/>
          </p:nvPr>
        </p:nvSpPr>
        <p:spPr/>
        <p:txBody>
          <a:bodyPr/>
          <a:lstStyle/>
          <a:p>
            <a:r>
              <a:rPr lang="en-US"/>
              <a:t>Graphes de données - modèles</a:t>
            </a:r>
          </a:p>
        </p:txBody>
      </p:sp>
      <p:sp>
        <p:nvSpPr>
          <p:cNvPr id="7" name="Slide Number Placeholder 6"/>
          <p:cNvSpPr>
            <a:spLocks noGrp="1"/>
          </p:cNvSpPr>
          <p:nvPr>
            <p:ph type="sldNum" sz="quarter" idx="12"/>
          </p:nvPr>
        </p:nvSpPr>
        <p:spPr/>
        <p:txBody>
          <a:bodyPr/>
          <a:lstStyle/>
          <a:p>
            <a:fld id="{50488829-712A-49CD-A5AC-8F60246B7228}" type="slidenum">
              <a:rPr lang="en-US" smtClean="0"/>
              <a:t>‹N°›</a:t>
            </a:fld>
            <a:endParaRPr lang="en-US"/>
          </a:p>
        </p:txBody>
      </p:sp>
    </p:spTree>
    <p:extLst>
      <p:ext uri="{BB962C8B-B14F-4D97-AF65-F5344CB8AC3E}">
        <p14:creationId xmlns:p14="http://schemas.microsoft.com/office/powerpoint/2010/main" val="1130616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078A002-DBBD-4865-8D5A-9344768495BF}" type="datetime1">
              <a:rPr lang="en-US" smtClean="0"/>
              <a:t>9/30/2024</a:t>
            </a:fld>
            <a:endParaRPr lang="en-US"/>
          </a:p>
        </p:txBody>
      </p:sp>
      <p:sp>
        <p:nvSpPr>
          <p:cNvPr id="6" name="Footer Placeholder 5"/>
          <p:cNvSpPr>
            <a:spLocks noGrp="1"/>
          </p:cNvSpPr>
          <p:nvPr>
            <p:ph type="ftr" sz="quarter" idx="11"/>
          </p:nvPr>
        </p:nvSpPr>
        <p:spPr/>
        <p:txBody>
          <a:bodyPr/>
          <a:lstStyle/>
          <a:p>
            <a:r>
              <a:rPr lang="en-US"/>
              <a:t>Graphes de données - modèles</a:t>
            </a:r>
          </a:p>
        </p:txBody>
      </p:sp>
      <p:sp>
        <p:nvSpPr>
          <p:cNvPr id="7" name="Slide Number Placeholder 6"/>
          <p:cNvSpPr>
            <a:spLocks noGrp="1"/>
          </p:cNvSpPr>
          <p:nvPr>
            <p:ph type="sldNum" sz="quarter" idx="12"/>
          </p:nvPr>
        </p:nvSpPr>
        <p:spPr/>
        <p:txBody>
          <a:bodyPr/>
          <a:lstStyle/>
          <a:p>
            <a:fld id="{50488829-712A-49CD-A5AC-8F60246B7228}" type="slidenum">
              <a:rPr lang="en-US" smtClean="0"/>
              <a:t>‹N°›</a:t>
            </a:fld>
            <a:endParaRPr lang="en-US"/>
          </a:p>
        </p:txBody>
      </p:sp>
    </p:spTree>
    <p:extLst>
      <p:ext uri="{BB962C8B-B14F-4D97-AF65-F5344CB8AC3E}">
        <p14:creationId xmlns:p14="http://schemas.microsoft.com/office/powerpoint/2010/main" val="1853205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CFAA10-05C0-444B-83DE-443F01CE8D4A}" type="datetime1">
              <a:rPr lang="en-US" smtClean="0"/>
              <a:t>9/30/2024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Graphes de données - modèles</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488829-712A-49CD-A5AC-8F60246B7228}" type="slidenum">
              <a:rPr lang="en-US" smtClean="0"/>
              <a:t>‹N°›</a:t>
            </a:fld>
            <a:endParaRPr lang="en-US"/>
          </a:p>
        </p:txBody>
      </p:sp>
    </p:spTree>
    <p:extLst>
      <p:ext uri="{BB962C8B-B14F-4D97-AF65-F5344CB8AC3E}">
        <p14:creationId xmlns:p14="http://schemas.microsoft.com/office/powerpoint/2010/main" val="8276643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gdpr.eu/"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digital-strategy.ec.europa.eu/en/library/data-governance-act"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hyperlink" Target="https://digital-strategy.ec.europa.eu/en/policies/data-governance-act-explained" TargetMode="External"/><Relationship Id="rId7"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data.europa.eu/eli/reg/2022/868/oj" TargetMode="Externa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ec.europa.eu/newsroom/dae/redirection/document/83517"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hyperlink" Target="http://data.europa.eu/eli/reg/2023/2854/oj"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19.png"/><Relationship Id="rId4" Type="http://schemas.openxmlformats.org/officeDocument/2006/relationships/hyperlink" Target="https://digital-strategy.ec.europa.eu/en/factpages/data-act-explained"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digital-strategy.ec.europa.eu/en/library/building-data-economy-brochure"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commission.europa.eu/strategy-and-policy/priorities-2019-2024/europe-fit-digital-age/european-data-strategy"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ec.europa.eu/commission/presscorner/detail/en/fs_20_283" TargetMode="Externa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hyperlink" Target="https://data-spaces-business-alliance.eu/download/33968/" TargetMode="External"/><Relationship Id="rId2" Type="http://schemas.openxmlformats.org/officeDocument/2006/relationships/image" Target="../media/image24.png"/><Relationship Id="rId1" Type="http://schemas.openxmlformats.org/officeDocument/2006/relationships/slideLayout" Target="../slideLayouts/slideLayout6.xml"/><Relationship Id="rId4" Type="http://schemas.openxmlformats.org/officeDocument/2006/relationships/hyperlink" Target="https://www.data-spaces-symposium.eu/"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hyperlink" Target="https://data-spaces-business-alliance.eu/"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hyperlink" Target="https://data-spaces-business-alliance.eu/" TargetMode="External"/><Relationship Id="rId10" Type="http://schemas.openxmlformats.org/officeDocument/2006/relationships/image" Target="../media/image31.png"/><Relationship Id="rId4" Type="http://schemas.openxmlformats.org/officeDocument/2006/relationships/image" Target="../media/image26.png"/><Relationship Id="rId9" Type="http://schemas.openxmlformats.org/officeDocument/2006/relationships/image" Target="../media/image30.png"/></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data-spaces-symposium.eu/" TargetMode="External"/><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data-spaces-symposium.eu/" TargetMode="External"/><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hyperlink" Target="https://www.dataspaces-radar.org/" TargetMode="Externa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hyperlink" Target="https://www.data-spaces-symposium.eu/" TargetMode="External"/><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data-spaces-symposium.eu/" TargetMode="External"/><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data-spaces-symposium.eu/" TargetMode="External"/><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ci.mines-stetienne.fr/cps2/course/data" TargetMode="External"/><Relationship Id="rId2" Type="http://schemas.openxmlformats.org/officeDocument/2006/relationships/hyperlink" Target="https://maxime-lefrancois.info/"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data-spaces-symposium.eu/" TargetMode="External"/><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2.png"/><Relationship Id="rId7" Type="http://schemas.openxmlformats.org/officeDocument/2006/relationships/image" Target="../media/image45.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44.png"/><Relationship Id="rId5" Type="http://schemas.openxmlformats.org/officeDocument/2006/relationships/hyperlink" Target="https://www.w3.org/TR/odrl-model/" TargetMode="External"/><Relationship Id="rId4" Type="http://schemas.openxmlformats.org/officeDocument/2006/relationships/image" Target="../media/image43.png"/><Relationship Id="rId9" Type="http://schemas.openxmlformats.org/officeDocument/2006/relationships/hyperlink" Target="https://www.data-spaces-symposium.eu/"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digital-strategy.ec.europa.eu/en/policies/legislation-open-data"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hyperlink" Target="http://data.europa.eu/eli/reg_impl/2023/138/oj"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s://transport.data.gouv.fr/" TargetMode="Externa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hyperlink" Target="https://meteo.data.gouv.fr/" TargetMode="External"/><Relationship Id="rId5" Type="http://schemas.openxmlformats.org/officeDocument/2006/relationships/image" Target="../media/image11.png"/><Relationship Id="rId4" Type="http://schemas.openxmlformats.org/officeDocument/2006/relationships/hyperlink" Target="https://www.etalab.gouv.fr/"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gdpr.eu/" TargetMode="External"/><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Data Interoperability</a:t>
            </a:r>
            <a:br>
              <a:rPr lang="en-US" dirty="0"/>
            </a:br>
            <a:r>
              <a:rPr lang="en-US" dirty="0"/>
              <a:t>and Semantics</a:t>
            </a:r>
            <a:endParaRPr lang="fr-FR" dirty="0"/>
          </a:p>
        </p:txBody>
      </p:sp>
      <p:sp>
        <p:nvSpPr>
          <p:cNvPr id="3" name="Subtitle 2"/>
          <p:cNvSpPr>
            <a:spLocks noGrp="1"/>
          </p:cNvSpPr>
          <p:nvPr>
            <p:ph type="subTitle" idx="1"/>
          </p:nvPr>
        </p:nvSpPr>
        <p:spPr/>
        <p:txBody>
          <a:bodyPr/>
          <a:lstStyle/>
          <a:p>
            <a:r>
              <a:rPr lang="fr-FR" dirty="0"/>
              <a:t>&lt; Part 5. The </a:t>
            </a:r>
            <a:r>
              <a:rPr lang="fr-FR" dirty="0" err="1"/>
              <a:t>European</a:t>
            </a:r>
            <a:r>
              <a:rPr lang="fr-FR" dirty="0"/>
              <a:t> Data </a:t>
            </a:r>
            <a:r>
              <a:rPr lang="fr-FR" dirty="0" err="1"/>
              <a:t>Strategy</a:t>
            </a:r>
            <a:r>
              <a:rPr lang="fr-FR" dirty="0"/>
              <a:t> &gt;</a:t>
            </a:r>
          </a:p>
        </p:txBody>
      </p:sp>
      <p:pic>
        <p:nvPicPr>
          <p:cNvPr id="8" name="Image 7">
            <a:extLst>
              <a:ext uri="{FF2B5EF4-FFF2-40B4-BE49-F238E27FC236}">
                <a16:creationId xmlns:a16="http://schemas.microsoft.com/office/drawing/2014/main" id="{3D7CAE46-BD19-4712-815C-838355704B35}"/>
              </a:ext>
            </a:extLst>
          </p:cNvPr>
          <p:cNvPicPr>
            <a:picLocks noChangeAspect="1"/>
          </p:cNvPicPr>
          <p:nvPr/>
        </p:nvPicPr>
        <p:blipFill>
          <a:blip r:embed="rId2"/>
          <a:stretch>
            <a:fillRect/>
          </a:stretch>
        </p:blipFill>
        <p:spPr>
          <a:xfrm>
            <a:off x="10012619" y="3509963"/>
            <a:ext cx="1905000" cy="1905000"/>
          </a:xfrm>
          <a:prstGeom prst="rect">
            <a:avLst/>
          </a:prstGeom>
        </p:spPr>
      </p:pic>
      <p:sp>
        <p:nvSpPr>
          <p:cNvPr id="9" name="ZoneTexte 8">
            <a:extLst>
              <a:ext uri="{FF2B5EF4-FFF2-40B4-BE49-F238E27FC236}">
                <a16:creationId xmlns:a16="http://schemas.microsoft.com/office/drawing/2014/main" id="{879C4CA9-3231-4381-B963-C6D3EE48E906}"/>
              </a:ext>
            </a:extLst>
          </p:cNvPr>
          <p:cNvSpPr txBox="1"/>
          <p:nvPr/>
        </p:nvSpPr>
        <p:spPr>
          <a:xfrm>
            <a:off x="10168586" y="5230297"/>
            <a:ext cx="1593065" cy="369332"/>
          </a:xfrm>
          <a:prstGeom prst="rect">
            <a:avLst/>
          </a:prstGeom>
          <a:noFill/>
        </p:spPr>
        <p:txBody>
          <a:bodyPr wrap="none" rtlCol="0">
            <a:spAutoFit/>
          </a:bodyPr>
          <a:lstStyle/>
          <a:p>
            <a:r>
              <a:rPr lang="en-US" i="1" dirty="0"/>
              <a:t>A guided tour !</a:t>
            </a:r>
          </a:p>
        </p:txBody>
      </p:sp>
    </p:spTree>
    <p:extLst>
      <p:ext uri="{BB962C8B-B14F-4D97-AF65-F5344CB8AC3E}">
        <p14:creationId xmlns:p14="http://schemas.microsoft.com/office/powerpoint/2010/main" val="598036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DA74ECEC-91DB-4460-8F6F-D12EA3AB4B4E}"/>
              </a:ext>
            </a:extLst>
          </p:cNvPr>
          <p:cNvSpPr>
            <a:spLocks noGrp="1"/>
          </p:cNvSpPr>
          <p:nvPr>
            <p:ph type="title"/>
          </p:nvPr>
        </p:nvSpPr>
        <p:spPr>
          <a:xfrm>
            <a:off x="0" y="-41275"/>
            <a:ext cx="12540342" cy="1325563"/>
          </a:xfrm>
        </p:spPr>
        <p:txBody>
          <a:bodyPr>
            <a:normAutofit/>
          </a:bodyPr>
          <a:lstStyle/>
          <a:p>
            <a:r>
              <a:rPr lang="en-US" dirty="0"/>
              <a:t>General Data Protection Regulation (GDPR) (2016)</a:t>
            </a:r>
          </a:p>
        </p:txBody>
      </p:sp>
      <p:sp>
        <p:nvSpPr>
          <p:cNvPr id="17" name="Rectangle 16">
            <a:extLst>
              <a:ext uri="{FF2B5EF4-FFF2-40B4-BE49-F238E27FC236}">
                <a16:creationId xmlns:a16="http://schemas.microsoft.com/office/drawing/2014/main" id="{A71B2411-BE43-411B-AC20-F820048564D2}"/>
              </a:ext>
            </a:extLst>
          </p:cNvPr>
          <p:cNvSpPr/>
          <p:nvPr/>
        </p:nvSpPr>
        <p:spPr>
          <a:xfrm>
            <a:off x="10239239" y="1059033"/>
            <a:ext cx="1748620" cy="369332"/>
          </a:xfrm>
          <a:prstGeom prst="rect">
            <a:avLst/>
          </a:prstGeom>
        </p:spPr>
        <p:txBody>
          <a:bodyPr wrap="none">
            <a:spAutoFit/>
          </a:bodyPr>
          <a:lstStyle/>
          <a:p>
            <a:r>
              <a:rPr lang="en-US" dirty="0">
                <a:hlinkClick r:id="rId2"/>
              </a:rPr>
              <a:t>https://gdpr.eu/</a:t>
            </a:r>
            <a:r>
              <a:rPr lang="en-US" dirty="0"/>
              <a:t> </a:t>
            </a:r>
          </a:p>
        </p:txBody>
      </p:sp>
      <p:sp>
        <p:nvSpPr>
          <p:cNvPr id="8" name="Espace réservé du numéro de diapositive 3">
            <a:extLst>
              <a:ext uri="{FF2B5EF4-FFF2-40B4-BE49-F238E27FC236}">
                <a16:creationId xmlns:a16="http://schemas.microsoft.com/office/drawing/2014/main" id="{57F3FCF1-7C5D-4FC7-B40B-6EAC88D804E6}"/>
              </a:ext>
            </a:extLst>
          </p:cNvPr>
          <p:cNvSpPr>
            <a:spLocks noGrp="1"/>
          </p:cNvSpPr>
          <p:nvPr>
            <p:ph type="sldNum" sz="quarter" idx="12"/>
          </p:nvPr>
        </p:nvSpPr>
        <p:spPr>
          <a:xfrm>
            <a:off x="8610600" y="6356350"/>
            <a:ext cx="2743200" cy="365125"/>
          </a:xfrm>
        </p:spPr>
        <p:txBody>
          <a:bodyPr/>
          <a:lstStyle/>
          <a:p>
            <a:fld id="{50488829-712A-49CD-A5AC-8F60246B7228}" type="slidenum">
              <a:rPr lang="en-US" smtClean="0"/>
              <a:t>10</a:t>
            </a:fld>
            <a:endParaRPr lang="en-US" dirty="0"/>
          </a:p>
        </p:txBody>
      </p:sp>
      <p:pic>
        <p:nvPicPr>
          <p:cNvPr id="2" name="Image 1">
            <a:hlinkClick r:id="rId2"/>
            <a:extLst>
              <a:ext uri="{FF2B5EF4-FFF2-40B4-BE49-F238E27FC236}">
                <a16:creationId xmlns:a16="http://schemas.microsoft.com/office/drawing/2014/main" id="{0267D82F-9CE1-4599-A477-055ECF70CEB7}"/>
              </a:ext>
            </a:extLst>
          </p:cNvPr>
          <p:cNvPicPr>
            <a:picLocks noChangeAspect="1"/>
          </p:cNvPicPr>
          <p:nvPr/>
        </p:nvPicPr>
        <p:blipFill>
          <a:blip r:embed="rId3"/>
          <a:stretch>
            <a:fillRect/>
          </a:stretch>
        </p:blipFill>
        <p:spPr>
          <a:xfrm>
            <a:off x="9722805" y="1512976"/>
            <a:ext cx="2226561" cy="2248319"/>
          </a:xfrm>
          <a:prstGeom prst="rect">
            <a:avLst/>
          </a:prstGeom>
        </p:spPr>
      </p:pic>
      <p:pic>
        <p:nvPicPr>
          <p:cNvPr id="4" name="Image 3">
            <a:hlinkClick r:id="rId2"/>
            <a:extLst>
              <a:ext uri="{FF2B5EF4-FFF2-40B4-BE49-F238E27FC236}">
                <a16:creationId xmlns:a16="http://schemas.microsoft.com/office/drawing/2014/main" id="{B5326DA3-2E91-4D37-B363-1411B30E6FB4}"/>
              </a:ext>
            </a:extLst>
          </p:cNvPr>
          <p:cNvPicPr>
            <a:picLocks noChangeAspect="1"/>
          </p:cNvPicPr>
          <p:nvPr/>
        </p:nvPicPr>
        <p:blipFill>
          <a:blip r:embed="rId4"/>
          <a:stretch>
            <a:fillRect/>
          </a:stretch>
        </p:blipFill>
        <p:spPr>
          <a:xfrm>
            <a:off x="252565" y="1889784"/>
            <a:ext cx="8917757" cy="4466566"/>
          </a:xfrm>
          <a:prstGeom prst="rect">
            <a:avLst/>
          </a:prstGeom>
        </p:spPr>
      </p:pic>
    </p:spTree>
    <p:extLst>
      <p:ext uri="{BB962C8B-B14F-4D97-AF65-F5344CB8AC3E}">
        <p14:creationId xmlns:p14="http://schemas.microsoft.com/office/powerpoint/2010/main" val="2594226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Data Interoperability</a:t>
            </a:r>
            <a:br>
              <a:rPr lang="en-US" dirty="0"/>
            </a:br>
            <a:r>
              <a:rPr lang="en-US" dirty="0"/>
              <a:t>and Semantics</a:t>
            </a:r>
            <a:endParaRPr lang="fr-FR" dirty="0"/>
          </a:p>
        </p:txBody>
      </p:sp>
      <p:sp>
        <p:nvSpPr>
          <p:cNvPr id="3" name="Subtitle 2"/>
          <p:cNvSpPr>
            <a:spLocks noGrp="1"/>
          </p:cNvSpPr>
          <p:nvPr>
            <p:ph type="subTitle" idx="1"/>
          </p:nvPr>
        </p:nvSpPr>
        <p:spPr>
          <a:xfrm>
            <a:off x="2678545" y="3602038"/>
            <a:ext cx="6834910" cy="1655762"/>
          </a:xfrm>
        </p:spPr>
        <p:txBody>
          <a:bodyPr/>
          <a:lstStyle/>
          <a:p>
            <a:r>
              <a:rPr lang="fr-FR" dirty="0"/>
              <a:t>Part 5. The value of data </a:t>
            </a:r>
          </a:p>
          <a:p>
            <a:r>
              <a:rPr lang="fr-FR" dirty="0"/>
              <a:t>Part 5.3. The Data </a:t>
            </a:r>
            <a:r>
              <a:rPr lang="fr-FR" dirty="0" err="1"/>
              <a:t>Governance</a:t>
            </a:r>
            <a:r>
              <a:rPr lang="fr-FR" dirty="0"/>
              <a:t> </a:t>
            </a:r>
            <a:r>
              <a:rPr lang="fr-FR" dirty="0" err="1"/>
              <a:t>Act</a:t>
            </a:r>
            <a:r>
              <a:rPr lang="fr-FR" dirty="0"/>
              <a:t> (DGA)</a:t>
            </a:r>
          </a:p>
        </p:txBody>
      </p:sp>
    </p:spTree>
    <p:extLst>
      <p:ext uri="{BB962C8B-B14F-4D97-AF65-F5344CB8AC3E}">
        <p14:creationId xmlns:p14="http://schemas.microsoft.com/office/powerpoint/2010/main" val="1107491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288CD767-2A4B-42C1-848C-FDFC1A08F090}"/>
              </a:ext>
            </a:extLst>
          </p:cNvPr>
          <p:cNvPicPr>
            <a:picLocks noChangeAspect="1"/>
          </p:cNvPicPr>
          <p:nvPr/>
        </p:nvPicPr>
        <p:blipFill>
          <a:blip r:embed="rId2"/>
          <a:stretch>
            <a:fillRect/>
          </a:stretch>
        </p:blipFill>
        <p:spPr>
          <a:xfrm>
            <a:off x="0" y="0"/>
            <a:ext cx="12192000" cy="2608953"/>
          </a:xfrm>
          <a:prstGeom prst="rect">
            <a:avLst/>
          </a:prstGeom>
        </p:spPr>
      </p:pic>
      <p:sp>
        <p:nvSpPr>
          <p:cNvPr id="7" name="Titre 6">
            <a:extLst>
              <a:ext uri="{FF2B5EF4-FFF2-40B4-BE49-F238E27FC236}">
                <a16:creationId xmlns:a16="http://schemas.microsoft.com/office/drawing/2014/main" id="{DA74ECEC-91DB-4460-8F6F-D12EA3AB4B4E}"/>
              </a:ext>
            </a:extLst>
          </p:cNvPr>
          <p:cNvSpPr>
            <a:spLocks noGrp="1"/>
          </p:cNvSpPr>
          <p:nvPr>
            <p:ph type="title"/>
          </p:nvPr>
        </p:nvSpPr>
        <p:spPr>
          <a:xfrm>
            <a:off x="838200" y="1426973"/>
            <a:ext cx="10515600" cy="1071545"/>
          </a:xfrm>
          <a:solidFill>
            <a:srgbClr val="004494"/>
          </a:solidFill>
        </p:spPr>
        <p:txBody>
          <a:bodyPr/>
          <a:lstStyle/>
          <a:p>
            <a:r>
              <a:rPr lang="fr-FR" dirty="0">
                <a:solidFill>
                  <a:schemeClr val="bg1"/>
                </a:solidFill>
              </a:rPr>
              <a:t>The </a:t>
            </a:r>
            <a:r>
              <a:rPr lang="fr-FR" dirty="0" err="1">
                <a:solidFill>
                  <a:schemeClr val="bg1"/>
                </a:solidFill>
              </a:rPr>
              <a:t>European</a:t>
            </a:r>
            <a:r>
              <a:rPr lang="fr-FR" dirty="0">
                <a:solidFill>
                  <a:schemeClr val="bg1"/>
                </a:solidFill>
              </a:rPr>
              <a:t> Data </a:t>
            </a:r>
            <a:r>
              <a:rPr lang="fr-FR" dirty="0" err="1">
                <a:solidFill>
                  <a:schemeClr val="bg1"/>
                </a:solidFill>
              </a:rPr>
              <a:t>Governance</a:t>
            </a:r>
            <a:r>
              <a:rPr lang="fr-FR" dirty="0">
                <a:solidFill>
                  <a:schemeClr val="bg1"/>
                </a:solidFill>
              </a:rPr>
              <a:t> </a:t>
            </a:r>
            <a:r>
              <a:rPr lang="fr-FR" dirty="0" err="1">
                <a:solidFill>
                  <a:schemeClr val="bg1"/>
                </a:solidFill>
              </a:rPr>
              <a:t>Act</a:t>
            </a:r>
            <a:endParaRPr lang="en-US" dirty="0">
              <a:solidFill>
                <a:schemeClr val="bg1"/>
              </a:solidFill>
            </a:endParaRPr>
          </a:p>
        </p:txBody>
      </p:sp>
      <p:sp>
        <p:nvSpPr>
          <p:cNvPr id="2" name="Rectangle 1">
            <a:extLst>
              <a:ext uri="{FF2B5EF4-FFF2-40B4-BE49-F238E27FC236}">
                <a16:creationId xmlns:a16="http://schemas.microsoft.com/office/drawing/2014/main" id="{341DF038-0FC0-4079-A9ED-B38A3DBA33B0}"/>
              </a:ext>
            </a:extLst>
          </p:cNvPr>
          <p:cNvSpPr/>
          <p:nvPr/>
        </p:nvSpPr>
        <p:spPr>
          <a:xfrm>
            <a:off x="8212064" y="2239621"/>
            <a:ext cx="3979936" cy="369332"/>
          </a:xfrm>
          <a:prstGeom prst="rect">
            <a:avLst/>
          </a:prstGeom>
        </p:spPr>
        <p:txBody>
          <a:bodyPr wrap="none">
            <a:spAutoFit/>
          </a:bodyPr>
          <a:lstStyle/>
          <a:p>
            <a:r>
              <a:rPr lang="fr-FR" dirty="0">
                <a:solidFill>
                  <a:schemeClr val="bg1"/>
                </a:solidFill>
              </a:rPr>
              <a:t>(</a:t>
            </a:r>
            <a:r>
              <a:rPr lang="fr-FR" dirty="0" err="1">
                <a:solidFill>
                  <a:schemeClr val="bg1"/>
                </a:solidFill>
              </a:rPr>
              <a:t>adopted</a:t>
            </a:r>
            <a:r>
              <a:rPr lang="fr-FR" dirty="0">
                <a:solidFill>
                  <a:schemeClr val="bg1"/>
                </a:solidFill>
              </a:rPr>
              <a:t> 05/2022 – applicable 09/2023)</a:t>
            </a:r>
          </a:p>
        </p:txBody>
      </p:sp>
      <p:sp>
        <p:nvSpPr>
          <p:cNvPr id="8" name="Espace réservé du numéro de diapositive 3">
            <a:extLst>
              <a:ext uri="{FF2B5EF4-FFF2-40B4-BE49-F238E27FC236}">
                <a16:creationId xmlns:a16="http://schemas.microsoft.com/office/drawing/2014/main" id="{99BA7C0F-14BA-4D89-B7B1-28771469B765}"/>
              </a:ext>
            </a:extLst>
          </p:cNvPr>
          <p:cNvSpPr>
            <a:spLocks noGrp="1"/>
          </p:cNvSpPr>
          <p:nvPr>
            <p:ph type="sldNum" sz="quarter" idx="12"/>
          </p:nvPr>
        </p:nvSpPr>
        <p:spPr>
          <a:xfrm>
            <a:off x="8610600" y="6356350"/>
            <a:ext cx="2743200" cy="365125"/>
          </a:xfrm>
        </p:spPr>
        <p:txBody>
          <a:bodyPr/>
          <a:lstStyle/>
          <a:p>
            <a:fld id="{50488829-712A-49CD-A5AC-8F60246B7228}" type="slidenum">
              <a:rPr lang="en-US" smtClean="0"/>
              <a:t>12</a:t>
            </a:fld>
            <a:endParaRPr lang="en-US" dirty="0"/>
          </a:p>
        </p:txBody>
      </p:sp>
      <p:sp>
        <p:nvSpPr>
          <p:cNvPr id="9" name="Rectangle 8">
            <a:extLst>
              <a:ext uri="{FF2B5EF4-FFF2-40B4-BE49-F238E27FC236}">
                <a16:creationId xmlns:a16="http://schemas.microsoft.com/office/drawing/2014/main" id="{A3B6BAF0-147C-45B8-BF56-BE28E8DD838C}"/>
              </a:ext>
            </a:extLst>
          </p:cNvPr>
          <p:cNvSpPr/>
          <p:nvPr/>
        </p:nvSpPr>
        <p:spPr>
          <a:xfrm>
            <a:off x="5813106" y="6233239"/>
            <a:ext cx="6096000" cy="246221"/>
          </a:xfrm>
          <a:prstGeom prst="rect">
            <a:avLst/>
          </a:prstGeom>
        </p:spPr>
        <p:txBody>
          <a:bodyPr>
            <a:spAutoFit/>
          </a:bodyPr>
          <a:lstStyle/>
          <a:p>
            <a:pPr algn="r"/>
            <a:r>
              <a:rPr lang="en-US" sz="1000" dirty="0">
                <a:hlinkClick r:id="rId3"/>
              </a:rPr>
              <a:t>https://digital-strategy.ec.europa.eu/en/library/data-governance-act</a:t>
            </a:r>
            <a:r>
              <a:rPr lang="en-US" sz="1000" dirty="0"/>
              <a:t> </a:t>
            </a:r>
          </a:p>
        </p:txBody>
      </p:sp>
      <p:sp>
        <p:nvSpPr>
          <p:cNvPr id="11" name="ZoneTexte 10">
            <a:extLst>
              <a:ext uri="{FF2B5EF4-FFF2-40B4-BE49-F238E27FC236}">
                <a16:creationId xmlns:a16="http://schemas.microsoft.com/office/drawing/2014/main" id="{0065493D-0422-4553-820B-A9E5CE6DCC6A}"/>
              </a:ext>
            </a:extLst>
          </p:cNvPr>
          <p:cNvSpPr txBox="1"/>
          <p:nvPr/>
        </p:nvSpPr>
        <p:spPr>
          <a:xfrm>
            <a:off x="8437517" y="4531629"/>
            <a:ext cx="479618" cy="523220"/>
          </a:xfrm>
          <a:prstGeom prst="rect">
            <a:avLst/>
          </a:prstGeom>
          <a:noFill/>
        </p:spPr>
        <p:txBody>
          <a:bodyPr wrap="none" rtlCol="0">
            <a:spAutoFit/>
          </a:bodyPr>
          <a:lstStyle/>
          <a:p>
            <a:r>
              <a:rPr lang="en-US" sz="2800" b="1" dirty="0"/>
              <a:t>1)</a:t>
            </a:r>
          </a:p>
        </p:txBody>
      </p:sp>
      <p:pic>
        <p:nvPicPr>
          <p:cNvPr id="12" name="Image 11">
            <a:hlinkClick r:id="rId3"/>
            <a:extLst>
              <a:ext uri="{FF2B5EF4-FFF2-40B4-BE49-F238E27FC236}">
                <a16:creationId xmlns:a16="http://schemas.microsoft.com/office/drawing/2014/main" id="{E61F64C5-F9B0-465C-84FC-614148EABC52}"/>
              </a:ext>
            </a:extLst>
          </p:cNvPr>
          <p:cNvPicPr>
            <a:picLocks noChangeAspect="1"/>
          </p:cNvPicPr>
          <p:nvPr/>
        </p:nvPicPr>
        <p:blipFill>
          <a:blip r:embed="rId4"/>
          <a:stretch>
            <a:fillRect/>
          </a:stretch>
        </p:blipFill>
        <p:spPr>
          <a:xfrm>
            <a:off x="415921" y="2599709"/>
            <a:ext cx="6096000" cy="4090914"/>
          </a:xfrm>
          <a:prstGeom prst="rect">
            <a:avLst/>
          </a:prstGeom>
        </p:spPr>
      </p:pic>
      <p:pic>
        <p:nvPicPr>
          <p:cNvPr id="14" name="Image 13">
            <a:hlinkClick r:id="rId3"/>
            <a:extLst>
              <a:ext uri="{FF2B5EF4-FFF2-40B4-BE49-F238E27FC236}">
                <a16:creationId xmlns:a16="http://schemas.microsoft.com/office/drawing/2014/main" id="{553F9FBD-DB84-43B1-AD25-7BBFC215A347}"/>
              </a:ext>
            </a:extLst>
          </p:cNvPr>
          <p:cNvPicPr>
            <a:picLocks noChangeAspect="1"/>
          </p:cNvPicPr>
          <p:nvPr/>
        </p:nvPicPr>
        <p:blipFill>
          <a:blip r:embed="rId5"/>
          <a:stretch>
            <a:fillRect/>
          </a:stretch>
        </p:blipFill>
        <p:spPr>
          <a:xfrm>
            <a:off x="9015563" y="3353239"/>
            <a:ext cx="2880000" cy="2880000"/>
          </a:xfrm>
          <a:prstGeom prst="rect">
            <a:avLst/>
          </a:prstGeom>
        </p:spPr>
      </p:pic>
    </p:spTree>
    <p:extLst>
      <p:ext uri="{BB962C8B-B14F-4D97-AF65-F5344CB8AC3E}">
        <p14:creationId xmlns:p14="http://schemas.microsoft.com/office/powerpoint/2010/main" val="1757721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288CD767-2A4B-42C1-848C-FDFC1A08F090}"/>
              </a:ext>
            </a:extLst>
          </p:cNvPr>
          <p:cNvPicPr>
            <a:picLocks noChangeAspect="1"/>
          </p:cNvPicPr>
          <p:nvPr/>
        </p:nvPicPr>
        <p:blipFill>
          <a:blip r:embed="rId2"/>
          <a:stretch>
            <a:fillRect/>
          </a:stretch>
        </p:blipFill>
        <p:spPr>
          <a:xfrm>
            <a:off x="0" y="0"/>
            <a:ext cx="12192000" cy="2608953"/>
          </a:xfrm>
          <a:prstGeom prst="rect">
            <a:avLst/>
          </a:prstGeom>
        </p:spPr>
      </p:pic>
      <p:sp>
        <p:nvSpPr>
          <p:cNvPr id="7" name="Titre 6">
            <a:extLst>
              <a:ext uri="{FF2B5EF4-FFF2-40B4-BE49-F238E27FC236}">
                <a16:creationId xmlns:a16="http://schemas.microsoft.com/office/drawing/2014/main" id="{DA74ECEC-91DB-4460-8F6F-D12EA3AB4B4E}"/>
              </a:ext>
            </a:extLst>
          </p:cNvPr>
          <p:cNvSpPr>
            <a:spLocks noGrp="1"/>
          </p:cNvSpPr>
          <p:nvPr>
            <p:ph type="title"/>
          </p:nvPr>
        </p:nvSpPr>
        <p:spPr>
          <a:xfrm>
            <a:off x="838200" y="1426973"/>
            <a:ext cx="10515600" cy="1071545"/>
          </a:xfrm>
          <a:solidFill>
            <a:srgbClr val="004494"/>
          </a:solidFill>
        </p:spPr>
        <p:txBody>
          <a:bodyPr/>
          <a:lstStyle/>
          <a:p>
            <a:r>
              <a:rPr lang="fr-FR" dirty="0">
                <a:solidFill>
                  <a:schemeClr val="bg1"/>
                </a:solidFill>
              </a:rPr>
              <a:t>The </a:t>
            </a:r>
            <a:r>
              <a:rPr lang="fr-FR" dirty="0" err="1">
                <a:solidFill>
                  <a:schemeClr val="bg1"/>
                </a:solidFill>
              </a:rPr>
              <a:t>European</a:t>
            </a:r>
            <a:r>
              <a:rPr lang="fr-FR" dirty="0">
                <a:solidFill>
                  <a:schemeClr val="bg1"/>
                </a:solidFill>
              </a:rPr>
              <a:t> Data </a:t>
            </a:r>
            <a:r>
              <a:rPr lang="fr-FR" dirty="0" err="1">
                <a:solidFill>
                  <a:schemeClr val="bg1"/>
                </a:solidFill>
              </a:rPr>
              <a:t>Governance</a:t>
            </a:r>
            <a:r>
              <a:rPr lang="fr-FR" dirty="0">
                <a:solidFill>
                  <a:schemeClr val="bg1"/>
                </a:solidFill>
              </a:rPr>
              <a:t> </a:t>
            </a:r>
            <a:r>
              <a:rPr lang="fr-FR" dirty="0" err="1">
                <a:solidFill>
                  <a:schemeClr val="bg1"/>
                </a:solidFill>
              </a:rPr>
              <a:t>Act</a:t>
            </a:r>
            <a:endParaRPr lang="en-US" dirty="0">
              <a:solidFill>
                <a:schemeClr val="bg1"/>
              </a:solidFill>
            </a:endParaRPr>
          </a:p>
        </p:txBody>
      </p:sp>
      <p:sp>
        <p:nvSpPr>
          <p:cNvPr id="2" name="Rectangle 1">
            <a:extLst>
              <a:ext uri="{FF2B5EF4-FFF2-40B4-BE49-F238E27FC236}">
                <a16:creationId xmlns:a16="http://schemas.microsoft.com/office/drawing/2014/main" id="{341DF038-0FC0-4079-A9ED-B38A3DBA33B0}"/>
              </a:ext>
            </a:extLst>
          </p:cNvPr>
          <p:cNvSpPr/>
          <p:nvPr/>
        </p:nvSpPr>
        <p:spPr>
          <a:xfrm>
            <a:off x="8212064" y="2239621"/>
            <a:ext cx="3979936" cy="369332"/>
          </a:xfrm>
          <a:prstGeom prst="rect">
            <a:avLst/>
          </a:prstGeom>
        </p:spPr>
        <p:txBody>
          <a:bodyPr wrap="none">
            <a:spAutoFit/>
          </a:bodyPr>
          <a:lstStyle/>
          <a:p>
            <a:r>
              <a:rPr lang="fr-FR" dirty="0">
                <a:solidFill>
                  <a:schemeClr val="bg1"/>
                </a:solidFill>
              </a:rPr>
              <a:t>(</a:t>
            </a:r>
            <a:r>
              <a:rPr lang="fr-FR" dirty="0" err="1">
                <a:solidFill>
                  <a:schemeClr val="bg1"/>
                </a:solidFill>
              </a:rPr>
              <a:t>adopted</a:t>
            </a:r>
            <a:r>
              <a:rPr lang="fr-FR" dirty="0">
                <a:solidFill>
                  <a:schemeClr val="bg1"/>
                </a:solidFill>
              </a:rPr>
              <a:t> 05/2022 – applicable 09/2023)</a:t>
            </a:r>
          </a:p>
        </p:txBody>
      </p:sp>
      <p:sp>
        <p:nvSpPr>
          <p:cNvPr id="8" name="Espace réservé du numéro de diapositive 3">
            <a:extLst>
              <a:ext uri="{FF2B5EF4-FFF2-40B4-BE49-F238E27FC236}">
                <a16:creationId xmlns:a16="http://schemas.microsoft.com/office/drawing/2014/main" id="{99BA7C0F-14BA-4D89-B7B1-28771469B765}"/>
              </a:ext>
            </a:extLst>
          </p:cNvPr>
          <p:cNvSpPr>
            <a:spLocks noGrp="1"/>
          </p:cNvSpPr>
          <p:nvPr>
            <p:ph type="sldNum" sz="quarter" idx="12"/>
          </p:nvPr>
        </p:nvSpPr>
        <p:spPr>
          <a:xfrm>
            <a:off x="8610600" y="6356350"/>
            <a:ext cx="2743200" cy="365125"/>
          </a:xfrm>
        </p:spPr>
        <p:txBody>
          <a:bodyPr/>
          <a:lstStyle/>
          <a:p>
            <a:fld id="{50488829-712A-49CD-A5AC-8F60246B7228}" type="slidenum">
              <a:rPr lang="en-US" smtClean="0"/>
              <a:t>13</a:t>
            </a:fld>
            <a:endParaRPr lang="en-US" dirty="0"/>
          </a:p>
        </p:txBody>
      </p:sp>
      <p:sp>
        <p:nvSpPr>
          <p:cNvPr id="9" name="Rectangle 8">
            <a:extLst>
              <a:ext uri="{FF2B5EF4-FFF2-40B4-BE49-F238E27FC236}">
                <a16:creationId xmlns:a16="http://schemas.microsoft.com/office/drawing/2014/main" id="{A3B6BAF0-147C-45B8-BF56-BE28E8DD838C}"/>
              </a:ext>
            </a:extLst>
          </p:cNvPr>
          <p:cNvSpPr/>
          <p:nvPr/>
        </p:nvSpPr>
        <p:spPr>
          <a:xfrm>
            <a:off x="5813106" y="6233239"/>
            <a:ext cx="6096000" cy="246221"/>
          </a:xfrm>
          <a:prstGeom prst="rect">
            <a:avLst/>
          </a:prstGeom>
        </p:spPr>
        <p:txBody>
          <a:bodyPr>
            <a:spAutoFit/>
          </a:bodyPr>
          <a:lstStyle/>
          <a:p>
            <a:pPr algn="r"/>
            <a:r>
              <a:rPr lang="en-US" sz="1000" dirty="0">
                <a:hlinkClick r:id="rId3"/>
              </a:rPr>
              <a:t>https://digital-strategy.ec.europa.eu/en/policies/data-governance-act-explained</a:t>
            </a:r>
            <a:r>
              <a:rPr lang="en-US" sz="1000" dirty="0"/>
              <a:t> </a:t>
            </a:r>
          </a:p>
        </p:txBody>
      </p:sp>
      <p:sp>
        <p:nvSpPr>
          <p:cNvPr id="11" name="ZoneTexte 10">
            <a:extLst>
              <a:ext uri="{FF2B5EF4-FFF2-40B4-BE49-F238E27FC236}">
                <a16:creationId xmlns:a16="http://schemas.microsoft.com/office/drawing/2014/main" id="{0065493D-0422-4553-820B-A9E5CE6DCC6A}"/>
              </a:ext>
            </a:extLst>
          </p:cNvPr>
          <p:cNvSpPr txBox="1"/>
          <p:nvPr/>
        </p:nvSpPr>
        <p:spPr>
          <a:xfrm>
            <a:off x="8437517" y="4531629"/>
            <a:ext cx="479618" cy="523220"/>
          </a:xfrm>
          <a:prstGeom prst="rect">
            <a:avLst/>
          </a:prstGeom>
          <a:noFill/>
        </p:spPr>
        <p:txBody>
          <a:bodyPr wrap="none" rtlCol="0">
            <a:spAutoFit/>
          </a:bodyPr>
          <a:lstStyle/>
          <a:p>
            <a:r>
              <a:rPr lang="en-US" sz="2800" b="1" dirty="0"/>
              <a:t>2)</a:t>
            </a:r>
          </a:p>
        </p:txBody>
      </p:sp>
      <p:pic>
        <p:nvPicPr>
          <p:cNvPr id="12" name="Image 11">
            <a:extLst>
              <a:ext uri="{FF2B5EF4-FFF2-40B4-BE49-F238E27FC236}">
                <a16:creationId xmlns:a16="http://schemas.microsoft.com/office/drawing/2014/main" id="{E61F64C5-F9B0-465C-84FC-614148EABC52}"/>
              </a:ext>
            </a:extLst>
          </p:cNvPr>
          <p:cNvPicPr>
            <a:picLocks noChangeAspect="1"/>
          </p:cNvPicPr>
          <p:nvPr/>
        </p:nvPicPr>
        <p:blipFill rotWithShape="1">
          <a:blip r:embed="rId4"/>
          <a:srcRect l="27344" t="73978" r="6198" b="5222"/>
          <a:stretch/>
        </p:blipFill>
        <p:spPr>
          <a:xfrm>
            <a:off x="2082799" y="5626099"/>
            <a:ext cx="4051301" cy="850901"/>
          </a:xfrm>
          <a:prstGeom prst="rect">
            <a:avLst/>
          </a:prstGeom>
        </p:spPr>
        <p:style>
          <a:lnRef idx="2">
            <a:schemeClr val="accent1"/>
          </a:lnRef>
          <a:fillRef idx="1">
            <a:schemeClr val="lt1"/>
          </a:fillRef>
          <a:effectRef idx="0">
            <a:schemeClr val="accent1"/>
          </a:effectRef>
          <a:fontRef idx="minor">
            <a:schemeClr val="dk1"/>
          </a:fontRef>
        </p:style>
      </p:pic>
      <p:pic>
        <p:nvPicPr>
          <p:cNvPr id="3" name="Image 2">
            <a:hlinkClick r:id="rId3"/>
            <a:extLst>
              <a:ext uri="{FF2B5EF4-FFF2-40B4-BE49-F238E27FC236}">
                <a16:creationId xmlns:a16="http://schemas.microsoft.com/office/drawing/2014/main" id="{853BA43A-6BC7-4AAD-B1C2-79903F534121}"/>
              </a:ext>
            </a:extLst>
          </p:cNvPr>
          <p:cNvPicPr>
            <a:picLocks noChangeAspect="1"/>
          </p:cNvPicPr>
          <p:nvPr/>
        </p:nvPicPr>
        <p:blipFill>
          <a:blip r:embed="rId5"/>
          <a:stretch>
            <a:fillRect/>
          </a:stretch>
        </p:blipFill>
        <p:spPr>
          <a:xfrm>
            <a:off x="212363" y="2824419"/>
            <a:ext cx="7716774" cy="1701604"/>
          </a:xfrm>
          <a:prstGeom prst="rect">
            <a:avLst/>
          </a:prstGeom>
        </p:spPr>
      </p:pic>
      <p:sp>
        <p:nvSpPr>
          <p:cNvPr id="4" name="Rectangle 3">
            <a:extLst>
              <a:ext uri="{FF2B5EF4-FFF2-40B4-BE49-F238E27FC236}">
                <a16:creationId xmlns:a16="http://schemas.microsoft.com/office/drawing/2014/main" id="{8ABD4977-071F-4AC6-A9F4-12FA6562B80A}"/>
              </a:ext>
            </a:extLst>
          </p:cNvPr>
          <p:cNvSpPr/>
          <p:nvPr/>
        </p:nvSpPr>
        <p:spPr>
          <a:xfrm>
            <a:off x="0" y="4556823"/>
            <a:ext cx="2473754" cy="246221"/>
          </a:xfrm>
          <a:prstGeom prst="rect">
            <a:avLst/>
          </a:prstGeom>
        </p:spPr>
        <p:txBody>
          <a:bodyPr wrap="none">
            <a:spAutoFit/>
          </a:bodyPr>
          <a:lstStyle/>
          <a:p>
            <a:r>
              <a:rPr lang="en-US" sz="1000" u="sng" dirty="0">
                <a:solidFill>
                  <a:srgbClr val="23527C"/>
                </a:solidFill>
                <a:latin typeface="Roboto"/>
                <a:hlinkClick r:id="rId6" tooltip="Gives access to this document through its ELI URI."/>
              </a:rPr>
              <a:t>http://data.europa.eu/eli/reg/2022/868/oj</a:t>
            </a:r>
            <a:r>
              <a:rPr lang="en-US" sz="1000" u="sng" dirty="0">
                <a:solidFill>
                  <a:srgbClr val="23527C"/>
                </a:solidFill>
                <a:latin typeface="Roboto"/>
              </a:rPr>
              <a:t> </a:t>
            </a:r>
            <a:endParaRPr lang="en-US" sz="1000" dirty="0"/>
          </a:p>
        </p:txBody>
      </p:sp>
      <p:pic>
        <p:nvPicPr>
          <p:cNvPr id="13" name="Image 12">
            <a:hlinkClick r:id="rId3"/>
            <a:extLst>
              <a:ext uri="{FF2B5EF4-FFF2-40B4-BE49-F238E27FC236}">
                <a16:creationId xmlns:a16="http://schemas.microsoft.com/office/drawing/2014/main" id="{A7B97731-29D2-4E4B-A10F-AC9496082D5C}"/>
              </a:ext>
            </a:extLst>
          </p:cNvPr>
          <p:cNvPicPr>
            <a:picLocks noChangeAspect="1"/>
          </p:cNvPicPr>
          <p:nvPr/>
        </p:nvPicPr>
        <p:blipFill>
          <a:blip r:embed="rId7"/>
          <a:stretch>
            <a:fillRect/>
          </a:stretch>
        </p:blipFill>
        <p:spPr>
          <a:xfrm>
            <a:off x="9011049" y="3353239"/>
            <a:ext cx="2898057" cy="2880000"/>
          </a:xfrm>
          <a:prstGeom prst="rect">
            <a:avLst/>
          </a:prstGeom>
        </p:spPr>
      </p:pic>
    </p:spTree>
    <p:extLst>
      <p:ext uri="{BB962C8B-B14F-4D97-AF65-F5344CB8AC3E}">
        <p14:creationId xmlns:p14="http://schemas.microsoft.com/office/powerpoint/2010/main" val="4293862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Data Interoperability</a:t>
            </a:r>
            <a:br>
              <a:rPr lang="en-US" dirty="0"/>
            </a:br>
            <a:r>
              <a:rPr lang="en-US" dirty="0"/>
              <a:t>and Semantics</a:t>
            </a:r>
            <a:endParaRPr lang="fr-FR" dirty="0"/>
          </a:p>
        </p:txBody>
      </p:sp>
      <p:sp>
        <p:nvSpPr>
          <p:cNvPr id="3" name="Subtitle 2"/>
          <p:cNvSpPr>
            <a:spLocks noGrp="1"/>
          </p:cNvSpPr>
          <p:nvPr>
            <p:ph type="subTitle" idx="1"/>
          </p:nvPr>
        </p:nvSpPr>
        <p:spPr>
          <a:xfrm>
            <a:off x="2678545" y="3602038"/>
            <a:ext cx="6834910" cy="1655762"/>
          </a:xfrm>
        </p:spPr>
        <p:txBody>
          <a:bodyPr/>
          <a:lstStyle/>
          <a:p>
            <a:r>
              <a:rPr lang="fr-FR" dirty="0"/>
              <a:t>Part 5. The value of data </a:t>
            </a:r>
          </a:p>
          <a:p>
            <a:r>
              <a:rPr lang="fr-FR" dirty="0"/>
              <a:t>Part 5.4. The Data </a:t>
            </a:r>
            <a:r>
              <a:rPr lang="fr-FR" dirty="0" err="1"/>
              <a:t>Act</a:t>
            </a:r>
            <a:endParaRPr lang="fr-FR" dirty="0"/>
          </a:p>
        </p:txBody>
      </p:sp>
    </p:spTree>
    <p:extLst>
      <p:ext uri="{BB962C8B-B14F-4D97-AF65-F5344CB8AC3E}">
        <p14:creationId xmlns:p14="http://schemas.microsoft.com/office/powerpoint/2010/main" val="3263494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C6AEE499-5763-4B91-B2CA-B2A7FEDD3C4C}"/>
              </a:ext>
            </a:extLst>
          </p:cNvPr>
          <p:cNvSpPr>
            <a:spLocks noGrp="1"/>
          </p:cNvSpPr>
          <p:nvPr>
            <p:ph type="sldNum" sz="quarter" idx="12"/>
          </p:nvPr>
        </p:nvSpPr>
        <p:spPr/>
        <p:txBody>
          <a:bodyPr/>
          <a:lstStyle/>
          <a:p>
            <a:fld id="{50488829-712A-49CD-A5AC-8F60246B7228}" type="slidenum">
              <a:rPr lang="en-US" smtClean="0"/>
              <a:t>15</a:t>
            </a:fld>
            <a:endParaRPr lang="en-US" dirty="0"/>
          </a:p>
        </p:txBody>
      </p:sp>
      <p:sp>
        <p:nvSpPr>
          <p:cNvPr id="6" name="Rectangle 5">
            <a:extLst>
              <a:ext uri="{FF2B5EF4-FFF2-40B4-BE49-F238E27FC236}">
                <a16:creationId xmlns:a16="http://schemas.microsoft.com/office/drawing/2014/main" id="{02FFC0F0-8B23-40E4-86F9-3D53ABE83E62}"/>
              </a:ext>
            </a:extLst>
          </p:cNvPr>
          <p:cNvSpPr/>
          <p:nvPr/>
        </p:nvSpPr>
        <p:spPr>
          <a:xfrm>
            <a:off x="1736436" y="4664364"/>
            <a:ext cx="4017819" cy="9421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5B750D1-9555-407F-811D-5B1DF462324E}"/>
              </a:ext>
            </a:extLst>
          </p:cNvPr>
          <p:cNvSpPr/>
          <p:nvPr/>
        </p:nvSpPr>
        <p:spPr>
          <a:xfrm>
            <a:off x="5807394" y="6233239"/>
            <a:ext cx="6096000" cy="246221"/>
          </a:xfrm>
          <a:prstGeom prst="rect">
            <a:avLst/>
          </a:prstGeom>
        </p:spPr>
        <p:txBody>
          <a:bodyPr>
            <a:spAutoFit/>
          </a:bodyPr>
          <a:lstStyle/>
          <a:p>
            <a:pPr algn="r"/>
            <a:r>
              <a:rPr lang="en-US" sz="1000" dirty="0">
                <a:hlinkClick r:id="rId2"/>
              </a:rPr>
              <a:t>https://ec.europa.eu/newsroom/dae/redirection/document/83517</a:t>
            </a:r>
            <a:r>
              <a:rPr lang="en-US" sz="1000" dirty="0"/>
              <a:t> </a:t>
            </a:r>
          </a:p>
        </p:txBody>
      </p:sp>
      <p:pic>
        <p:nvPicPr>
          <p:cNvPr id="3" name="Image 2">
            <a:hlinkClick r:id="rId2"/>
            <a:extLst>
              <a:ext uri="{FF2B5EF4-FFF2-40B4-BE49-F238E27FC236}">
                <a16:creationId xmlns:a16="http://schemas.microsoft.com/office/drawing/2014/main" id="{AA9E150A-0374-4CFF-BD00-975084AEBAC6}"/>
              </a:ext>
            </a:extLst>
          </p:cNvPr>
          <p:cNvPicPr>
            <a:picLocks noChangeAspect="1"/>
          </p:cNvPicPr>
          <p:nvPr/>
        </p:nvPicPr>
        <p:blipFill>
          <a:blip r:embed="rId3"/>
          <a:stretch>
            <a:fillRect/>
          </a:stretch>
        </p:blipFill>
        <p:spPr>
          <a:xfrm>
            <a:off x="8675" y="2608953"/>
            <a:ext cx="6087325" cy="3820058"/>
          </a:xfrm>
          <a:prstGeom prst="rect">
            <a:avLst/>
          </a:prstGeom>
        </p:spPr>
      </p:pic>
      <p:pic>
        <p:nvPicPr>
          <p:cNvPr id="11" name="Image 10">
            <a:extLst>
              <a:ext uri="{FF2B5EF4-FFF2-40B4-BE49-F238E27FC236}">
                <a16:creationId xmlns:a16="http://schemas.microsoft.com/office/drawing/2014/main" id="{A23B1F30-272E-4BF0-B47E-7555911A1723}"/>
              </a:ext>
            </a:extLst>
          </p:cNvPr>
          <p:cNvPicPr>
            <a:picLocks noChangeAspect="1"/>
          </p:cNvPicPr>
          <p:nvPr/>
        </p:nvPicPr>
        <p:blipFill>
          <a:blip r:embed="rId4"/>
          <a:stretch>
            <a:fillRect/>
          </a:stretch>
        </p:blipFill>
        <p:spPr>
          <a:xfrm>
            <a:off x="9002021" y="3353239"/>
            <a:ext cx="2907085" cy="2880000"/>
          </a:xfrm>
          <a:prstGeom prst="rect">
            <a:avLst/>
          </a:prstGeom>
        </p:spPr>
      </p:pic>
      <p:pic>
        <p:nvPicPr>
          <p:cNvPr id="8" name="Image 7">
            <a:extLst>
              <a:ext uri="{FF2B5EF4-FFF2-40B4-BE49-F238E27FC236}">
                <a16:creationId xmlns:a16="http://schemas.microsoft.com/office/drawing/2014/main" id="{D0C1BAB6-CF5E-432A-9E21-742C358534FE}"/>
              </a:ext>
            </a:extLst>
          </p:cNvPr>
          <p:cNvPicPr>
            <a:picLocks noChangeAspect="1"/>
          </p:cNvPicPr>
          <p:nvPr/>
        </p:nvPicPr>
        <p:blipFill>
          <a:blip r:embed="rId5"/>
          <a:stretch>
            <a:fillRect/>
          </a:stretch>
        </p:blipFill>
        <p:spPr>
          <a:xfrm>
            <a:off x="0" y="0"/>
            <a:ext cx="12192000" cy="2608953"/>
          </a:xfrm>
          <a:prstGeom prst="rect">
            <a:avLst/>
          </a:prstGeom>
        </p:spPr>
      </p:pic>
      <p:sp>
        <p:nvSpPr>
          <p:cNvPr id="9" name="Titre 6">
            <a:extLst>
              <a:ext uri="{FF2B5EF4-FFF2-40B4-BE49-F238E27FC236}">
                <a16:creationId xmlns:a16="http://schemas.microsoft.com/office/drawing/2014/main" id="{68EFB3E4-D340-4715-95ED-63F402DC8DDF}"/>
              </a:ext>
            </a:extLst>
          </p:cNvPr>
          <p:cNvSpPr>
            <a:spLocks noGrp="1"/>
          </p:cNvSpPr>
          <p:nvPr>
            <p:ph type="title"/>
          </p:nvPr>
        </p:nvSpPr>
        <p:spPr>
          <a:xfrm>
            <a:off x="838200" y="1426973"/>
            <a:ext cx="10515600" cy="1071545"/>
          </a:xfrm>
          <a:solidFill>
            <a:srgbClr val="004494"/>
          </a:solidFill>
        </p:spPr>
        <p:txBody>
          <a:bodyPr/>
          <a:lstStyle/>
          <a:p>
            <a:r>
              <a:rPr lang="fr-FR" dirty="0">
                <a:solidFill>
                  <a:schemeClr val="bg1"/>
                </a:solidFill>
              </a:rPr>
              <a:t>The </a:t>
            </a:r>
            <a:r>
              <a:rPr lang="fr-FR" dirty="0" err="1">
                <a:solidFill>
                  <a:schemeClr val="bg1"/>
                </a:solidFill>
              </a:rPr>
              <a:t>European</a:t>
            </a:r>
            <a:r>
              <a:rPr lang="fr-FR" dirty="0">
                <a:solidFill>
                  <a:schemeClr val="bg1"/>
                </a:solidFill>
              </a:rPr>
              <a:t> Data </a:t>
            </a:r>
            <a:r>
              <a:rPr lang="fr-FR" dirty="0" err="1">
                <a:solidFill>
                  <a:schemeClr val="bg1"/>
                </a:solidFill>
              </a:rPr>
              <a:t>Act</a:t>
            </a:r>
            <a:endParaRPr lang="en-US" dirty="0">
              <a:solidFill>
                <a:schemeClr val="bg1"/>
              </a:solidFill>
            </a:endParaRPr>
          </a:p>
        </p:txBody>
      </p:sp>
      <p:sp>
        <p:nvSpPr>
          <p:cNvPr id="10" name="Rectangle 9">
            <a:extLst>
              <a:ext uri="{FF2B5EF4-FFF2-40B4-BE49-F238E27FC236}">
                <a16:creationId xmlns:a16="http://schemas.microsoft.com/office/drawing/2014/main" id="{AB97DFA9-8E77-4B6E-8CFD-E8857D16B2AD}"/>
              </a:ext>
            </a:extLst>
          </p:cNvPr>
          <p:cNvSpPr/>
          <p:nvPr/>
        </p:nvSpPr>
        <p:spPr>
          <a:xfrm>
            <a:off x="8122296" y="2239621"/>
            <a:ext cx="4069704" cy="369332"/>
          </a:xfrm>
          <a:prstGeom prst="rect">
            <a:avLst/>
          </a:prstGeom>
        </p:spPr>
        <p:txBody>
          <a:bodyPr wrap="none">
            <a:spAutoFit/>
          </a:bodyPr>
          <a:lstStyle/>
          <a:p>
            <a:pPr algn="r"/>
            <a:r>
              <a:rPr lang="fr-FR" dirty="0">
                <a:solidFill>
                  <a:schemeClr val="bg1"/>
                </a:solidFill>
              </a:rPr>
              <a:t>(</a:t>
            </a:r>
            <a:r>
              <a:rPr lang="fr-FR" dirty="0" err="1">
                <a:solidFill>
                  <a:schemeClr val="bg1"/>
                </a:solidFill>
              </a:rPr>
              <a:t>adopted</a:t>
            </a:r>
            <a:r>
              <a:rPr lang="fr-FR" dirty="0">
                <a:solidFill>
                  <a:schemeClr val="bg1"/>
                </a:solidFill>
              </a:rPr>
              <a:t> 01/2024 – applicable 09/2025)</a:t>
            </a:r>
          </a:p>
        </p:txBody>
      </p:sp>
      <p:sp>
        <p:nvSpPr>
          <p:cNvPr id="12" name="ZoneTexte 11">
            <a:extLst>
              <a:ext uri="{FF2B5EF4-FFF2-40B4-BE49-F238E27FC236}">
                <a16:creationId xmlns:a16="http://schemas.microsoft.com/office/drawing/2014/main" id="{56529E0F-184D-4CF5-BB64-7866E618BF59}"/>
              </a:ext>
            </a:extLst>
          </p:cNvPr>
          <p:cNvSpPr txBox="1"/>
          <p:nvPr/>
        </p:nvSpPr>
        <p:spPr>
          <a:xfrm>
            <a:off x="8437517" y="4531629"/>
            <a:ext cx="479618" cy="523220"/>
          </a:xfrm>
          <a:prstGeom prst="rect">
            <a:avLst/>
          </a:prstGeom>
          <a:noFill/>
        </p:spPr>
        <p:txBody>
          <a:bodyPr wrap="none" rtlCol="0">
            <a:spAutoFit/>
          </a:bodyPr>
          <a:lstStyle/>
          <a:p>
            <a:r>
              <a:rPr lang="en-US" sz="2800" b="1" dirty="0"/>
              <a:t>1)</a:t>
            </a:r>
          </a:p>
        </p:txBody>
      </p:sp>
    </p:spTree>
    <p:extLst>
      <p:ext uri="{BB962C8B-B14F-4D97-AF65-F5344CB8AC3E}">
        <p14:creationId xmlns:p14="http://schemas.microsoft.com/office/powerpoint/2010/main" val="1905931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288CD767-2A4B-42C1-848C-FDFC1A08F090}"/>
              </a:ext>
            </a:extLst>
          </p:cNvPr>
          <p:cNvPicPr>
            <a:picLocks noChangeAspect="1"/>
          </p:cNvPicPr>
          <p:nvPr/>
        </p:nvPicPr>
        <p:blipFill>
          <a:blip r:embed="rId2"/>
          <a:stretch>
            <a:fillRect/>
          </a:stretch>
        </p:blipFill>
        <p:spPr>
          <a:xfrm>
            <a:off x="0" y="0"/>
            <a:ext cx="12192000" cy="2608953"/>
          </a:xfrm>
          <a:prstGeom prst="rect">
            <a:avLst/>
          </a:prstGeom>
        </p:spPr>
      </p:pic>
      <p:sp>
        <p:nvSpPr>
          <p:cNvPr id="7" name="Titre 6">
            <a:extLst>
              <a:ext uri="{FF2B5EF4-FFF2-40B4-BE49-F238E27FC236}">
                <a16:creationId xmlns:a16="http://schemas.microsoft.com/office/drawing/2014/main" id="{DA74ECEC-91DB-4460-8F6F-D12EA3AB4B4E}"/>
              </a:ext>
            </a:extLst>
          </p:cNvPr>
          <p:cNvSpPr>
            <a:spLocks noGrp="1"/>
          </p:cNvSpPr>
          <p:nvPr>
            <p:ph type="title"/>
          </p:nvPr>
        </p:nvSpPr>
        <p:spPr>
          <a:xfrm>
            <a:off x="838200" y="1426973"/>
            <a:ext cx="10515600" cy="1071545"/>
          </a:xfrm>
          <a:solidFill>
            <a:srgbClr val="004494"/>
          </a:solidFill>
        </p:spPr>
        <p:txBody>
          <a:bodyPr/>
          <a:lstStyle/>
          <a:p>
            <a:r>
              <a:rPr lang="fr-FR" dirty="0">
                <a:solidFill>
                  <a:schemeClr val="bg1"/>
                </a:solidFill>
              </a:rPr>
              <a:t>The </a:t>
            </a:r>
            <a:r>
              <a:rPr lang="fr-FR" dirty="0" err="1">
                <a:solidFill>
                  <a:schemeClr val="bg1"/>
                </a:solidFill>
              </a:rPr>
              <a:t>European</a:t>
            </a:r>
            <a:r>
              <a:rPr lang="fr-FR" dirty="0">
                <a:solidFill>
                  <a:schemeClr val="bg1"/>
                </a:solidFill>
              </a:rPr>
              <a:t> Data </a:t>
            </a:r>
            <a:r>
              <a:rPr lang="fr-FR" dirty="0" err="1">
                <a:solidFill>
                  <a:schemeClr val="bg1"/>
                </a:solidFill>
              </a:rPr>
              <a:t>Act</a:t>
            </a:r>
            <a:endParaRPr lang="en-US" dirty="0">
              <a:solidFill>
                <a:schemeClr val="bg1"/>
              </a:solidFill>
            </a:endParaRPr>
          </a:p>
        </p:txBody>
      </p:sp>
      <p:sp>
        <p:nvSpPr>
          <p:cNvPr id="2" name="Rectangle 1">
            <a:extLst>
              <a:ext uri="{FF2B5EF4-FFF2-40B4-BE49-F238E27FC236}">
                <a16:creationId xmlns:a16="http://schemas.microsoft.com/office/drawing/2014/main" id="{341DF038-0FC0-4079-A9ED-B38A3DBA33B0}"/>
              </a:ext>
            </a:extLst>
          </p:cNvPr>
          <p:cNvSpPr/>
          <p:nvPr/>
        </p:nvSpPr>
        <p:spPr>
          <a:xfrm>
            <a:off x="8122296" y="2239621"/>
            <a:ext cx="4069704" cy="369332"/>
          </a:xfrm>
          <a:prstGeom prst="rect">
            <a:avLst/>
          </a:prstGeom>
        </p:spPr>
        <p:txBody>
          <a:bodyPr wrap="none">
            <a:spAutoFit/>
          </a:bodyPr>
          <a:lstStyle/>
          <a:p>
            <a:pPr algn="r"/>
            <a:r>
              <a:rPr lang="fr-FR" dirty="0">
                <a:solidFill>
                  <a:schemeClr val="bg1"/>
                </a:solidFill>
              </a:rPr>
              <a:t>(</a:t>
            </a:r>
            <a:r>
              <a:rPr lang="fr-FR" dirty="0" err="1">
                <a:solidFill>
                  <a:schemeClr val="bg1"/>
                </a:solidFill>
              </a:rPr>
              <a:t>adopted</a:t>
            </a:r>
            <a:r>
              <a:rPr lang="fr-FR" dirty="0">
                <a:solidFill>
                  <a:schemeClr val="bg1"/>
                </a:solidFill>
              </a:rPr>
              <a:t> 01/2024 – applicable 09/2025)</a:t>
            </a:r>
          </a:p>
        </p:txBody>
      </p:sp>
      <p:sp>
        <p:nvSpPr>
          <p:cNvPr id="8" name="Espace réservé du numéro de diapositive 3">
            <a:extLst>
              <a:ext uri="{FF2B5EF4-FFF2-40B4-BE49-F238E27FC236}">
                <a16:creationId xmlns:a16="http://schemas.microsoft.com/office/drawing/2014/main" id="{FCC3DF6C-A725-4DD4-806C-56BF866807BB}"/>
              </a:ext>
            </a:extLst>
          </p:cNvPr>
          <p:cNvSpPr>
            <a:spLocks noGrp="1"/>
          </p:cNvSpPr>
          <p:nvPr>
            <p:ph type="sldNum" sz="quarter" idx="12"/>
          </p:nvPr>
        </p:nvSpPr>
        <p:spPr>
          <a:xfrm>
            <a:off x="8610600" y="6356350"/>
            <a:ext cx="2743200" cy="365125"/>
          </a:xfrm>
        </p:spPr>
        <p:txBody>
          <a:bodyPr/>
          <a:lstStyle/>
          <a:p>
            <a:fld id="{50488829-712A-49CD-A5AC-8F60246B7228}" type="slidenum">
              <a:rPr lang="en-US" smtClean="0"/>
              <a:t>16</a:t>
            </a:fld>
            <a:endParaRPr lang="en-US" dirty="0"/>
          </a:p>
        </p:txBody>
      </p:sp>
      <p:pic>
        <p:nvPicPr>
          <p:cNvPr id="12" name="Image 11">
            <a:extLst>
              <a:ext uri="{FF2B5EF4-FFF2-40B4-BE49-F238E27FC236}">
                <a16:creationId xmlns:a16="http://schemas.microsoft.com/office/drawing/2014/main" id="{88422B4F-09EA-4BD3-9CA2-ED795C9B0E6F}"/>
              </a:ext>
            </a:extLst>
          </p:cNvPr>
          <p:cNvPicPr>
            <a:picLocks noChangeAspect="1"/>
          </p:cNvPicPr>
          <p:nvPr/>
        </p:nvPicPr>
        <p:blipFill>
          <a:blip r:embed="rId3"/>
          <a:stretch>
            <a:fillRect/>
          </a:stretch>
        </p:blipFill>
        <p:spPr>
          <a:xfrm>
            <a:off x="9003600" y="3355200"/>
            <a:ext cx="2889028" cy="2880000"/>
          </a:xfrm>
          <a:prstGeom prst="rect">
            <a:avLst/>
          </a:prstGeom>
        </p:spPr>
      </p:pic>
      <p:sp>
        <p:nvSpPr>
          <p:cNvPr id="13" name="Rectangle 12">
            <a:extLst>
              <a:ext uri="{FF2B5EF4-FFF2-40B4-BE49-F238E27FC236}">
                <a16:creationId xmlns:a16="http://schemas.microsoft.com/office/drawing/2014/main" id="{05429FF7-238A-4D9A-9AAB-FF966E829828}"/>
              </a:ext>
            </a:extLst>
          </p:cNvPr>
          <p:cNvSpPr/>
          <p:nvPr/>
        </p:nvSpPr>
        <p:spPr>
          <a:xfrm>
            <a:off x="5796628" y="6233239"/>
            <a:ext cx="6096000" cy="246221"/>
          </a:xfrm>
          <a:prstGeom prst="rect">
            <a:avLst/>
          </a:prstGeom>
        </p:spPr>
        <p:txBody>
          <a:bodyPr>
            <a:spAutoFit/>
          </a:bodyPr>
          <a:lstStyle/>
          <a:p>
            <a:pPr algn="r"/>
            <a:r>
              <a:rPr lang="en-US" sz="1000" dirty="0">
                <a:hlinkClick r:id="rId4"/>
              </a:rPr>
              <a:t>https://digital-strategy.ec.europa.eu/en/factpages/data-act-explained</a:t>
            </a:r>
            <a:r>
              <a:rPr lang="en-US" sz="1000" dirty="0"/>
              <a:t> </a:t>
            </a:r>
          </a:p>
        </p:txBody>
      </p:sp>
      <p:pic>
        <p:nvPicPr>
          <p:cNvPr id="19" name="Image 18">
            <a:extLst>
              <a:ext uri="{FF2B5EF4-FFF2-40B4-BE49-F238E27FC236}">
                <a16:creationId xmlns:a16="http://schemas.microsoft.com/office/drawing/2014/main" id="{1E8622FB-4C31-41CF-9A23-5B78C5247658}"/>
              </a:ext>
            </a:extLst>
          </p:cNvPr>
          <p:cNvPicPr>
            <a:picLocks noChangeAspect="1"/>
          </p:cNvPicPr>
          <p:nvPr/>
        </p:nvPicPr>
        <p:blipFill rotWithShape="1">
          <a:blip r:embed="rId5"/>
          <a:srcRect l="28022" t="82904"/>
          <a:stretch/>
        </p:blipFill>
        <p:spPr>
          <a:xfrm>
            <a:off x="1714500" y="5775937"/>
            <a:ext cx="4381500" cy="653073"/>
          </a:xfrm>
          <a:prstGeom prst="rect">
            <a:avLst/>
          </a:prstGeom>
        </p:spPr>
        <p:style>
          <a:lnRef idx="2">
            <a:schemeClr val="accent1"/>
          </a:lnRef>
          <a:fillRef idx="1">
            <a:schemeClr val="lt1"/>
          </a:fillRef>
          <a:effectRef idx="0">
            <a:schemeClr val="accent1"/>
          </a:effectRef>
          <a:fontRef idx="minor">
            <a:schemeClr val="dk1"/>
          </a:fontRef>
        </p:style>
      </p:pic>
      <p:sp>
        <p:nvSpPr>
          <p:cNvPr id="20" name="ZoneTexte 19">
            <a:extLst>
              <a:ext uri="{FF2B5EF4-FFF2-40B4-BE49-F238E27FC236}">
                <a16:creationId xmlns:a16="http://schemas.microsoft.com/office/drawing/2014/main" id="{7EBEBB25-D6CB-4ACC-9CF6-A3E9E93BC309}"/>
              </a:ext>
            </a:extLst>
          </p:cNvPr>
          <p:cNvSpPr txBox="1"/>
          <p:nvPr/>
        </p:nvSpPr>
        <p:spPr>
          <a:xfrm>
            <a:off x="8437517" y="4531629"/>
            <a:ext cx="479618" cy="523220"/>
          </a:xfrm>
          <a:prstGeom prst="rect">
            <a:avLst/>
          </a:prstGeom>
          <a:noFill/>
        </p:spPr>
        <p:txBody>
          <a:bodyPr wrap="none" rtlCol="0">
            <a:spAutoFit/>
          </a:bodyPr>
          <a:lstStyle/>
          <a:p>
            <a:r>
              <a:rPr lang="en-US" sz="2800" b="1" dirty="0"/>
              <a:t>2)</a:t>
            </a:r>
          </a:p>
        </p:txBody>
      </p:sp>
      <p:pic>
        <p:nvPicPr>
          <p:cNvPr id="21" name="Image 20">
            <a:hlinkClick r:id="rId4"/>
            <a:extLst>
              <a:ext uri="{FF2B5EF4-FFF2-40B4-BE49-F238E27FC236}">
                <a16:creationId xmlns:a16="http://schemas.microsoft.com/office/drawing/2014/main" id="{C4ECCBBC-E6CD-49B1-94A8-CE3995631661}"/>
              </a:ext>
            </a:extLst>
          </p:cNvPr>
          <p:cNvPicPr>
            <a:picLocks noChangeAspect="1"/>
          </p:cNvPicPr>
          <p:nvPr/>
        </p:nvPicPr>
        <p:blipFill>
          <a:blip r:embed="rId6"/>
          <a:stretch>
            <a:fillRect/>
          </a:stretch>
        </p:blipFill>
        <p:spPr>
          <a:xfrm>
            <a:off x="126470" y="2622053"/>
            <a:ext cx="7256028" cy="2330579"/>
          </a:xfrm>
          <a:prstGeom prst="rect">
            <a:avLst/>
          </a:prstGeom>
        </p:spPr>
      </p:pic>
      <p:sp>
        <p:nvSpPr>
          <p:cNvPr id="22" name="Rectangle 21">
            <a:extLst>
              <a:ext uri="{FF2B5EF4-FFF2-40B4-BE49-F238E27FC236}">
                <a16:creationId xmlns:a16="http://schemas.microsoft.com/office/drawing/2014/main" id="{7331DD51-2CA6-47A9-A0F3-499D561D2D61}"/>
              </a:ext>
            </a:extLst>
          </p:cNvPr>
          <p:cNvSpPr/>
          <p:nvPr/>
        </p:nvSpPr>
        <p:spPr>
          <a:xfrm>
            <a:off x="0" y="5054849"/>
            <a:ext cx="2509020" cy="246221"/>
          </a:xfrm>
          <a:prstGeom prst="rect">
            <a:avLst/>
          </a:prstGeom>
        </p:spPr>
        <p:txBody>
          <a:bodyPr wrap="none">
            <a:spAutoFit/>
          </a:bodyPr>
          <a:lstStyle/>
          <a:p>
            <a:r>
              <a:rPr lang="en-US" sz="1000" dirty="0">
                <a:solidFill>
                  <a:srgbClr val="337AB7"/>
                </a:solidFill>
                <a:latin typeface="Roboto"/>
                <a:hlinkClick r:id="rId7" tooltip="Gives access to this document through its ELI URI.">
                  <a:extLst>
                    <a:ext uri="{A12FA001-AC4F-418D-AE19-62706E023703}">
                      <ahyp:hlinkClr xmlns:ahyp="http://schemas.microsoft.com/office/drawing/2018/hyperlinkcolor" val="tx"/>
                    </a:ext>
                  </a:extLst>
                </a:hlinkClick>
              </a:rPr>
              <a:t>http://data.europa.eu/eli/reg/2023/2854/oj</a:t>
            </a:r>
            <a:endParaRPr lang="en-US" sz="1000" dirty="0"/>
          </a:p>
        </p:txBody>
      </p:sp>
    </p:spTree>
    <p:extLst>
      <p:ext uri="{BB962C8B-B14F-4D97-AF65-F5344CB8AC3E}">
        <p14:creationId xmlns:p14="http://schemas.microsoft.com/office/powerpoint/2010/main" val="573736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288CD767-2A4B-42C1-848C-FDFC1A08F090}"/>
              </a:ext>
            </a:extLst>
          </p:cNvPr>
          <p:cNvPicPr>
            <a:picLocks noChangeAspect="1"/>
          </p:cNvPicPr>
          <p:nvPr/>
        </p:nvPicPr>
        <p:blipFill>
          <a:blip r:embed="rId2"/>
          <a:stretch>
            <a:fillRect/>
          </a:stretch>
        </p:blipFill>
        <p:spPr>
          <a:xfrm>
            <a:off x="0" y="0"/>
            <a:ext cx="12192000" cy="2608953"/>
          </a:xfrm>
          <a:prstGeom prst="rect">
            <a:avLst/>
          </a:prstGeom>
        </p:spPr>
      </p:pic>
      <p:sp>
        <p:nvSpPr>
          <p:cNvPr id="7" name="Titre 6">
            <a:extLst>
              <a:ext uri="{FF2B5EF4-FFF2-40B4-BE49-F238E27FC236}">
                <a16:creationId xmlns:a16="http://schemas.microsoft.com/office/drawing/2014/main" id="{DA74ECEC-91DB-4460-8F6F-D12EA3AB4B4E}"/>
              </a:ext>
            </a:extLst>
          </p:cNvPr>
          <p:cNvSpPr>
            <a:spLocks noGrp="1"/>
          </p:cNvSpPr>
          <p:nvPr>
            <p:ph type="title"/>
          </p:nvPr>
        </p:nvSpPr>
        <p:spPr>
          <a:xfrm>
            <a:off x="838200" y="1426973"/>
            <a:ext cx="10515600" cy="1071545"/>
          </a:xfrm>
          <a:solidFill>
            <a:srgbClr val="004494"/>
          </a:solidFill>
        </p:spPr>
        <p:txBody>
          <a:bodyPr/>
          <a:lstStyle/>
          <a:p>
            <a:r>
              <a:rPr lang="fr-FR" dirty="0">
                <a:solidFill>
                  <a:schemeClr val="bg1"/>
                </a:solidFill>
              </a:rPr>
              <a:t>The </a:t>
            </a:r>
            <a:r>
              <a:rPr lang="fr-FR" dirty="0" err="1">
                <a:solidFill>
                  <a:schemeClr val="bg1"/>
                </a:solidFill>
              </a:rPr>
              <a:t>European</a:t>
            </a:r>
            <a:r>
              <a:rPr lang="fr-FR" dirty="0">
                <a:solidFill>
                  <a:schemeClr val="bg1"/>
                </a:solidFill>
              </a:rPr>
              <a:t> Data </a:t>
            </a:r>
            <a:r>
              <a:rPr lang="fr-FR" dirty="0" err="1">
                <a:solidFill>
                  <a:schemeClr val="bg1"/>
                </a:solidFill>
              </a:rPr>
              <a:t>Act</a:t>
            </a:r>
            <a:endParaRPr lang="en-US" dirty="0">
              <a:solidFill>
                <a:schemeClr val="bg1"/>
              </a:solidFill>
            </a:endParaRPr>
          </a:p>
        </p:txBody>
      </p:sp>
      <p:sp>
        <p:nvSpPr>
          <p:cNvPr id="2" name="Rectangle 1">
            <a:extLst>
              <a:ext uri="{FF2B5EF4-FFF2-40B4-BE49-F238E27FC236}">
                <a16:creationId xmlns:a16="http://schemas.microsoft.com/office/drawing/2014/main" id="{341DF038-0FC0-4079-A9ED-B38A3DBA33B0}"/>
              </a:ext>
            </a:extLst>
          </p:cNvPr>
          <p:cNvSpPr/>
          <p:nvPr/>
        </p:nvSpPr>
        <p:spPr>
          <a:xfrm>
            <a:off x="8122296" y="2239621"/>
            <a:ext cx="4069704" cy="369332"/>
          </a:xfrm>
          <a:prstGeom prst="rect">
            <a:avLst/>
          </a:prstGeom>
        </p:spPr>
        <p:txBody>
          <a:bodyPr wrap="none">
            <a:spAutoFit/>
          </a:bodyPr>
          <a:lstStyle/>
          <a:p>
            <a:pPr algn="r"/>
            <a:r>
              <a:rPr lang="fr-FR" dirty="0">
                <a:solidFill>
                  <a:schemeClr val="bg1"/>
                </a:solidFill>
              </a:rPr>
              <a:t>(</a:t>
            </a:r>
            <a:r>
              <a:rPr lang="fr-FR" dirty="0" err="1">
                <a:solidFill>
                  <a:schemeClr val="bg1"/>
                </a:solidFill>
              </a:rPr>
              <a:t>adopted</a:t>
            </a:r>
            <a:r>
              <a:rPr lang="fr-FR" dirty="0">
                <a:solidFill>
                  <a:schemeClr val="bg1"/>
                </a:solidFill>
              </a:rPr>
              <a:t> 01/2024 – applicable 09/2025)</a:t>
            </a:r>
          </a:p>
        </p:txBody>
      </p:sp>
      <p:sp>
        <p:nvSpPr>
          <p:cNvPr id="8" name="Espace réservé du numéro de diapositive 3">
            <a:extLst>
              <a:ext uri="{FF2B5EF4-FFF2-40B4-BE49-F238E27FC236}">
                <a16:creationId xmlns:a16="http://schemas.microsoft.com/office/drawing/2014/main" id="{FCC3DF6C-A725-4DD4-806C-56BF866807BB}"/>
              </a:ext>
            </a:extLst>
          </p:cNvPr>
          <p:cNvSpPr>
            <a:spLocks noGrp="1"/>
          </p:cNvSpPr>
          <p:nvPr>
            <p:ph type="sldNum" sz="quarter" idx="12"/>
          </p:nvPr>
        </p:nvSpPr>
        <p:spPr>
          <a:xfrm>
            <a:off x="8610600" y="6356350"/>
            <a:ext cx="2743200" cy="365125"/>
          </a:xfrm>
        </p:spPr>
        <p:txBody>
          <a:bodyPr/>
          <a:lstStyle/>
          <a:p>
            <a:fld id="{50488829-712A-49CD-A5AC-8F60246B7228}" type="slidenum">
              <a:rPr lang="en-US" smtClean="0"/>
              <a:t>17</a:t>
            </a:fld>
            <a:endParaRPr lang="en-US" dirty="0"/>
          </a:p>
        </p:txBody>
      </p:sp>
      <p:sp>
        <p:nvSpPr>
          <p:cNvPr id="4" name="Rectangle 3">
            <a:extLst>
              <a:ext uri="{FF2B5EF4-FFF2-40B4-BE49-F238E27FC236}">
                <a16:creationId xmlns:a16="http://schemas.microsoft.com/office/drawing/2014/main" id="{E76F3951-5772-4E4C-9CDA-B2FBCAC87C87}"/>
              </a:ext>
            </a:extLst>
          </p:cNvPr>
          <p:cNvSpPr/>
          <p:nvPr/>
        </p:nvSpPr>
        <p:spPr>
          <a:xfrm>
            <a:off x="431800" y="2752980"/>
            <a:ext cx="10147300" cy="3724096"/>
          </a:xfrm>
          <a:prstGeom prst="rect">
            <a:avLst/>
          </a:prstGeom>
        </p:spPr>
        <p:txBody>
          <a:bodyPr wrap="square">
            <a:spAutoFit/>
          </a:bodyPr>
          <a:lstStyle/>
          <a:p>
            <a:pPr>
              <a:spcAft>
                <a:spcPts val="600"/>
              </a:spcAft>
            </a:pPr>
            <a:r>
              <a:rPr lang="en-US" sz="1400" b="1" dirty="0">
                <a:solidFill>
                  <a:srgbClr val="014176"/>
                </a:solidFill>
                <a:latin typeface="Arial,Bold"/>
              </a:rPr>
              <a:t>Chapter VIII – Interoperability</a:t>
            </a:r>
          </a:p>
          <a:p>
            <a:pPr>
              <a:spcAft>
                <a:spcPts val="600"/>
              </a:spcAft>
            </a:pPr>
            <a:r>
              <a:rPr lang="en-US" sz="1400" dirty="0">
                <a:solidFill>
                  <a:srgbClr val="014176"/>
                </a:solidFill>
                <a:latin typeface="Arial" panose="020B0604020202020204" pitchFamily="34" charset="0"/>
              </a:rPr>
              <a:t>Article 33 – Essential requirements regarding interoperability of data, of data sharing mechanisms and services, as well as of common European data spaces</a:t>
            </a:r>
          </a:p>
          <a:p>
            <a:pPr marL="285750" indent="-285750">
              <a:spcAft>
                <a:spcPts val="600"/>
              </a:spcAft>
              <a:buFont typeface="Wingdings" panose="05000000000000000000" pitchFamily="2" charset="2"/>
              <a:buChar char="Ø"/>
            </a:pPr>
            <a:r>
              <a:rPr lang="en-US" sz="1400" dirty="0">
                <a:solidFill>
                  <a:srgbClr val="000000"/>
                </a:solidFill>
                <a:latin typeface="Arial" panose="020B0604020202020204" pitchFamily="34" charset="0"/>
              </a:rPr>
              <a:t>Participants in data spaces that offer data or data services to other participants </a:t>
            </a:r>
            <a:r>
              <a:rPr lang="en-US" sz="1400" dirty="0">
                <a:solidFill>
                  <a:srgbClr val="000000"/>
                </a:solidFill>
                <a:highlight>
                  <a:srgbClr val="FFFF00"/>
                </a:highlight>
                <a:latin typeface="Arial" panose="020B0604020202020204" pitchFamily="34" charset="0"/>
              </a:rPr>
              <a:t>shall comply with the following essential requirements</a:t>
            </a:r>
            <a:r>
              <a:rPr lang="en-US" sz="1400" dirty="0">
                <a:solidFill>
                  <a:srgbClr val="000000"/>
                </a:solidFill>
                <a:latin typeface="Arial" panose="020B0604020202020204" pitchFamily="34" charset="0"/>
              </a:rPr>
              <a:t> to facilitate the interoperability of data, of data sharing mechanisms and services, as well as of common European data spaces which are purpose- or sector-specific or cross-sectoral interoperable frameworks for common standards and practices to share:</a:t>
            </a:r>
          </a:p>
          <a:p>
            <a:pPr marL="171450" indent="-171450">
              <a:spcAft>
                <a:spcPts val="600"/>
              </a:spcAft>
              <a:buFont typeface="Arial" panose="020B0604020202020204" pitchFamily="34" charset="0"/>
              <a:buChar char="•"/>
            </a:pPr>
            <a:r>
              <a:rPr lang="en-US" sz="1200" dirty="0">
                <a:solidFill>
                  <a:srgbClr val="000000"/>
                </a:solidFill>
                <a:highlight>
                  <a:srgbClr val="FFFF00"/>
                </a:highlight>
                <a:latin typeface="Arial" panose="020B0604020202020204" pitchFamily="34" charset="0"/>
              </a:rPr>
              <a:t>the dataset content, use restrictions, </a:t>
            </a:r>
            <a:r>
              <a:rPr lang="en-US" sz="1200" dirty="0" err="1">
                <a:solidFill>
                  <a:srgbClr val="000000"/>
                </a:solidFill>
                <a:highlight>
                  <a:srgbClr val="FFFF00"/>
                </a:highlight>
                <a:latin typeface="Arial" panose="020B0604020202020204" pitchFamily="34" charset="0"/>
              </a:rPr>
              <a:t>licences</a:t>
            </a:r>
            <a:r>
              <a:rPr lang="en-US" sz="1200" dirty="0">
                <a:solidFill>
                  <a:srgbClr val="000000"/>
                </a:solidFill>
                <a:highlight>
                  <a:srgbClr val="FFFF00"/>
                </a:highlight>
                <a:latin typeface="Arial" panose="020B0604020202020204" pitchFamily="34" charset="0"/>
              </a:rPr>
              <a:t>, data collection methodology, data quality and uncertainty shall be sufficiently described, where applicable, in a machine-readable format, to allow the recipient to find, access and use the data</a:t>
            </a:r>
          </a:p>
          <a:p>
            <a:pPr marL="171450" indent="-171450">
              <a:spcAft>
                <a:spcPts val="600"/>
              </a:spcAft>
              <a:buFont typeface="Arial" panose="020B0604020202020204" pitchFamily="34" charset="0"/>
              <a:buChar char="•"/>
            </a:pPr>
            <a:r>
              <a:rPr lang="en-US" sz="1200" dirty="0">
                <a:solidFill>
                  <a:srgbClr val="000000"/>
                </a:solidFill>
                <a:highlight>
                  <a:srgbClr val="FFFF00"/>
                </a:highlight>
                <a:latin typeface="Arial" panose="020B0604020202020204" pitchFamily="34" charset="0"/>
              </a:rPr>
              <a:t>the data structures, data formats, vocabularies, classification schemes, taxonomies and code lists, where available, shall be described in a publicly available and consistent manner</a:t>
            </a:r>
          </a:p>
          <a:p>
            <a:pPr marL="171450" indent="-171450">
              <a:spcAft>
                <a:spcPts val="600"/>
              </a:spcAft>
              <a:buFont typeface="Arial" panose="020B0604020202020204" pitchFamily="34" charset="0"/>
              <a:buChar char="•"/>
            </a:pPr>
            <a:r>
              <a:rPr lang="en-US" sz="1200" dirty="0">
                <a:solidFill>
                  <a:srgbClr val="000000"/>
                </a:solidFill>
                <a:highlight>
                  <a:srgbClr val="FFFF00"/>
                </a:highlight>
                <a:latin typeface="Arial" panose="020B0604020202020204" pitchFamily="34" charset="0"/>
              </a:rPr>
              <a:t>the technical means to access the data, such as application programming interfaces, and their terms of use and quality of service shall be sufficiently described to enable automatic access and transmission of data between parties, including continuously, in bulk download or in real-time in a machine-readable format where that is technically feasible and does not hamper the good functioning of the connected product</a:t>
            </a:r>
          </a:p>
          <a:p>
            <a:pPr marL="171450" indent="-171450">
              <a:spcAft>
                <a:spcPts val="600"/>
              </a:spcAft>
              <a:buFont typeface="Arial" panose="020B0604020202020204" pitchFamily="34" charset="0"/>
              <a:buChar char="•"/>
            </a:pPr>
            <a:r>
              <a:rPr lang="en-US" sz="1200" dirty="0">
                <a:solidFill>
                  <a:srgbClr val="000000"/>
                </a:solidFill>
                <a:highlight>
                  <a:srgbClr val="FFFF00"/>
                </a:highlight>
                <a:latin typeface="Arial" panose="020B0604020202020204" pitchFamily="34" charset="0"/>
              </a:rPr>
              <a:t>where applicable, the means to enable the interoperability of tools for automating the execution of data sharing agreements, such as smart contracts shall be provided</a:t>
            </a:r>
            <a:endParaRPr lang="en-US" dirty="0">
              <a:highlight>
                <a:srgbClr val="FFFF00"/>
              </a:highlight>
            </a:endParaRPr>
          </a:p>
        </p:txBody>
      </p:sp>
    </p:spTree>
    <p:extLst>
      <p:ext uri="{BB962C8B-B14F-4D97-AF65-F5344CB8AC3E}">
        <p14:creationId xmlns:p14="http://schemas.microsoft.com/office/powerpoint/2010/main" val="2195568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Data Interoperability</a:t>
            </a:r>
            <a:br>
              <a:rPr lang="en-US" dirty="0"/>
            </a:br>
            <a:r>
              <a:rPr lang="en-US" dirty="0"/>
              <a:t>and Semantics</a:t>
            </a:r>
            <a:endParaRPr lang="fr-FR" dirty="0"/>
          </a:p>
        </p:txBody>
      </p:sp>
      <p:sp>
        <p:nvSpPr>
          <p:cNvPr id="3" name="Subtitle 2"/>
          <p:cNvSpPr>
            <a:spLocks noGrp="1"/>
          </p:cNvSpPr>
          <p:nvPr>
            <p:ph type="subTitle" idx="1"/>
          </p:nvPr>
        </p:nvSpPr>
        <p:spPr>
          <a:xfrm>
            <a:off x="2678545" y="3602038"/>
            <a:ext cx="6834910" cy="1655762"/>
          </a:xfrm>
        </p:spPr>
        <p:txBody>
          <a:bodyPr/>
          <a:lstStyle/>
          <a:p>
            <a:r>
              <a:rPr lang="fr-FR" dirty="0"/>
              <a:t>Part 5. The value of data </a:t>
            </a:r>
          </a:p>
          <a:p>
            <a:r>
              <a:rPr lang="fr-FR" dirty="0"/>
              <a:t>Part 5.5. Data </a:t>
            </a:r>
            <a:r>
              <a:rPr lang="fr-FR" dirty="0" err="1"/>
              <a:t>Spaces</a:t>
            </a:r>
            <a:endParaRPr lang="fr-FR" dirty="0"/>
          </a:p>
        </p:txBody>
      </p:sp>
    </p:spTree>
    <p:extLst>
      <p:ext uri="{BB962C8B-B14F-4D97-AF65-F5344CB8AC3E}">
        <p14:creationId xmlns:p14="http://schemas.microsoft.com/office/powerpoint/2010/main" val="2618209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0CCFB4-D90C-4423-B78D-45DB24D8AA5D}"/>
              </a:ext>
            </a:extLst>
          </p:cNvPr>
          <p:cNvSpPr>
            <a:spLocks noGrp="1"/>
          </p:cNvSpPr>
          <p:nvPr>
            <p:ph type="title"/>
          </p:nvPr>
        </p:nvSpPr>
        <p:spPr/>
        <p:txBody>
          <a:bodyPr/>
          <a:lstStyle/>
          <a:p>
            <a:r>
              <a:rPr lang="en-US" dirty="0"/>
              <a:t>Common European data spaces</a:t>
            </a:r>
          </a:p>
        </p:txBody>
      </p:sp>
      <p:sp>
        <p:nvSpPr>
          <p:cNvPr id="4" name="Espace réservé du numéro de diapositive 3">
            <a:extLst>
              <a:ext uri="{FF2B5EF4-FFF2-40B4-BE49-F238E27FC236}">
                <a16:creationId xmlns:a16="http://schemas.microsoft.com/office/drawing/2014/main" id="{C9ADB812-8197-4437-A111-166F0A354892}"/>
              </a:ext>
            </a:extLst>
          </p:cNvPr>
          <p:cNvSpPr>
            <a:spLocks noGrp="1"/>
          </p:cNvSpPr>
          <p:nvPr>
            <p:ph type="sldNum" sz="quarter" idx="12"/>
          </p:nvPr>
        </p:nvSpPr>
        <p:spPr/>
        <p:txBody>
          <a:bodyPr/>
          <a:lstStyle/>
          <a:p>
            <a:fld id="{50488829-712A-49CD-A5AC-8F60246B7228}" type="slidenum">
              <a:rPr lang="en-US" smtClean="0"/>
              <a:t>19</a:t>
            </a:fld>
            <a:endParaRPr lang="en-US"/>
          </a:p>
        </p:txBody>
      </p:sp>
      <p:pic>
        <p:nvPicPr>
          <p:cNvPr id="7170" name="Picture 2" descr="https://ec.europa.eu/information_society/newsroom/image/document/2021-4/common_data_space_7A1DE7EE-B82D-CED4-81023032AA813AB0_73004.png">
            <a:extLst>
              <a:ext uri="{FF2B5EF4-FFF2-40B4-BE49-F238E27FC236}">
                <a16:creationId xmlns:a16="http://schemas.microsoft.com/office/drawing/2014/main" id="{924D0F19-1BD4-4ABF-A10C-B81AAD8B86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6580" y="1690688"/>
            <a:ext cx="8996856" cy="415569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969C845-3C17-4FC1-89E2-90972CF4B26D}"/>
              </a:ext>
            </a:extLst>
          </p:cNvPr>
          <p:cNvSpPr/>
          <p:nvPr/>
        </p:nvSpPr>
        <p:spPr>
          <a:xfrm>
            <a:off x="92364" y="6538912"/>
            <a:ext cx="6096000" cy="246221"/>
          </a:xfrm>
          <a:prstGeom prst="rect">
            <a:avLst/>
          </a:prstGeom>
        </p:spPr>
        <p:txBody>
          <a:bodyPr>
            <a:spAutoFit/>
          </a:bodyPr>
          <a:lstStyle/>
          <a:p>
            <a:r>
              <a:rPr lang="en-US" sz="1000" dirty="0">
                <a:hlinkClick r:id="rId3"/>
              </a:rPr>
              <a:t>https://digital-strategy.ec.europa.eu/en/library/building-data-economy-brochure</a:t>
            </a:r>
            <a:r>
              <a:rPr lang="en-US" sz="1000" dirty="0"/>
              <a:t> </a:t>
            </a:r>
          </a:p>
        </p:txBody>
      </p:sp>
      <p:sp>
        <p:nvSpPr>
          <p:cNvPr id="6" name="Rectangle 5">
            <a:extLst>
              <a:ext uri="{FF2B5EF4-FFF2-40B4-BE49-F238E27FC236}">
                <a16:creationId xmlns:a16="http://schemas.microsoft.com/office/drawing/2014/main" id="{3C63C1A4-8D57-44AE-B46F-C56A54C7928B}"/>
              </a:ext>
            </a:extLst>
          </p:cNvPr>
          <p:cNvSpPr/>
          <p:nvPr/>
        </p:nvSpPr>
        <p:spPr>
          <a:xfrm>
            <a:off x="168564" y="1644875"/>
            <a:ext cx="2743200" cy="4093428"/>
          </a:xfrm>
          <a:prstGeom prst="rect">
            <a:avLst/>
          </a:prstGeom>
        </p:spPr>
        <p:txBody>
          <a:bodyPr wrap="square">
            <a:spAutoFit/>
          </a:bodyPr>
          <a:lstStyle/>
          <a:p>
            <a:r>
              <a:rPr lang="en-US" sz="2000" dirty="0"/>
              <a:t>``purpose or sector specific or cross-sectoral interoperable frameworks for common standards and practices to share or jointly process data for, inter alia, the development of new products and services, scientific research or civil society initiatives.‘’ </a:t>
            </a:r>
          </a:p>
          <a:p>
            <a:r>
              <a:rPr lang="en-US" sz="2000" dirty="0"/>
              <a:t>[source: Data Act]</a:t>
            </a:r>
          </a:p>
        </p:txBody>
      </p:sp>
    </p:spTree>
    <p:extLst>
      <p:ext uri="{BB962C8B-B14F-4D97-AF65-F5344CB8AC3E}">
        <p14:creationId xmlns:p14="http://schemas.microsoft.com/office/powerpoint/2010/main" val="116828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CEEFB98C-3F08-43CA-A1E9-2FCF1AFE0A79}"/>
              </a:ext>
            </a:extLst>
          </p:cNvPr>
          <p:cNvPicPr>
            <a:picLocks noChangeAspect="1"/>
          </p:cNvPicPr>
          <p:nvPr/>
        </p:nvPicPr>
        <p:blipFill>
          <a:blip r:embed="rId2"/>
          <a:stretch>
            <a:fillRect/>
          </a:stretch>
        </p:blipFill>
        <p:spPr>
          <a:xfrm>
            <a:off x="261185" y="0"/>
            <a:ext cx="7605554" cy="6858000"/>
          </a:xfrm>
          <a:prstGeom prst="rect">
            <a:avLst/>
          </a:prstGeom>
        </p:spPr>
      </p:pic>
      <p:sp>
        <p:nvSpPr>
          <p:cNvPr id="9" name="Rectangle 8">
            <a:extLst>
              <a:ext uri="{FF2B5EF4-FFF2-40B4-BE49-F238E27FC236}">
                <a16:creationId xmlns:a16="http://schemas.microsoft.com/office/drawing/2014/main" id="{9A96069A-5AE3-48D4-A32B-43DA49C14C00}"/>
              </a:ext>
            </a:extLst>
          </p:cNvPr>
          <p:cNvSpPr/>
          <p:nvPr/>
        </p:nvSpPr>
        <p:spPr>
          <a:xfrm>
            <a:off x="4802493" y="6530969"/>
            <a:ext cx="7315200" cy="246221"/>
          </a:xfrm>
          <a:prstGeom prst="rect">
            <a:avLst/>
          </a:prstGeom>
        </p:spPr>
        <p:txBody>
          <a:bodyPr wrap="square">
            <a:spAutoFit/>
          </a:bodyPr>
          <a:lstStyle/>
          <a:p>
            <a:pPr algn="r"/>
            <a:r>
              <a:rPr lang="en-US" sz="1000" dirty="0">
                <a:hlinkClick r:id="rId3"/>
              </a:rPr>
              <a:t>https://commission.europa.eu/strategy-and-policy/priorities-2019-2024/europe-fit-digital-age/european-data-strategy</a:t>
            </a:r>
            <a:r>
              <a:rPr lang="en-US" sz="1000" dirty="0"/>
              <a:t>  </a:t>
            </a:r>
          </a:p>
        </p:txBody>
      </p:sp>
      <p:pic>
        <p:nvPicPr>
          <p:cNvPr id="12" name="Image 11">
            <a:extLst>
              <a:ext uri="{FF2B5EF4-FFF2-40B4-BE49-F238E27FC236}">
                <a16:creationId xmlns:a16="http://schemas.microsoft.com/office/drawing/2014/main" id="{1A330A05-D4F6-46CE-B1A6-C9FCBF64D2C0}"/>
              </a:ext>
            </a:extLst>
          </p:cNvPr>
          <p:cNvPicPr>
            <a:picLocks noChangeAspect="1"/>
          </p:cNvPicPr>
          <p:nvPr/>
        </p:nvPicPr>
        <p:blipFill>
          <a:blip r:embed="rId4"/>
          <a:stretch>
            <a:fillRect/>
          </a:stretch>
        </p:blipFill>
        <p:spPr>
          <a:xfrm>
            <a:off x="9229147" y="3650969"/>
            <a:ext cx="2888546" cy="2880000"/>
          </a:xfrm>
          <a:prstGeom prst="rect">
            <a:avLst/>
          </a:prstGeom>
        </p:spPr>
      </p:pic>
      <p:sp>
        <p:nvSpPr>
          <p:cNvPr id="13" name="Rectangle 12">
            <a:extLst>
              <a:ext uri="{FF2B5EF4-FFF2-40B4-BE49-F238E27FC236}">
                <a16:creationId xmlns:a16="http://schemas.microsoft.com/office/drawing/2014/main" id="{CFF31516-8E71-47CC-9D45-5435B7D3E0CE}"/>
              </a:ext>
            </a:extLst>
          </p:cNvPr>
          <p:cNvSpPr/>
          <p:nvPr/>
        </p:nvSpPr>
        <p:spPr>
          <a:xfrm>
            <a:off x="6021693" y="3404748"/>
            <a:ext cx="6096000" cy="246221"/>
          </a:xfrm>
          <a:prstGeom prst="rect">
            <a:avLst/>
          </a:prstGeom>
        </p:spPr>
        <p:txBody>
          <a:bodyPr>
            <a:spAutoFit/>
          </a:bodyPr>
          <a:lstStyle/>
          <a:p>
            <a:pPr algn="r"/>
            <a:r>
              <a:rPr lang="en-US" sz="1000" dirty="0">
                <a:hlinkClick r:id="rId5"/>
              </a:rPr>
              <a:t>https://ec.europa.eu/commission/presscorner/detail/en/fs_20_283</a:t>
            </a:r>
            <a:r>
              <a:rPr lang="en-US" sz="1000" dirty="0"/>
              <a:t> </a:t>
            </a:r>
          </a:p>
        </p:txBody>
      </p:sp>
      <p:pic>
        <p:nvPicPr>
          <p:cNvPr id="14" name="Image 13">
            <a:extLst>
              <a:ext uri="{FF2B5EF4-FFF2-40B4-BE49-F238E27FC236}">
                <a16:creationId xmlns:a16="http://schemas.microsoft.com/office/drawing/2014/main" id="{507709F2-8147-4634-9DFC-F59DB8B7FE3A}"/>
              </a:ext>
            </a:extLst>
          </p:cNvPr>
          <p:cNvPicPr>
            <a:picLocks noChangeAspect="1"/>
          </p:cNvPicPr>
          <p:nvPr/>
        </p:nvPicPr>
        <p:blipFill>
          <a:blip r:embed="rId6"/>
          <a:stretch>
            <a:fillRect/>
          </a:stretch>
        </p:blipFill>
        <p:spPr>
          <a:xfrm>
            <a:off x="9255417" y="521406"/>
            <a:ext cx="2862276" cy="2880000"/>
          </a:xfrm>
          <a:prstGeom prst="rect">
            <a:avLst/>
          </a:prstGeom>
        </p:spPr>
      </p:pic>
      <p:sp>
        <p:nvSpPr>
          <p:cNvPr id="15" name="ZoneTexte 14">
            <a:extLst>
              <a:ext uri="{FF2B5EF4-FFF2-40B4-BE49-F238E27FC236}">
                <a16:creationId xmlns:a16="http://schemas.microsoft.com/office/drawing/2014/main" id="{6F4C184F-D948-4C1A-8504-29FE797C5BB6}"/>
              </a:ext>
            </a:extLst>
          </p:cNvPr>
          <p:cNvSpPr txBox="1"/>
          <p:nvPr/>
        </p:nvSpPr>
        <p:spPr>
          <a:xfrm>
            <a:off x="8585200" y="1703138"/>
            <a:ext cx="479618" cy="523220"/>
          </a:xfrm>
          <a:prstGeom prst="rect">
            <a:avLst/>
          </a:prstGeom>
          <a:noFill/>
        </p:spPr>
        <p:txBody>
          <a:bodyPr wrap="none" rtlCol="0">
            <a:spAutoFit/>
          </a:bodyPr>
          <a:lstStyle/>
          <a:p>
            <a:r>
              <a:rPr lang="en-US" sz="2800" b="1" dirty="0"/>
              <a:t>1)</a:t>
            </a:r>
          </a:p>
        </p:txBody>
      </p:sp>
      <p:sp>
        <p:nvSpPr>
          <p:cNvPr id="16" name="ZoneTexte 15">
            <a:extLst>
              <a:ext uri="{FF2B5EF4-FFF2-40B4-BE49-F238E27FC236}">
                <a16:creationId xmlns:a16="http://schemas.microsoft.com/office/drawing/2014/main" id="{3B8F746E-1F34-47FF-A8F8-BD52E84D1945}"/>
              </a:ext>
            </a:extLst>
          </p:cNvPr>
          <p:cNvSpPr txBox="1"/>
          <p:nvPr/>
        </p:nvSpPr>
        <p:spPr>
          <a:xfrm>
            <a:off x="8585200" y="4829359"/>
            <a:ext cx="479618" cy="523220"/>
          </a:xfrm>
          <a:prstGeom prst="rect">
            <a:avLst/>
          </a:prstGeom>
          <a:noFill/>
        </p:spPr>
        <p:txBody>
          <a:bodyPr wrap="square" rtlCol="0">
            <a:spAutoFit/>
          </a:bodyPr>
          <a:lstStyle/>
          <a:p>
            <a:r>
              <a:rPr lang="en-US" sz="2800" b="1" dirty="0"/>
              <a:t>2)</a:t>
            </a:r>
          </a:p>
        </p:txBody>
      </p:sp>
    </p:spTree>
    <p:extLst>
      <p:ext uri="{BB962C8B-B14F-4D97-AF65-F5344CB8AC3E}">
        <p14:creationId xmlns:p14="http://schemas.microsoft.com/office/powerpoint/2010/main" val="1838782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F6169274-77E8-412F-B15A-314E0DD2D3D2}"/>
              </a:ext>
            </a:extLst>
          </p:cNvPr>
          <p:cNvSpPr>
            <a:spLocks noGrp="1"/>
          </p:cNvSpPr>
          <p:nvPr>
            <p:ph type="title"/>
          </p:nvPr>
        </p:nvSpPr>
        <p:spPr/>
        <p:txBody>
          <a:bodyPr>
            <a:normAutofit fontScale="90000"/>
          </a:bodyPr>
          <a:lstStyle/>
          <a:p>
            <a:r>
              <a:rPr lang="en-US" b="1" dirty="0"/>
              <a:t>Regulatory, business, and technical foundation for Data Spaces within the Edge-Cloud-Continuum</a:t>
            </a:r>
          </a:p>
        </p:txBody>
      </p:sp>
      <p:sp>
        <p:nvSpPr>
          <p:cNvPr id="4" name="Espace réservé du numéro de diapositive 3">
            <a:extLst>
              <a:ext uri="{FF2B5EF4-FFF2-40B4-BE49-F238E27FC236}">
                <a16:creationId xmlns:a16="http://schemas.microsoft.com/office/drawing/2014/main" id="{79378B04-07BB-4EF2-B58E-BCDE42BC7FCA}"/>
              </a:ext>
            </a:extLst>
          </p:cNvPr>
          <p:cNvSpPr>
            <a:spLocks noGrp="1"/>
          </p:cNvSpPr>
          <p:nvPr>
            <p:ph type="sldNum" sz="quarter" idx="12"/>
          </p:nvPr>
        </p:nvSpPr>
        <p:spPr/>
        <p:txBody>
          <a:bodyPr/>
          <a:lstStyle/>
          <a:p>
            <a:fld id="{50488829-712A-49CD-A5AC-8F60246B7228}" type="slidenum">
              <a:rPr lang="en-US" smtClean="0"/>
              <a:t>20</a:t>
            </a:fld>
            <a:endParaRPr lang="en-US" dirty="0"/>
          </a:p>
        </p:txBody>
      </p:sp>
      <p:pic>
        <p:nvPicPr>
          <p:cNvPr id="5" name="Image 4">
            <a:extLst>
              <a:ext uri="{FF2B5EF4-FFF2-40B4-BE49-F238E27FC236}">
                <a16:creationId xmlns:a16="http://schemas.microsoft.com/office/drawing/2014/main" id="{E8CC791A-0AE0-46F1-8B61-329F5C2B8116}"/>
              </a:ext>
            </a:extLst>
          </p:cNvPr>
          <p:cNvPicPr>
            <a:picLocks noChangeAspect="1"/>
          </p:cNvPicPr>
          <p:nvPr/>
        </p:nvPicPr>
        <p:blipFill>
          <a:blip r:embed="rId2"/>
          <a:stretch>
            <a:fillRect/>
          </a:stretch>
        </p:blipFill>
        <p:spPr>
          <a:xfrm>
            <a:off x="70551" y="1956390"/>
            <a:ext cx="7785395" cy="3818514"/>
          </a:xfrm>
          <a:prstGeom prst="rect">
            <a:avLst/>
          </a:prstGeom>
        </p:spPr>
      </p:pic>
      <p:sp>
        <p:nvSpPr>
          <p:cNvPr id="7" name="Rectangle 6">
            <a:extLst>
              <a:ext uri="{FF2B5EF4-FFF2-40B4-BE49-F238E27FC236}">
                <a16:creationId xmlns:a16="http://schemas.microsoft.com/office/drawing/2014/main" id="{26161107-A3CF-4903-A460-B16A824EC0EB}"/>
              </a:ext>
            </a:extLst>
          </p:cNvPr>
          <p:cNvSpPr/>
          <p:nvPr/>
        </p:nvSpPr>
        <p:spPr>
          <a:xfrm>
            <a:off x="7824047" y="2205802"/>
            <a:ext cx="4367953" cy="661720"/>
          </a:xfrm>
          <a:prstGeom prst="rect">
            <a:avLst/>
          </a:prstGeom>
        </p:spPr>
        <p:txBody>
          <a:bodyPr wrap="square">
            <a:spAutoFit/>
          </a:bodyPr>
          <a:lstStyle/>
          <a:p>
            <a:pPr>
              <a:spcAft>
                <a:spcPts val="600"/>
              </a:spcAft>
            </a:pPr>
            <a:r>
              <a:rPr lang="en-US" sz="1600" dirty="0">
                <a:latin typeface="SegoeUI"/>
              </a:rPr>
              <a:t>Data regulations in economic regions</a:t>
            </a:r>
          </a:p>
          <a:p>
            <a:pPr>
              <a:spcAft>
                <a:spcPts val="600"/>
              </a:spcAft>
            </a:pPr>
            <a:r>
              <a:rPr lang="en-US" sz="1600" dirty="0">
                <a:latin typeface="SegoeUI"/>
              </a:rPr>
              <a:t>Data strategies implementation</a:t>
            </a:r>
          </a:p>
        </p:txBody>
      </p:sp>
      <p:sp>
        <p:nvSpPr>
          <p:cNvPr id="8" name="Rectangle 7">
            <a:extLst>
              <a:ext uri="{FF2B5EF4-FFF2-40B4-BE49-F238E27FC236}">
                <a16:creationId xmlns:a16="http://schemas.microsoft.com/office/drawing/2014/main" id="{126BCD22-7989-436B-B945-08335A7B78C0}"/>
              </a:ext>
            </a:extLst>
          </p:cNvPr>
          <p:cNvSpPr/>
          <p:nvPr/>
        </p:nvSpPr>
        <p:spPr>
          <a:xfrm>
            <a:off x="7824047" y="4396457"/>
            <a:ext cx="4367953" cy="584775"/>
          </a:xfrm>
          <a:prstGeom prst="rect">
            <a:avLst/>
          </a:prstGeom>
        </p:spPr>
        <p:txBody>
          <a:bodyPr wrap="square">
            <a:spAutoFit/>
          </a:bodyPr>
          <a:lstStyle/>
          <a:p>
            <a:pPr>
              <a:spcAft>
                <a:spcPts val="600"/>
              </a:spcAft>
            </a:pPr>
            <a:r>
              <a:rPr lang="en-US" sz="1600" dirty="0">
                <a:latin typeface="SegoeUI"/>
              </a:rPr>
              <a:t>Technical implementation driven by OSS, </a:t>
            </a:r>
            <a:br>
              <a:rPr lang="en-US" sz="1600" dirty="0">
                <a:latin typeface="SegoeUI"/>
              </a:rPr>
            </a:br>
            <a:r>
              <a:rPr lang="en-US" sz="1600" dirty="0">
                <a:latin typeface="SegoeUI"/>
              </a:rPr>
              <a:t>place for the developer communities</a:t>
            </a:r>
          </a:p>
        </p:txBody>
      </p:sp>
      <p:sp>
        <p:nvSpPr>
          <p:cNvPr id="9" name="Rectangle 8">
            <a:extLst>
              <a:ext uri="{FF2B5EF4-FFF2-40B4-BE49-F238E27FC236}">
                <a16:creationId xmlns:a16="http://schemas.microsoft.com/office/drawing/2014/main" id="{EA855C77-CD10-4626-A706-C536E77CC5E6}"/>
              </a:ext>
            </a:extLst>
          </p:cNvPr>
          <p:cNvSpPr/>
          <p:nvPr/>
        </p:nvSpPr>
        <p:spPr>
          <a:xfrm>
            <a:off x="7824047" y="5048003"/>
            <a:ext cx="4367953" cy="584775"/>
          </a:xfrm>
          <a:prstGeom prst="rect">
            <a:avLst/>
          </a:prstGeom>
        </p:spPr>
        <p:txBody>
          <a:bodyPr wrap="square">
            <a:spAutoFit/>
          </a:bodyPr>
          <a:lstStyle/>
          <a:p>
            <a:pPr>
              <a:spcAft>
                <a:spcPts val="600"/>
              </a:spcAft>
            </a:pPr>
            <a:r>
              <a:rPr lang="en-US" sz="1600" dirty="0">
                <a:latin typeface="SegoeUI"/>
              </a:rPr>
              <a:t>Long-term investment security, adoption support etc. through norms and standards</a:t>
            </a:r>
            <a:endParaRPr lang="en-US" sz="1600" dirty="0"/>
          </a:p>
        </p:txBody>
      </p:sp>
      <p:sp>
        <p:nvSpPr>
          <p:cNvPr id="10" name="Rectangle 9">
            <a:extLst>
              <a:ext uri="{FF2B5EF4-FFF2-40B4-BE49-F238E27FC236}">
                <a16:creationId xmlns:a16="http://schemas.microsoft.com/office/drawing/2014/main" id="{8A222B83-E1E2-415C-9007-5101FBEC81F8}"/>
              </a:ext>
            </a:extLst>
          </p:cNvPr>
          <p:cNvSpPr/>
          <p:nvPr/>
        </p:nvSpPr>
        <p:spPr>
          <a:xfrm>
            <a:off x="7824047" y="3111969"/>
            <a:ext cx="4367953" cy="830997"/>
          </a:xfrm>
          <a:prstGeom prst="rect">
            <a:avLst/>
          </a:prstGeom>
        </p:spPr>
        <p:txBody>
          <a:bodyPr wrap="square">
            <a:spAutoFit/>
          </a:bodyPr>
          <a:lstStyle/>
          <a:p>
            <a:pPr>
              <a:spcAft>
                <a:spcPts val="600"/>
              </a:spcAft>
            </a:pPr>
            <a:r>
              <a:rPr lang="en-US" sz="1600" dirty="0">
                <a:latin typeface="SegoeUI"/>
              </a:rPr>
              <a:t>User requirements, Voice of the communities, coordinate technical specs and business requirements, support to "business design"</a:t>
            </a:r>
          </a:p>
        </p:txBody>
      </p:sp>
      <p:sp>
        <p:nvSpPr>
          <p:cNvPr id="3" name="Rectangle 2">
            <a:extLst>
              <a:ext uri="{FF2B5EF4-FFF2-40B4-BE49-F238E27FC236}">
                <a16:creationId xmlns:a16="http://schemas.microsoft.com/office/drawing/2014/main" id="{67BE47F9-8810-49F1-81A8-599244701031}"/>
              </a:ext>
            </a:extLst>
          </p:cNvPr>
          <p:cNvSpPr/>
          <p:nvPr/>
        </p:nvSpPr>
        <p:spPr>
          <a:xfrm>
            <a:off x="198475" y="5774904"/>
            <a:ext cx="6096000" cy="246221"/>
          </a:xfrm>
          <a:prstGeom prst="rect">
            <a:avLst/>
          </a:prstGeom>
        </p:spPr>
        <p:txBody>
          <a:bodyPr>
            <a:spAutoFit/>
          </a:bodyPr>
          <a:lstStyle/>
          <a:p>
            <a:r>
              <a:rPr lang="en-US" sz="1000" dirty="0">
                <a:hlinkClick r:id="rId3"/>
              </a:rPr>
              <a:t>https://data-spaces-business-alliance.eu/download/33968/</a:t>
            </a:r>
            <a:r>
              <a:rPr lang="en-US" sz="1000" dirty="0"/>
              <a:t> </a:t>
            </a:r>
          </a:p>
        </p:txBody>
      </p:sp>
      <p:sp>
        <p:nvSpPr>
          <p:cNvPr id="11" name="ZoneTexte 10">
            <a:extLst>
              <a:ext uri="{FF2B5EF4-FFF2-40B4-BE49-F238E27FC236}">
                <a16:creationId xmlns:a16="http://schemas.microsoft.com/office/drawing/2014/main" id="{FD3F0C0C-B1BA-4EDC-B7F4-40AAB12F8D05}"/>
              </a:ext>
            </a:extLst>
          </p:cNvPr>
          <p:cNvSpPr txBox="1"/>
          <p:nvPr/>
        </p:nvSpPr>
        <p:spPr>
          <a:xfrm>
            <a:off x="70551" y="6538912"/>
            <a:ext cx="4240263" cy="246221"/>
          </a:xfrm>
          <a:prstGeom prst="rect">
            <a:avLst/>
          </a:prstGeom>
          <a:noFill/>
        </p:spPr>
        <p:txBody>
          <a:bodyPr wrap="none" rtlCol="0">
            <a:spAutoFit/>
          </a:bodyPr>
          <a:lstStyle/>
          <a:p>
            <a:r>
              <a:rPr lang="en-US" sz="1000" dirty="0"/>
              <a:t>Adapted from a presentation by L. Nagel at the</a:t>
            </a:r>
            <a:r>
              <a:rPr lang="en-US" sz="1000" b="1" dirty="0"/>
              <a:t> </a:t>
            </a:r>
            <a:r>
              <a:rPr lang="en-US" sz="1000" b="1" dirty="0">
                <a:hlinkClick r:id="rId4"/>
              </a:rPr>
              <a:t>Data Spaces Symposium 2024</a:t>
            </a:r>
            <a:endParaRPr lang="en-US" sz="1000" dirty="0"/>
          </a:p>
        </p:txBody>
      </p:sp>
    </p:spTree>
    <p:extLst>
      <p:ext uri="{BB962C8B-B14F-4D97-AF65-F5344CB8AC3E}">
        <p14:creationId xmlns:p14="http://schemas.microsoft.com/office/powerpoint/2010/main" val="9936273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9E1E3299-8447-4E87-ACDF-49FB5B6DAEED}"/>
              </a:ext>
            </a:extLst>
          </p:cNvPr>
          <p:cNvSpPr>
            <a:spLocks noGrp="1"/>
          </p:cNvSpPr>
          <p:nvPr>
            <p:ph type="sldNum" sz="quarter" idx="12"/>
          </p:nvPr>
        </p:nvSpPr>
        <p:spPr/>
        <p:txBody>
          <a:bodyPr/>
          <a:lstStyle/>
          <a:p>
            <a:fld id="{50488829-712A-49CD-A5AC-8F60246B7228}" type="slidenum">
              <a:rPr lang="en-US" smtClean="0"/>
              <a:t>21</a:t>
            </a:fld>
            <a:endParaRPr lang="en-US"/>
          </a:p>
        </p:txBody>
      </p:sp>
      <p:pic>
        <p:nvPicPr>
          <p:cNvPr id="5" name="Image 4">
            <a:extLst>
              <a:ext uri="{FF2B5EF4-FFF2-40B4-BE49-F238E27FC236}">
                <a16:creationId xmlns:a16="http://schemas.microsoft.com/office/drawing/2014/main" id="{3DB9A0DD-C1DD-43DA-9AE1-72EA99DF2CFB}"/>
              </a:ext>
            </a:extLst>
          </p:cNvPr>
          <p:cNvPicPr>
            <a:picLocks noChangeAspect="1"/>
          </p:cNvPicPr>
          <p:nvPr/>
        </p:nvPicPr>
        <p:blipFill>
          <a:blip r:embed="rId2"/>
          <a:stretch>
            <a:fillRect/>
          </a:stretch>
        </p:blipFill>
        <p:spPr>
          <a:xfrm>
            <a:off x="1310326" y="28100"/>
            <a:ext cx="10812384" cy="6801799"/>
          </a:xfrm>
          <a:prstGeom prst="rect">
            <a:avLst/>
          </a:prstGeom>
        </p:spPr>
      </p:pic>
      <p:pic>
        <p:nvPicPr>
          <p:cNvPr id="6" name="Image 5">
            <a:extLst>
              <a:ext uri="{FF2B5EF4-FFF2-40B4-BE49-F238E27FC236}">
                <a16:creationId xmlns:a16="http://schemas.microsoft.com/office/drawing/2014/main" id="{760A1A9F-47F9-49E9-A838-3789E35EA01B}"/>
              </a:ext>
            </a:extLst>
          </p:cNvPr>
          <p:cNvPicPr>
            <a:picLocks noChangeAspect="1"/>
          </p:cNvPicPr>
          <p:nvPr/>
        </p:nvPicPr>
        <p:blipFill>
          <a:blip r:embed="rId3"/>
          <a:stretch>
            <a:fillRect/>
          </a:stretch>
        </p:blipFill>
        <p:spPr>
          <a:xfrm>
            <a:off x="249747" y="3182368"/>
            <a:ext cx="3019846" cy="3000794"/>
          </a:xfrm>
          <a:prstGeom prst="rect">
            <a:avLst/>
          </a:prstGeom>
        </p:spPr>
      </p:pic>
      <p:sp>
        <p:nvSpPr>
          <p:cNvPr id="7" name="Rectangle 6">
            <a:extLst>
              <a:ext uri="{FF2B5EF4-FFF2-40B4-BE49-F238E27FC236}">
                <a16:creationId xmlns:a16="http://schemas.microsoft.com/office/drawing/2014/main" id="{335E5402-B123-4768-AEB0-216B9A06D6C2}"/>
              </a:ext>
            </a:extLst>
          </p:cNvPr>
          <p:cNvSpPr/>
          <p:nvPr/>
        </p:nvSpPr>
        <p:spPr>
          <a:xfrm>
            <a:off x="249747" y="6183162"/>
            <a:ext cx="2363147" cy="246221"/>
          </a:xfrm>
          <a:prstGeom prst="rect">
            <a:avLst/>
          </a:prstGeom>
        </p:spPr>
        <p:txBody>
          <a:bodyPr wrap="none">
            <a:spAutoFit/>
          </a:bodyPr>
          <a:lstStyle/>
          <a:p>
            <a:r>
              <a:rPr lang="en-US" sz="1000" dirty="0">
                <a:hlinkClick r:id="rId4"/>
              </a:rPr>
              <a:t>https://data-spaces-business-alliance.eu/</a:t>
            </a:r>
            <a:r>
              <a:rPr lang="en-US" sz="1000" dirty="0"/>
              <a:t> </a:t>
            </a:r>
          </a:p>
        </p:txBody>
      </p:sp>
    </p:spTree>
    <p:extLst>
      <p:ext uri="{BB962C8B-B14F-4D97-AF65-F5344CB8AC3E}">
        <p14:creationId xmlns:p14="http://schemas.microsoft.com/office/powerpoint/2010/main" val="19563957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253A38F6-BDFB-41AA-BB11-868976A3B459}"/>
              </a:ext>
            </a:extLst>
          </p:cNvPr>
          <p:cNvPicPr>
            <a:picLocks noChangeAspect="1"/>
          </p:cNvPicPr>
          <p:nvPr/>
        </p:nvPicPr>
        <p:blipFill>
          <a:blip r:embed="rId3"/>
          <a:stretch>
            <a:fillRect/>
          </a:stretch>
        </p:blipFill>
        <p:spPr>
          <a:xfrm>
            <a:off x="1310326" y="28100"/>
            <a:ext cx="10812384" cy="6801799"/>
          </a:xfrm>
          <a:prstGeom prst="rect">
            <a:avLst/>
          </a:prstGeom>
        </p:spPr>
      </p:pic>
      <p:sp>
        <p:nvSpPr>
          <p:cNvPr id="4" name="Espace réservé du numéro de diapositive 3">
            <a:extLst>
              <a:ext uri="{FF2B5EF4-FFF2-40B4-BE49-F238E27FC236}">
                <a16:creationId xmlns:a16="http://schemas.microsoft.com/office/drawing/2014/main" id="{9E1E3299-8447-4E87-ACDF-49FB5B6DAEED}"/>
              </a:ext>
            </a:extLst>
          </p:cNvPr>
          <p:cNvSpPr>
            <a:spLocks noGrp="1"/>
          </p:cNvSpPr>
          <p:nvPr>
            <p:ph type="sldNum" sz="quarter" idx="12"/>
          </p:nvPr>
        </p:nvSpPr>
        <p:spPr/>
        <p:txBody>
          <a:bodyPr/>
          <a:lstStyle/>
          <a:p>
            <a:fld id="{50488829-712A-49CD-A5AC-8F60246B7228}" type="slidenum">
              <a:rPr lang="en-US" smtClean="0"/>
              <a:t>22</a:t>
            </a:fld>
            <a:endParaRPr lang="en-US"/>
          </a:p>
        </p:txBody>
      </p:sp>
      <p:pic>
        <p:nvPicPr>
          <p:cNvPr id="6" name="Image 5">
            <a:extLst>
              <a:ext uri="{FF2B5EF4-FFF2-40B4-BE49-F238E27FC236}">
                <a16:creationId xmlns:a16="http://schemas.microsoft.com/office/drawing/2014/main" id="{760A1A9F-47F9-49E9-A838-3789E35EA01B}"/>
              </a:ext>
            </a:extLst>
          </p:cNvPr>
          <p:cNvPicPr>
            <a:picLocks noChangeAspect="1"/>
          </p:cNvPicPr>
          <p:nvPr/>
        </p:nvPicPr>
        <p:blipFill>
          <a:blip r:embed="rId4"/>
          <a:stretch>
            <a:fillRect/>
          </a:stretch>
        </p:blipFill>
        <p:spPr>
          <a:xfrm>
            <a:off x="249747" y="3182368"/>
            <a:ext cx="3019846" cy="3000794"/>
          </a:xfrm>
          <a:prstGeom prst="rect">
            <a:avLst/>
          </a:prstGeom>
        </p:spPr>
      </p:pic>
      <p:sp>
        <p:nvSpPr>
          <p:cNvPr id="7" name="Rectangle 6">
            <a:extLst>
              <a:ext uri="{FF2B5EF4-FFF2-40B4-BE49-F238E27FC236}">
                <a16:creationId xmlns:a16="http://schemas.microsoft.com/office/drawing/2014/main" id="{335E5402-B123-4768-AEB0-216B9A06D6C2}"/>
              </a:ext>
            </a:extLst>
          </p:cNvPr>
          <p:cNvSpPr/>
          <p:nvPr/>
        </p:nvSpPr>
        <p:spPr>
          <a:xfrm>
            <a:off x="249747" y="6183162"/>
            <a:ext cx="2363147" cy="246221"/>
          </a:xfrm>
          <a:prstGeom prst="rect">
            <a:avLst/>
          </a:prstGeom>
        </p:spPr>
        <p:txBody>
          <a:bodyPr wrap="none">
            <a:spAutoFit/>
          </a:bodyPr>
          <a:lstStyle/>
          <a:p>
            <a:r>
              <a:rPr lang="en-US" sz="1000" dirty="0">
                <a:hlinkClick r:id="rId5"/>
              </a:rPr>
              <a:t>https://data-spaces-business-alliance.eu/</a:t>
            </a:r>
            <a:r>
              <a:rPr lang="en-US" sz="1000" dirty="0"/>
              <a:t> </a:t>
            </a:r>
          </a:p>
        </p:txBody>
      </p:sp>
      <p:pic>
        <p:nvPicPr>
          <p:cNvPr id="8" name="Picture 2" descr="Gaia-X in the context of an OpenDEI Data Space">
            <a:extLst>
              <a:ext uri="{FF2B5EF4-FFF2-40B4-BE49-F238E27FC236}">
                <a16:creationId xmlns:a16="http://schemas.microsoft.com/office/drawing/2014/main" id="{B60DDBED-2663-44F4-A4F4-08B9D753FDF4}"/>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 t="1" r="-5307" b="-2149"/>
          <a:stretch/>
        </p:blipFill>
        <p:spPr bwMode="auto">
          <a:xfrm>
            <a:off x="5380857" y="2330905"/>
            <a:ext cx="6421283" cy="4548357"/>
          </a:xfrm>
          <a:prstGeom prst="rect">
            <a:avLst/>
          </a:prstGeom>
          <a:solidFill>
            <a:schemeClr val="bg1"/>
          </a:solidFill>
          <a:extLst/>
        </p:spPr>
      </p:pic>
      <p:pic>
        <p:nvPicPr>
          <p:cNvPr id="3074" name="Picture 2" descr="Collaboration de Dawex aux consortiums internationaux de recherche">
            <a:extLst>
              <a:ext uri="{FF2B5EF4-FFF2-40B4-BE49-F238E27FC236}">
                <a16:creationId xmlns:a16="http://schemas.microsoft.com/office/drawing/2014/main" id="{11967573-494D-42A1-B2FE-B4300E45487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23031" y="5634751"/>
            <a:ext cx="1674510" cy="92597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nternational Data Spaces (IDSA) | FlexiGroBots">
            <a:extLst>
              <a:ext uri="{FF2B5EF4-FFF2-40B4-BE49-F238E27FC236}">
                <a16:creationId xmlns:a16="http://schemas.microsoft.com/office/drawing/2014/main" id="{FB1E65E1-6DFF-48D3-B6A4-4230ABF0611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17286" y="4440275"/>
            <a:ext cx="2286000" cy="762000"/>
          </a:xfrm>
          <a:prstGeom prst="rect">
            <a:avLst/>
          </a:prstGeom>
          <a:solidFill>
            <a:schemeClr val="bg1"/>
          </a:solidFill>
        </p:spPr>
      </p:pic>
      <p:pic>
        <p:nvPicPr>
          <p:cNvPr id="3080" name="Picture 8" descr="FIWARE – L'Internet du futur – Core – EGM">
            <a:extLst>
              <a:ext uri="{FF2B5EF4-FFF2-40B4-BE49-F238E27FC236}">
                <a16:creationId xmlns:a16="http://schemas.microsoft.com/office/drawing/2014/main" id="{523B8219-D929-4991-AC42-B74B7EEEDEB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35130" y="3320732"/>
            <a:ext cx="2050312" cy="58946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BDVA/DAIRO Energy Task Force launched by the H2020 PLATOON Digital Energy  project - Big Data Value">
            <a:extLst>
              <a:ext uri="{FF2B5EF4-FFF2-40B4-BE49-F238E27FC236}">
                <a16:creationId xmlns:a16="http://schemas.microsoft.com/office/drawing/2014/main" id="{3A60E4E2-86EA-47FB-96EA-AE6FF1F1A48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47707" y="2359301"/>
            <a:ext cx="2825159" cy="779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99003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13487BD3-39C9-4A60-8588-B666114EBAAF}"/>
              </a:ext>
            </a:extLst>
          </p:cNvPr>
          <p:cNvSpPr>
            <a:spLocks noGrp="1"/>
          </p:cNvSpPr>
          <p:nvPr>
            <p:ph type="sldNum" sz="quarter" idx="12"/>
          </p:nvPr>
        </p:nvSpPr>
        <p:spPr/>
        <p:txBody>
          <a:bodyPr/>
          <a:lstStyle/>
          <a:p>
            <a:fld id="{50488829-712A-49CD-A5AC-8F60246B7228}" type="slidenum">
              <a:rPr lang="en-US" smtClean="0"/>
              <a:t>23</a:t>
            </a:fld>
            <a:endParaRPr lang="en-US"/>
          </a:p>
        </p:txBody>
      </p:sp>
      <p:pic>
        <p:nvPicPr>
          <p:cNvPr id="1026" name="Picture 2" descr="https://data-spaces-business-alliance.eu/wp-content/uploads/DSBA-static-alliance-map-F7_Copyright-Notice_Update-19-07-2023_Transparent.png">
            <a:extLst>
              <a:ext uri="{FF2B5EF4-FFF2-40B4-BE49-F238E27FC236}">
                <a16:creationId xmlns:a16="http://schemas.microsoft.com/office/drawing/2014/main" id="{689A39B5-022E-4C5F-9E0F-41165358FDB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2013" y="0"/>
            <a:ext cx="104679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68719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220024AB-B005-413C-BB88-B7C075DF0FD4}"/>
              </a:ext>
            </a:extLst>
          </p:cNvPr>
          <p:cNvSpPr>
            <a:spLocks noGrp="1"/>
          </p:cNvSpPr>
          <p:nvPr>
            <p:ph type="sldNum" sz="quarter" idx="12"/>
          </p:nvPr>
        </p:nvSpPr>
        <p:spPr/>
        <p:txBody>
          <a:bodyPr/>
          <a:lstStyle/>
          <a:p>
            <a:fld id="{50488829-712A-49CD-A5AC-8F60246B7228}" type="slidenum">
              <a:rPr lang="en-US" smtClean="0"/>
              <a:t>24</a:t>
            </a:fld>
            <a:endParaRPr lang="en-US"/>
          </a:p>
        </p:txBody>
      </p:sp>
      <p:pic>
        <p:nvPicPr>
          <p:cNvPr id="5" name="Image 4">
            <a:extLst>
              <a:ext uri="{FF2B5EF4-FFF2-40B4-BE49-F238E27FC236}">
                <a16:creationId xmlns:a16="http://schemas.microsoft.com/office/drawing/2014/main" id="{1E9E425D-989B-4479-8DBE-9BAFAF7AA8F6}"/>
              </a:ext>
            </a:extLst>
          </p:cNvPr>
          <p:cNvPicPr>
            <a:picLocks noChangeAspect="1"/>
          </p:cNvPicPr>
          <p:nvPr/>
        </p:nvPicPr>
        <p:blipFill>
          <a:blip r:embed="rId2"/>
          <a:stretch>
            <a:fillRect/>
          </a:stretch>
        </p:blipFill>
        <p:spPr>
          <a:xfrm>
            <a:off x="0" y="372603"/>
            <a:ext cx="12192000" cy="6112794"/>
          </a:xfrm>
          <a:prstGeom prst="rect">
            <a:avLst/>
          </a:prstGeom>
        </p:spPr>
      </p:pic>
      <p:sp>
        <p:nvSpPr>
          <p:cNvPr id="6" name="ZoneTexte 5">
            <a:extLst>
              <a:ext uri="{FF2B5EF4-FFF2-40B4-BE49-F238E27FC236}">
                <a16:creationId xmlns:a16="http://schemas.microsoft.com/office/drawing/2014/main" id="{67541A23-BCDF-4262-93BA-9DFA340CF5FE}"/>
              </a:ext>
            </a:extLst>
          </p:cNvPr>
          <p:cNvSpPr txBox="1"/>
          <p:nvPr/>
        </p:nvSpPr>
        <p:spPr>
          <a:xfrm>
            <a:off x="70551" y="6538912"/>
            <a:ext cx="4240263" cy="246221"/>
          </a:xfrm>
          <a:prstGeom prst="rect">
            <a:avLst/>
          </a:prstGeom>
          <a:noFill/>
        </p:spPr>
        <p:txBody>
          <a:bodyPr wrap="none" rtlCol="0">
            <a:spAutoFit/>
          </a:bodyPr>
          <a:lstStyle/>
          <a:p>
            <a:r>
              <a:rPr lang="en-US" sz="1000" dirty="0"/>
              <a:t>Adapted from a presentation by L. Nagel at the</a:t>
            </a:r>
            <a:r>
              <a:rPr lang="en-US" sz="1000" b="1" dirty="0"/>
              <a:t> </a:t>
            </a:r>
            <a:r>
              <a:rPr lang="en-US" sz="1000" b="1" dirty="0">
                <a:hlinkClick r:id="rId3"/>
              </a:rPr>
              <a:t>Data Spaces Symposium 2024</a:t>
            </a:r>
            <a:endParaRPr lang="en-US" sz="1000" dirty="0"/>
          </a:p>
        </p:txBody>
      </p:sp>
    </p:spTree>
    <p:extLst>
      <p:ext uri="{BB962C8B-B14F-4D97-AF65-F5344CB8AC3E}">
        <p14:creationId xmlns:p14="http://schemas.microsoft.com/office/powerpoint/2010/main" val="13724834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C7D67187-219B-4403-AF30-FF097FF9787D}"/>
              </a:ext>
            </a:extLst>
          </p:cNvPr>
          <p:cNvSpPr>
            <a:spLocks noGrp="1"/>
          </p:cNvSpPr>
          <p:nvPr>
            <p:ph type="sldNum" sz="quarter" idx="12"/>
          </p:nvPr>
        </p:nvSpPr>
        <p:spPr/>
        <p:txBody>
          <a:bodyPr/>
          <a:lstStyle/>
          <a:p>
            <a:fld id="{50488829-712A-49CD-A5AC-8F60246B7228}" type="slidenum">
              <a:rPr lang="en-US" smtClean="0"/>
              <a:t>25</a:t>
            </a:fld>
            <a:endParaRPr lang="en-US"/>
          </a:p>
        </p:txBody>
      </p:sp>
      <p:pic>
        <p:nvPicPr>
          <p:cNvPr id="5" name="Image 4">
            <a:extLst>
              <a:ext uri="{FF2B5EF4-FFF2-40B4-BE49-F238E27FC236}">
                <a16:creationId xmlns:a16="http://schemas.microsoft.com/office/drawing/2014/main" id="{0280F7ED-1A5E-4EFD-B2EA-3A952ACB9C60}"/>
              </a:ext>
            </a:extLst>
          </p:cNvPr>
          <p:cNvPicPr>
            <a:picLocks noChangeAspect="1"/>
          </p:cNvPicPr>
          <p:nvPr/>
        </p:nvPicPr>
        <p:blipFill>
          <a:blip r:embed="rId2"/>
          <a:stretch>
            <a:fillRect/>
          </a:stretch>
        </p:blipFill>
        <p:spPr>
          <a:xfrm>
            <a:off x="507722" y="0"/>
            <a:ext cx="11176556" cy="6591515"/>
          </a:xfrm>
          <a:prstGeom prst="rect">
            <a:avLst/>
          </a:prstGeom>
        </p:spPr>
      </p:pic>
      <p:sp>
        <p:nvSpPr>
          <p:cNvPr id="6" name="ZoneTexte 5">
            <a:extLst>
              <a:ext uri="{FF2B5EF4-FFF2-40B4-BE49-F238E27FC236}">
                <a16:creationId xmlns:a16="http://schemas.microsoft.com/office/drawing/2014/main" id="{8A64A944-AB7B-4786-8CCD-3BFA4029DC34}"/>
              </a:ext>
            </a:extLst>
          </p:cNvPr>
          <p:cNvSpPr txBox="1"/>
          <p:nvPr/>
        </p:nvSpPr>
        <p:spPr>
          <a:xfrm>
            <a:off x="70551" y="6538912"/>
            <a:ext cx="4240263" cy="246221"/>
          </a:xfrm>
          <a:prstGeom prst="rect">
            <a:avLst/>
          </a:prstGeom>
          <a:noFill/>
        </p:spPr>
        <p:txBody>
          <a:bodyPr wrap="none" rtlCol="0">
            <a:spAutoFit/>
          </a:bodyPr>
          <a:lstStyle/>
          <a:p>
            <a:r>
              <a:rPr lang="en-US" sz="1000" dirty="0"/>
              <a:t>Adapted from a presentation by L. Nagel at the</a:t>
            </a:r>
            <a:r>
              <a:rPr lang="en-US" sz="1000" b="1" dirty="0"/>
              <a:t> </a:t>
            </a:r>
            <a:r>
              <a:rPr lang="en-US" sz="1000" b="1" dirty="0">
                <a:hlinkClick r:id="rId3"/>
              </a:rPr>
              <a:t>Data Spaces Symposium 2024</a:t>
            </a:r>
            <a:endParaRPr lang="en-US" sz="1000" dirty="0"/>
          </a:p>
        </p:txBody>
      </p:sp>
    </p:spTree>
    <p:extLst>
      <p:ext uri="{BB962C8B-B14F-4D97-AF65-F5344CB8AC3E}">
        <p14:creationId xmlns:p14="http://schemas.microsoft.com/office/powerpoint/2010/main" val="5984021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B9C38FA8-BF5B-4E7E-A754-F49CE43E9B57}"/>
              </a:ext>
            </a:extLst>
          </p:cNvPr>
          <p:cNvPicPr>
            <a:picLocks noChangeAspect="1"/>
          </p:cNvPicPr>
          <p:nvPr/>
        </p:nvPicPr>
        <p:blipFill>
          <a:blip r:embed="rId2"/>
          <a:stretch>
            <a:fillRect/>
          </a:stretch>
        </p:blipFill>
        <p:spPr>
          <a:xfrm>
            <a:off x="0" y="1116418"/>
            <a:ext cx="9838072" cy="5358698"/>
          </a:xfrm>
          <a:prstGeom prst="rect">
            <a:avLst/>
          </a:prstGeom>
        </p:spPr>
      </p:pic>
      <p:sp>
        <p:nvSpPr>
          <p:cNvPr id="4" name="Espace réservé du numéro de diapositive 3">
            <a:extLst>
              <a:ext uri="{FF2B5EF4-FFF2-40B4-BE49-F238E27FC236}">
                <a16:creationId xmlns:a16="http://schemas.microsoft.com/office/drawing/2014/main" id="{AB6C4DEF-EE20-42B8-A965-B55B530A6363}"/>
              </a:ext>
            </a:extLst>
          </p:cNvPr>
          <p:cNvSpPr>
            <a:spLocks noGrp="1"/>
          </p:cNvSpPr>
          <p:nvPr>
            <p:ph type="sldNum" sz="quarter" idx="12"/>
          </p:nvPr>
        </p:nvSpPr>
        <p:spPr/>
        <p:txBody>
          <a:bodyPr/>
          <a:lstStyle/>
          <a:p>
            <a:fld id="{50488829-712A-49CD-A5AC-8F60246B7228}" type="slidenum">
              <a:rPr lang="en-US" smtClean="0"/>
              <a:t>26</a:t>
            </a:fld>
            <a:endParaRPr lang="en-US"/>
          </a:p>
        </p:txBody>
      </p:sp>
      <p:pic>
        <p:nvPicPr>
          <p:cNvPr id="5" name="Image 4">
            <a:extLst>
              <a:ext uri="{FF2B5EF4-FFF2-40B4-BE49-F238E27FC236}">
                <a16:creationId xmlns:a16="http://schemas.microsoft.com/office/drawing/2014/main" id="{AE78C0D2-4116-4E26-92E5-0FFE9031DCB3}"/>
              </a:ext>
            </a:extLst>
          </p:cNvPr>
          <p:cNvPicPr>
            <a:picLocks noChangeAspect="1"/>
          </p:cNvPicPr>
          <p:nvPr/>
        </p:nvPicPr>
        <p:blipFill>
          <a:blip r:embed="rId3"/>
          <a:stretch>
            <a:fillRect/>
          </a:stretch>
        </p:blipFill>
        <p:spPr>
          <a:xfrm>
            <a:off x="9113334" y="3429000"/>
            <a:ext cx="2861714" cy="2880000"/>
          </a:xfrm>
          <a:prstGeom prst="rect">
            <a:avLst/>
          </a:prstGeom>
        </p:spPr>
      </p:pic>
      <p:pic>
        <p:nvPicPr>
          <p:cNvPr id="7" name="Image 6">
            <a:extLst>
              <a:ext uri="{FF2B5EF4-FFF2-40B4-BE49-F238E27FC236}">
                <a16:creationId xmlns:a16="http://schemas.microsoft.com/office/drawing/2014/main" id="{0667B111-3D1E-42DB-8FF0-864C71C589B1}"/>
              </a:ext>
            </a:extLst>
          </p:cNvPr>
          <p:cNvPicPr>
            <a:picLocks noChangeAspect="1"/>
          </p:cNvPicPr>
          <p:nvPr/>
        </p:nvPicPr>
        <p:blipFill>
          <a:blip r:embed="rId4"/>
          <a:stretch>
            <a:fillRect/>
          </a:stretch>
        </p:blipFill>
        <p:spPr>
          <a:xfrm>
            <a:off x="0" y="284939"/>
            <a:ext cx="12192000" cy="854339"/>
          </a:xfrm>
          <a:prstGeom prst="rect">
            <a:avLst/>
          </a:prstGeom>
        </p:spPr>
      </p:pic>
      <p:sp>
        <p:nvSpPr>
          <p:cNvPr id="8" name="Rectangle 7">
            <a:extLst>
              <a:ext uri="{FF2B5EF4-FFF2-40B4-BE49-F238E27FC236}">
                <a16:creationId xmlns:a16="http://schemas.microsoft.com/office/drawing/2014/main" id="{E22171BC-4B9F-47F0-98D7-D323CA88E2E6}"/>
              </a:ext>
            </a:extLst>
          </p:cNvPr>
          <p:cNvSpPr/>
          <p:nvPr/>
        </p:nvSpPr>
        <p:spPr>
          <a:xfrm>
            <a:off x="91770" y="6475116"/>
            <a:ext cx="2262158" cy="261610"/>
          </a:xfrm>
          <a:prstGeom prst="rect">
            <a:avLst/>
          </a:prstGeom>
        </p:spPr>
        <p:txBody>
          <a:bodyPr wrap="none">
            <a:spAutoFit/>
          </a:bodyPr>
          <a:lstStyle/>
          <a:p>
            <a:r>
              <a:rPr lang="en-US" sz="1100" dirty="0">
                <a:hlinkClick r:id="rId5"/>
              </a:rPr>
              <a:t>https://www.dataspaces-radar.org/</a:t>
            </a:r>
            <a:r>
              <a:rPr lang="en-US" sz="1100" dirty="0"/>
              <a:t> </a:t>
            </a:r>
          </a:p>
        </p:txBody>
      </p:sp>
    </p:spTree>
    <p:extLst>
      <p:ext uri="{BB962C8B-B14F-4D97-AF65-F5344CB8AC3E}">
        <p14:creationId xmlns:p14="http://schemas.microsoft.com/office/powerpoint/2010/main" val="1213514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2280F1E1-DDD7-4341-BB25-5EF4700AE000}"/>
              </a:ext>
            </a:extLst>
          </p:cNvPr>
          <p:cNvSpPr>
            <a:spLocks noGrp="1"/>
          </p:cNvSpPr>
          <p:nvPr>
            <p:ph type="sldNum" sz="quarter" idx="12"/>
          </p:nvPr>
        </p:nvSpPr>
        <p:spPr/>
        <p:txBody>
          <a:bodyPr/>
          <a:lstStyle/>
          <a:p>
            <a:fld id="{50488829-712A-49CD-A5AC-8F60246B7228}" type="slidenum">
              <a:rPr lang="en-US" smtClean="0"/>
              <a:t>27</a:t>
            </a:fld>
            <a:endParaRPr lang="en-US"/>
          </a:p>
        </p:txBody>
      </p:sp>
      <p:pic>
        <p:nvPicPr>
          <p:cNvPr id="5" name="Image 4">
            <a:extLst>
              <a:ext uri="{FF2B5EF4-FFF2-40B4-BE49-F238E27FC236}">
                <a16:creationId xmlns:a16="http://schemas.microsoft.com/office/drawing/2014/main" id="{4BD1F42E-D121-4DCB-BC9B-FC3EF77DCCB2}"/>
              </a:ext>
            </a:extLst>
          </p:cNvPr>
          <p:cNvPicPr>
            <a:picLocks noChangeAspect="1"/>
          </p:cNvPicPr>
          <p:nvPr/>
        </p:nvPicPr>
        <p:blipFill>
          <a:blip r:embed="rId2"/>
          <a:stretch>
            <a:fillRect/>
          </a:stretch>
        </p:blipFill>
        <p:spPr>
          <a:xfrm>
            <a:off x="0" y="356745"/>
            <a:ext cx="12192000" cy="6144509"/>
          </a:xfrm>
          <a:prstGeom prst="rect">
            <a:avLst/>
          </a:prstGeom>
        </p:spPr>
      </p:pic>
      <p:sp>
        <p:nvSpPr>
          <p:cNvPr id="6" name="ZoneTexte 5">
            <a:extLst>
              <a:ext uri="{FF2B5EF4-FFF2-40B4-BE49-F238E27FC236}">
                <a16:creationId xmlns:a16="http://schemas.microsoft.com/office/drawing/2014/main" id="{4062F9FB-67B3-4CC4-A320-09F928B085D6}"/>
              </a:ext>
            </a:extLst>
          </p:cNvPr>
          <p:cNvSpPr txBox="1"/>
          <p:nvPr/>
        </p:nvSpPr>
        <p:spPr>
          <a:xfrm>
            <a:off x="70551" y="6538912"/>
            <a:ext cx="4240263" cy="246221"/>
          </a:xfrm>
          <a:prstGeom prst="rect">
            <a:avLst/>
          </a:prstGeom>
          <a:noFill/>
        </p:spPr>
        <p:txBody>
          <a:bodyPr wrap="none" rtlCol="0">
            <a:spAutoFit/>
          </a:bodyPr>
          <a:lstStyle/>
          <a:p>
            <a:r>
              <a:rPr lang="en-US" sz="1000" dirty="0"/>
              <a:t>Adapted from a presentation by L. Nagel at the</a:t>
            </a:r>
            <a:r>
              <a:rPr lang="en-US" sz="1000" b="1" dirty="0"/>
              <a:t> </a:t>
            </a:r>
            <a:r>
              <a:rPr lang="en-US" sz="1000" b="1" dirty="0">
                <a:hlinkClick r:id="rId3"/>
              </a:rPr>
              <a:t>Data Spaces Symposium 2024</a:t>
            </a:r>
            <a:endParaRPr lang="en-US" sz="1000" dirty="0"/>
          </a:p>
        </p:txBody>
      </p:sp>
    </p:spTree>
    <p:extLst>
      <p:ext uri="{BB962C8B-B14F-4D97-AF65-F5344CB8AC3E}">
        <p14:creationId xmlns:p14="http://schemas.microsoft.com/office/powerpoint/2010/main" val="40103473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7652B4B8-C3EE-4377-A7AA-DCBF0DD633E0}"/>
              </a:ext>
            </a:extLst>
          </p:cNvPr>
          <p:cNvSpPr>
            <a:spLocks noGrp="1"/>
          </p:cNvSpPr>
          <p:nvPr>
            <p:ph type="sldNum" sz="quarter" idx="12"/>
          </p:nvPr>
        </p:nvSpPr>
        <p:spPr/>
        <p:txBody>
          <a:bodyPr/>
          <a:lstStyle/>
          <a:p>
            <a:fld id="{50488829-712A-49CD-A5AC-8F60246B7228}" type="slidenum">
              <a:rPr lang="en-US" smtClean="0"/>
              <a:t>28</a:t>
            </a:fld>
            <a:endParaRPr lang="en-US"/>
          </a:p>
        </p:txBody>
      </p:sp>
      <p:pic>
        <p:nvPicPr>
          <p:cNvPr id="5" name="Image 4">
            <a:extLst>
              <a:ext uri="{FF2B5EF4-FFF2-40B4-BE49-F238E27FC236}">
                <a16:creationId xmlns:a16="http://schemas.microsoft.com/office/drawing/2014/main" id="{FDB34B3A-70F4-41FC-B8E0-8C55B0614354}"/>
              </a:ext>
            </a:extLst>
          </p:cNvPr>
          <p:cNvPicPr>
            <a:picLocks noChangeAspect="1"/>
          </p:cNvPicPr>
          <p:nvPr/>
        </p:nvPicPr>
        <p:blipFill>
          <a:blip r:embed="rId2"/>
          <a:stretch>
            <a:fillRect/>
          </a:stretch>
        </p:blipFill>
        <p:spPr>
          <a:xfrm>
            <a:off x="526551" y="329184"/>
            <a:ext cx="11616162" cy="6208776"/>
          </a:xfrm>
          <a:prstGeom prst="rect">
            <a:avLst/>
          </a:prstGeom>
        </p:spPr>
      </p:pic>
      <p:sp>
        <p:nvSpPr>
          <p:cNvPr id="7" name="ZoneTexte 6">
            <a:extLst>
              <a:ext uri="{FF2B5EF4-FFF2-40B4-BE49-F238E27FC236}">
                <a16:creationId xmlns:a16="http://schemas.microsoft.com/office/drawing/2014/main" id="{940E27B1-DAAA-47CF-B7CA-BC6EB4671D2B}"/>
              </a:ext>
            </a:extLst>
          </p:cNvPr>
          <p:cNvSpPr txBox="1"/>
          <p:nvPr/>
        </p:nvSpPr>
        <p:spPr>
          <a:xfrm>
            <a:off x="70551" y="6538912"/>
            <a:ext cx="4240263" cy="246221"/>
          </a:xfrm>
          <a:prstGeom prst="rect">
            <a:avLst/>
          </a:prstGeom>
          <a:noFill/>
        </p:spPr>
        <p:txBody>
          <a:bodyPr wrap="none" rtlCol="0">
            <a:spAutoFit/>
          </a:bodyPr>
          <a:lstStyle/>
          <a:p>
            <a:r>
              <a:rPr lang="en-US" sz="1000" dirty="0"/>
              <a:t>Adapted from a presentation by L. Nagel at the</a:t>
            </a:r>
            <a:r>
              <a:rPr lang="en-US" sz="1000" b="1" dirty="0"/>
              <a:t> </a:t>
            </a:r>
            <a:r>
              <a:rPr lang="en-US" sz="1000" b="1" dirty="0">
                <a:hlinkClick r:id="rId3"/>
              </a:rPr>
              <a:t>Data Spaces Symposium 2024</a:t>
            </a:r>
            <a:endParaRPr lang="en-US" sz="1000" dirty="0"/>
          </a:p>
        </p:txBody>
      </p:sp>
    </p:spTree>
    <p:extLst>
      <p:ext uri="{BB962C8B-B14F-4D97-AF65-F5344CB8AC3E}">
        <p14:creationId xmlns:p14="http://schemas.microsoft.com/office/powerpoint/2010/main" val="8149271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94DCD065-8237-4716-99E8-FAB8D439DF16}"/>
              </a:ext>
            </a:extLst>
          </p:cNvPr>
          <p:cNvSpPr>
            <a:spLocks noGrp="1"/>
          </p:cNvSpPr>
          <p:nvPr>
            <p:ph type="sldNum" sz="quarter" idx="12"/>
          </p:nvPr>
        </p:nvSpPr>
        <p:spPr/>
        <p:txBody>
          <a:bodyPr/>
          <a:lstStyle/>
          <a:p>
            <a:fld id="{50488829-712A-49CD-A5AC-8F60246B7228}" type="slidenum">
              <a:rPr lang="en-US" smtClean="0"/>
              <a:t>29</a:t>
            </a:fld>
            <a:endParaRPr lang="en-US"/>
          </a:p>
        </p:txBody>
      </p:sp>
      <p:pic>
        <p:nvPicPr>
          <p:cNvPr id="5" name="Image 4">
            <a:extLst>
              <a:ext uri="{FF2B5EF4-FFF2-40B4-BE49-F238E27FC236}">
                <a16:creationId xmlns:a16="http://schemas.microsoft.com/office/drawing/2014/main" id="{1F966A91-2468-493B-AE8B-A7827DDEE844}"/>
              </a:ext>
            </a:extLst>
          </p:cNvPr>
          <p:cNvPicPr>
            <a:picLocks noChangeAspect="1"/>
          </p:cNvPicPr>
          <p:nvPr/>
        </p:nvPicPr>
        <p:blipFill>
          <a:blip r:embed="rId2"/>
          <a:stretch>
            <a:fillRect/>
          </a:stretch>
        </p:blipFill>
        <p:spPr>
          <a:xfrm>
            <a:off x="838200" y="283340"/>
            <a:ext cx="10838688" cy="6073010"/>
          </a:xfrm>
          <a:prstGeom prst="rect">
            <a:avLst/>
          </a:prstGeom>
        </p:spPr>
      </p:pic>
      <p:sp>
        <p:nvSpPr>
          <p:cNvPr id="6" name="ZoneTexte 5">
            <a:extLst>
              <a:ext uri="{FF2B5EF4-FFF2-40B4-BE49-F238E27FC236}">
                <a16:creationId xmlns:a16="http://schemas.microsoft.com/office/drawing/2014/main" id="{EE7FF353-56A7-4379-A48E-07B657918B1F}"/>
              </a:ext>
            </a:extLst>
          </p:cNvPr>
          <p:cNvSpPr txBox="1"/>
          <p:nvPr/>
        </p:nvSpPr>
        <p:spPr>
          <a:xfrm>
            <a:off x="70551" y="6538912"/>
            <a:ext cx="4240263" cy="246221"/>
          </a:xfrm>
          <a:prstGeom prst="rect">
            <a:avLst/>
          </a:prstGeom>
          <a:noFill/>
        </p:spPr>
        <p:txBody>
          <a:bodyPr wrap="none" rtlCol="0">
            <a:spAutoFit/>
          </a:bodyPr>
          <a:lstStyle/>
          <a:p>
            <a:r>
              <a:rPr lang="en-US" sz="1000" dirty="0"/>
              <a:t>Adapted from a presentation by L. Nagel at the</a:t>
            </a:r>
            <a:r>
              <a:rPr lang="en-US" sz="1000" b="1" dirty="0"/>
              <a:t> </a:t>
            </a:r>
            <a:r>
              <a:rPr lang="en-US" sz="1000" b="1" dirty="0">
                <a:hlinkClick r:id="rId3"/>
              </a:rPr>
              <a:t>Data Spaces Symposium 2024</a:t>
            </a:r>
            <a:endParaRPr lang="en-US" sz="1000" dirty="0"/>
          </a:p>
        </p:txBody>
      </p:sp>
    </p:spTree>
    <p:extLst>
      <p:ext uri="{BB962C8B-B14F-4D97-AF65-F5344CB8AC3E}">
        <p14:creationId xmlns:p14="http://schemas.microsoft.com/office/powerpoint/2010/main" val="2225386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Data Interoperability and Semantics</a:t>
            </a:r>
            <a:br>
              <a:rPr lang="en-US" b="1" dirty="0"/>
            </a:br>
            <a:r>
              <a:rPr lang="en-US" dirty="0"/>
              <a:t>Outline</a:t>
            </a:r>
            <a:endParaRPr lang="fr-FR" dirty="0"/>
          </a:p>
        </p:txBody>
      </p:sp>
      <p:sp>
        <p:nvSpPr>
          <p:cNvPr id="3" name="Content Placeholder 2"/>
          <p:cNvSpPr>
            <a:spLocks noGrp="1"/>
          </p:cNvSpPr>
          <p:nvPr>
            <p:ph idx="1"/>
          </p:nvPr>
        </p:nvSpPr>
        <p:spPr/>
        <p:txBody>
          <a:bodyPr/>
          <a:lstStyle/>
          <a:p>
            <a:r>
              <a:rPr lang="fr-FR" dirty="0"/>
              <a:t>&lt; Part 5. The </a:t>
            </a:r>
            <a:r>
              <a:rPr lang="fr-FR" dirty="0" err="1"/>
              <a:t>European</a:t>
            </a:r>
            <a:r>
              <a:rPr lang="fr-FR" dirty="0"/>
              <a:t> Data </a:t>
            </a:r>
            <a:r>
              <a:rPr lang="fr-FR" dirty="0" err="1"/>
              <a:t>Strategy</a:t>
            </a:r>
            <a:r>
              <a:rPr lang="fr-FR" dirty="0"/>
              <a:t> &gt;</a:t>
            </a:r>
          </a:p>
          <a:p>
            <a:pPr lvl="1"/>
            <a:r>
              <a:rPr lang="fr-FR" dirty="0"/>
              <a:t>Part 5.1. The </a:t>
            </a:r>
            <a:r>
              <a:rPr lang="fr-FR" dirty="0" err="1"/>
              <a:t>European</a:t>
            </a:r>
            <a:r>
              <a:rPr lang="fr-FR" dirty="0"/>
              <a:t> </a:t>
            </a:r>
            <a:r>
              <a:rPr lang="fr-FR" dirty="0" err="1"/>
              <a:t>legislation</a:t>
            </a:r>
            <a:r>
              <a:rPr lang="fr-FR" dirty="0"/>
              <a:t> on open data</a:t>
            </a:r>
          </a:p>
          <a:p>
            <a:pPr lvl="1"/>
            <a:r>
              <a:rPr lang="en-US" dirty="0"/>
              <a:t>Part 5.2. The </a:t>
            </a:r>
            <a:r>
              <a:rPr lang="fr-FR" dirty="0"/>
              <a:t>General Data Protection </a:t>
            </a:r>
            <a:r>
              <a:rPr lang="fr-FR" dirty="0" err="1"/>
              <a:t>Regulation</a:t>
            </a:r>
            <a:r>
              <a:rPr lang="fr-FR" dirty="0"/>
              <a:t> (GDPR)</a:t>
            </a:r>
          </a:p>
          <a:p>
            <a:pPr lvl="1"/>
            <a:r>
              <a:rPr lang="en-US" dirty="0"/>
              <a:t>Part 5.3. </a:t>
            </a:r>
            <a:r>
              <a:rPr lang="fr-FR" dirty="0"/>
              <a:t>The Data </a:t>
            </a:r>
            <a:r>
              <a:rPr lang="fr-FR" dirty="0" err="1"/>
              <a:t>Governance</a:t>
            </a:r>
            <a:r>
              <a:rPr lang="fr-FR" dirty="0"/>
              <a:t> </a:t>
            </a:r>
            <a:r>
              <a:rPr lang="fr-FR" dirty="0" err="1"/>
              <a:t>Act</a:t>
            </a:r>
            <a:r>
              <a:rPr lang="fr-FR" dirty="0"/>
              <a:t> (DGA)</a:t>
            </a:r>
          </a:p>
          <a:p>
            <a:pPr lvl="1"/>
            <a:r>
              <a:rPr lang="en-US" dirty="0"/>
              <a:t>Part 5.4. </a:t>
            </a:r>
            <a:r>
              <a:rPr lang="fr-FR" dirty="0"/>
              <a:t>The Data </a:t>
            </a:r>
            <a:r>
              <a:rPr lang="fr-FR" dirty="0" err="1"/>
              <a:t>Act</a:t>
            </a:r>
            <a:endParaRPr lang="fr-FR" dirty="0"/>
          </a:p>
          <a:p>
            <a:pPr lvl="1"/>
            <a:r>
              <a:rPr lang="fr-FR" dirty="0"/>
              <a:t>Part 5.5. Data </a:t>
            </a:r>
            <a:r>
              <a:rPr lang="fr-FR" dirty="0" err="1"/>
              <a:t>Spaces</a:t>
            </a:r>
            <a:endParaRPr lang="fr-FR" dirty="0"/>
          </a:p>
          <a:p>
            <a:pPr lvl="1"/>
            <a:endParaRPr lang="en-US" dirty="0"/>
          </a:p>
        </p:txBody>
      </p:sp>
      <p:sp>
        <p:nvSpPr>
          <p:cNvPr id="4" name="Slide Number Placeholder 3"/>
          <p:cNvSpPr>
            <a:spLocks noGrp="1"/>
          </p:cNvSpPr>
          <p:nvPr>
            <p:ph type="sldNum" sz="quarter" idx="12"/>
          </p:nvPr>
        </p:nvSpPr>
        <p:spPr/>
        <p:txBody>
          <a:bodyPr/>
          <a:lstStyle/>
          <a:p>
            <a:fld id="{50488829-712A-49CD-A5AC-8F60246B7228}" type="slidenum">
              <a:rPr lang="en-US" smtClean="0"/>
              <a:t>3</a:t>
            </a:fld>
            <a:endParaRPr lang="en-US"/>
          </a:p>
        </p:txBody>
      </p:sp>
      <p:sp>
        <p:nvSpPr>
          <p:cNvPr id="6" name="TextBox 3">
            <a:extLst>
              <a:ext uri="{FF2B5EF4-FFF2-40B4-BE49-F238E27FC236}">
                <a16:creationId xmlns:a16="http://schemas.microsoft.com/office/drawing/2014/main" id="{F1289686-3D47-4707-BA00-BF7CA56DBE09}"/>
              </a:ext>
            </a:extLst>
          </p:cNvPr>
          <p:cNvSpPr txBox="1"/>
          <p:nvPr/>
        </p:nvSpPr>
        <p:spPr bwMode="auto">
          <a:xfrm>
            <a:off x="100584" y="5818477"/>
            <a:ext cx="9074920" cy="954107"/>
          </a:xfrm>
          <a:prstGeom prst="rect">
            <a:avLst/>
          </a:prstGeom>
          <a:noFill/>
        </p:spPr>
        <p:txBody>
          <a:bodyPr wrap="none" rtlCol="0">
            <a:spAutoFit/>
          </a:bodyPr>
          <a:lstStyle/>
          <a:p>
            <a:pPr>
              <a:defRPr/>
            </a:pPr>
            <a:r>
              <a:rPr lang="en-US" sz="1400" dirty="0"/>
              <a:t>ICM – Computer Science Major – Course unit on Data Interoperability and Semantics</a:t>
            </a:r>
            <a:endParaRPr dirty="0"/>
          </a:p>
          <a:p>
            <a:pPr>
              <a:defRPr/>
            </a:pPr>
            <a:r>
              <a:rPr lang="en-US" sz="1400" dirty="0"/>
              <a:t>M1 Cyber Physical and Social Systems – Course unit on Data Interoperability and Semantics</a:t>
            </a:r>
          </a:p>
          <a:p>
            <a:pPr>
              <a:defRPr/>
            </a:pPr>
            <a:r>
              <a:rPr lang="en-US" sz="1400" dirty="0"/>
              <a:t>Maxime </a:t>
            </a:r>
            <a:r>
              <a:rPr lang="en-US" sz="1400" dirty="0" err="1"/>
              <a:t>Lefrançois</a:t>
            </a:r>
            <a:r>
              <a:rPr lang="en-US" sz="1400" dirty="0"/>
              <a:t> </a:t>
            </a:r>
            <a:r>
              <a:rPr lang="en-US" sz="1400" u="sng" dirty="0">
                <a:hlinkClick r:id="rId2"/>
              </a:rPr>
              <a:t>https://maxime-lefrancois.info</a:t>
            </a:r>
            <a:r>
              <a:rPr lang="en-US" sz="1400" u="sng" dirty="0"/>
              <a:t> </a:t>
            </a:r>
            <a:endParaRPr dirty="0"/>
          </a:p>
          <a:p>
            <a:pPr>
              <a:defRPr/>
            </a:pPr>
            <a:r>
              <a:rPr lang="en-US" sz="1400" dirty="0"/>
              <a:t>Course unit URL: </a:t>
            </a:r>
            <a:r>
              <a:rPr lang="en-US" sz="1400" u="sng" dirty="0">
                <a:hlinkClick r:id="rId3"/>
              </a:rPr>
              <a:t>https://ci.mines-stetienne.fr/cps2/course/data</a:t>
            </a:r>
            <a:endParaRPr dirty="0"/>
          </a:p>
        </p:txBody>
      </p:sp>
    </p:spTree>
    <p:extLst>
      <p:ext uri="{BB962C8B-B14F-4D97-AF65-F5344CB8AC3E}">
        <p14:creationId xmlns:p14="http://schemas.microsoft.com/office/powerpoint/2010/main" val="28137092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72486E5E-FD4D-4D9E-99C2-D903AA7F7404}"/>
              </a:ext>
            </a:extLst>
          </p:cNvPr>
          <p:cNvSpPr>
            <a:spLocks noGrp="1"/>
          </p:cNvSpPr>
          <p:nvPr>
            <p:ph type="sldNum" sz="quarter" idx="12"/>
          </p:nvPr>
        </p:nvSpPr>
        <p:spPr/>
        <p:txBody>
          <a:bodyPr/>
          <a:lstStyle/>
          <a:p>
            <a:fld id="{50488829-712A-49CD-A5AC-8F60246B7228}" type="slidenum">
              <a:rPr lang="en-US" smtClean="0"/>
              <a:t>30</a:t>
            </a:fld>
            <a:endParaRPr lang="en-US"/>
          </a:p>
        </p:txBody>
      </p:sp>
      <p:pic>
        <p:nvPicPr>
          <p:cNvPr id="5" name="Image 4">
            <a:extLst>
              <a:ext uri="{FF2B5EF4-FFF2-40B4-BE49-F238E27FC236}">
                <a16:creationId xmlns:a16="http://schemas.microsoft.com/office/drawing/2014/main" id="{B5A3764A-E09E-4B84-8271-BD8C486CC46E}"/>
              </a:ext>
            </a:extLst>
          </p:cNvPr>
          <p:cNvPicPr>
            <a:picLocks noChangeAspect="1"/>
          </p:cNvPicPr>
          <p:nvPr/>
        </p:nvPicPr>
        <p:blipFill>
          <a:blip r:embed="rId2"/>
          <a:stretch>
            <a:fillRect/>
          </a:stretch>
        </p:blipFill>
        <p:spPr>
          <a:xfrm>
            <a:off x="310896" y="437253"/>
            <a:ext cx="11570208" cy="5983494"/>
          </a:xfrm>
          <a:prstGeom prst="rect">
            <a:avLst/>
          </a:prstGeom>
        </p:spPr>
      </p:pic>
      <p:sp>
        <p:nvSpPr>
          <p:cNvPr id="6" name="ZoneTexte 5">
            <a:extLst>
              <a:ext uri="{FF2B5EF4-FFF2-40B4-BE49-F238E27FC236}">
                <a16:creationId xmlns:a16="http://schemas.microsoft.com/office/drawing/2014/main" id="{B21C0A46-1672-4661-B552-F3F2581C75EA}"/>
              </a:ext>
            </a:extLst>
          </p:cNvPr>
          <p:cNvSpPr txBox="1"/>
          <p:nvPr/>
        </p:nvSpPr>
        <p:spPr>
          <a:xfrm>
            <a:off x="70551" y="6538912"/>
            <a:ext cx="4240263" cy="246221"/>
          </a:xfrm>
          <a:prstGeom prst="rect">
            <a:avLst/>
          </a:prstGeom>
          <a:noFill/>
        </p:spPr>
        <p:txBody>
          <a:bodyPr wrap="none" rtlCol="0">
            <a:spAutoFit/>
          </a:bodyPr>
          <a:lstStyle/>
          <a:p>
            <a:r>
              <a:rPr lang="en-US" sz="1000" dirty="0"/>
              <a:t>Adapted from a presentation by L. Nagel at the</a:t>
            </a:r>
            <a:r>
              <a:rPr lang="en-US" sz="1000" b="1" dirty="0"/>
              <a:t> </a:t>
            </a:r>
            <a:r>
              <a:rPr lang="en-US" sz="1000" b="1" dirty="0">
                <a:hlinkClick r:id="rId3"/>
              </a:rPr>
              <a:t>Data Spaces Symposium 2024</a:t>
            </a:r>
            <a:endParaRPr lang="en-US" sz="1000" dirty="0"/>
          </a:p>
        </p:txBody>
      </p:sp>
    </p:spTree>
    <p:extLst>
      <p:ext uri="{BB962C8B-B14F-4D97-AF65-F5344CB8AC3E}">
        <p14:creationId xmlns:p14="http://schemas.microsoft.com/office/powerpoint/2010/main" val="36309170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a:extLst>
              <a:ext uri="{FF2B5EF4-FFF2-40B4-BE49-F238E27FC236}">
                <a16:creationId xmlns:a16="http://schemas.microsoft.com/office/drawing/2014/main" id="{F3ACDDD5-EA2E-4D39-AE51-C16855694CF6}"/>
              </a:ext>
            </a:extLst>
          </p:cNvPr>
          <p:cNvSpPr>
            <a:spLocks noGrp="1"/>
          </p:cNvSpPr>
          <p:nvPr>
            <p:ph type="title"/>
          </p:nvPr>
        </p:nvSpPr>
        <p:spPr>
          <a:xfrm>
            <a:off x="448758" y="446900"/>
            <a:ext cx="10515600" cy="1325563"/>
          </a:xfrm>
        </p:spPr>
        <p:txBody>
          <a:bodyPr/>
          <a:lstStyle/>
          <a:p>
            <a:r>
              <a:rPr lang="en-US" b="1" dirty="0"/>
              <a:t>Standardization</a:t>
            </a:r>
            <a:br>
              <a:rPr lang="en-US" b="1" dirty="0"/>
            </a:br>
            <a:r>
              <a:rPr lang="en-US" b="1" dirty="0"/>
              <a:t>activities </a:t>
            </a:r>
          </a:p>
        </p:txBody>
      </p:sp>
      <p:sp>
        <p:nvSpPr>
          <p:cNvPr id="4" name="Espace réservé du numéro de diapositive 3">
            <a:extLst>
              <a:ext uri="{FF2B5EF4-FFF2-40B4-BE49-F238E27FC236}">
                <a16:creationId xmlns:a16="http://schemas.microsoft.com/office/drawing/2014/main" id="{F91852B6-8821-4B25-9A6D-A497922DCD0B}"/>
              </a:ext>
            </a:extLst>
          </p:cNvPr>
          <p:cNvSpPr>
            <a:spLocks noGrp="1"/>
          </p:cNvSpPr>
          <p:nvPr>
            <p:ph type="sldNum" sz="quarter" idx="12"/>
          </p:nvPr>
        </p:nvSpPr>
        <p:spPr/>
        <p:txBody>
          <a:bodyPr/>
          <a:lstStyle/>
          <a:p>
            <a:fld id="{50488829-712A-49CD-A5AC-8F60246B7228}" type="slidenum">
              <a:rPr lang="en-US" smtClean="0"/>
              <a:t>31</a:t>
            </a:fld>
            <a:endParaRPr lang="en-US"/>
          </a:p>
        </p:txBody>
      </p:sp>
      <p:pic>
        <p:nvPicPr>
          <p:cNvPr id="7" name="Image 6">
            <a:extLst>
              <a:ext uri="{FF2B5EF4-FFF2-40B4-BE49-F238E27FC236}">
                <a16:creationId xmlns:a16="http://schemas.microsoft.com/office/drawing/2014/main" id="{7BC63BD0-93D3-4BA7-BB91-CB072B883AAD}"/>
              </a:ext>
            </a:extLst>
          </p:cNvPr>
          <p:cNvPicPr>
            <a:picLocks noChangeAspect="1"/>
          </p:cNvPicPr>
          <p:nvPr/>
        </p:nvPicPr>
        <p:blipFill rotWithShape="1">
          <a:blip r:embed="rId3"/>
          <a:srcRect b="13921"/>
          <a:stretch/>
        </p:blipFill>
        <p:spPr>
          <a:xfrm>
            <a:off x="4406054" y="501650"/>
            <a:ext cx="1639670" cy="1382233"/>
          </a:xfrm>
          <a:prstGeom prst="rect">
            <a:avLst/>
          </a:prstGeom>
        </p:spPr>
        <p:style>
          <a:lnRef idx="2">
            <a:schemeClr val="accent1"/>
          </a:lnRef>
          <a:fillRef idx="1">
            <a:schemeClr val="lt1"/>
          </a:fillRef>
          <a:effectRef idx="0">
            <a:schemeClr val="accent1"/>
          </a:effectRef>
          <a:fontRef idx="minor">
            <a:schemeClr val="dk1"/>
          </a:fontRef>
        </p:style>
      </p:pic>
      <p:pic>
        <p:nvPicPr>
          <p:cNvPr id="9" name="Image 8">
            <a:extLst>
              <a:ext uri="{FF2B5EF4-FFF2-40B4-BE49-F238E27FC236}">
                <a16:creationId xmlns:a16="http://schemas.microsoft.com/office/drawing/2014/main" id="{5A66DCA3-F85E-474E-B9BF-456AFFE8801F}"/>
              </a:ext>
            </a:extLst>
          </p:cNvPr>
          <p:cNvPicPr>
            <a:picLocks noChangeAspect="1"/>
          </p:cNvPicPr>
          <p:nvPr/>
        </p:nvPicPr>
        <p:blipFill>
          <a:blip r:embed="rId4"/>
          <a:stretch>
            <a:fillRect/>
          </a:stretch>
        </p:blipFill>
        <p:spPr>
          <a:xfrm>
            <a:off x="9964988" y="4370482"/>
            <a:ext cx="1652010" cy="1605783"/>
          </a:xfrm>
          <a:prstGeom prst="rect">
            <a:avLst/>
          </a:prstGeom>
        </p:spPr>
        <p:style>
          <a:lnRef idx="2">
            <a:schemeClr val="accent1"/>
          </a:lnRef>
          <a:fillRef idx="1">
            <a:schemeClr val="lt1"/>
          </a:fillRef>
          <a:effectRef idx="0">
            <a:schemeClr val="accent1"/>
          </a:effectRef>
          <a:fontRef idx="minor">
            <a:schemeClr val="dk1"/>
          </a:fontRef>
        </p:style>
      </p:pic>
      <p:pic>
        <p:nvPicPr>
          <p:cNvPr id="10" name="Image 9">
            <a:hlinkClick r:id="rId5"/>
            <a:extLst>
              <a:ext uri="{FF2B5EF4-FFF2-40B4-BE49-F238E27FC236}">
                <a16:creationId xmlns:a16="http://schemas.microsoft.com/office/drawing/2014/main" id="{EBEA0327-40E1-4849-8808-99ACB3B7DE6B}"/>
              </a:ext>
            </a:extLst>
          </p:cNvPr>
          <p:cNvPicPr>
            <a:picLocks noChangeAspect="1"/>
          </p:cNvPicPr>
          <p:nvPr/>
        </p:nvPicPr>
        <p:blipFill>
          <a:blip r:embed="rId6"/>
          <a:stretch>
            <a:fillRect/>
          </a:stretch>
        </p:blipFill>
        <p:spPr>
          <a:xfrm>
            <a:off x="10342658" y="4823675"/>
            <a:ext cx="1687663" cy="1477925"/>
          </a:xfrm>
          <a:prstGeom prst="rect">
            <a:avLst/>
          </a:prstGeom>
        </p:spPr>
        <p:style>
          <a:lnRef idx="2">
            <a:schemeClr val="accent1"/>
          </a:lnRef>
          <a:fillRef idx="1">
            <a:schemeClr val="lt1"/>
          </a:fillRef>
          <a:effectRef idx="0">
            <a:schemeClr val="accent1"/>
          </a:effectRef>
          <a:fontRef idx="minor">
            <a:schemeClr val="dk1"/>
          </a:fontRef>
        </p:style>
      </p:pic>
      <p:pic>
        <p:nvPicPr>
          <p:cNvPr id="8" name="Image 7">
            <a:extLst>
              <a:ext uri="{FF2B5EF4-FFF2-40B4-BE49-F238E27FC236}">
                <a16:creationId xmlns:a16="http://schemas.microsoft.com/office/drawing/2014/main" id="{F5C0C4C8-7C1C-4F3A-BFDC-C5528A87ECEB}"/>
              </a:ext>
            </a:extLst>
          </p:cNvPr>
          <p:cNvPicPr>
            <a:picLocks noChangeAspect="1"/>
          </p:cNvPicPr>
          <p:nvPr/>
        </p:nvPicPr>
        <p:blipFill rotWithShape="1">
          <a:blip r:embed="rId7"/>
          <a:srcRect b="41698"/>
          <a:stretch/>
        </p:blipFill>
        <p:spPr>
          <a:xfrm>
            <a:off x="5209887" y="947680"/>
            <a:ext cx="1671674" cy="936203"/>
          </a:xfrm>
          <a:prstGeom prst="rect">
            <a:avLst/>
          </a:prstGeom>
        </p:spPr>
        <p:style>
          <a:lnRef idx="2">
            <a:schemeClr val="accent1"/>
          </a:lnRef>
          <a:fillRef idx="1">
            <a:schemeClr val="lt1"/>
          </a:fillRef>
          <a:effectRef idx="0">
            <a:schemeClr val="accent1"/>
          </a:effectRef>
          <a:fontRef idx="minor">
            <a:schemeClr val="dk1"/>
          </a:fontRef>
        </p:style>
      </p:pic>
      <p:pic>
        <p:nvPicPr>
          <p:cNvPr id="2050" name="Picture 2" descr="https://internationaldataspaces.org/wp-content/uploads/IDSA-Standardzation-Big-1024x731.png">
            <a:extLst>
              <a:ext uri="{FF2B5EF4-FFF2-40B4-BE49-F238E27FC236}">
                <a16:creationId xmlns:a16="http://schemas.microsoft.com/office/drawing/2014/main" id="{5F1D091B-6DA4-432D-A7E6-737D78238B0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45692" y="1667335"/>
            <a:ext cx="7271738" cy="5190665"/>
          </a:xfrm>
          <a:prstGeom prst="rect">
            <a:avLst/>
          </a:prstGeom>
          <a:noFill/>
          <a:extLst>
            <a:ext uri="{909E8E84-426E-40DD-AFC4-6F175D3DCCD1}">
              <a14:hiddenFill xmlns:a14="http://schemas.microsoft.com/office/drawing/2010/main">
                <a:solidFill>
                  <a:srgbClr val="FFFFFF"/>
                </a:solidFill>
              </a14:hiddenFill>
            </a:ext>
          </a:extLst>
        </p:spPr>
      </p:pic>
      <p:sp>
        <p:nvSpPr>
          <p:cNvPr id="14" name="ZoneTexte 13">
            <a:extLst>
              <a:ext uri="{FF2B5EF4-FFF2-40B4-BE49-F238E27FC236}">
                <a16:creationId xmlns:a16="http://schemas.microsoft.com/office/drawing/2014/main" id="{15BF23E5-949D-475F-BDCD-5F726940D3B6}"/>
              </a:ext>
            </a:extLst>
          </p:cNvPr>
          <p:cNvSpPr txBox="1"/>
          <p:nvPr/>
        </p:nvSpPr>
        <p:spPr>
          <a:xfrm>
            <a:off x="70551" y="6538912"/>
            <a:ext cx="4240263" cy="246221"/>
          </a:xfrm>
          <a:prstGeom prst="rect">
            <a:avLst/>
          </a:prstGeom>
          <a:noFill/>
        </p:spPr>
        <p:txBody>
          <a:bodyPr wrap="none" rtlCol="0">
            <a:spAutoFit/>
          </a:bodyPr>
          <a:lstStyle/>
          <a:p>
            <a:r>
              <a:rPr lang="en-US" sz="1000" dirty="0"/>
              <a:t>Adapted from a presentation by L. Nagel at the</a:t>
            </a:r>
            <a:r>
              <a:rPr lang="en-US" sz="1000" b="1" dirty="0"/>
              <a:t> </a:t>
            </a:r>
            <a:r>
              <a:rPr lang="en-US" sz="1000" b="1" dirty="0">
                <a:hlinkClick r:id="rId9"/>
              </a:rPr>
              <a:t>Data Spaces Symposium 2024</a:t>
            </a:r>
            <a:endParaRPr lang="en-US" sz="1000" dirty="0"/>
          </a:p>
        </p:txBody>
      </p:sp>
    </p:spTree>
    <p:extLst>
      <p:ext uri="{BB962C8B-B14F-4D97-AF65-F5344CB8AC3E}">
        <p14:creationId xmlns:p14="http://schemas.microsoft.com/office/powerpoint/2010/main" val="26959218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Data Interoperability</a:t>
            </a:r>
            <a:br>
              <a:rPr lang="en-US" dirty="0"/>
            </a:br>
            <a:r>
              <a:rPr lang="en-US" dirty="0"/>
              <a:t>and Semantics</a:t>
            </a:r>
            <a:endParaRPr lang="fr-FR" dirty="0"/>
          </a:p>
        </p:txBody>
      </p:sp>
      <p:sp>
        <p:nvSpPr>
          <p:cNvPr id="3" name="Subtitle 2"/>
          <p:cNvSpPr>
            <a:spLocks noGrp="1"/>
          </p:cNvSpPr>
          <p:nvPr>
            <p:ph type="subTitle" idx="1"/>
          </p:nvPr>
        </p:nvSpPr>
        <p:spPr/>
        <p:txBody>
          <a:bodyPr/>
          <a:lstStyle/>
          <a:p>
            <a:r>
              <a:rPr lang="fr-FR" dirty="0"/>
              <a:t>&lt; Part 5. The </a:t>
            </a:r>
            <a:r>
              <a:rPr lang="fr-FR" dirty="0" err="1"/>
              <a:t>European</a:t>
            </a:r>
            <a:r>
              <a:rPr lang="fr-FR" dirty="0"/>
              <a:t> Data </a:t>
            </a:r>
            <a:r>
              <a:rPr lang="fr-FR" dirty="0" err="1"/>
              <a:t>Strategy</a:t>
            </a:r>
            <a:r>
              <a:rPr lang="fr-FR" dirty="0"/>
              <a:t> &gt;</a:t>
            </a:r>
          </a:p>
        </p:txBody>
      </p:sp>
      <p:pic>
        <p:nvPicPr>
          <p:cNvPr id="8" name="Image 7">
            <a:extLst>
              <a:ext uri="{FF2B5EF4-FFF2-40B4-BE49-F238E27FC236}">
                <a16:creationId xmlns:a16="http://schemas.microsoft.com/office/drawing/2014/main" id="{3D7CAE46-BD19-4712-815C-838355704B35}"/>
              </a:ext>
            </a:extLst>
          </p:cNvPr>
          <p:cNvPicPr>
            <a:picLocks noChangeAspect="1"/>
          </p:cNvPicPr>
          <p:nvPr/>
        </p:nvPicPr>
        <p:blipFill>
          <a:blip r:embed="rId2"/>
          <a:stretch>
            <a:fillRect/>
          </a:stretch>
        </p:blipFill>
        <p:spPr>
          <a:xfrm>
            <a:off x="10012619" y="3509963"/>
            <a:ext cx="1905000" cy="1905000"/>
          </a:xfrm>
          <a:prstGeom prst="rect">
            <a:avLst/>
          </a:prstGeom>
        </p:spPr>
      </p:pic>
      <p:sp>
        <p:nvSpPr>
          <p:cNvPr id="9" name="ZoneTexte 8">
            <a:extLst>
              <a:ext uri="{FF2B5EF4-FFF2-40B4-BE49-F238E27FC236}">
                <a16:creationId xmlns:a16="http://schemas.microsoft.com/office/drawing/2014/main" id="{879C4CA9-3231-4381-B963-C6D3EE48E906}"/>
              </a:ext>
            </a:extLst>
          </p:cNvPr>
          <p:cNvSpPr txBox="1"/>
          <p:nvPr/>
        </p:nvSpPr>
        <p:spPr>
          <a:xfrm>
            <a:off x="10168586" y="5230297"/>
            <a:ext cx="1593065" cy="369332"/>
          </a:xfrm>
          <a:prstGeom prst="rect">
            <a:avLst/>
          </a:prstGeom>
          <a:noFill/>
        </p:spPr>
        <p:txBody>
          <a:bodyPr wrap="none" rtlCol="0">
            <a:spAutoFit/>
          </a:bodyPr>
          <a:lstStyle/>
          <a:p>
            <a:r>
              <a:rPr lang="en-US" i="1" dirty="0"/>
              <a:t>A guided tour !</a:t>
            </a:r>
          </a:p>
        </p:txBody>
      </p:sp>
    </p:spTree>
    <p:extLst>
      <p:ext uri="{BB962C8B-B14F-4D97-AF65-F5344CB8AC3E}">
        <p14:creationId xmlns:p14="http://schemas.microsoft.com/office/powerpoint/2010/main" val="1666795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Data Interoperability</a:t>
            </a:r>
            <a:br>
              <a:rPr lang="en-US" dirty="0"/>
            </a:br>
            <a:r>
              <a:rPr lang="en-US" dirty="0"/>
              <a:t>and Semantics</a:t>
            </a:r>
            <a:endParaRPr lang="fr-FR" dirty="0"/>
          </a:p>
        </p:txBody>
      </p:sp>
      <p:sp>
        <p:nvSpPr>
          <p:cNvPr id="3" name="Subtitle 2"/>
          <p:cNvSpPr>
            <a:spLocks noGrp="1"/>
          </p:cNvSpPr>
          <p:nvPr>
            <p:ph type="subTitle" idx="1"/>
          </p:nvPr>
        </p:nvSpPr>
        <p:spPr>
          <a:xfrm>
            <a:off x="2678545" y="3602038"/>
            <a:ext cx="6834910" cy="1655762"/>
          </a:xfrm>
        </p:spPr>
        <p:txBody>
          <a:bodyPr/>
          <a:lstStyle/>
          <a:p>
            <a:r>
              <a:rPr lang="fr-FR" dirty="0"/>
              <a:t>Part 5. The value of data </a:t>
            </a:r>
          </a:p>
          <a:p>
            <a:r>
              <a:rPr lang="fr-FR" dirty="0"/>
              <a:t>Part 5.1. The </a:t>
            </a:r>
            <a:r>
              <a:rPr lang="fr-FR" dirty="0" err="1"/>
              <a:t>European</a:t>
            </a:r>
            <a:r>
              <a:rPr lang="fr-FR" dirty="0"/>
              <a:t> </a:t>
            </a:r>
            <a:r>
              <a:rPr lang="fr-FR" dirty="0" err="1"/>
              <a:t>legislation</a:t>
            </a:r>
            <a:r>
              <a:rPr lang="fr-FR" dirty="0"/>
              <a:t> on open data</a:t>
            </a:r>
          </a:p>
        </p:txBody>
      </p:sp>
    </p:spTree>
    <p:extLst>
      <p:ext uri="{BB962C8B-B14F-4D97-AF65-F5344CB8AC3E}">
        <p14:creationId xmlns:p14="http://schemas.microsoft.com/office/powerpoint/2010/main" val="544442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288CD767-2A4B-42C1-848C-FDFC1A08F090}"/>
              </a:ext>
            </a:extLst>
          </p:cNvPr>
          <p:cNvPicPr>
            <a:picLocks noChangeAspect="1"/>
          </p:cNvPicPr>
          <p:nvPr/>
        </p:nvPicPr>
        <p:blipFill>
          <a:blip r:embed="rId2"/>
          <a:stretch>
            <a:fillRect/>
          </a:stretch>
        </p:blipFill>
        <p:spPr>
          <a:xfrm>
            <a:off x="0" y="0"/>
            <a:ext cx="12192000" cy="2608953"/>
          </a:xfrm>
          <a:prstGeom prst="rect">
            <a:avLst/>
          </a:prstGeom>
        </p:spPr>
      </p:pic>
      <p:sp>
        <p:nvSpPr>
          <p:cNvPr id="7" name="Titre 6">
            <a:extLst>
              <a:ext uri="{FF2B5EF4-FFF2-40B4-BE49-F238E27FC236}">
                <a16:creationId xmlns:a16="http://schemas.microsoft.com/office/drawing/2014/main" id="{DA74ECEC-91DB-4460-8F6F-D12EA3AB4B4E}"/>
              </a:ext>
            </a:extLst>
          </p:cNvPr>
          <p:cNvSpPr>
            <a:spLocks noGrp="1"/>
          </p:cNvSpPr>
          <p:nvPr>
            <p:ph type="title"/>
          </p:nvPr>
        </p:nvSpPr>
        <p:spPr>
          <a:xfrm>
            <a:off x="838200" y="1426973"/>
            <a:ext cx="10515600" cy="1071545"/>
          </a:xfrm>
          <a:solidFill>
            <a:srgbClr val="004494"/>
          </a:solidFill>
        </p:spPr>
        <p:txBody>
          <a:bodyPr/>
          <a:lstStyle/>
          <a:p>
            <a:r>
              <a:rPr lang="en-US" dirty="0">
                <a:solidFill>
                  <a:schemeClr val="bg1"/>
                </a:solidFill>
              </a:rPr>
              <a:t>European legislation on open data</a:t>
            </a:r>
          </a:p>
        </p:txBody>
      </p:sp>
      <p:sp>
        <p:nvSpPr>
          <p:cNvPr id="2" name="Rectangle 1">
            <a:extLst>
              <a:ext uri="{FF2B5EF4-FFF2-40B4-BE49-F238E27FC236}">
                <a16:creationId xmlns:a16="http://schemas.microsoft.com/office/drawing/2014/main" id="{341DF038-0FC0-4079-A9ED-B38A3DBA33B0}"/>
              </a:ext>
            </a:extLst>
          </p:cNvPr>
          <p:cNvSpPr/>
          <p:nvPr/>
        </p:nvSpPr>
        <p:spPr>
          <a:xfrm>
            <a:off x="8212064" y="2239621"/>
            <a:ext cx="3979936" cy="369332"/>
          </a:xfrm>
          <a:prstGeom prst="rect">
            <a:avLst/>
          </a:prstGeom>
        </p:spPr>
        <p:txBody>
          <a:bodyPr wrap="none">
            <a:spAutoFit/>
          </a:bodyPr>
          <a:lstStyle/>
          <a:p>
            <a:r>
              <a:rPr lang="fr-FR" dirty="0">
                <a:solidFill>
                  <a:schemeClr val="bg1"/>
                </a:solidFill>
              </a:rPr>
              <a:t>(</a:t>
            </a:r>
            <a:r>
              <a:rPr lang="fr-FR" dirty="0" err="1">
                <a:solidFill>
                  <a:schemeClr val="bg1"/>
                </a:solidFill>
              </a:rPr>
              <a:t>adopted</a:t>
            </a:r>
            <a:r>
              <a:rPr lang="fr-FR" dirty="0">
                <a:solidFill>
                  <a:schemeClr val="bg1"/>
                </a:solidFill>
              </a:rPr>
              <a:t> 05/2022 – applicable 09/2023)</a:t>
            </a:r>
          </a:p>
        </p:txBody>
      </p:sp>
      <p:sp>
        <p:nvSpPr>
          <p:cNvPr id="8" name="Espace réservé du numéro de diapositive 3">
            <a:extLst>
              <a:ext uri="{FF2B5EF4-FFF2-40B4-BE49-F238E27FC236}">
                <a16:creationId xmlns:a16="http://schemas.microsoft.com/office/drawing/2014/main" id="{99BA7C0F-14BA-4D89-B7B1-28771469B765}"/>
              </a:ext>
            </a:extLst>
          </p:cNvPr>
          <p:cNvSpPr>
            <a:spLocks noGrp="1"/>
          </p:cNvSpPr>
          <p:nvPr>
            <p:ph type="sldNum" sz="quarter" idx="12"/>
          </p:nvPr>
        </p:nvSpPr>
        <p:spPr>
          <a:xfrm>
            <a:off x="8610600" y="6356350"/>
            <a:ext cx="2743200" cy="365125"/>
          </a:xfrm>
        </p:spPr>
        <p:txBody>
          <a:bodyPr/>
          <a:lstStyle/>
          <a:p>
            <a:fld id="{50488829-712A-49CD-A5AC-8F60246B7228}" type="slidenum">
              <a:rPr lang="en-US" smtClean="0"/>
              <a:t>5</a:t>
            </a:fld>
            <a:endParaRPr lang="en-US" dirty="0"/>
          </a:p>
        </p:txBody>
      </p:sp>
      <p:sp>
        <p:nvSpPr>
          <p:cNvPr id="9" name="Rectangle 8">
            <a:extLst>
              <a:ext uri="{FF2B5EF4-FFF2-40B4-BE49-F238E27FC236}">
                <a16:creationId xmlns:a16="http://schemas.microsoft.com/office/drawing/2014/main" id="{A3B6BAF0-147C-45B8-BF56-BE28E8DD838C}"/>
              </a:ext>
            </a:extLst>
          </p:cNvPr>
          <p:cNvSpPr/>
          <p:nvPr/>
        </p:nvSpPr>
        <p:spPr>
          <a:xfrm>
            <a:off x="5813106" y="6233239"/>
            <a:ext cx="6096000" cy="246221"/>
          </a:xfrm>
          <a:prstGeom prst="rect">
            <a:avLst/>
          </a:prstGeom>
        </p:spPr>
        <p:txBody>
          <a:bodyPr>
            <a:spAutoFit/>
          </a:bodyPr>
          <a:lstStyle/>
          <a:p>
            <a:pPr algn="r"/>
            <a:r>
              <a:rPr lang="en-US" sz="1000" dirty="0">
                <a:hlinkClick r:id="rId3"/>
              </a:rPr>
              <a:t>https://digital-strategy.ec.europa.eu/en/policies/legislation-open-data</a:t>
            </a:r>
            <a:r>
              <a:rPr lang="en-US" sz="1000" dirty="0"/>
              <a:t> </a:t>
            </a:r>
          </a:p>
        </p:txBody>
      </p:sp>
      <p:sp>
        <p:nvSpPr>
          <p:cNvPr id="11" name="ZoneTexte 10">
            <a:extLst>
              <a:ext uri="{FF2B5EF4-FFF2-40B4-BE49-F238E27FC236}">
                <a16:creationId xmlns:a16="http://schemas.microsoft.com/office/drawing/2014/main" id="{0065493D-0422-4553-820B-A9E5CE6DCC6A}"/>
              </a:ext>
            </a:extLst>
          </p:cNvPr>
          <p:cNvSpPr txBox="1"/>
          <p:nvPr/>
        </p:nvSpPr>
        <p:spPr>
          <a:xfrm>
            <a:off x="8437517" y="4531629"/>
            <a:ext cx="479618" cy="523220"/>
          </a:xfrm>
          <a:prstGeom prst="rect">
            <a:avLst/>
          </a:prstGeom>
          <a:noFill/>
        </p:spPr>
        <p:txBody>
          <a:bodyPr wrap="none" rtlCol="0">
            <a:spAutoFit/>
          </a:bodyPr>
          <a:lstStyle/>
          <a:p>
            <a:r>
              <a:rPr lang="en-US" sz="2800" b="1" dirty="0"/>
              <a:t>1)</a:t>
            </a:r>
          </a:p>
        </p:txBody>
      </p:sp>
      <p:pic>
        <p:nvPicPr>
          <p:cNvPr id="14" name="Image 13">
            <a:extLst>
              <a:ext uri="{FF2B5EF4-FFF2-40B4-BE49-F238E27FC236}">
                <a16:creationId xmlns:a16="http://schemas.microsoft.com/office/drawing/2014/main" id="{553F9FBD-DB84-43B1-AD25-7BBFC215A347}"/>
              </a:ext>
            </a:extLst>
          </p:cNvPr>
          <p:cNvPicPr>
            <a:picLocks noChangeAspect="1"/>
          </p:cNvPicPr>
          <p:nvPr/>
        </p:nvPicPr>
        <p:blipFill>
          <a:blip r:embed="rId4"/>
          <a:stretch>
            <a:fillRect/>
          </a:stretch>
        </p:blipFill>
        <p:spPr>
          <a:xfrm>
            <a:off x="9015563" y="3353239"/>
            <a:ext cx="2880000" cy="2880000"/>
          </a:xfrm>
          <a:prstGeom prst="rect">
            <a:avLst/>
          </a:prstGeom>
        </p:spPr>
      </p:pic>
      <p:sp>
        <p:nvSpPr>
          <p:cNvPr id="4" name="Rectangle 3">
            <a:extLst>
              <a:ext uri="{FF2B5EF4-FFF2-40B4-BE49-F238E27FC236}">
                <a16:creationId xmlns:a16="http://schemas.microsoft.com/office/drawing/2014/main" id="{47777AE1-8982-440C-81FC-7945760DB841}"/>
              </a:ext>
            </a:extLst>
          </p:cNvPr>
          <p:cNvSpPr/>
          <p:nvPr/>
        </p:nvSpPr>
        <p:spPr>
          <a:xfrm>
            <a:off x="706483" y="2793195"/>
            <a:ext cx="7505581" cy="3508653"/>
          </a:xfrm>
          <a:prstGeom prst="rect">
            <a:avLst/>
          </a:prstGeom>
        </p:spPr>
        <p:txBody>
          <a:bodyPr wrap="square">
            <a:spAutoFit/>
          </a:bodyPr>
          <a:lstStyle/>
          <a:p>
            <a:r>
              <a:rPr lang="en-US" sz="2000" b="1" dirty="0"/>
              <a:t>The Directive on open data and the re-use of public sector information provides common rules for a European market for government-held data.</a:t>
            </a:r>
          </a:p>
          <a:p>
            <a:endParaRPr lang="en-US" dirty="0"/>
          </a:p>
          <a:p>
            <a:r>
              <a:rPr lang="en-US" dirty="0"/>
              <a:t>The </a:t>
            </a:r>
            <a:r>
              <a:rPr lang="en-US" b="1" dirty="0"/>
              <a:t>“Open Data Directive” </a:t>
            </a:r>
            <a:r>
              <a:rPr lang="en-US" dirty="0"/>
              <a:t>(EU) 2019/1024 entered into force on 16 July 2019</a:t>
            </a:r>
          </a:p>
          <a:p>
            <a:endParaRPr lang="en-US" dirty="0"/>
          </a:p>
          <a:p>
            <a:r>
              <a:rPr lang="en-US" dirty="0"/>
              <a:t>It replaced the </a:t>
            </a:r>
            <a:r>
              <a:rPr lang="en-US" b="1" dirty="0"/>
              <a:t>Public Sector Information (PSI) Directive</a:t>
            </a:r>
            <a:r>
              <a:rPr lang="en-US" dirty="0"/>
              <a:t> of 2003.</a:t>
            </a:r>
          </a:p>
          <a:p>
            <a:endParaRPr lang="en-US" dirty="0"/>
          </a:p>
          <a:p>
            <a:r>
              <a:rPr lang="en-US" dirty="0"/>
              <a:t>EU countries had to transpose Directive (EU) 2019/1024 by 16 July 2021.</a:t>
            </a:r>
          </a:p>
          <a:p>
            <a:endParaRPr lang="en-US" dirty="0"/>
          </a:p>
          <a:p>
            <a:r>
              <a:rPr lang="en-US" dirty="0"/>
              <a:t>The </a:t>
            </a:r>
            <a:r>
              <a:rPr lang="en-US" b="1" dirty="0"/>
              <a:t>Commission Implementing Regulation (EU) 2023/138 </a:t>
            </a:r>
            <a:br>
              <a:rPr lang="en-US" b="1" dirty="0"/>
            </a:br>
            <a:r>
              <a:rPr lang="en-US" dirty="0"/>
              <a:t>adopted a list of specific high-value datasets by way of an implementing act. </a:t>
            </a:r>
          </a:p>
        </p:txBody>
      </p:sp>
    </p:spTree>
    <p:extLst>
      <p:ext uri="{BB962C8B-B14F-4D97-AF65-F5344CB8AC3E}">
        <p14:creationId xmlns:p14="http://schemas.microsoft.com/office/powerpoint/2010/main" val="3222136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288CD767-2A4B-42C1-848C-FDFC1A08F090}"/>
              </a:ext>
            </a:extLst>
          </p:cNvPr>
          <p:cNvPicPr>
            <a:picLocks noChangeAspect="1"/>
          </p:cNvPicPr>
          <p:nvPr/>
        </p:nvPicPr>
        <p:blipFill>
          <a:blip r:embed="rId2"/>
          <a:stretch>
            <a:fillRect/>
          </a:stretch>
        </p:blipFill>
        <p:spPr>
          <a:xfrm>
            <a:off x="0" y="0"/>
            <a:ext cx="12192000" cy="2608953"/>
          </a:xfrm>
          <a:prstGeom prst="rect">
            <a:avLst/>
          </a:prstGeom>
        </p:spPr>
      </p:pic>
      <p:sp>
        <p:nvSpPr>
          <p:cNvPr id="7" name="Titre 6">
            <a:extLst>
              <a:ext uri="{FF2B5EF4-FFF2-40B4-BE49-F238E27FC236}">
                <a16:creationId xmlns:a16="http://schemas.microsoft.com/office/drawing/2014/main" id="{DA74ECEC-91DB-4460-8F6F-D12EA3AB4B4E}"/>
              </a:ext>
            </a:extLst>
          </p:cNvPr>
          <p:cNvSpPr>
            <a:spLocks noGrp="1"/>
          </p:cNvSpPr>
          <p:nvPr>
            <p:ph type="title"/>
          </p:nvPr>
        </p:nvSpPr>
        <p:spPr>
          <a:xfrm>
            <a:off x="838200" y="1426973"/>
            <a:ext cx="10515600" cy="1071545"/>
          </a:xfrm>
          <a:solidFill>
            <a:srgbClr val="004494"/>
          </a:solidFill>
        </p:spPr>
        <p:txBody>
          <a:bodyPr/>
          <a:lstStyle/>
          <a:p>
            <a:r>
              <a:rPr lang="en-US" dirty="0">
                <a:solidFill>
                  <a:schemeClr val="bg1"/>
                </a:solidFill>
              </a:rPr>
              <a:t>European legislation on open data</a:t>
            </a:r>
          </a:p>
        </p:txBody>
      </p:sp>
      <p:sp>
        <p:nvSpPr>
          <p:cNvPr id="2" name="Rectangle 1">
            <a:extLst>
              <a:ext uri="{FF2B5EF4-FFF2-40B4-BE49-F238E27FC236}">
                <a16:creationId xmlns:a16="http://schemas.microsoft.com/office/drawing/2014/main" id="{341DF038-0FC0-4079-A9ED-B38A3DBA33B0}"/>
              </a:ext>
            </a:extLst>
          </p:cNvPr>
          <p:cNvSpPr/>
          <p:nvPr/>
        </p:nvSpPr>
        <p:spPr>
          <a:xfrm>
            <a:off x="8212064" y="2239621"/>
            <a:ext cx="3979936" cy="369332"/>
          </a:xfrm>
          <a:prstGeom prst="rect">
            <a:avLst/>
          </a:prstGeom>
        </p:spPr>
        <p:txBody>
          <a:bodyPr wrap="none">
            <a:spAutoFit/>
          </a:bodyPr>
          <a:lstStyle/>
          <a:p>
            <a:r>
              <a:rPr lang="fr-FR" dirty="0">
                <a:solidFill>
                  <a:schemeClr val="bg1"/>
                </a:solidFill>
              </a:rPr>
              <a:t>(</a:t>
            </a:r>
            <a:r>
              <a:rPr lang="fr-FR" dirty="0" err="1">
                <a:solidFill>
                  <a:schemeClr val="bg1"/>
                </a:solidFill>
              </a:rPr>
              <a:t>adopted</a:t>
            </a:r>
            <a:r>
              <a:rPr lang="fr-FR" dirty="0">
                <a:solidFill>
                  <a:schemeClr val="bg1"/>
                </a:solidFill>
              </a:rPr>
              <a:t> 05/2022 – applicable 09/2023)</a:t>
            </a:r>
          </a:p>
        </p:txBody>
      </p:sp>
      <p:sp>
        <p:nvSpPr>
          <p:cNvPr id="8" name="Espace réservé du numéro de diapositive 3">
            <a:extLst>
              <a:ext uri="{FF2B5EF4-FFF2-40B4-BE49-F238E27FC236}">
                <a16:creationId xmlns:a16="http://schemas.microsoft.com/office/drawing/2014/main" id="{99BA7C0F-14BA-4D89-B7B1-28771469B765}"/>
              </a:ext>
            </a:extLst>
          </p:cNvPr>
          <p:cNvSpPr>
            <a:spLocks noGrp="1"/>
          </p:cNvSpPr>
          <p:nvPr>
            <p:ph type="sldNum" sz="quarter" idx="12"/>
          </p:nvPr>
        </p:nvSpPr>
        <p:spPr>
          <a:xfrm>
            <a:off x="8610600" y="6356350"/>
            <a:ext cx="2743200" cy="365125"/>
          </a:xfrm>
        </p:spPr>
        <p:txBody>
          <a:bodyPr/>
          <a:lstStyle/>
          <a:p>
            <a:fld id="{50488829-712A-49CD-A5AC-8F60246B7228}" type="slidenum">
              <a:rPr lang="en-US" smtClean="0"/>
              <a:t>6</a:t>
            </a:fld>
            <a:endParaRPr lang="en-US" dirty="0"/>
          </a:p>
        </p:txBody>
      </p:sp>
      <p:sp>
        <p:nvSpPr>
          <p:cNvPr id="9" name="Rectangle 8">
            <a:extLst>
              <a:ext uri="{FF2B5EF4-FFF2-40B4-BE49-F238E27FC236}">
                <a16:creationId xmlns:a16="http://schemas.microsoft.com/office/drawing/2014/main" id="{A3B6BAF0-147C-45B8-BF56-BE28E8DD838C}"/>
              </a:ext>
            </a:extLst>
          </p:cNvPr>
          <p:cNvSpPr/>
          <p:nvPr/>
        </p:nvSpPr>
        <p:spPr>
          <a:xfrm>
            <a:off x="5813106" y="6233239"/>
            <a:ext cx="6096000" cy="246221"/>
          </a:xfrm>
          <a:prstGeom prst="rect">
            <a:avLst/>
          </a:prstGeom>
        </p:spPr>
        <p:txBody>
          <a:bodyPr>
            <a:spAutoFit/>
          </a:bodyPr>
          <a:lstStyle/>
          <a:p>
            <a:pPr algn="r"/>
            <a:r>
              <a:rPr lang="en-US" sz="1000" dirty="0">
                <a:hlinkClick r:id="rId3"/>
              </a:rPr>
              <a:t>http://data.europa.eu/eli/reg_impl/2023/138/oj</a:t>
            </a:r>
            <a:r>
              <a:rPr lang="en-US" sz="1000" dirty="0"/>
              <a:t> </a:t>
            </a:r>
          </a:p>
        </p:txBody>
      </p:sp>
      <p:sp>
        <p:nvSpPr>
          <p:cNvPr id="11" name="ZoneTexte 10">
            <a:extLst>
              <a:ext uri="{FF2B5EF4-FFF2-40B4-BE49-F238E27FC236}">
                <a16:creationId xmlns:a16="http://schemas.microsoft.com/office/drawing/2014/main" id="{0065493D-0422-4553-820B-A9E5CE6DCC6A}"/>
              </a:ext>
            </a:extLst>
          </p:cNvPr>
          <p:cNvSpPr txBox="1"/>
          <p:nvPr/>
        </p:nvSpPr>
        <p:spPr>
          <a:xfrm>
            <a:off x="8437517" y="4531629"/>
            <a:ext cx="479618" cy="523220"/>
          </a:xfrm>
          <a:prstGeom prst="rect">
            <a:avLst/>
          </a:prstGeom>
          <a:noFill/>
        </p:spPr>
        <p:txBody>
          <a:bodyPr wrap="none" rtlCol="0">
            <a:spAutoFit/>
          </a:bodyPr>
          <a:lstStyle/>
          <a:p>
            <a:r>
              <a:rPr lang="en-US" sz="2800" b="1" dirty="0"/>
              <a:t>2)</a:t>
            </a:r>
          </a:p>
        </p:txBody>
      </p:sp>
      <p:sp>
        <p:nvSpPr>
          <p:cNvPr id="4" name="Rectangle 3">
            <a:extLst>
              <a:ext uri="{FF2B5EF4-FFF2-40B4-BE49-F238E27FC236}">
                <a16:creationId xmlns:a16="http://schemas.microsoft.com/office/drawing/2014/main" id="{47777AE1-8982-440C-81FC-7945760DB841}"/>
              </a:ext>
            </a:extLst>
          </p:cNvPr>
          <p:cNvSpPr/>
          <p:nvPr/>
        </p:nvSpPr>
        <p:spPr>
          <a:xfrm>
            <a:off x="706483" y="5623618"/>
            <a:ext cx="7348811" cy="646331"/>
          </a:xfrm>
          <a:prstGeom prst="rect">
            <a:avLst/>
          </a:prstGeom>
        </p:spPr>
        <p:style>
          <a:lnRef idx="2">
            <a:schemeClr val="accent1"/>
          </a:lnRef>
          <a:fillRef idx="1">
            <a:schemeClr val="lt1"/>
          </a:fillRef>
          <a:effectRef idx="0">
            <a:schemeClr val="accent1"/>
          </a:effectRef>
          <a:fontRef idx="minor">
            <a:schemeClr val="dk1"/>
          </a:fontRef>
        </p:style>
        <p:txBody>
          <a:bodyPr wrap="square" anchor="b">
            <a:spAutoFit/>
          </a:bodyPr>
          <a:lstStyle/>
          <a:p>
            <a:r>
              <a:rPr lang="en-US" dirty="0"/>
              <a:t>The </a:t>
            </a:r>
            <a:r>
              <a:rPr lang="en-US" b="1" dirty="0"/>
              <a:t>Commission Implementing Regulation (EU) 2023/138 </a:t>
            </a:r>
            <a:br>
              <a:rPr lang="en-US" b="1" dirty="0"/>
            </a:br>
            <a:r>
              <a:rPr lang="en-US" dirty="0"/>
              <a:t>adopted a list of specific high-value datasets by way of an implementing act. </a:t>
            </a:r>
          </a:p>
        </p:txBody>
      </p:sp>
      <p:pic>
        <p:nvPicPr>
          <p:cNvPr id="3" name="Image 2">
            <a:extLst>
              <a:ext uri="{FF2B5EF4-FFF2-40B4-BE49-F238E27FC236}">
                <a16:creationId xmlns:a16="http://schemas.microsoft.com/office/drawing/2014/main" id="{9A300757-0BA7-4288-831A-B43F1E1733E7}"/>
              </a:ext>
            </a:extLst>
          </p:cNvPr>
          <p:cNvPicPr>
            <a:picLocks noChangeAspect="1"/>
          </p:cNvPicPr>
          <p:nvPr/>
        </p:nvPicPr>
        <p:blipFill>
          <a:blip r:embed="rId4"/>
          <a:stretch>
            <a:fillRect/>
          </a:stretch>
        </p:blipFill>
        <p:spPr>
          <a:xfrm>
            <a:off x="70224" y="2850814"/>
            <a:ext cx="8268865" cy="1873058"/>
          </a:xfrm>
          <a:prstGeom prst="rect">
            <a:avLst/>
          </a:prstGeom>
        </p:spPr>
      </p:pic>
      <p:pic>
        <p:nvPicPr>
          <p:cNvPr id="12" name="Image 11">
            <a:extLst>
              <a:ext uri="{FF2B5EF4-FFF2-40B4-BE49-F238E27FC236}">
                <a16:creationId xmlns:a16="http://schemas.microsoft.com/office/drawing/2014/main" id="{B799B5B4-5E1C-44B4-BA98-0863133026C5}"/>
              </a:ext>
            </a:extLst>
          </p:cNvPr>
          <p:cNvPicPr>
            <a:picLocks noChangeAspect="1"/>
          </p:cNvPicPr>
          <p:nvPr/>
        </p:nvPicPr>
        <p:blipFill>
          <a:blip r:embed="rId5"/>
          <a:stretch>
            <a:fillRect/>
          </a:stretch>
        </p:blipFill>
        <p:spPr>
          <a:xfrm>
            <a:off x="9047105" y="3353239"/>
            <a:ext cx="2862001" cy="2880000"/>
          </a:xfrm>
          <a:prstGeom prst="rect">
            <a:avLst/>
          </a:prstGeom>
        </p:spPr>
      </p:pic>
    </p:spTree>
    <p:extLst>
      <p:ext uri="{BB962C8B-B14F-4D97-AF65-F5344CB8AC3E}">
        <p14:creationId xmlns:p14="http://schemas.microsoft.com/office/powerpoint/2010/main" val="1718878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20D28464-580A-45D9-BF48-1A5A1F37271A}"/>
              </a:ext>
            </a:extLst>
          </p:cNvPr>
          <p:cNvPicPr>
            <a:picLocks noChangeAspect="1"/>
          </p:cNvPicPr>
          <p:nvPr/>
        </p:nvPicPr>
        <p:blipFill>
          <a:blip r:embed="rId2"/>
          <a:stretch>
            <a:fillRect/>
          </a:stretch>
        </p:blipFill>
        <p:spPr>
          <a:xfrm>
            <a:off x="5736140" y="250826"/>
            <a:ext cx="3656123" cy="4573711"/>
          </a:xfrm>
          <a:prstGeom prst="rect">
            <a:avLst/>
          </a:prstGeom>
        </p:spPr>
        <p:style>
          <a:lnRef idx="2">
            <a:schemeClr val="accent2"/>
          </a:lnRef>
          <a:fillRef idx="1">
            <a:schemeClr val="lt1"/>
          </a:fillRef>
          <a:effectRef idx="0">
            <a:schemeClr val="accent2"/>
          </a:effectRef>
          <a:fontRef idx="minor">
            <a:schemeClr val="dk1"/>
          </a:fontRef>
        </p:style>
      </p:pic>
      <p:pic>
        <p:nvPicPr>
          <p:cNvPr id="9" name="Image 8">
            <a:extLst>
              <a:ext uri="{FF2B5EF4-FFF2-40B4-BE49-F238E27FC236}">
                <a16:creationId xmlns:a16="http://schemas.microsoft.com/office/drawing/2014/main" id="{AD0885FA-29B1-4216-B318-1E04EA9E4B7F}"/>
              </a:ext>
            </a:extLst>
          </p:cNvPr>
          <p:cNvPicPr>
            <a:picLocks noChangeAspect="1"/>
          </p:cNvPicPr>
          <p:nvPr/>
        </p:nvPicPr>
        <p:blipFill rotWithShape="1">
          <a:blip r:embed="rId3"/>
          <a:srcRect b="11750"/>
          <a:stretch/>
        </p:blipFill>
        <p:spPr>
          <a:xfrm>
            <a:off x="8396177" y="3085879"/>
            <a:ext cx="3656123" cy="3270472"/>
          </a:xfrm>
          <a:prstGeom prst="rect">
            <a:avLst/>
          </a:prstGeom>
        </p:spPr>
        <p:style>
          <a:lnRef idx="2">
            <a:schemeClr val="accent2"/>
          </a:lnRef>
          <a:fillRef idx="1">
            <a:schemeClr val="lt1"/>
          </a:fillRef>
          <a:effectRef idx="0">
            <a:schemeClr val="accent2"/>
          </a:effectRef>
          <a:fontRef idx="minor">
            <a:schemeClr val="dk1"/>
          </a:fontRef>
        </p:style>
      </p:pic>
      <p:sp>
        <p:nvSpPr>
          <p:cNvPr id="2" name="Titre 1">
            <a:extLst>
              <a:ext uri="{FF2B5EF4-FFF2-40B4-BE49-F238E27FC236}">
                <a16:creationId xmlns:a16="http://schemas.microsoft.com/office/drawing/2014/main" id="{79C7E105-FE5F-4864-9B3B-4E1EBDA6A453}"/>
              </a:ext>
            </a:extLst>
          </p:cNvPr>
          <p:cNvSpPr>
            <a:spLocks noGrp="1"/>
          </p:cNvSpPr>
          <p:nvPr>
            <p:ph type="title"/>
          </p:nvPr>
        </p:nvSpPr>
        <p:spPr/>
        <p:txBody>
          <a:bodyPr/>
          <a:lstStyle/>
          <a:p>
            <a:r>
              <a:rPr lang="en-US" dirty="0"/>
              <a:t>Actual impact (FR)</a:t>
            </a:r>
          </a:p>
        </p:txBody>
      </p:sp>
      <p:sp>
        <p:nvSpPr>
          <p:cNvPr id="4" name="Espace réservé du numéro de diapositive 3">
            <a:extLst>
              <a:ext uri="{FF2B5EF4-FFF2-40B4-BE49-F238E27FC236}">
                <a16:creationId xmlns:a16="http://schemas.microsoft.com/office/drawing/2014/main" id="{F778333B-1588-4BF1-963E-D68CEC044E21}"/>
              </a:ext>
            </a:extLst>
          </p:cNvPr>
          <p:cNvSpPr>
            <a:spLocks noGrp="1"/>
          </p:cNvSpPr>
          <p:nvPr>
            <p:ph type="sldNum" sz="quarter" idx="12"/>
          </p:nvPr>
        </p:nvSpPr>
        <p:spPr/>
        <p:txBody>
          <a:bodyPr/>
          <a:lstStyle/>
          <a:p>
            <a:fld id="{50488829-712A-49CD-A5AC-8F60246B7228}" type="slidenum">
              <a:rPr lang="en-US" smtClean="0"/>
              <a:t>7</a:t>
            </a:fld>
            <a:endParaRPr lang="en-US"/>
          </a:p>
        </p:txBody>
      </p:sp>
      <p:pic>
        <p:nvPicPr>
          <p:cNvPr id="12" name="Image 11">
            <a:hlinkClick r:id="rId4"/>
            <a:extLst>
              <a:ext uri="{FF2B5EF4-FFF2-40B4-BE49-F238E27FC236}">
                <a16:creationId xmlns:a16="http://schemas.microsoft.com/office/drawing/2014/main" id="{C032FE26-F3B2-4BC0-B101-CD40BFF23943}"/>
              </a:ext>
            </a:extLst>
          </p:cNvPr>
          <p:cNvPicPr>
            <a:picLocks noChangeAspect="1"/>
          </p:cNvPicPr>
          <p:nvPr/>
        </p:nvPicPr>
        <p:blipFill>
          <a:blip r:embed="rId5"/>
          <a:stretch>
            <a:fillRect/>
          </a:stretch>
        </p:blipFill>
        <p:spPr>
          <a:xfrm>
            <a:off x="480256" y="1434245"/>
            <a:ext cx="5013107" cy="5058630"/>
          </a:xfrm>
          <a:prstGeom prst="rect">
            <a:avLst/>
          </a:prstGeom>
        </p:spPr>
        <p:style>
          <a:lnRef idx="2">
            <a:schemeClr val="accent2"/>
          </a:lnRef>
          <a:fillRef idx="1">
            <a:schemeClr val="lt1"/>
          </a:fillRef>
          <a:effectRef idx="0">
            <a:schemeClr val="accent2"/>
          </a:effectRef>
          <a:fontRef idx="minor">
            <a:schemeClr val="dk1"/>
          </a:fontRef>
        </p:style>
      </p:pic>
      <p:sp>
        <p:nvSpPr>
          <p:cNvPr id="3" name="Rectangle 2">
            <a:extLst>
              <a:ext uri="{FF2B5EF4-FFF2-40B4-BE49-F238E27FC236}">
                <a16:creationId xmlns:a16="http://schemas.microsoft.com/office/drawing/2014/main" id="{5E704E6D-C6BB-4031-B548-D8A60591E49C}"/>
              </a:ext>
            </a:extLst>
          </p:cNvPr>
          <p:cNvSpPr/>
          <p:nvPr/>
        </p:nvSpPr>
        <p:spPr>
          <a:xfrm>
            <a:off x="389418" y="6538912"/>
            <a:ext cx="1699504" cy="246221"/>
          </a:xfrm>
          <a:prstGeom prst="rect">
            <a:avLst/>
          </a:prstGeom>
        </p:spPr>
        <p:txBody>
          <a:bodyPr wrap="none">
            <a:spAutoFit/>
          </a:bodyPr>
          <a:lstStyle/>
          <a:p>
            <a:r>
              <a:rPr lang="en-US" sz="1000" dirty="0">
                <a:hlinkClick r:id="rId4"/>
              </a:rPr>
              <a:t>https://www.etalab.gouv.fr/</a:t>
            </a:r>
            <a:r>
              <a:rPr lang="en-US" sz="1000" dirty="0"/>
              <a:t> </a:t>
            </a:r>
          </a:p>
        </p:txBody>
      </p:sp>
      <p:sp>
        <p:nvSpPr>
          <p:cNvPr id="5" name="Rectangle 4">
            <a:extLst>
              <a:ext uri="{FF2B5EF4-FFF2-40B4-BE49-F238E27FC236}">
                <a16:creationId xmlns:a16="http://schemas.microsoft.com/office/drawing/2014/main" id="{ACDAA4A2-1B7A-4D9F-B3C0-397C88B1324B}"/>
              </a:ext>
            </a:extLst>
          </p:cNvPr>
          <p:cNvSpPr/>
          <p:nvPr/>
        </p:nvSpPr>
        <p:spPr>
          <a:xfrm>
            <a:off x="5736140" y="4824537"/>
            <a:ext cx="1673856" cy="246221"/>
          </a:xfrm>
          <a:prstGeom prst="rect">
            <a:avLst/>
          </a:prstGeom>
        </p:spPr>
        <p:txBody>
          <a:bodyPr wrap="none">
            <a:spAutoFit/>
          </a:bodyPr>
          <a:lstStyle/>
          <a:p>
            <a:r>
              <a:rPr lang="en-US" sz="1000" dirty="0">
                <a:hlinkClick r:id="rId6"/>
              </a:rPr>
              <a:t>https://meteo.data.gouv.fr/</a:t>
            </a:r>
            <a:r>
              <a:rPr lang="en-US" sz="1000" dirty="0"/>
              <a:t> </a:t>
            </a:r>
          </a:p>
        </p:txBody>
      </p:sp>
      <p:sp>
        <p:nvSpPr>
          <p:cNvPr id="6" name="Rectangle 5">
            <a:extLst>
              <a:ext uri="{FF2B5EF4-FFF2-40B4-BE49-F238E27FC236}">
                <a16:creationId xmlns:a16="http://schemas.microsoft.com/office/drawing/2014/main" id="{2F6A730E-02F0-4A0A-9030-41667174AD49}"/>
              </a:ext>
            </a:extLst>
          </p:cNvPr>
          <p:cNvSpPr/>
          <p:nvPr/>
        </p:nvSpPr>
        <p:spPr>
          <a:xfrm>
            <a:off x="8396177" y="6369764"/>
            <a:ext cx="1821332" cy="246221"/>
          </a:xfrm>
          <a:prstGeom prst="rect">
            <a:avLst/>
          </a:prstGeom>
        </p:spPr>
        <p:txBody>
          <a:bodyPr wrap="none">
            <a:spAutoFit/>
          </a:bodyPr>
          <a:lstStyle/>
          <a:p>
            <a:r>
              <a:rPr lang="en-US" sz="1000" dirty="0">
                <a:hlinkClick r:id="rId7"/>
              </a:rPr>
              <a:t>https://transport.data.gouv.fr/</a:t>
            </a:r>
            <a:r>
              <a:rPr lang="en-US" sz="1000" dirty="0"/>
              <a:t> </a:t>
            </a:r>
          </a:p>
        </p:txBody>
      </p:sp>
    </p:spTree>
    <p:extLst>
      <p:ext uri="{BB962C8B-B14F-4D97-AF65-F5344CB8AC3E}">
        <p14:creationId xmlns:p14="http://schemas.microsoft.com/office/powerpoint/2010/main" val="1476057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Data Interoperability</a:t>
            </a:r>
            <a:br>
              <a:rPr lang="en-US" dirty="0"/>
            </a:br>
            <a:r>
              <a:rPr lang="en-US" dirty="0"/>
              <a:t>and Semantics</a:t>
            </a:r>
            <a:endParaRPr lang="fr-FR" dirty="0"/>
          </a:p>
        </p:txBody>
      </p:sp>
      <p:sp>
        <p:nvSpPr>
          <p:cNvPr id="3" name="Subtitle 2"/>
          <p:cNvSpPr>
            <a:spLocks noGrp="1"/>
          </p:cNvSpPr>
          <p:nvPr>
            <p:ph type="subTitle" idx="1"/>
          </p:nvPr>
        </p:nvSpPr>
        <p:spPr>
          <a:xfrm>
            <a:off x="2184400" y="3602038"/>
            <a:ext cx="7823200" cy="1655762"/>
          </a:xfrm>
        </p:spPr>
        <p:txBody>
          <a:bodyPr/>
          <a:lstStyle/>
          <a:p>
            <a:r>
              <a:rPr lang="fr-FR" dirty="0"/>
              <a:t>Part 5. The value of data </a:t>
            </a:r>
          </a:p>
          <a:p>
            <a:r>
              <a:rPr lang="fr-FR" dirty="0"/>
              <a:t>Part 5.2. The General Data Protection </a:t>
            </a:r>
            <a:r>
              <a:rPr lang="fr-FR" dirty="0" err="1"/>
              <a:t>Regulation</a:t>
            </a:r>
            <a:r>
              <a:rPr lang="fr-FR" dirty="0"/>
              <a:t> (GDPR)</a:t>
            </a:r>
          </a:p>
        </p:txBody>
      </p:sp>
    </p:spTree>
    <p:extLst>
      <p:ext uri="{BB962C8B-B14F-4D97-AF65-F5344CB8AC3E}">
        <p14:creationId xmlns:p14="http://schemas.microsoft.com/office/powerpoint/2010/main" val="2142467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www.dlapiper.com/~/media/images/other/data-protection-regulation/gdpr_timeline_2016.jpg?la=fr&amp;hash=32844C7163405BFD682B76966618E93757CD01FE">
            <a:extLst>
              <a:ext uri="{FF2B5EF4-FFF2-40B4-BE49-F238E27FC236}">
                <a16:creationId xmlns:a16="http://schemas.microsoft.com/office/drawing/2014/main" id="{A8B167DD-62AE-44EA-BEDA-9D91F312D1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6893" y="2564426"/>
            <a:ext cx="8270966" cy="3944782"/>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idx="1"/>
          </p:nvPr>
        </p:nvSpPr>
        <p:spPr>
          <a:xfrm>
            <a:off x="145059" y="2564426"/>
            <a:ext cx="3500487" cy="4149496"/>
          </a:xfrm>
        </p:spPr>
        <p:txBody>
          <a:bodyPr>
            <a:normAutofit/>
          </a:bodyPr>
          <a:lstStyle/>
          <a:p>
            <a:pPr fontAlgn="base"/>
            <a:r>
              <a:rPr lang="en-US" sz="2000" dirty="0"/>
              <a:t>Requiring the consent of subjects for data processing</a:t>
            </a:r>
          </a:p>
          <a:p>
            <a:pPr fontAlgn="base"/>
            <a:r>
              <a:rPr lang="en-US" sz="2000" dirty="0"/>
              <a:t>Anonymizing collected data to protect privacy</a:t>
            </a:r>
          </a:p>
          <a:p>
            <a:pPr fontAlgn="base"/>
            <a:r>
              <a:rPr lang="en-US" sz="2000" dirty="0"/>
              <a:t>Providing data breach notifications</a:t>
            </a:r>
          </a:p>
          <a:p>
            <a:pPr fontAlgn="base"/>
            <a:r>
              <a:rPr lang="en-US" sz="2000" dirty="0"/>
              <a:t>Safely handling the transfer of data across borders</a:t>
            </a:r>
          </a:p>
          <a:p>
            <a:pPr fontAlgn="base"/>
            <a:r>
              <a:rPr lang="en-US" sz="2000" dirty="0"/>
              <a:t>Requiring certain companies to appoint a data protection officer to oversee GDPR compliance</a:t>
            </a:r>
          </a:p>
        </p:txBody>
      </p:sp>
      <p:sp>
        <p:nvSpPr>
          <p:cNvPr id="8" name="Titre 6">
            <a:extLst>
              <a:ext uri="{FF2B5EF4-FFF2-40B4-BE49-F238E27FC236}">
                <a16:creationId xmlns:a16="http://schemas.microsoft.com/office/drawing/2014/main" id="{1AA43D89-A62C-4CC1-BE31-D0A7FA6C13FE}"/>
              </a:ext>
            </a:extLst>
          </p:cNvPr>
          <p:cNvSpPr txBox="1">
            <a:spLocks/>
          </p:cNvSpPr>
          <p:nvPr/>
        </p:nvSpPr>
        <p:spPr>
          <a:xfrm>
            <a:off x="0" y="-41275"/>
            <a:ext cx="1254034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General Data Protection Regulation (GDPR) (2016)</a:t>
            </a:r>
          </a:p>
        </p:txBody>
      </p:sp>
      <p:sp>
        <p:nvSpPr>
          <p:cNvPr id="9" name="Rectangle 8">
            <a:extLst>
              <a:ext uri="{FF2B5EF4-FFF2-40B4-BE49-F238E27FC236}">
                <a16:creationId xmlns:a16="http://schemas.microsoft.com/office/drawing/2014/main" id="{2236DDB5-84BC-464F-8B5C-4464483B77D4}"/>
              </a:ext>
            </a:extLst>
          </p:cNvPr>
          <p:cNvSpPr/>
          <p:nvPr/>
        </p:nvSpPr>
        <p:spPr>
          <a:xfrm>
            <a:off x="10239239" y="1059033"/>
            <a:ext cx="1748620" cy="369332"/>
          </a:xfrm>
          <a:prstGeom prst="rect">
            <a:avLst/>
          </a:prstGeom>
        </p:spPr>
        <p:txBody>
          <a:bodyPr wrap="none">
            <a:spAutoFit/>
          </a:bodyPr>
          <a:lstStyle/>
          <a:p>
            <a:r>
              <a:rPr lang="en-US" dirty="0">
                <a:hlinkClick r:id="rId3"/>
              </a:rPr>
              <a:t>https://gdpr.eu/</a:t>
            </a:r>
            <a:r>
              <a:rPr lang="en-US" dirty="0"/>
              <a:t> </a:t>
            </a:r>
          </a:p>
        </p:txBody>
      </p:sp>
      <p:pic>
        <p:nvPicPr>
          <p:cNvPr id="3078" name="Picture 6" descr="GDPR Compliance | Everything You Need to Know | Termly">
            <a:extLst>
              <a:ext uri="{FF2B5EF4-FFF2-40B4-BE49-F238E27FC236}">
                <a16:creationId xmlns:a16="http://schemas.microsoft.com/office/drawing/2014/main" id="{57ECE756-8BF4-4808-A237-CFAB551B32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19357" y="1440252"/>
            <a:ext cx="3100143" cy="2050095"/>
          </a:xfrm>
          <a:prstGeom prst="rect">
            <a:avLst/>
          </a:prstGeom>
          <a:noFill/>
          <a:extLst>
            <a:ext uri="{909E8E84-426E-40DD-AFC4-6F175D3DCCD1}">
              <a14:hiddenFill xmlns:a14="http://schemas.microsoft.com/office/drawing/2010/main">
                <a:solidFill>
                  <a:srgbClr val="FFFFFF"/>
                </a:solidFill>
              </a14:hiddenFill>
            </a:ext>
          </a:extLst>
        </p:spPr>
      </p:pic>
      <p:sp>
        <p:nvSpPr>
          <p:cNvPr id="10" name="Espace réservé du numéro de diapositive 3">
            <a:extLst>
              <a:ext uri="{FF2B5EF4-FFF2-40B4-BE49-F238E27FC236}">
                <a16:creationId xmlns:a16="http://schemas.microsoft.com/office/drawing/2014/main" id="{89EC5483-1595-4653-8D6F-0A2DE8D1DC60}"/>
              </a:ext>
            </a:extLst>
          </p:cNvPr>
          <p:cNvSpPr>
            <a:spLocks noGrp="1"/>
          </p:cNvSpPr>
          <p:nvPr>
            <p:ph type="sldNum" sz="quarter" idx="12"/>
          </p:nvPr>
        </p:nvSpPr>
        <p:spPr>
          <a:xfrm>
            <a:off x="8610600" y="6356350"/>
            <a:ext cx="2743200" cy="365125"/>
          </a:xfrm>
        </p:spPr>
        <p:txBody>
          <a:bodyPr/>
          <a:lstStyle/>
          <a:p>
            <a:fld id="{50488829-712A-49CD-A5AC-8F60246B7228}" type="slidenum">
              <a:rPr lang="en-US" smtClean="0"/>
              <a:t>9</a:t>
            </a:fld>
            <a:endParaRPr lang="en-US" dirty="0"/>
          </a:p>
        </p:txBody>
      </p:sp>
    </p:spTree>
    <p:extLst>
      <p:ext uri="{BB962C8B-B14F-4D97-AF65-F5344CB8AC3E}">
        <p14:creationId xmlns:p14="http://schemas.microsoft.com/office/powerpoint/2010/main" val="28216786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4203</TotalTime>
  <Words>1348</Words>
  <Application>Microsoft Office PowerPoint</Application>
  <PresentationFormat>Grand écran</PresentationFormat>
  <Paragraphs>146</Paragraphs>
  <Slides>32</Slides>
  <Notes>2</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32</vt:i4>
      </vt:variant>
    </vt:vector>
  </HeadingPairs>
  <TitlesOfParts>
    <vt:vector size="40" baseType="lpstr">
      <vt:lpstr>Arial</vt:lpstr>
      <vt:lpstr>Arial,Bold</vt:lpstr>
      <vt:lpstr>Calibri</vt:lpstr>
      <vt:lpstr>Calibri Light</vt:lpstr>
      <vt:lpstr>Roboto</vt:lpstr>
      <vt:lpstr>SegoeUI</vt:lpstr>
      <vt:lpstr>Wingdings</vt:lpstr>
      <vt:lpstr>Office Theme</vt:lpstr>
      <vt:lpstr>Data Interoperability and Semantics</vt:lpstr>
      <vt:lpstr>Présentation PowerPoint</vt:lpstr>
      <vt:lpstr>Data Interoperability and Semantics Outline</vt:lpstr>
      <vt:lpstr>Data Interoperability and Semantics</vt:lpstr>
      <vt:lpstr>European legislation on open data</vt:lpstr>
      <vt:lpstr>European legislation on open data</vt:lpstr>
      <vt:lpstr>Actual impact (FR)</vt:lpstr>
      <vt:lpstr>Data Interoperability and Semantics</vt:lpstr>
      <vt:lpstr>Présentation PowerPoint</vt:lpstr>
      <vt:lpstr>General Data Protection Regulation (GDPR) (2016)</vt:lpstr>
      <vt:lpstr>Data Interoperability and Semantics</vt:lpstr>
      <vt:lpstr>The European Data Governance Act</vt:lpstr>
      <vt:lpstr>The European Data Governance Act</vt:lpstr>
      <vt:lpstr>Data Interoperability and Semantics</vt:lpstr>
      <vt:lpstr>The European Data Act</vt:lpstr>
      <vt:lpstr>The European Data Act</vt:lpstr>
      <vt:lpstr>The European Data Act</vt:lpstr>
      <vt:lpstr>Data Interoperability and Semantics</vt:lpstr>
      <vt:lpstr>Common European data spaces</vt:lpstr>
      <vt:lpstr>Regulatory, business, and technical foundation for Data Spaces within the Edge-Cloud-Continuum</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Standardization activities </vt:lpstr>
      <vt:lpstr>Data Interoperability and Semantics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Graphes de connaissances</dc:title>
  <dc:creator>Maxime Lefrançois</dc:creator>
  <cp:lastModifiedBy>Maxime Lefrancois</cp:lastModifiedBy>
  <cp:revision>306</cp:revision>
  <dcterms:created xsi:type="dcterms:W3CDTF">2021-07-21T09:40:55Z</dcterms:created>
  <dcterms:modified xsi:type="dcterms:W3CDTF">2024-09-30T13:50:24Z</dcterms:modified>
</cp:coreProperties>
</file>