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3" r:id="rId6"/>
    <p:sldId id="269" r:id="rId7"/>
    <p:sldId id="267" r:id="rId8"/>
    <p:sldId id="268" r:id="rId9"/>
    <p:sldId id="270" r:id="rId10"/>
    <p:sldId id="264" r:id="rId11"/>
    <p:sldId id="265" r:id="rId12"/>
    <p:sldId id="261" r:id="rId13"/>
    <p:sldId id="259" r:id="rId14"/>
    <p:sldId id="26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B8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5" autoAdjust="0"/>
    <p:restoredTop sz="94660"/>
  </p:normalViewPr>
  <p:slideViewPr>
    <p:cSldViewPr snapToGrid="0">
      <p:cViewPr>
        <p:scale>
          <a:sx n="81" d="100"/>
          <a:sy n="81" d="100"/>
        </p:scale>
        <p:origin x="71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26ED-46ED-4F70-8CC5-AFFC94B8F0CC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82E1-8ECB-4B4A-B93B-39C779A1C71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6801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26ED-46ED-4F70-8CC5-AFFC94B8F0CC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82E1-8ECB-4B4A-B93B-39C779A1C71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69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26ED-46ED-4F70-8CC5-AFFC94B8F0CC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82E1-8ECB-4B4A-B93B-39C779A1C71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091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26ED-46ED-4F70-8CC5-AFFC94B8F0CC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82E1-8ECB-4B4A-B93B-39C779A1C71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81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26ED-46ED-4F70-8CC5-AFFC94B8F0CC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82E1-8ECB-4B4A-B93B-39C779A1C71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9819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26ED-46ED-4F70-8CC5-AFFC94B8F0CC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82E1-8ECB-4B4A-B93B-39C779A1C71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16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26ED-46ED-4F70-8CC5-AFFC94B8F0CC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82E1-8ECB-4B4A-B93B-39C779A1C714}" type="slidenum">
              <a:rPr lang="en-US" smtClean="0"/>
              <a:t>‹N°›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515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26ED-46ED-4F70-8CC5-AFFC94B8F0CC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82E1-8ECB-4B4A-B93B-39C779A1C71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64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26ED-46ED-4F70-8CC5-AFFC94B8F0CC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82E1-8ECB-4B4A-B93B-39C779A1C71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70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26ED-46ED-4F70-8CC5-AFFC94B8F0CC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82E1-8ECB-4B4A-B93B-39C779A1C71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58C26ED-46ED-4F70-8CC5-AFFC94B8F0CC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82E1-8ECB-4B4A-B93B-39C779A1C71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163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058C26ED-46ED-4F70-8CC5-AFFC94B8F0CC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CC582E1-8ECB-4B4A-B93B-39C779A1C71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42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pec.fr/" TargetMode="External"/><Relationship Id="rId2" Type="http://schemas.openxmlformats.org/officeDocument/2006/relationships/hyperlink" Target="https://www.francetravail.fr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yntec.fr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entreprise.pole-emploi.fr/cout-salarie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code.travail.gouv.fr/outils/simulateur-embauch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23ED02-ADD7-4AD3-B8F1-DDD9B1CC6D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Professional INSERTION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24C5450-9F35-423E-92DC-7DC3BC40EF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CPS2 Master’s </a:t>
            </a:r>
            <a:r>
              <a:rPr lang="en-US" dirty="0" err="1"/>
              <a:t>Programme</a:t>
            </a:r>
            <a:endParaRPr lang="en-US" dirty="0"/>
          </a:p>
          <a:p>
            <a:r>
              <a:rPr lang="en-US" dirty="0"/>
              <a:t>Pierre MARET</a:t>
            </a:r>
          </a:p>
          <a:p>
            <a:r>
              <a:rPr lang="en-US" dirty="0"/>
              <a:t>2024-25</a:t>
            </a:r>
          </a:p>
        </p:txBody>
      </p:sp>
    </p:spTree>
    <p:extLst>
      <p:ext uri="{BB962C8B-B14F-4D97-AF65-F5344CB8AC3E}">
        <p14:creationId xmlns:p14="http://schemas.microsoft.com/office/powerpoint/2010/main" val="368971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8CEB37-008B-43E6-A8CD-05D4E2525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Visa issues</a:t>
            </a:r>
            <a:br>
              <a:rPr lang="en-US" dirty="0"/>
            </a:br>
            <a:r>
              <a:rPr lang="en-US" dirty="0"/>
              <a:t>(non-European citizens)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149D71-7F8F-4B96-8C0C-67043EB1A9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the </a:t>
            </a:r>
            <a:r>
              <a:rPr lang="en-US" b="1" dirty="0"/>
              <a:t>academic field </a:t>
            </a:r>
            <a:r>
              <a:rPr lang="en-US" dirty="0"/>
              <a:t>(PhD, Start up): relatively easy through the institution (your university)</a:t>
            </a:r>
          </a:p>
          <a:p>
            <a:pPr marL="0" indent="0">
              <a:buNone/>
            </a:pPr>
            <a:r>
              <a:rPr lang="en-US" dirty="0"/>
              <a:t>As an </a:t>
            </a:r>
            <a:r>
              <a:rPr lang="en-US" b="1" dirty="0"/>
              <a:t>employee</a:t>
            </a:r>
            <a:r>
              <a:rPr lang="en-US" dirty="0"/>
              <a:t> in a company (in France)</a:t>
            </a:r>
          </a:p>
          <a:p>
            <a:r>
              <a:rPr lang="en-US" dirty="0"/>
              <a:t>Just after (1 year) the master’s degree :  kind of “fast track”, through the employer. Min salary is </a:t>
            </a:r>
            <a:r>
              <a:rPr lang="fr-FR" dirty="0"/>
              <a:t>2,650€/m.</a:t>
            </a:r>
            <a:endParaRPr lang="en-US" dirty="0"/>
          </a:p>
          <a:p>
            <a:r>
              <a:rPr lang="en-US" dirty="0"/>
              <a:t>Later: longer track. (The employer must prove that it has tried to fill the position without success, and pays a fee for work authorization).</a:t>
            </a:r>
          </a:p>
          <a:p>
            <a:r>
              <a:rPr lang="en-US" dirty="0"/>
              <a:t>“</a:t>
            </a:r>
            <a:r>
              <a:rPr lang="en-US" dirty="0" err="1"/>
              <a:t>Passeport</a:t>
            </a:r>
            <a:r>
              <a:rPr lang="en-US" dirty="0"/>
              <a:t> Talent”: special procedure to attract “talented” people. Minimum salary is high (</a:t>
            </a:r>
            <a:r>
              <a:rPr lang="fr-FR" dirty="0"/>
              <a:t>4,486€/m)</a:t>
            </a:r>
            <a:r>
              <a:rPr lang="en-US" dirty="0"/>
              <a:t>, 4-year visa.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737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F8BDA7-7B18-4889-AC14-E8EB3BA07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to Search for a position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35C03E5-47B3-4FE5-8CD0-6C4F34B53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Official sites for publication of positions (French governmental </a:t>
            </a:r>
            <a:r>
              <a:rPr lang="en-US" dirty="0" err="1"/>
              <a:t>organisation</a:t>
            </a:r>
            <a:r>
              <a:rPr lang="en-US" dirty="0"/>
              <a:t>)</a:t>
            </a:r>
          </a:p>
          <a:p>
            <a:r>
              <a:rPr lang="en-US" dirty="0"/>
              <a:t>France travail : </a:t>
            </a:r>
            <a:r>
              <a:rPr lang="en-US" dirty="0">
                <a:hlinkClick r:id="rId2"/>
              </a:rPr>
              <a:t>https://www.francetravail.fr</a:t>
            </a:r>
            <a:r>
              <a:rPr lang="en-US" dirty="0"/>
              <a:t> </a:t>
            </a:r>
          </a:p>
          <a:p>
            <a:r>
              <a:rPr lang="en-US" dirty="0"/>
              <a:t>APEC : </a:t>
            </a:r>
            <a:r>
              <a:rPr lang="fr-FR" i="1" u="sng" dirty="0">
                <a:hlinkClick r:id="rId3"/>
              </a:rPr>
              <a:t>https://www.apec.fr</a:t>
            </a:r>
            <a:endParaRPr lang="fr-FR" u="sng" dirty="0">
              <a:hlinkClick r:id="rId3"/>
            </a:endParaRPr>
          </a:p>
          <a:p>
            <a:pPr marL="0" indent="0">
              <a:buNone/>
            </a:pPr>
            <a:r>
              <a:rPr lang="en-US" dirty="0"/>
              <a:t>Commercial sites</a:t>
            </a:r>
          </a:p>
          <a:p>
            <a:r>
              <a:rPr lang="en-US" dirty="0"/>
              <a:t>Linked in, Indeed, Glassdoor, Welcome to the Jungle, etc.</a:t>
            </a:r>
          </a:p>
          <a:p>
            <a:pPr marL="0" indent="0">
              <a:buNone/>
            </a:pPr>
            <a:r>
              <a:rPr lang="en-US" dirty="0"/>
              <a:t>Mailing lists (more for academia: scientific societies, but also used by companies)</a:t>
            </a:r>
          </a:p>
          <a:p>
            <a:r>
              <a:rPr lang="en-US" dirty="0"/>
              <a:t>French: EGC, MADICS, BULL-I3…</a:t>
            </a:r>
          </a:p>
          <a:p>
            <a:r>
              <a:rPr lang="en-US" dirty="0"/>
              <a:t>International: IEEE, ACM, SIGMOD, DBWORLD…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473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BD7CFD-8228-4D37-BD07-4DDFFA161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you take a Job in a company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C4D60C-DBC1-4C5F-8895-83E672C7B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 are paid to reproduce what you can already do (engineering)</a:t>
            </a:r>
          </a:p>
          <a:p>
            <a:r>
              <a:rPr lang="en-US" dirty="0"/>
              <a:t>Evolution: You can learn more, and be paid for that too</a:t>
            </a:r>
          </a:p>
          <a:p>
            <a:r>
              <a:rPr lang="en-US" dirty="0"/>
              <a:t>Salary is discussed each year, based on experience and results (time to do the tasks, quality of work)</a:t>
            </a:r>
          </a:p>
          <a:p>
            <a:r>
              <a:rPr lang="en-US" dirty="0"/>
              <a:t>Career management: </a:t>
            </a:r>
          </a:p>
          <a:p>
            <a:pPr lvl="1"/>
            <a:r>
              <a:rPr lang="en-US" dirty="0"/>
              <a:t>Will you stay in your field of studies? (if you like it enough). </a:t>
            </a:r>
          </a:p>
          <a:p>
            <a:pPr lvl="1"/>
            <a:r>
              <a:rPr lang="en-US" dirty="0"/>
              <a:t>If you leave your “topic”, justify why.  And difficulty to come back from the previous topic.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6902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BD7CFD-8228-4D37-BD07-4DDFFA161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you go for a PhD thesis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C4D60C-DBC1-4C5F-8895-83E672C7B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relation with a research lab, and possibly with a company</a:t>
            </a:r>
          </a:p>
          <a:p>
            <a:r>
              <a:rPr lang="en-US" dirty="0"/>
              <a:t>Short term contract (CDD, 3 years)</a:t>
            </a:r>
          </a:p>
          <a:p>
            <a:pPr lvl="1"/>
            <a:r>
              <a:rPr lang="en-US" dirty="0"/>
              <a:t>Paid by a government, or a project (regional, national, European), or a company</a:t>
            </a:r>
          </a:p>
          <a:p>
            <a:r>
              <a:rPr lang="en-US" dirty="0"/>
              <a:t>The PhD work.  A full time job?</a:t>
            </a:r>
          </a:p>
          <a:p>
            <a:pPr lvl="1"/>
            <a:r>
              <a:rPr lang="en-US" dirty="0"/>
              <a:t>France:  Yes (+some teaching is possible)</a:t>
            </a:r>
          </a:p>
          <a:p>
            <a:pPr lvl="1"/>
            <a:r>
              <a:rPr lang="en-US" dirty="0"/>
              <a:t>Others:  Depends. May require another job (research assistant, or out of the university)</a:t>
            </a:r>
          </a:p>
          <a:p>
            <a:r>
              <a:rPr lang="en-US" dirty="0"/>
              <a:t>CIFRE schema in France: PhD work as an employee of a company, and researcher in a lab</a:t>
            </a:r>
          </a:p>
        </p:txBody>
      </p:sp>
    </p:spTree>
    <p:extLst>
      <p:ext uri="{BB962C8B-B14F-4D97-AF65-F5344CB8AC3E}">
        <p14:creationId xmlns:p14="http://schemas.microsoft.com/office/powerpoint/2010/main" val="2646397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BD7CFD-8228-4D37-BD07-4DDFFA161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you wish to Create a business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C4D60C-DBC1-4C5F-8895-83E672C7B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Can start from M2 internship (master thesis)</a:t>
            </a:r>
          </a:p>
          <a:p>
            <a:r>
              <a:rPr lang="en-US" dirty="0"/>
              <a:t>Requires a good idea, energy, proactivity</a:t>
            </a:r>
          </a:p>
          <a:p>
            <a:r>
              <a:rPr lang="en-US" dirty="0"/>
              <a:t>Well supported by the academia (office, help, funds).  Ask for support.</a:t>
            </a:r>
          </a:p>
          <a:p>
            <a:r>
              <a:rPr lang="en-US" dirty="0"/>
              <a:t>Doesn't make you rich now! Maybe later!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1444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7D1691-7E5C-4D07-B294-7BC0438E3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Make A CV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71621E-9D9C-45BA-B72D-C05D38578C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541181"/>
            <a:ext cx="7729728" cy="4189227"/>
          </a:xfrm>
        </p:spPr>
        <p:txBody>
          <a:bodyPr>
            <a:normAutofit/>
          </a:bodyPr>
          <a:lstStyle/>
          <a:p>
            <a:r>
              <a:rPr lang="en-US" dirty="0"/>
              <a:t>Look at examples of CVs. </a:t>
            </a:r>
          </a:p>
          <a:p>
            <a:r>
              <a:rPr lang="en-US" dirty="0"/>
              <a:t>Imagine a person reading 20 CVs. Take this pain into account when making it!</a:t>
            </a:r>
          </a:p>
          <a:p>
            <a:r>
              <a:rPr lang="en-US" dirty="0"/>
              <a:t>Find a balance between what you want to be, and the proposed job</a:t>
            </a:r>
          </a:p>
          <a:p>
            <a:r>
              <a:rPr lang="en-US" dirty="0"/>
              <a:t>Adapt to the job offer</a:t>
            </a:r>
            <a:br>
              <a:rPr lang="en-US" dirty="0"/>
            </a:br>
            <a:r>
              <a:rPr lang="en-US" dirty="0"/>
              <a:t>Example: Give </a:t>
            </a:r>
            <a:r>
              <a:rPr lang="en-US" b="1" dirty="0"/>
              <a:t>descriptions of projects you have carried out </a:t>
            </a:r>
            <a:r>
              <a:rPr lang="en-US" dirty="0"/>
              <a:t>(and related to the job). This is nice for the coming interviews. </a:t>
            </a:r>
          </a:p>
          <a:p>
            <a:r>
              <a:rPr lang="en-US" dirty="0"/>
              <a:t>Be proud of nice things you did (even not related). Give proofs: your </a:t>
            </a:r>
            <a:r>
              <a:rPr lang="en-US" b="1" dirty="0" err="1"/>
              <a:t>github</a:t>
            </a:r>
            <a:r>
              <a:rPr lang="en-US" dirty="0"/>
              <a:t> repo, your reports (on line), your videos. Make things that make you nice and different.</a:t>
            </a:r>
          </a:p>
          <a:p>
            <a:r>
              <a:rPr lang="en-US" b="1" dirty="0"/>
              <a:t>Soft skills </a:t>
            </a:r>
            <a:r>
              <a:rPr lang="en-US" dirty="0"/>
              <a:t>are SO IMPORTANT!  Capability to work in team, to be on time, to listen and to think, to speak foreign languages, etc.</a:t>
            </a:r>
          </a:p>
        </p:txBody>
      </p:sp>
    </p:spTree>
    <p:extLst>
      <p:ext uri="{BB962C8B-B14F-4D97-AF65-F5344CB8AC3E}">
        <p14:creationId xmlns:p14="http://schemas.microsoft.com/office/powerpoint/2010/main" val="22143560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93F82E-15DD-4B88-959E-7BF8A1035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 your job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6970FE-D085-46C5-B4FD-A76E2A40D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4379444"/>
          </a:xfrm>
        </p:spPr>
        <p:txBody>
          <a:bodyPr>
            <a:normAutofit/>
          </a:bodyPr>
          <a:lstStyle/>
          <a:p>
            <a:r>
              <a:rPr lang="en-US" dirty="0"/>
              <a:t>You are not supposed to work as a hero, but you should do things rightly and fairly</a:t>
            </a:r>
          </a:p>
          <a:p>
            <a:r>
              <a:rPr lang="en-US" dirty="0"/>
              <a:t>Don’t just go along with the movement of things, waiting for … for what? </a:t>
            </a:r>
            <a:r>
              <a:rPr lang="en-US" b="1" dirty="0"/>
              <a:t>Think for now</a:t>
            </a:r>
            <a:r>
              <a:rPr lang="en-US" dirty="0"/>
              <a:t>, not for the undefined future. </a:t>
            </a:r>
            <a:r>
              <a:rPr lang="en-US" b="1" dirty="0"/>
              <a:t>Your future is build from what you do and what you are now</a:t>
            </a:r>
            <a:r>
              <a:rPr lang="en-US" dirty="0"/>
              <a:t>.</a:t>
            </a:r>
          </a:p>
          <a:p>
            <a:r>
              <a:rPr lang="en-US" dirty="0"/>
              <a:t>One can always improve or require some help on technical skills. But </a:t>
            </a:r>
            <a:r>
              <a:rPr lang="en-US" b="1" dirty="0"/>
              <a:t>soft skills </a:t>
            </a:r>
            <a:r>
              <a:rPr lang="en-US" dirty="0"/>
              <a:t>can hardly be taught. Be aware of their importance : social relations, empathy, every day's mood </a:t>
            </a:r>
          </a:p>
          <a:p>
            <a:r>
              <a:rPr lang="en-US" dirty="0"/>
              <a:t>If you have to complain, make it with tact and with reasons </a:t>
            </a:r>
          </a:p>
          <a:p>
            <a:r>
              <a:rPr lang="en-US" dirty="0"/>
              <a:t>You are an actor : you can expect kindness, professional interest, good relations from the enterprise. You can also bring these kinds of things to the company. </a:t>
            </a:r>
          </a:p>
        </p:txBody>
      </p:sp>
    </p:spTree>
    <p:extLst>
      <p:ext uri="{BB962C8B-B14F-4D97-AF65-F5344CB8AC3E}">
        <p14:creationId xmlns:p14="http://schemas.microsoft.com/office/powerpoint/2010/main" val="29647608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93F82E-15DD-4B88-959E-7BF8A1035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your job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6970FE-D085-46C5-B4FD-A76E2A40D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4379444"/>
          </a:xfrm>
        </p:spPr>
        <p:txBody>
          <a:bodyPr>
            <a:normAutofit/>
          </a:bodyPr>
          <a:lstStyle/>
          <a:p>
            <a:r>
              <a:rPr lang="en-US" dirty="0"/>
              <a:t>Don’t criticize you previous job. If you have to criticize, make it with tact and with reasons </a:t>
            </a:r>
          </a:p>
          <a:p>
            <a:r>
              <a:rPr lang="en-US" dirty="0"/>
              <a:t>Give good reasons, explain for your change</a:t>
            </a:r>
          </a:p>
          <a:p>
            <a:r>
              <a:rPr lang="en-US" dirty="0"/>
              <a:t>Update your CV accordingly</a:t>
            </a:r>
          </a:p>
          <a:p>
            <a:r>
              <a:rPr lang="en-US" dirty="0"/>
              <a:t>Take your time and think twice (who you are, etc.)</a:t>
            </a:r>
          </a:p>
        </p:txBody>
      </p:sp>
    </p:spTree>
    <p:extLst>
      <p:ext uri="{BB962C8B-B14F-4D97-AF65-F5344CB8AC3E}">
        <p14:creationId xmlns:p14="http://schemas.microsoft.com/office/powerpoint/2010/main" val="1441424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C3F722-C201-49D6-90EB-302A3AE72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F18997-9EBC-4125-98F1-720E060863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different options after the master’s degree</a:t>
            </a:r>
          </a:p>
          <a:p>
            <a:pPr lvl="1"/>
            <a:r>
              <a:rPr lang="en-US" dirty="0"/>
              <a:t>Some knowledge about work positions</a:t>
            </a:r>
          </a:p>
          <a:p>
            <a:endParaRPr lang="en-US" dirty="0"/>
          </a:p>
          <a:p>
            <a:r>
              <a:rPr lang="en-US" dirty="0"/>
              <a:t>Prepare for applications</a:t>
            </a:r>
          </a:p>
          <a:p>
            <a:r>
              <a:rPr lang="en-US" dirty="0"/>
              <a:t>Keep your job</a:t>
            </a:r>
          </a:p>
          <a:p>
            <a:r>
              <a:rPr lang="en-US" dirty="0"/>
              <a:t>Change your job</a:t>
            </a:r>
          </a:p>
        </p:txBody>
      </p:sp>
    </p:spTree>
    <p:extLst>
      <p:ext uri="{BB962C8B-B14F-4D97-AF65-F5344CB8AC3E}">
        <p14:creationId xmlns:p14="http://schemas.microsoft.com/office/powerpoint/2010/main" val="994689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BD7CFD-8228-4D37-BD07-4DDFFA161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the Master’s degree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C4D60C-DBC1-4C5F-8895-83E672C7B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3 types of continuations (or more)</a:t>
            </a:r>
          </a:p>
          <a:p>
            <a:pPr lvl="1"/>
            <a:r>
              <a:rPr lang="en-US" dirty="0"/>
              <a:t>Job in a company</a:t>
            </a:r>
          </a:p>
          <a:p>
            <a:pPr lvl="1"/>
            <a:r>
              <a:rPr lang="en-US" dirty="0"/>
              <a:t>PhD work</a:t>
            </a:r>
          </a:p>
          <a:p>
            <a:pPr lvl="1"/>
            <a:r>
              <a:rPr lang="en-US" dirty="0"/>
              <a:t>Start a business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Others</a:t>
            </a:r>
          </a:p>
        </p:txBody>
      </p:sp>
    </p:spTree>
    <p:extLst>
      <p:ext uri="{BB962C8B-B14F-4D97-AF65-F5344CB8AC3E}">
        <p14:creationId xmlns:p14="http://schemas.microsoft.com/office/powerpoint/2010/main" val="2622778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BD7CFD-8228-4D37-BD07-4DDFFA161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to go?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C4D60C-DBC1-4C5F-8895-83E672C7BC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411882"/>
          </a:xfrm>
        </p:spPr>
        <p:txBody>
          <a:bodyPr>
            <a:normAutofit/>
          </a:bodyPr>
          <a:lstStyle/>
          <a:p>
            <a:r>
              <a:rPr lang="en-US" dirty="0"/>
              <a:t>Home country</a:t>
            </a:r>
          </a:p>
          <a:p>
            <a:r>
              <a:rPr lang="en-US" dirty="0"/>
              <a:t>France</a:t>
            </a:r>
          </a:p>
          <a:p>
            <a:r>
              <a:rPr lang="en-US" dirty="0"/>
              <a:t>Europe</a:t>
            </a:r>
          </a:p>
          <a:p>
            <a:r>
              <a:rPr lang="en-US" dirty="0"/>
              <a:t>Other countries</a:t>
            </a:r>
          </a:p>
          <a:p>
            <a:pPr marL="0" indent="0">
              <a:buNone/>
            </a:pPr>
            <a:r>
              <a:rPr lang="en-US" dirty="0"/>
              <a:t>Depends on different factors (professional, personal)</a:t>
            </a:r>
          </a:p>
          <a:p>
            <a:pPr marL="0" indent="0">
              <a:buNone/>
            </a:pPr>
            <a:r>
              <a:rPr lang="en-US" dirty="0"/>
              <a:t>	what you would like</a:t>
            </a:r>
            <a:br>
              <a:rPr lang="en-US" dirty="0"/>
            </a:br>
            <a:r>
              <a:rPr lang="en-US" dirty="0"/>
              <a:t>	what you can (law, family, friends, opportunities, language, …)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dirty="0"/>
              <a:t>Two related or independent choices: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Select the country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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Select a type of job</a:t>
            </a:r>
          </a:p>
        </p:txBody>
      </p:sp>
    </p:spTree>
    <p:extLst>
      <p:ext uri="{BB962C8B-B14F-4D97-AF65-F5344CB8AC3E}">
        <p14:creationId xmlns:p14="http://schemas.microsoft.com/office/powerpoint/2010/main" val="259325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A80226-38FA-4CC5-BDA1-7969A3FF1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Contract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3CB022-61A6-4B43-9C72-609ABEBDE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410331"/>
          </a:xfrm>
        </p:spPr>
        <p:txBody>
          <a:bodyPr>
            <a:normAutofit/>
          </a:bodyPr>
          <a:lstStyle/>
          <a:p>
            <a:r>
              <a:rPr lang="en-US" b="1" dirty="0"/>
              <a:t>Types of contracts</a:t>
            </a:r>
            <a:r>
              <a:rPr lang="en-US" dirty="0"/>
              <a:t>: No term, or Term-limited contract</a:t>
            </a:r>
          </a:p>
          <a:p>
            <a:pPr lvl="1"/>
            <a:r>
              <a:rPr lang="en-US" dirty="0"/>
              <a:t>CDI = </a:t>
            </a:r>
            <a:r>
              <a:rPr lang="en-US" dirty="0" err="1"/>
              <a:t>Contrat</a:t>
            </a:r>
            <a:r>
              <a:rPr lang="en-US" dirty="0"/>
              <a:t> à Durée </a:t>
            </a:r>
            <a:r>
              <a:rPr lang="en-US" dirty="0" err="1">
                <a:solidFill>
                  <a:srgbClr val="8AB868"/>
                </a:solidFill>
              </a:rPr>
              <a:t>Indéterminée</a:t>
            </a:r>
            <a:r>
              <a:rPr lang="en-US" dirty="0"/>
              <a:t> (normal case)</a:t>
            </a:r>
            <a:br>
              <a:rPr lang="en-US" dirty="0"/>
            </a:br>
            <a:r>
              <a:rPr lang="en-US" dirty="0"/>
              <a:t>CDD = </a:t>
            </a:r>
            <a:r>
              <a:rPr lang="en-US" dirty="0" err="1"/>
              <a:t>Contrat</a:t>
            </a:r>
            <a:r>
              <a:rPr lang="en-US" dirty="0"/>
              <a:t> à Durée </a:t>
            </a:r>
            <a:r>
              <a:rPr lang="en-US" dirty="0" err="1">
                <a:solidFill>
                  <a:srgbClr val="FF0000"/>
                </a:solidFill>
              </a:rPr>
              <a:t>Déterminée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In both cases: you can leave the job!</a:t>
            </a:r>
          </a:p>
          <a:p>
            <a:r>
              <a:rPr lang="en-US" b="1" dirty="0"/>
              <a:t>Collective agreement : </a:t>
            </a:r>
            <a:r>
              <a:rPr lang="en-US" dirty="0"/>
              <a:t>Gives a general frame for the job positions.</a:t>
            </a:r>
            <a:br>
              <a:rPr lang="en-US" dirty="0"/>
            </a:br>
            <a:r>
              <a:rPr lang="en-US" dirty="0"/>
              <a:t>The list of rules that apply in the field (example: duration of probationary period, scale of positions and salaries, notice period before leaving, etc.)</a:t>
            </a:r>
            <a:br>
              <a:rPr lang="en-US" dirty="0"/>
            </a:br>
            <a:br>
              <a:rPr lang="en-US" dirty="0"/>
            </a:br>
            <a:r>
              <a:rPr lang="en-US" dirty="0"/>
              <a:t>Example in France: </a:t>
            </a:r>
            <a:r>
              <a:rPr lang="en-US" dirty="0" err="1"/>
              <a:t>Syntec</a:t>
            </a:r>
            <a:r>
              <a:rPr lang="en-US" dirty="0"/>
              <a:t>  </a:t>
            </a:r>
            <a:r>
              <a:rPr lang="en-US" dirty="0">
                <a:hlinkClick r:id="rId2"/>
              </a:rPr>
              <a:t>https://www.syntec.fr</a:t>
            </a:r>
            <a:r>
              <a:rPr lang="en-US" dirty="0"/>
              <a:t> in the field Design departments, Engineering, Consulting. Contracts refer to 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277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A80226-38FA-4CC5-BDA1-7969A3FF1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CommentS</a:t>
            </a:r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3CB022-61A6-4B43-9C72-609ABEBDE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410331"/>
          </a:xfrm>
        </p:spPr>
        <p:txBody>
          <a:bodyPr>
            <a:normAutofit/>
          </a:bodyPr>
          <a:lstStyle/>
          <a:p>
            <a:r>
              <a:rPr lang="en-US" dirty="0"/>
              <a:t>Make experiences but </a:t>
            </a:r>
            <a:r>
              <a:rPr lang="en-US" b="1" dirty="0"/>
              <a:t>not too much experiences</a:t>
            </a:r>
            <a:r>
              <a:rPr lang="en-US" dirty="0"/>
              <a:t>:  keep a job at least 2 years (if no serious problems). Otherwise, people think you make bad choices, you are not stable. They become suspicious.</a:t>
            </a:r>
          </a:p>
          <a:p>
            <a:r>
              <a:rPr lang="en-US" dirty="0"/>
              <a:t>Find a balance for your </a:t>
            </a:r>
            <a:r>
              <a:rPr lang="en-US" b="1" dirty="0"/>
              <a:t>personal life</a:t>
            </a:r>
            <a:r>
              <a:rPr lang="en-US" dirty="0"/>
              <a:t>. No slavery, and no self sacrifice ! </a:t>
            </a:r>
          </a:p>
          <a:p>
            <a:r>
              <a:rPr lang="en-US" dirty="0"/>
              <a:t>Find a balance between the (high) salary and the </a:t>
            </a:r>
            <a:r>
              <a:rPr lang="en-US" b="1" dirty="0"/>
              <a:t>pressure</a:t>
            </a:r>
            <a:r>
              <a:rPr lang="en-US" dirty="0"/>
              <a:t> you can support.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747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E59710-9840-4A16-BDB1-F5D9B468C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SAlary</a:t>
            </a:r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E06CC9-B3D6-4A33-9ACA-665487DDB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France</a:t>
            </a:r>
          </a:p>
          <a:p>
            <a:r>
              <a:rPr lang="en-US" dirty="0"/>
              <a:t>Brut salary = Net salary + Medical insurance + Various employee’s social contributions (some mandatory, some optional/recommended)</a:t>
            </a:r>
          </a:p>
          <a:p>
            <a:r>
              <a:rPr lang="en-US" dirty="0"/>
              <a:t>Paid by the employer = Brut salary + Various employer’s social contributions (mandatory)</a:t>
            </a:r>
          </a:p>
          <a:p>
            <a:r>
              <a:rPr lang="en-US" dirty="0"/>
              <a:t>Taxes = % of brut salary. Paid every month. Ratio: 6% (beginner), 10%, etc.</a:t>
            </a:r>
          </a:p>
          <a:p>
            <a:r>
              <a:rPr lang="en-US" dirty="0"/>
              <a:t>Simulator : </a:t>
            </a:r>
            <a:r>
              <a:rPr lang="en-US" dirty="0">
                <a:hlinkClick r:id="rId2"/>
              </a:rPr>
              <a:t>https://entreprise.pole-emploi.fr/cout-salarie/</a:t>
            </a:r>
            <a:endParaRPr lang="en-US" dirty="0"/>
          </a:p>
          <a:p>
            <a:r>
              <a:rPr lang="en-US" dirty="0"/>
              <a:t>Ex: Brut Salary 2.600€ </a:t>
            </a:r>
            <a:r>
              <a:rPr lang="en-US" dirty="0">
                <a:sym typeface="Wingdings" panose="05000000000000000000" pitchFamily="2" charset="2"/>
              </a:rPr>
              <a:t> Net: 2,036€, Tax: 87€, Cost for the company: 3,413€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544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E59710-9840-4A16-BDB1-F5D9B468C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right Salary,</a:t>
            </a:r>
            <a:br>
              <a:rPr lang="en-US" dirty="0"/>
            </a:br>
            <a:r>
              <a:rPr lang="en-US" dirty="0"/>
              <a:t>And What else than MONEY?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E06CC9-B3D6-4A33-9ACA-665487DDB8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466975"/>
            <a:ext cx="7729728" cy="42862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Salary depends on many factors, including you! It is a negotiation and a balance.</a:t>
            </a:r>
          </a:p>
          <a:p>
            <a:pPr marL="0" indent="0">
              <a:buNone/>
            </a:pPr>
            <a:r>
              <a:rPr lang="en-US" dirty="0"/>
              <a:t>France</a:t>
            </a:r>
          </a:p>
          <a:p>
            <a:pPr>
              <a:spcBef>
                <a:spcPts val="0"/>
              </a:spcBef>
            </a:pPr>
            <a:r>
              <a:rPr lang="en-US" dirty="0"/>
              <a:t>Minimum salary 2024 (no qualification): 21,203€ </a:t>
            </a:r>
          </a:p>
          <a:p>
            <a:pPr>
              <a:spcBef>
                <a:spcPts val="0"/>
              </a:spcBef>
            </a:pPr>
            <a:r>
              <a:rPr lang="en-US" dirty="0"/>
              <a:t>Computer scientist, early stage: 30,000€ (or from 25 to 35)</a:t>
            </a:r>
          </a:p>
          <a:p>
            <a:pPr>
              <a:spcBef>
                <a:spcPts val="0"/>
              </a:spcBef>
            </a:pPr>
            <a:r>
              <a:rPr lang="en-US" dirty="0"/>
              <a:t>Computer scientist, with experience: 45,000€ and more</a:t>
            </a:r>
          </a:p>
          <a:p>
            <a:pPr>
              <a:spcBef>
                <a:spcPts val="0"/>
              </a:spcBef>
            </a:pPr>
            <a:r>
              <a:rPr lang="en-US" dirty="0"/>
              <a:t>Higher in Paris and South-East (life is more expensive)</a:t>
            </a:r>
          </a:p>
          <a:p>
            <a:pPr marL="0" indent="0">
              <a:buNone/>
            </a:pPr>
            <a:r>
              <a:rPr lang="en-US" b="1" dirty="0"/>
              <a:t>Difficulty to compare between countries:</a:t>
            </a:r>
            <a:r>
              <a:rPr lang="en-US" dirty="0"/>
              <a:t> medical insurance included or not, and exact coverage, level of taxes, quality of public equipment (such as schools, hospitals), type of society, etc. </a:t>
            </a:r>
            <a:r>
              <a:rPr lang="en-US" dirty="0">
                <a:hlinkClick r:id="rId2"/>
              </a:rPr>
              <a:t>Salary simulator for France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Many other aspects are important: interest in your tasks, enterprise spirit, recognition, what you learn, what your next job could be, transport time, housing price, bonus (on results?), etc.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CF11928-1410-45D3-AABB-20631ED74CCC}"/>
              </a:ext>
            </a:extLst>
          </p:cNvPr>
          <p:cNvSpPr/>
          <p:nvPr/>
        </p:nvSpPr>
        <p:spPr>
          <a:xfrm>
            <a:off x="8172095" y="3133726"/>
            <a:ext cx="31952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(yearly brut salary, full time job) </a:t>
            </a:r>
          </a:p>
        </p:txBody>
      </p:sp>
    </p:spTree>
    <p:extLst>
      <p:ext uri="{BB962C8B-B14F-4D97-AF65-F5344CB8AC3E}">
        <p14:creationId xmlns:p14="http://schemas.microsoft.com/office/powerpoint/2010/main" val="299458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A80226-38FA-4CC5-BDA1-7969A3FF1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ym typeface="Wingdings" panose="05000000000000000000" pitchFamily="2" charset="2"/>
              </a:rPr>
              <a:t>personality tests</a:t>
            </a:r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3CB022-61A6-4B43-9C72-609ABEBDE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438400"/>
            <a:ext cx="7729728" cy="360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Think deeply about </a:t>
            </a:r>
            <a:r>
              <a:rPr lang="en-US" b="1" dirty="0"/>
              <a:t>What kind of personality you are? What you want to go for? </a:t>
            </a: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Make several “personality tests” (it is not hurting, and it is just for you )	. Different tests emphasize different aspects. Repeat these tests later in your life. Everyone evolves with time!</a:t>
            </a: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Example of a test : Evaluate 21values from 1 to 6</a:t>
            </a:r>
          </a:p>
          <a:p>
            <a:pPr marL="0" indent="0">
              <a:buNone/>
            </a:pPr>
            <a:br>
              <a:rPr lang="en-US" dirty="0"/>
            </a:br>
            <a:endParaRPr lang="en-US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DD043F8-85C1-4494-BAF4-918A9C2A2F5B}"/>
              </a:ext>
            </a:extLst>
          </p:cNvPr>
          <p:cNvSpPr/>
          <p:nvPr/>
        </p:nvSpPr>
        <p:spPr>
          <a:xfrm>
            <a:off x="4419600" y="4384832"/>
            <a:ext cx="326002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8. Help the others</a:t>
            </a:r>
            <a:br>
              <a:rPr lang="en-US" dirty="0"/>
            </a:br>
            <a:r>
              <a:rPr lang="en-US" dirty="0"/>
              <a:t>9. In a nice physical setting </a:t>
            </a:r>
            <a:br>
              <a:rPr lang="en-US" dirty="0"/>
            </a:br>
            <a:r>
              <a:rPr lang="en-US" dirty="0"/>
              <a:t>10. Collaboration </a:t>
            </a:r>
            <a:br>
              <a:rPr lang="en-US" dirty="0"/>
            </a:br>
            <a:r>
              <a:rPr lang="en-US" dirty="0"/>
              <a:t>11. Independence</a:t>
            </a:r>
            <a:br>
              <a:rPr lang="en-US" dirty="0"/>
            </a:br>
            <a:r>
              <a:rPr lang="en-US" dirty="0"/>
              <a:t>12. Free time </a:t>
            </a:r>
            <a:br>
              <a:rPr lang="en-US" dirty="0"/>
            </a:br>
            <a:r>
              <a:rPr lang="en-US" dirty="0"/>
              <a:t>13. Technicity </a:t>
            </a:r>
            <a:br>
              <a:rPr lang="en-US" dirty="0"/>
            </a:br>
            <a:r>
              <a:rPr lang="en-US" dirty="0"/>
              <a:t>14. In touch with the large public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88CBCB-D9F3-40D4-BC99-463AA417E2AD}"/>
              </a:ext>
            </a:extLst>
          </p:cNvPr>
          <p:cNvSpPr/>
          <p:nvPr/>
        </p:nvSpPr>
        <p:spPr>
          <a:xfrm>
            <a:off x="1743075" y="4384832"/>
            <a:ext cx="267652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1. Leadership </a:t>
            </a:r>
            <a:br>
              <a:rPr lang="en-US" dirty="0"/>
            </a:br>
            <a:r>
              <a:rPr lang="en-US" dirty="0"/>
              <a:t>2. Esthetics </a:t>
            </a:r>
            <a:br>
              <a:rPr lang="en-US" dirty="0"/>
            </a:br>
            <a:r>
              <a:rPr lang="en-US" dirty="0"/>
              <a:t>3. Tangible benefits</a:t>
            </a:r>
            <a:br>
              <a:rPr lang="en-US" dirty="0"/>
            </a:br>
            <a:r>
              <a:rPr lang="en-US" dirty="0"/>
              <a:t>4. Diversity </a:t>
            </a:r>
            <a:br>
              <a:rPr lang="en-US" dirty="0"/>
            </a:br>
            <a:r>
              <a:rPr lang="en-US" dirty="0"/>
              <a:t>5. Security of employment</a:t>
            </a:r>
            <a:br>
              <a:rPr lang="en-US" dirty="0"/>
            </a:br>
            <a:r>
              <a:rPr lang="en-US" dirty="0"/>
              <a:t>6. Intellectual stimulation</a:t>
            </a:r>
            <a:br>
              <a:rPr lang="en-US" dirty="0"/>
            </a:br>
            <a:r>
              <a:rPr lang="en-US" dirty="0"/>
              <a:t>7. Notoriety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D36263E-50F4-4E93-A96A-7927A6B2255B}"/>
              </a:ext>
            </a:extLst>
          </p:cNvPr>
          <p:cNvSpPr/>
          <p:nvPr/>
        </p:nvSpPr>
        <p:spPr>
          <a:xfrm>
            <a:off x="7860601" y="4384832"/>
            <a:ext cx="252412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15. Simplicity </a:t>
            </a:r>
            <a:br>
              <a:rPr lang="en-US" dirty="0"/>
            </a:br>
            <a:r>
              <a:rPr lang="en-US" dirty="0"/>
              <a:t>16. Traveling</a:t>
            </a:r>
            <a:br>
              <a:rPr lang="en-US" dirty="0"/>
            </a:br>
            <a:r>
              <a:rPr lang="en-US" dirty="0"/>
              <a:t>17. Action in the society</a:t>
            </a:r>
            <a:br>
              <a:rPr lang="en-US" dirty="0"/>
            </a:br>
            <a:r>
              <a:rPr lang="en-US" dirty="0"/>
              <a:t>18. Possibility to isolate</a:t>
            </a:r>
            <a:br>
              <a:rPr lang="en-US" dirty="0"/>
            </a:br>
            <a:r>
              <a:rPr lang="en-US" dirty="0"/>
              <a:t>19. Physical exercise</a:t>
            </a:r>
            <a:br>
              <a:rPr lang="en-US" dirty="0"/>
            </a:br>
            <a:r>
              <a:rPr lang="en-US" dirty="0"/>
              <a:t>20. Expression </a:t>
            </a:r>
            <a:br>
              <a:rPr lang="en-US" dirty="0"/>
            </a:br>
            <a:r>
              <a:rPr lang="en-US" dirty="0"/>
              <a:t>21. Self-actualization </a:t>
            </a:r>
          </a:p>
        </p:txBody>
      </p:sp>
    </p:spTree>
    <p:extLst>
      <p:ext uri="{BB962C8B-B14F-4D97-AF65-F5344CB8AC3E}">
        <p14:creationId xmlns:p14="http://schemas.microsoft.com/office/powerpoint/2010/main" val="828016168"/>
      </p:ext>
    </p:extLst>
  </p:cSld>
  <p:clrMapOvr>
    <a:masterClrMapping/>
  </p:clrMapOvr>
</p:sld>
</file>

<file path=ppt/theme/theme1.xml><?xml version="1.0" encoding="utf-8"?>
<a:theme xmlns:a="http://schemas.openxmlformats.org/drawingml/2006/main" name="Colis">
  <a:themeElements>
    <a:clrScheme name="Colis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Colis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olis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TM10001115[[fn=Colis]]</Template>
  <TotalTime>3167</TotalTime>
  <Words>1504</Words>
  <Application>Microsoft Office PowerPoint</Application>
  <PresentationFormat>Grand écran</PresentationFormat>
  <Paragraphs>115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0" baseType="lpstr">
      <vt:lpstr>Arial</vt:lpstr>
      <vt:lpstr>Gill Sans MT</vt:lpstr>
      <vt:lpstr>Colis</vt:lpstr>
      <vt:lpstr>Professional INSERTION</vt:lpstr>
      <vt:lpstr>Agenda</vt:lpstr>
      <vt:lpstr>AFTER the Master’s degree</vt:lpstr>
      <vt:lpstr>Where to go?</vt:lpstr>
      <vt:lpstr>Working Contract</vt:lpstr>
      <vt:lpstr>CommentS</vt:lpstr>
      <vt:lpstr>SAlary</vt:lpstr>
      <vt:lpstr>What is a right Salary, And What else than MONEY?</vt:lpstr>
      <vt:lpstr>personality tests</vt:lpstr>
      <vt:lpstr>Visa issues (non-European citizens)</vt:lpstr>
      <vt:lpstr>Where to Search for a position</vt:lpstr>
      <vt:lpstr>IF you take a Job in a company</vt:lpstr>
      <vt:lpstr>If you go for a PhD thesis</vt:lpstr>
      <vt:lpstr>If you wish to Create a business</vt:lpstr>
      <vt:lpstr>Make A CV</vt:lpstr>
      <vt:lpstr>Keep your job</vt:lpstr>
      <vt:lpstr>CHANGE your job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Professional INSERTION</dc:title>
  <dc:creator>Pierre Maret</dc:creator>
  <cp:lastModifiedBy>Pierre Maret</cp:lastModifiedBy>
  <cp:revision>54</cp:revision>
  <dcterms:created xsi:type="dcterms:W3CDTF">2022-11-28T09:27:24Z</dcterms:created>
  <dcterms:modified xsi:type="dcterms:W3CDTF">2024-09-13T12:23:32Z</dcterms:modified>
</cp:coreProperties>
</file>