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399" r:id="rId3"/>
    <p:sldId id="336" r:id="rId4"/>
    <p:sldId id="337" r:id="rId5"/>
    <p:sldId id="343" r:id="rId6"/>
    <p:sldId id="348" r:id="rId7"/>
    <p:sldId id="347" r:id="rId8"/>
    <p:sldId id="342" r:id="rId9"/>
    <p:sldId id="344" r:id="rId10"/>
    <p:sldId id="349" r:id="rId11"/>
    <p:sldId id="339" r:id="rId12"/>
    <p:sldId id="374" r:id="rId13"/>
    <p:sldId id="350" r:id="rId14"/>
    <p:sldId id="351" r:id="rId15"/>
    <p:sldId id="352" r:id="rId16"/>
    <p:sldId id="353" r:id="rId17"/>
    <p:sldId id="356" r:id="rId18"/>
    <p:sldId id="354" r:id="rId19"/>
    <p:sldId id="357" r:id="rId20"/>
    <p:sldId id="358" r:id="rId21"/>
    <p:sldId id="359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2" r:id="rId32"/>
    <p:sldId id="373" r:id="rId33"/>
    <p:sldId id="385" r:id="rId34"/>
    <p:sldId id="403" r:id="rId35"/>
    <p:sldId id="401" r:id="rId36"/>
    <p:sldId id="404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6CB7FB-CCA4-48AE-8F7A-7A8F72CE0B33}">
          <p14:sldIdLst>
            <p14:sldId id="256"/>
            <p14:sldId id="399"/>
            <p14:sldId id="336"/>
            <p14:sldId id="337"/>
            <p14:sldId id="343"/>
            <p14:sldId id="348"/>
            <p14:sldId id="347"/>
            <p14:sldId id="342"/>
            <p14:sldId id="344"/>
            <p14:sldId id="349"/>
            <p14:sldId id="339"/>
            <p14:sldId id="374"/>
            <p14:sldId id="350"/>
            <p14:sldId id="351"/>
            <p14:sldId id="352"/>
            <p14:sldId id="353"/>
            <p14:sldId id="356"/>
            <p14:sldId id="354"/>
            <p14:sldId id="357"/>
            <p14:sldId id="358"/>
            <p14:sldId id="359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2"/>
            <p14:sldId id="373"/>
            <p14:sldId id="385"/>
            <p14:sldId id="403"/>
            <p14:sldId id="401"/>
            <p14:sldId id="4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1D6689"/>
    <a:srgbClr val="8DC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8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27BC6-217A-418A-9969-92CD2E8376D0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89578-8FCF-46B0-BB70-0E209C22327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9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22C9-8241-4A2F-90BF-8D8B9DB93122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285A-A5B1-4EAE-8D5F-007CA3DF7C68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2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8340-3D59-4371-8C2B-851F3EC7153A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7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0C4B-7A79-46BC-A79D-18A45F4310EE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DA5-C952-49B1-8EA4-324D38C9FB0C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1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34B3-EA70-4B58-89DE-FB3080CC4017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5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AFCD-27A3-46F0-9BB6-23B9F4D698B6}" type="datetime1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3489-CA23-4B62-86B4-B1278B4F2E5D}" type="datetime1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9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193B-D149-425E-BCBA-25A9AEF2DEE2}" type="datetime1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47D1-7E92-4F26-B2F0-19AA1100AFD3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1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A002-DBBD-4865-8D5A-9344768495BF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0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FAA10-05C0-444B-83DE-443F01CE8D4A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Graphes de données - modèles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i2si/softeng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uter.org/education/bodies-of-knowledge/software-engineerin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softeng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theappsolutions.com/blog/development/functional-vs-non-functional-requirement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heappsolutions.com/blog/development/functional-vs-non-functional-requirement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bau.ac.in/dept/dit/TM/Requirement%20Validatio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i2si/softeng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n.wikipedia.org/wiki/User_stor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au.ac.in/dept/dit/TM/Requirement%20Validation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ormal_method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wikipedia.org/wiki/Software_requirements_specificatio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ormal_method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n.wikipedia.org/wiki/List_of_requirements_engineering_tool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i2si/softeng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iso25000.com/index.php/en/iso-25000-standards/iso-25010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so25000.com/index.php/en/iso-25000-standards/iso-25059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iso25000.com/index.php/en/iso-25000-standards/iso-2501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so25000.com/index.php/en/iso-25000-standards/iso-2504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atless.ncl.ac.uk/Risks/19.33.html%23subj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ory_of_software_engineering#1965_to_1985:_The_software_crisis" TargetMode="External"/><Relationship Id="rId2" Type="http://schemas.openxmlformats.org/officeDocument/2006/relationships/hyperlink" Target="https://catless.ncl.ac.uk/Risks/3.09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atless.ncl.ac.uk/Risks/3.44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atless.ncl.ac.uk/Risks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Software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584" y="5818477"/>
            <a:ext cx="8253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Software Engineering - Part 1: Introduction</a:t>
            </a:r>
          </a:p>
          <a:p>
            <a:r>
              <a:rPr lang="en-US" sz="1400" dirty="0"/>
              <a:t>M1 Cyber Physical and Social Systems – CPS2 engineering and development - Part 3: Software Engineering</a:t>
            </a:r>
          </a:p>
          <a:p>
            <a:r>
              <a:rPr lang="en-US" sz="1400" dirty="0"/>
              <a:t>Maxime Lefrançois </a:t>
            </a:r>
            <a:r>
              <a:rPr lang="en-US" sz="1400" dirty="0">
                <a:hlinkClick r:id="rId2"/>
              </a:rPr>
              <a:t>https://maxime.lefrancois.info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Course unit URL: </a:t>
            </a:r>
            <a:r>
              <a:rPr lang="en-US" sz="1400" dirty="0">
                <a:hlinkClick r:id="rId3"/>
              </a:rPr>
              <a:t>https://ci.mines-stetienne.fr/cps2/course/softeng/</a:t>
            </a:r>
            <a:r>
              <a:rPr lang="en-US" sz="1400" dirty="0"/>
              <a:t> 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044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fr-FR" sz="4000" dirty="0" err="1"/>
              <a:t>Productivity</a:t>
            </a:r>
            <a:r>
              <a:rPr lang="fr-FR" sz="4000" dirty="0"/>
              <a:t> and </a:t>
            </a:r>
            <a:r>
              <a:rPr lang="fr-FR" sz="4000" dirty="0" err="1"/>
              <a:t>quality</a:t>
            </a:r>
            <a:r>
              <a:rPr lang="fr-FR" sz="4000" dirty="0"/>
              <a:t> issues in software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5592" y="1749800"/>
            <a:ext cx="50507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Due to: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increase in size and complexity of systems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err="1"/>
              <a:t>shorter</a:t>
            </a:r>
            <a:r>
              <a:rPr lang="fr-FR" sz="2000" dirty="0"/>
              <a:t> and </a:t>
            </a:r>
            <a:r>
              <a:rPr lang="fr-FR" sz="2000" dirty="0" err="1"/>
              <a:t>shorter</a:t>
            </a:r>
            <a:r>
              <a:rPr lang="fr-FR" sz="2000" dirty="0"/>
              <a:t> deadlines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err="1"/>
              <a:t>bigger</a:t>
            </a:r>
            <a:r>
              <a:rPr lang="fr-FR" sz="2000" dirty="0"/>
              <a:t> and </a:t>
            </a:r>
            <a:r>
              <a:rPr lang="fr-FR" sz="2000" dirty="0" err="1"/>
              <a:t>bigger</a:t>
            </a:r>
            <a:r>
              <a:rPr lang="fr-FR" sz="2000" dirty="0"/>
              <a:t> teams, </a:t>
            </a:r>
            <a:r>
              <a:rPr lang="fr-FR" sz="2000" dirty="0" err="1"/>
              <a:t>with</a:t>
            </a:r>
            <a:r>
              <a:rPr lang="fr-FR" sz="2000" dirty="0"/>
              <a:t> multiple </a:t>
            </a:r>
            <a:r>
              <a:rPr lang="fr-FR" sz="2000" dirty="0" err="1"/>
              <a:t>skills</a:t>
            </a:r>
            <a:endParaRPr lang="fr-FR" sz="2000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838200" y="3553333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… called for the development of Software Engineering</a:t>
            </a:r>
            <a:endParaRPr lang="fr-FR" sz="4000" dirty="0"/>
          </a:p>
        </p:txBody>
      </p:sp>
      <p:sp>
        <p:nvSpPr>
          <p:cNvPr id="8" name="Rectangle 7"/>
          <p:cNvSpPr/>
          <p:nvPr/>
        </p:nvSpPr>
        <p:spPr>
          <a:xfrm>
            <a:off x="545592" y="5063688"/>
            <a:ext cx="10034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/>
              <a:t>Software engineering is the application of a systematic, disciplined, quantifiable approach to the development, operation, and maintenance of software; that is, the application of engineering to software)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7696" y="607935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</a:t>
            </a:r>
            <a:r>
              <a:rPr lang="en-US" sz="1200" dirty="0"/>
              <a:t>ISO/IEC/IEEE 24765:2017 Systems and Software Engineering Vocabulary (SEVOCAB)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7403592" y="1749799"/>
            <a:ext cx="32535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Causing: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Cost and Budget Overruns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err="1"/>
              <a:t>Property</a:t>
            </a:r>
            <a:r>
              <a:rPr lang="fr-FR" sz="2000" dirty="0"/>
              <a:t> Damage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Life and </a:t>
            </a:r>
            <a:r>
              <a:rPr lang="fr-FR" sz="2000" dirty="0" err="1"/>
              <a:t>Death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7176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23578" y="1902143"/>
            <a:ext cx="42585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err="1"/>
              <a:t>Describes</a:t>
            </a:r>
            <a:r>
              <a:rPr lang="fr-FR" sz="2000" b="1" dirty="0"/>
              <a:t> 15 </a:t>
            </a:r>
            <a:r>
              <a:rPr lang="fr-FR" sz="2000" b="1" dirty="0" err="1"/>
              <a:t>Knowledge</a:t>
            </a:r>
            <a:r>
              <a:rPr lang="fr-FR" sz="2000" b="1" dirty="0"/>
              <a:t> Areas (</a:t>
            </a:r>
            <a:r>
              <a:rPr lang="fr-FR" sz="2000" b="1" dirty="0" err="1"/>
              <a:t>KAs</a:t>
            </a:r>
            <a:r>
              <a:rPr lang="fr-FR" sz="2000" b="1" dirty="0"/>
              <a:t>) in the </a:t>
            </a:r>
            <a:r>
              <a:rPr lang="fr-FR" sz="2000" b="1" dirty="0" err="1"/>
              <a:t>field</a:t>
            </a:r>
            <a:r>
              <a:rPr lang="fr-FR" sz="2000" b="1" dirty="0"/>
              <a:t> of software engineering</a:t>
            </a:r>
          </a:p>
          <a:p>
            <a:endParaRPr lang="fr-FR" sz="2000" b="1" dirty="0"/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Software </a:t>
            </a:r>
            <a:r>
              <a:rPr lang="fr-FR" sz="1600" dirty="0" err="1">
                <a:solidFill>
                  <a:srgbClr val="FF0000"/>
                </a:solidFill>
              </a:rPr>
              <a:t>Requirements</a:t>
            </a:r>
            <a:endParaRPr lang="fr-FR" sz="1600" dirty="0">
              <a:solidFill>
                <a:srgbClr val="FF0000"/>
              </a:solidFill>
            </a:endParaRPr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fr-FR" sz="1600" dirty="0"/>
              <a:t>Software Design</a:t>
            </a:r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fr-FR" sz="1600" dirty="0"/>
              <a:t>Software Construction</a:t>
            </a:r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fr-FR" sz="1600" dirty="0"/>
              <a:t>Software </a:t>
            </a:r>
            <a:r>
              <a:rPr lang="fr-FR" sz="1600" dirty="0" err="1"/>
              <a:t>Testing</a:t>
            </a:r>
            <a:endParaRPr lang="fr-FR" sz="1600" dirty="0"/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fr-FR" sz="1600" dirty="0"/>
              <a:t>Software Maintenance</a:t>
            </a:r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fr-FR" sz="1600" dirty="0"/>
              <a:t>Software Configuration Management</a:t>
            </a:r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fr-FR" sz="1600" dirty="0"/>
              <a:t>Software Engineering Management</a:t>
            </a:r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Software Engineering </a:t>
            </a:r>
            <a:r>
              <a:rPr lang="fr-FR" sz="1600" dirty="0" err="1">
                <a:solidFill>
                  <a:srgbClr val="FF0000"/>
                </a:solidFill>
              </a:rPr>
              <a:t>Process</a:t>
            </a:r>
            <a:endParaRPr lang="fr-FR" sz="1600" dirty="0">
              <a:solidFill>
                <a:srgbClr val="FF0000"/>
              </a:solidFill>
            </a:endParaRPr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Software Engineering Models and Methods</a:t>
            </a:r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Software </a:t>
            </a:r>
            <a:r>
              <a:rPr lang="fr-FR" sz="1600" dirty="0" err="1">
                <a:solidFill>
                  <a:srgbClr val="FF0000"/>
                </a:solidFill>
              </a:rPr>
              <a:t>Quality</a:t>
            </a:r>
            <a:endParaRPr lang="fr-FR" sz="1600" dirty="0">
              <a:solidFill>
                <a:srgbClr val="FF0000"/>
              </a:solidFill>
            </a:endParaRPr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fr-FR" sz="1600" dirty="0"/>
              <a:t>Software Engineering Professional Practice</a:t>
            </a:r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fr-FR" sz="1600" dirty="0"/>
              <a:t>Software Engineering </a:t>
            </a:r>
            <a:r>
              <a:rPr lang="fr-FR" sz="1600" dirty="0" err="1"/>
              <a:t>Economics</a:t>
            </a:r>
            <a:endParaRPr lang="fr-FR" sz="1600" dirty="0"/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Computing</a:t>
            </a:r>
            <a:r>
              <a:rPr lang="fr-FR" sz="1600" dirty="0"/>
              <a:t> </a:t>
            </a:r>
            <a:r>
              <a:rPr lang="fr-FR" sz="1600" dirty="0" err="1"/>
              <a:t>Foundations</a:t>
            </a:r>
            <a:endParaRPr lang="fr-FR" sz="1600" dirty="0"/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Mathematical</a:t>
            </a:r>
            <a:r>
              <a:rPr lang="fr-FR" sz="1600" dirty="0"/>
              <a:t> </a:t>
            </a:r>
            <a:r>
              <a:rPr lang="fr-FR" sz="1600" dirty="0" err="1"/>
              <a:t>Foundations</a:t>
            </a:r>
            <a:endParaRPr lang="fr-FR" sz="1600" dirty="0"/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fr-FR" sz="1600" dirty="0"/>
              <a:t>Engineering </a:t>
            </a:r>
            <a:r>
              <a:rPr lang="fr-FR" sz="1600" dirty="0" err="1"/>
              <a:t>Foundations</a:t>
            </a:r>
            <a:endParaRPr lang="fr-FR" sz="1600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533632" cy="1325563"/>
          </a:xfrm>
        </p:spPr>
        <p:txBody>
          <a:bodyPr>
            <a:normAutofit/>
          </a:bodyPr>
          <a:lstStyle/>
          <a:p>
            <a:r>
              <a:rPr lang="fr-FR" sz="4000" dirty="0"/>
              <a:t>SWEBOK: </a:t>
            </a:r>
            <a:r>
              <a:rPr lang="fr-FR" sz="4000" b="1" u="sng" dirty="0"/>
              <a:t>S</a:t>
            </a:r>
            <a:r>
              <a:rPr lang="fr-FR" sz="4000" dirty="0"/>
              <a:t>oft</a:t>
            </a:r>
            <a:r>
              <a:rPr lang="fr-FR" sz="4000" b="1" u="sng" dirty="0"/>
              <a:t>w</a:t>
            </a:r>
            <a:r>
              <a:rPr lang="fr-FR" sz="4000" dirty="0"/>
              <a:t>are </a:t>
            </a:r>
            <a:r>
              <a:rPr lang="fr-FR" sz="4000" b="1" u="sng" dirty="0"/>
              <a:t>E</a:t>
            </a:r>
            <a:r>
              <a:rPr lang="fr-FR" sz="4000" dirty="0"/>
              <a:t>ngineering </a:t>
            </a:r>
            <a:r>
              <a:rPr lang="fr-FR" sz="4000" b="1" u="sng" dirty="0"/>
              <a:t>B</a:t>
            </a:r>
            <a:r>
              <a:rPr lang="fr-FR" sz="4000" dirty="0"/>
              <a:t>ody </a:t>
            </a:r>
            <a:r>
              <a:rPr lang="fr-FR" sz="4000" b="1" u="sng" dirty="0"/>
              <a:t>o</a:t>
            </a:r>
            <a:r>
              <a:rPr lang="fr-FR" sz="4000" dirty="0"/>
              <a:t>f </a:t>
            </a:r>
            <a:r>
              <a:rPr lang="fr-FR" sz="4000" b="1" u="sng" dirty="0" err="1"/>
              <a:t>K</a:t>
            </a:r>
            <a:r>
              <a:rPr lang="fr-FR" sz="4000" dirty="0" err="1"/>
              <a:t>nowledge</a:t>
            </a:r>
            <a:endParaRPr lang="fr-FR" sz="4000" dirty="0"/>
          </a:p>
        </p:txBody>
      </p:sp>
      <p:sp>
        <p:nvSpPr>
          <p:cNvPr id="2" name="Rectangle 1"/>
          <p:cNvSpPr/>
          <p:nvPr/>
        </p:nvSpPr>
        <p:spPr>
          <a:xfrm>
            <a:off x="8709739" y="1321356"/>
            <a:ext cx="3662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ISO/IEC TR 19759:2015 (v1 in 2005) </a:t>
            </a:r>
          </a:p>
        </p:txBody>
      </p:sp>
      <p:pic>
        <p:nvPicPr>
          <p:cNvPr id="6146" name="Picture 2" descr="Guide to the Software Engineering Body of Knowledge (SWEBOK(R)): Version  3.0 : IEEE Computer Society, Bourque, Pierre, Fairley, Richard E.:  Amazon.fr: Liv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902143"/>
            <a:ext cx="3258840" cy="46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75" y="6611124"/>
            <a:ext cx="4616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get your version here: </a:t>
            </a:r>
            <a:r>
              <a:rPr lang="en-US" sz="800" dirty="0">
                <a:hlinkClick r:id="rId3"/>
              </a:rPr>
              <a:t>https://www.computer.org/education/bodies-of-knowledge/software-engineering</a:t>
            </a:r>
            <a:r>
              <a:rPr lang="en-US" sz="800" dirty="0"/>
              <a:t> 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64732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37147"/>
            <a:ext cx="9144000" cy="2387600"/>
          </a:xfrm>
        </p:spPr>
        <p:txBody>
          <a:bodyPr/>
          <a:lstStyle/>
          <a:p>
            <a:r>
              <a:rPr lang="fr-FR" dirty="0"/>
              <a:t>Software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16822"/>
            <a:ext cx="9144000" cy="1655762"/>
          </a:xfrm>
        </p:spPr>
        <p:txBody>
          <a:bodyPr/>
          <a:lstStyle/>
          <a:p>
            <a:r>
              <a:rPr lang="fr-FR" dirty="0"/>
              <a:t>Part 2 – Software </a:t>
            </a:r>
            <a:r>
              <a:rPr lang="fr-FR" dirty="0" err="1"/>
              <a:t>Requirements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100584" y="5818477"/>
            <a:ext cx="8253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Software Engineering - Part 1: Introduction</a:t>
            </a:r>
          </a:p>
          <a:p>
            <a:r>
              <a:rPr lang="en-US" sz="1400" dirty="0"/>
              <a:t>M1 Cyber Physical and Social Systems – CPS2 engineering and development - Part 3: Software Engineering</a:t>
            </a:r>
          </a:p>
          <a:p>
            <a:r>
              <a:rPr lang="en-US" sz="1400" dirty="0"/>
              <a:t>Maxime Lefrançois </a:t>
            </a:r>
            <a:r>
              <a:rPr lang="en-US" sz="1400" dirty="0">
                <a:hlinkClick r:id="rId2"/>
              </a:rPr>
              <a:t>https://maxime.lefrancois.info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Course unit URL: </a:t>
            </a:r>
            <a:r>
              <a:rPr lang="en-US" sz="1400" dirty="0">
                <a:hlinkClick r:id="rId3"/>
              </a:rPr>
              <a:t>https://ci.mines-stetienne.</a:t>
            </a:r>
            <a:r>
              <a:rPr lang="en-US" sz="1400">
                <a:hlinkClick r:id="rId3"/>
              </a:rPr>
              <a:t>fr/cps2/softeng/</a:t>
            </a:r>
            <a:r>
              <a:rPr lang="en-US" sz="1400"/>
              <a:t>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106574" y="3663575"/>
            <a:ext cx="49792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333333"/>
                </a:solidFill>
                <a:latin typeface="Helvetica Neue"/>
              </a:rPr>
              <a:t>source: https://www.zentao.pm/agile-knowledge-share/tree-swing-project-management-cartoon-97.mhtml</a:t>
            </a:r>
            <a:endParaRPr lang="fr-FR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574" y="63125"/>
            <a:ext cx="96774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9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 - definition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3901626"/>
            <a:ext cx="10515600" cy="2226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verifiable</a:t>
            </a:r>
            <a:endParaRPr lang="en-US" sz="2000" dirty="0"/>
          </a:p>
          <a:p>
            <a:pPr lvl="1"/>
            <a:r>
              <a:rPr lang="en-US" sz="2000" dirty="0"/>
              <a:t>if possible: quantifiable</a:t>
            </a:r>
          </a:p>
          <a:p>
            <a:pPr lvl="1"/>
            <a:r>
              <a:rPr lang="en-US" sz="2000" dirty="0"/>
              <a:t>verification at the individual level, or at the system level</a:t>
            </a:r>
          </a:p>
          <a:p>
            <a:pPr lvl="1"/>
            <a:r>
              <a:rPr lang="en-US" sz="2000" dirty="0"/>
              <a:t>verification may be difficult or costly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may be </a:t>
            </a:r>
            <a:r>
              <a:rPr lang="en-US" sz="2000" b="1" dirty="0"/>
              <a:t>prioritized</a:t>
            </a:r>
            <a:r>
              <a:rPr lang="en-US" sz="2000" dirty="0"/>
              <a:t> (enables tradeoffs)</a:t>
            </a:r>
          </a:p>
          <a:p>
            <a:pPr marL="0" indent="0">
              <a:buNone/>
            </a:pPr>
            <a:r>
              <a:rPr lang="en-US" sz="2000" dirty="0"/>
              <a:t>may have </a:t>
            </a:r>
            <a:r>
              <a:rPr lang="en-US" sz="2000" b="1" dirty="0"/>
              <a:t>status values </a:t>
            </a:r>
            <a:r>
              <a:rPr lang="en-US" sz="2000" dirty="0"/>
              <a:t>(enables project progress monitoring)</a:t>
            </a: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7696" y="270827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</a:t>
            </a:r>
            <a:r>
              <a:rPr lang="en-US" sz="1200" dirty="0"/>
              <a:t>ISO/IEC/IEEE 24765:2017 Systems and Software Engineering Vocabulary (SEVOCAB)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545592" y="1625544"/>
            <a:ext cx="10034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1. software capability needed by a user to solve a problem or to achieve an objective </a:t>
            </a:r>
            <a:br>
              <a:rPr lang="en-US" sz="2000" i="1" dirty="0"/>
            </a:br>
            <a:r>
              <a:rPr lang="en-US" sz="2000" i="1" dirty="0"/>
              <a:t>2. software capability that must be met or possessed by a system or system component to satisfy a contract, standard, specification, or other formally imposed document</a:t>
            </a:r>
          </a:p>
        </p:txBody>
      </p:sp>
    </p:spTree>
    <p:extLst>
      <p:ext uri="{BB962C8B-B14F-4D97-AF65-F5344CB8AC3E}">
        <p14:creationId xmlns:p14="http://schemas.microsoft.com/office/powerpoint/2010/main" val="81206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 - definition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187696" y="407035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</a:t>
            </a:r>
            <a:r>
              <a:rPr lang="en-US" sz="1200" dirty="0"/>
              <a:t>ISO/IEC/IEEE 24765:2017 Systems and Software Engineering Vocabulary (SEVOCAB)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545592" y="2987619"/>
            <a:ext cx="10034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1. software capability needed by a user to solve a problem or to achieve an objective </a:t>
            </a:r>
            <a:br>
              <a:rPr lang="en-US" sz="2000" i="1" dirty="0"/>
            </a:br>
            <a:r>
              <a:rPr lang="en-US" sz="2000" i="1" dirty="0"/>
              <a:t>2. software capability that must be met or possessed by a system or system component to satisfy a contract, standard, specification, or other formally imposed document</a:t>
            </a:r>
          </a:p>
        </p:txBody>
      </p:sp>
    </p:spTree>
    <p:extLst>
      <p:ext uri="{BB962C8B-B14F-4D97-AF65-F5344CB8AC3E}">
        <p14:creationId xmlns:p14="http://schemas.microsoft.com/office/powerpoint/2010/main" val="48945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and Process requirements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7696" y="270827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</a:t>
            </a:r>
            <a:r>
              <a:rPr lang="en-US" sz="1200" dirty="0"/>
              <a:t>ISO/IEC/IEEE 24765:2017 Systems and Software Engineering Vocabulary (SEVOCAB)</a:t>
            </a:r>
            <a:endParaRPr lang="fr-FR" sz="1200" dirty="0"/>
          </a:p>
        </p:txBody>
      </p:sp>
      <p:sp>
        <p:nvSpPr>
          <p:cNvPr id="7" name="Rectangle 6"/>
          <p:cNvSpPr/>
          <p:nvPr/>
        </p:nvSpPr>
        <p:spPr>
          <a:xfrm>
            <a:off x="545592" y="1625544"/>
            <a:ext cx="10034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product requirement</a:t>
            </a:r>
          </a:p>
          <a:p>
            <a:r>
              <a:rPr lang="en-US" sz="2000" i="1" dirty="0"/>
              <a:t>refinement of customer requirements into the developers' language, making implicit requirements into explicit derived requirements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7696" y="393318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</a:t>
            </a:r>
            <a:r>
              <a:rPr lang="fr-FR" sz="1200" dirty="0"/>
              <a:t>ISO/IEC TR 19759:2015 </a:t>
            </a:r>
            <a:r>
              <a:rPr lang="en-US" sz="1200" dirty="0"/>
              <a:t> Software Engineering Body of Knowledge (SWEBOK)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545592" y="3241453"/>
            <a:ext cx="10034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process requirement</a:t>
            </a:r>
          </a:p>
          <a:p>
            <a:r>
              <a:rPr lang="en-US" sz="2000" i="1" dirty="0"/>
              <a:t>constraint on the development of the software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592" y="4811695"/>
            <a:ext cx="10157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 of product requirement: “The software shall verify that a student meets all prerequisites before he or she registers for a course”</a:t>
            </a:r>
            <a:endParaRPr lang="fr-FR" sz="1400" dirty="0"/>
          </a:p>
          <a:p>
            <a:r>
              <a:rPr lang="en-US" sz="1400" dirty="0"/>
              <a:t>example of process requirement: “The software shall be developed using a Agile process”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6154" y="61937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process requirements can be imposed by the dev organization, the customer, a third party such as safety regulator</a:t>
            </a:r>
            <a:endParaRPr lang="fr-FR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92" y="6193767"/>
            <a:ext cx="590561" cy="58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49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and Nonfunctional requirements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7696" y="270827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</a:t>
            </a:r>
            <a:r>
              <a:rPr lang="en-US" sz="1200" dirty="0"/>
              <a:t>ISO/IEC/IEEE 24765:2017 Systems and Software Engineering Vocabulary (SEVOCAB)</a:t>
            </a:r>
          </a:p>
          <a:p>
            <a:pPr algn="r"/>
            <a:r>
              <a:rPr lang="fr-FR" sz="1200" i="1" dirty="0"/>
              <a:t>— </a:t>
            </a:r>
            <a:r>
              <a:rPr lang="en-US" sz="1200" dirty="0"/>
              <a:t>IEEE 730-2014 IEEE Standard for Software Quality Assurance Processes, 3.2</a:t>
            </a:r>
            <a:endParaRPr lang="fr-FR" sz="1200" dirty="0"/>
          </a:p>
        </p:txBody>
      </p:sp>
      <p:sp>
        <p:nvSpPr>
          <p:cNvPr id="7" name="Rectangle 6"/>
          <p:cNvSpPr/>
          <p:nvPr/>
        </p:nvSpPr>
        <p:spPr>
          <a:xfrm>
            <a:off x="545592" y="1625544"/>
            <a:ext cx="10034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functional requirement</a:t>
            </a:r>
          </a:p>
          <a:p>
            <a:r>
              <a:rPr lang="en-US" sz="2000" i="1" dirty="0"/>
              <a:t>1. statement that identifies what results a product or process shall produce </a:t>
            </a:r>
          </a:p>
          <a:p>
            <a:r>
              <a:rPr lang="en-US" sz="2000" i="1" dirty="0"/>
              <a:t>2. requirement that specifies a function that a system or system component shall perform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7696" y="393318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</a:t>
            </a:r>
            <a:r>
              <a:rPr lang="en-US" sz="1200" dirty="0"/>
              <a:t>ISO/IEC/IEEE 24765:2017 Systems and Software Engineering Vocabulary (SEVOCAB)</a:t>
            </a:r>
          </a:p>
        </p:txBody>
      </p:sp>
      <p:sp>
        <p:nvSpPr>
          <p:cNvPr id="9" name="Rectangle 8"/>
          <p:cNvSpPr/>
          <p:nvPr/>
        </p:nvSpPr>
        <p:spPr>
          <a:xfrm>
            <a:off x="545592" y="3241453"/>
            <a:ext cx="10808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/>
              <a:t>nonfunctional </a:t>
            </a:r>
            <a:r>
              <a:rPr lang="en-US" sz="2000" b="1" dirty="0"/>
              <a:t>requirement</a:t>
            </a:r>
          </a:p>
          <a:p>
            <a:r>
              <a:rPr lang="en-US" sz="2000" i="1" dirty="0"/>
              <a:t>1. software requirement that describes not what the software will do but how the software will do 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592" y="4549585"/>
            <a:ext cx="1104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 of functional requirement: Business Rules, Transaction corrections, adjustments, and cancellations, …</a:t>
            </a:r>
            <a:endParaRPr lang="fr-FR" sz="1400" dirty="0"/>
          </a:p>
          <a:p>
            <a:r>
              <a:rPr lang="en-US" sz="1400" dirty="0"/>
              <a:t>example of nonfunctional requirement: “The interface shall be user-friendly / the </a:t>
            </a:r>
            <a:r>
              <a:rPr lang="en-US" sz="1400" dirty="0" err="1"/>
              <a:t>authentification</a:t>
            </a:r>
            <a:r>
              <a:rPr lang="en-US" sz="1400" dirty="0"/>
              <a:t> must be secure / streaming must be lightning fast”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38912"/>
            <a:ext cx="76866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/>
              <a:t>see</a:t>
            </a:r>
            <a:r>
              <a:rPr lang="fr-FR" sz="900" dirty="0"/>
              <a:t> </a:t>
            </a:r>
            <a:r>
              <a:rPr lang="fr-FR" sz="900" dirty="0" err="1"/>
              <a:t>also</a:t>
            </a:r>
            <a:r>
              <a:rPr lang="fr-FR" sz="900" dirty="0"/>
              <a:t> blog post on </a:t>
            </a:r>
            <a:r>
              <a:rPr lang="fr-FR" sz="900" dirty="0" err="1"/>
              <a:t>functional</a:t>
            </a:r>
            <a:r>
              <a:rPr lang="fr-FR" sz="900" dirty="0"/>
              <a:t> vs </a:t>
            </a:r>
            <a:r>
              <a:rPr lang="fr-FR" sz="900" dirty="0" err="1"/>
              <a:t>nonfunctional</a:t>
            </a:r>
            <a:r>
              <a:rPr lang="fr-FR" sz="900" dirty="0"/>
              <a:t> </a:t>
            </a:r>
            <a:r>
              <a:rPr lang="fr-FR" sz="900" dirty="0" err="1"/>
              <a:t>requirements</a:t>
            </a:r>
            <a:r>
              <a:rPr lang="fr-FR" sz="900" dirty="0"/>
              <a:t> </a:t>
            </a:r>
            <a:r>
              <a:rPr lang="fr-FR" sz="900" dirty="0">
                <a:hlinkClick r:id="rId2"/>
              </a:rPr>
              <a:t>https://theappsolutions.com/blog/development/functional-vs-non-functional-requirements/</a:t>
            </a:r>
            <a:r>
              <a:rPr lang="fr-FR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203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and Nonfunctional requirements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7696" y="270827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</a:t>
            </a:r>
            <a:r>
              <a:rPr lang="en-US" sz="1200" dirty="0"/>
              <a:t>ISO/IEC/IEEE 24765:2017 Systems and Software Engineering Vocabulary (SEVOCAB)</a:t>
            </a:r>
          </a:p>
          <a:p>
            <a:pPr algn="r"/>
            <a:r>
              <a:rPr lang="fr-FR" sz="1200" i="1" dirty="0"/>
              <a:t>— </a:t>
            </a:r>
            <a:r>
              <a:rPr lang="en-US" sz="1200" dirty="0"/>
              <a:t>IEEE 730-2014 IEEE Standard for Software Quality Assurance Processes, 3.2</a:t>
            </a:r>
            <a:endParaRPr lang="fr-FR" sz="1200" dirty="0"/>
          </a:p>
        </p:txBody>
      </p:sp>
      <p:sp>
        <p:nvSpPr>
          <p:cNvPr id="7" name="Rectangle 6"/>
          <p:cNvSpPr/>
          <p:nvPr/>
        </p:nvSpPr>
        <p:spPr>
          <a:xfrm>
            <a:off x="545592" y="1625544"/>
            <a:ext cx="10034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functional requirement</a:t>
            </a:r>
          </a:p>
          <a:p>
            <a:r>
              <a:rPr lang="en-US" sz="2000" i="1" dirty="0"/>
              <a:t>1. statement that identifies what results a product or process shall produce </a:t>
            </a:r>
          </a:p>
          <a:p>
            <a:r>
              <a:rPr lang="en-US" sz="2000" i="1" dirty="0"/>
              <a:t>2. requirement that specifies a function that a system or system component shall perform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7696" y="393318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</a:t>
            </a:r>
            <a:r>
              <a:rPr lang="en-US" sz="1200" dirty="0"/>
              <a:t>ISO/IEC/IEEE 24765:2017 Systems and Software Engineering Vocabulary (SEVOCAB)</a:t>
            </a:r>
          </a:p>
        </p:txBody>
      </p:sp>
      <p:sp>
        <p:nvSpPr>
          <p:cNvPr id="9" name="Rectangle 8"/>
          <p:cNvSpPr/>
          <p:nvPr/>
        </p:nvSpPr>
        <p:spPr>
          <a:xfrm>
            <a:off x="545592" y="3241453"/>
            <a:ext cx="10808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/>
              <a:t>nonfunctional </a:t>
            </a:r>
            <a:r>
              <a:rPr lang="en-US" sz="2000" b="1" dirty="0"/>
              <a:t>requirement</a:t>
            </a:r>
          </a:p>
          <a:p>
            <a:r>
              <a:rPr lang="en-US" sz="2000" i="1" dirty="0"/>
              <a:t>1. software requirement that describes not what the software will do but how the software will do 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592" y="4549585"/>
            <a:ext cx="1104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 of functional requirement: Business Rules, Transaction corrections, adjustments, and cancellations, …</a:t>
            </a:r>
            <a:endParaRPr lang="fr-FR" sz="1400" dirty="0"/>
          </a:p>
          <a:p>
            <a:r>
              <a:rPr lang="en-US" sz="1400" dirty="0"/>
              <a:t>example of nonfunctional requirement: “The interface shall be user-friendly / the </a:t>
            </a:r>
            <a:r>
              <a:rPr lang="en-US" sz="1400" dirty="0" err="1"/>
              <a:t>authentification</a:t>
            </a:r>
            <a:r>
              <a:rPr lang="en-US" sz="1400" dirty="0"/>
              <a:t> must be secure / streaming must be lightning fast”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38912"/>
            <a:ext cx="76866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/>
              <a:t>see</a:t>
            </a:r>
            <a:r>
              <a:rPr lang="fr-FR" sz="900" dirty="0"/>
              <a:t> </a:t>
            </a:r>
            <a:r>
              <a:rPr lang="fr-FR" sz="900" dirty="0" err="1"/>
              <a:t>also</a:t>
            </a:r>
            <a:r>
              <a:rPr lang="fr-FR" sz="900" dirty="0"/>
              <a:t> blog post on </a:t>
            </a:r>
            <a:r>
              <a:rPr lang="fr-FR" sz="900" dirty="0" err="1"/>
              <a:t>functional</a:t>
            </a:r>
            <a:r>
              <a:rPr lang="fr-FR" sz="900" dirty="0"/>
              <a:t> vs </a:t>
            </a:r>
            <a:r>
              <a:rPr lang="fr-FR" sz="900" dirty="0" err="1"/>
              <a:t>nonfunctional</a:t>
            </a:r>
            <a:r>
              <a:rPr lang="fr-FR" sz="900" dirty="0"/>
              <a:t> </a:t>
            </a:r>
            <a:r>
              <a:rPr lang="fr-FR" sz="900" dirty="0" err="1"/>
              <a:t>requirements</a:t>
            </a:r>
            <a:r>
              <a:rPr lang="fr-FR" sz="900" dirty="0"/>
              <a:t> </a:t>
            </a:r>
            <a:r>
              <a:rPr lang="fr-FR" sz="900" dirty="0">
                <a:hlinkClick r:id="rId2"/>
              </a:rPr>
              <a:t>https://theappsolutions.com/blog/development/functional-vs-non-functional-requirements/</a:t>
            </a:r>
            <a:r>
              <a:rPr lang="fr-FR" sz="9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6154" y="5391413"/>
            <a:ext cx="7550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further classification of </a:t>
            </a:r>
            <a:r>
              <a:rPr lang="en-US" b="1" dirty="0"/>
              <a:t>nonfunctional requirements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performance, maintainability, safety, reliability, security, interoperability, 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92" y="5391411"/>
            <a:ext cx="590561" cy="58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39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process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5592" y="1849033"/>
            <a:ext cx="5093208" cy="2081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err="1"/>
              <a:t>includes</a:t>
            </a:r>
            <a:r>
              <a:rPr lang="fr-FR" sz="2000" dirty="0"/>
              <a:t> i. </a:t>
            </a:r>
            <a:r>
              <a:rPr lang="fr-FR" sz="2000" b="1" dirty="0" err="1"/>
              <a:t>elicitation</a:t>
            </a:r>
            <a:r>
              <a:rPr lang="fr-FR" sz="2000" dirty="0"/>
              <a:t>, ii. </a:t>
            </a:r>
            <a:r>
              <a:rPr lang="fr-FR" sz="2000" b="1" dirty="0" err="1"/>
              <a:t>analysis</a:t>
            </a:r>
            <a:r>
              <a:rPr lang="fr-FR" sz="2000" dirty="0"/>
              <a:t>, iii. </a:t>
            </a:r>
            <a:r>
              <a:rPr lang="fr-FR" sz="2000" b="1" dirty="0" err="1"/>
              <a:t>specification</a:t>
            </a:r>
            <a:r>
              <a:rPr lang="fr-FR" sz="2000" dirty="0"/>
              <a:t>, </a:t>
            </a:r>
            <a:r>
              <a:rPr lang="en-US" sz="2000" dirty="0"/>
              <a:t>and iv. </a:t>
            </a:r>
            <a:r>
              <a:rPr lang="en-US" sz="2000" b="1" dirty="0"/>
              <a:t>validation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is </a:t>
            </a:r>
            <a:r>
              <a:rPr lang="fr-FR" sz="2000" dirty="0" err="1"/>
              <a:t>initiated</a:t>
            </a:r>
            <a:r>
              <a:rPr lang="fr-FR" sz="2000" dirty="0"/>
              <a:t> at the </a:t>
            </a:r>
            <a:r>
              <a:rPr lang="fr-FR" sz="2000" dirty="0" err="1"/>
              <a:t>beginning</a:t>
            </a:r>
            <a:r>
              <a:rPr lang="fr-FR" sz="2000" dirty="0"/>
              <a:t> of a </a:t>
            </a:r>
            <a:r>
              <a:rPr lang="fr-FR" sz="2000" dirty="0" err="1"/>
              <a:t>project</a:t>
            </a:r>
            <a:r>
              <a:rPr lang="fr-FR" sz="2000" dirty="0"/>
              <a:t>, </a:t>
            </a:r>
            <a:r>
              <a:rPr lang="fr-FR" sz="2000" b="1" dirty="0"/>
              <a:t>and </a:t>
            </a:r>
            <a:r>
              <a:rPr lang="fr-FR" sz="2000" b="1" dirty="0" err="1"/>
              <a:t>refined</a:t>
            </a:r>
            <a:r>
              <a:rPr lang="fr-FR" sz="2000" b="1" dirty="0"/>
              <a:t> </a:t>
            </a:r>
            <a:r>
              <a:rPr lang="fr-FR" sz="2000" b="1" dirty="0" err="1"/>
              <a:t>throughout</a:t>
            </a:r>
            <a:r>
              <a:rPr lang="fr-FR" sz="2000" b="1" dirty="0"/>
              <a:t> the </a:t>
            </a:r>
            <a:r>
              <a:rPr lang="en-US" sz="2000" b="1" dirty="0"/>
              <a:t>life cycle of the project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requirements are configuration items. They can be managed during the life cycle</a:t>
            </a:r>
            <a:r>
              <a:rPr lang="en-US" sz="2000" b="1" dirty="0"/>
              <a:t> </a:t>
            </a:r>
            <a:r>
              <a:rPr lang="en-US" sz="2000" dirty="0"/>
              <a:t>of the project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1294286" y="58211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Software </a:t>
            </a:r>
            <a:r>
              <a:rPr lang="fr-FR" dirty="0" err="1"/>
              <a:t>projects</a:t>
            </a:r>
            <a:r>
              <a:rPr lang="fr-FR" dirty="0"/>
              <a:t> </a:t>
            </a:r>
            <a:r>
              <a:rPr lang="en-US" dirty="0"/>
              <a:t>are critically vulnerable when the requirements related </a:t>
            </a:r>
            <a:r>
              <a:rPr lang="fr-FR" dirty="0" err="1"/>
              <a:t>activities</a:t>
            </a:r>
            <a:r>
              <a:rPr lang="fr-FR" dirty="0"/>
              <a:t> are </a:t>
            </a:r>
            <a:r>
              <a:rPr lang="fr-FR" dirty="0" err="1"/>
              <a:t>poorly</a:t>
            </a:r>
            <a:r>
              <a:rPr lang="fr-FR" dirty="0"/>
              <a:t> </a:t>
            </a:r>
            <a:r>
              <a:rPr lang="fr-FR" dirty="0" err="1"/>
              <a:t>performed</a:t>
            </a:r>
            <a:r>
              <a:rPr lang="fr-FR" dirty="0"/>
              <a:t>.</a:t>
            </a:r>
          </a:p>
        </p:txBody>
      </p:sp>
      <p:pic>
        <p:nvPicPr>
          <p:cNvPr id="10" name="Picture 4" descr="Warning Emoji (U+26A0, U+FE0F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2" y="5821143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Source Requirement - an overview | ScienceDirect Top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08" y="1849033"/>
            <a:ext cx="4668429" cy="350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909208" y="5429806"/>
            <a:ext cx="4668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</a:rPr>
              <a:t>Incremental and iterative requirements engineering process.</a:t>
            </a:r>
          </a:p>
          <a:p>
            <a:r>
              <a:rPr lang="fr-FR" sz="800" dirty="0">
                <a:solidFill>
                  <a:srgbClr val="222222"/>
                </a:solidFill>
              </a:rPr>
              <a:t>Source: Jin, </a:t>
            </a:r>
            <a:r>
              <a:rPr lang="fr-FR" sz="800" dirty="0" err="1">
                <a:solidFill>
                  <a:srgbClr val="222222"/>
                </a:solidFill>
              </a:rPr>
              <a:t>Zhi</a:t>
            </a:r>
            <a:r>
              <a:rPr lang="fr-FR" sz="800" dirty="0">
                <a:solidFill>
                  <a:srgbClr val="222222"/>
                </a:solidFill>
              </a:rPr>
              <a:t>. </a:t>
            </a:r>
            <a:r>
              <a:rPr lang="fr-FR" sz="800" i="1" dirty="0" err="1">
                <a:solidFill>
                  <a:srgbClr val="222222"/>
                </a:solidFill>
              </a:rPr>
              <a:t>Environment</a:t>
            </a:r>
            <a:r>
              <a:rPr lang="fr-FR" sz="800" i="1" dirty="0">
                <a:solidFill>
                  <a:srgbClr val="222222"/>
                </a:solidFill>
              </a:rPr>
              <a:t> </a:t>
            </a:r>
            <a:r>
              <a:rPr lang="fr-FR" sz="800" i="1" dirty="0" err="1">
                <a:solidFill>
                  <a:srgbClr val="222222"/>
                </a:solidFill>
              </a:rPr>
              <a:t>modeling-based</a:t>
            </a:r>
            <a:r>
              <a:rPr lang="fr-FR" sz="800" i="1" dirty="0">
                <a:solidFill>
                  <a:srgbClr val="222222"/>
                </a:solidFill>
              </a:rPr>
              <a:t> </a:t>
            </a:r>
            <a:r>
              <a:rPr lang="fr-FR" sz="800" i="1" dirty="0" err="1">
                <a:solidFill>
                  <a:srgbClr val="222222"/>
                </a:solidFill>
              </a:rPr>
              <a:t>requirements</a:t>
            </a:r>
            <a:r>
              <a:rPr lang="fr-FR" sz="800" i="1" dirty="0">
                <a:solidFill>
                  <a:srgbClr val="222222"/>
                </a:solidFill>
              </a:rPr>
              <a:t> engineering for software intensive </a:t>
            </a:r>
            <a:r>
              <a:rPr lang="fr-FR" sz="800" i="1" dirty="0" err="1">
                <a:solidFill>
                  <a:srgbClr val="222222"/>
                </a:solidFill>
              </a:rPr>
              <a:t>systems</a:t>
            </a:r>
            <a:r>
              <a:rPr lang="fr-FR" sz="800" dirty="0">
                <a:solidFill>
                  <a:srgbClr val="222222"/>
                </a:solidFill>
              </a:rPr>
              <a:t>. Morgan Kaufmann, 2018. </a:t>
            </a:r>
            <a:r>
              <a:rPr lang="en-US" sz="800" dirty="0">
                <a:solidFill>
                  <a:srgbClr val="222222"/>
                </a:solidFill>
              </a:rPr>
              <a:t>Chapter 1 - Requirements and Requirements Engineering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410602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process – actors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19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5592" y="1849033"/>
            <a:ext cx="10515600" cy="397211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b="1" dirty="0" err="1"/>
              <a:t>users</a:t>
            </a:r>
            <a:endParaRPr lang="fr-FR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operate</a:t>
            </a:r>
            <a:r>
              <a:rPr lang="fr-FR" sz="2000" dirty="0"/>
              <a:t> the software. </a:t>
            </a:r>
            <a:r>
              <a:rPr lang="fr-FR" sz="2000" dirty="0" err="1"/>
              <a:t>Heterogenous</a:t>
            </a:r>
            <a:r>
              <a:rPr lang="fr-FR" sz="2000" dirty="0"/>
              <a:t> </a:t>
            </a:r>
            <a:r>
              <a:rPr lang="fr-FR" sz="2000" dirty="0" err="1"/>
              <a:t>goup</a:t>
            </a:r>
            <a:r>
              <a:rPr lang="fr-FR" sz="2000" dirty="0"/>
              <a:t> </a:t>
            </a:r>
            <a:r>
              <a:rPr lang="fr-FR" sz="2000" dirty="0" err="1"/>
              <a:t>involving</a:t>
            </a:r>
            <a:r>
              <a:rPr lang="fr-FR" sz="2000" dirty="0"/>
              <a:t> people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different</a:t>
            </a:r>
            <a:r>
              <a:rPr lang="fr-FR" sz="2000" dirty="0"/>
              <a:t> </a:t>
            </a:r>
            <a:r>
              <a:rPr lang="fr-FR" sz="2000" dirty="0" err="1"/>
              <a:t>roles</a:t>
            </a:r>
            <a:endParaRPr lang="fr-FR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customers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those who commissioned the software or who represent the target market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market analyst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for mass-market software, marketing people act as proxy customers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regulators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impose requirements of the regulatory authorities (ex, banking, public transport, </a:t>
            </a:r>
            <a:r>
              <a:rPr lang="en-US" sz="2000" dirty="0" err="1"/>
              <a:t>utilitie</a:t>
            </a:r>
            <a:r>
              <a:rPr lang="en-US" sz="20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software engineers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legitimate interest in optimizing the actual development time and costs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1136154" y="5979490"/>
            <a:ext cx="7007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tradeoffs need to be negotiated</a:t>
            </a:r>
          </a:p>
          <a:p>
            <a:r>
              <a:rPr lang="en-US" sz="1000" dirty="0"/>
              <a:t>see for example </a:t>
            </a:r>
            <a:r>
              <a:rPr lang="en-US" sz="1000" dirty="0">
                <a:hlinkClick r:id="rId2"/>
              </a:rPr>
              <a:t>https://www.bbau.ac.in/dept/dit/TM/Requirement%20Validation.pdf</a:t>
            </a:r>
            <a:r>
              <a:rPr lang="en-US" sz="1000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92" y="5979488"/>
            <a:ext cx="590561" cy="58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8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Software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584" y="5818477"/>
            <a:ext cx="8253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Software Engineering - Part 1: Introduction</a:t>
            </a:r>
          </a:p>
          <a:p>
            <a:r>
              <a:rPr lang="en-US" sz="1400" dirty="0"/>
              <a:t>M1 Cyber Physical and Social Systems – CPS2 engineering and development - Part 3: Software Engineering</a:t>
            </a:r>
          </a:p>
          <a:p>
            <a:r>
              <a:rPr lang="en-US" sz="1400" dirty="0"/>
              <a:t>Maxime Lefrançois </a:t>
            </a:r>
            <a:r>
              <a:rPr lang="en-US" sz="1400" dirty="0">
                <a:hlinkClick r:id="rId2"/>
              </a:rPr>
              <a:t>https://maxime.lefrancois.info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Course unit URL: </a:t>
            </a:r>
            <a:r>
              <a:rPr lang="en-US" sz="1400" dirty="0">
                <a:hlinkClick r:id="rId3"/>
              </a:rPr>
              <a:t>https://ci.mines-stetienne.fr/cps2/course/softeng/</a:t>
            </a:r>
            <a:r>
              <a:rPr lang="en-US" sz="1400" dirty="0"/>
              <a:t> 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Part 1 – Introduction</a:t>
            </a:r>
          </a:p>
        </p:txBody>
      </p:sp>
    </p:spTree>
    <p:extLst>
      <p:ext uri="{BB962C8B-B14F-4D97-AF65-F5344CB8AC3E}">
        <p14:creationId xmlns:p14="http://schemas.microsoft.com/office/powerpoint/2010/main" val="4277336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process – </a:t>
            </a:r>
            <a:r>
              <a:rPr lang="en-US" dirty="0" err="1"/>
              <a:t>i</a:t>
            </a:r>
            <a:r>
              <a:rPr lang="en-US" dirty="0"/>
              <a:t>. elicitation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7538"/>
            <a:ext cx="5114925" cy="4351338"/>
          </a:xfrm>
        </p:spPr>
        <p:txBody>
          <a:bodyPr numCol="1"/>
          <a:lstStyle/>
          <a:p>
            <a:pPr marL="0" indent="0">
              <a:buNone/>
            </a:pPr>
            <a:r>
              <a:rPr lang="en-US" dirty="0"/>
              <a:t>Sources</a:t>
            </a:r>
          </a:p>
          <a:p>
            <a:pPr lvl="1"/>
            <a:r>
              <a:rPr lang="en-US" dirty="0"/>
              <a:t>goals of the software</a:t>
            </a:r>
          </a:p>
          <a:p>
            <a:pPr lvl="1"/>
            <a:r>
              <a:rPr lang="en-US" dirty="0"/>
              <a:t>domain knowledge</a:t>
            </a:r>
          </a:p>
          <a:p>
            <a:pPr lvl="1"/>
            <a:r>
              <a:rPr lang="en-US" dirty="0"/>
              <a:t>stakeholders</a:t>
            </a:r>
          </a:p>
          <a:p>
            <a:pPr lvl="1"/>
            <a:r>
              <a:rPr lang="en-US" dirty="0"/>
              <a:t>business rules</a:t>
            </a:r>
          </a:p>
          <a:p>
            <a:pPr lvl="1"/>
            <a:r>
              <a:rPr lang="en-US" dirty="0"/>
              <a:t>operational environment</a:t>
            </a:r>
          </a:p>
          <a:p>
            <a:pPr lvl="1"/>
            <a:r>
              <a:rPr lang="en-US" dirty="0"/>
              <a:t>organizational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62675" y="1887538"/>
            <a:ext cx="493395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800" dirty="0"/>
              <a:t>Elicitation techniques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interviews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scenarios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prototypes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facilitated meetings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observation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user stories </a:t>
            </a:r>
            <a:r>
              <a:rPr lang="fr-FR" sz="1100" dirty="0">
                <a:solidFill>
                  <a:prstClr val="black"/>
                </a:solidFill>
                <a:hlinkClick r:id="rId2"/>
              </a:rPr>
              <a:t>https://en.wikipedia.org/wiki/User_story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US" sz="2400"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…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fr-FR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6732877" y="4746782"/>
            <a:ext cx="5127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“As a &lt;role&gt;, I want &lt;goal/desire&gt; so that &lt;benefit&gt;.”</a:t>
            </a:r>
            <a:endParaRPr lang="fr-FR" dirty="0"/>
          </a:p>
        </p:txBody>
      </p:sp>
      <p:pic>
        <p:nvPicPr>
          <p:cNvPr id="15362" name="Picture 2" descr="Requirements Elicitation : Top 5 Techniques for Requirements Elicit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10" y="2084744"/>
            <a:ext cx="2666290" cy="226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91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process – ii. analysis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87538"/>
            <a:ext cx="5114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Classify the requirements</a:t>
            </a:r>
          </a:p>
          <a:p>
            <a:pPr lvl="1"/>
            <a:r>
              <a:rPr lang="en-US" dirty="0"/>
              <a:t>functional/nonfunctional</a:t>
            </a:r>
          </a:p>
          <a:p>
            <a:pPr lvl="1"/>
            <a:r>
              <a:rPr lang="en-US" dirty="0"/>
              <a:t>source </a:t>
            </a:r>
            <a:r>
              <a:rPr lang="en-US" sz="1000" dirty="0"/>
              <a:t>(e.g., user, regulation)</a:t>
            </a:r>
          </a:p>
          <a:p>
            <a:pPr lvl="1"/>
            <a:r>
              <a:rPr lang="en-US" dirty="0"/>
              <a:t>on the product or the process</a:t>
            </a:r>
          </a:p>
          <a:p>
            <a:pPr lvl="1"/>
            <a:r>
              <a:rPr lang="en-US" dirty="0"/>
              <a:t>priority</a:t>
            </a:r>
            <a:r>
              <a:rPr lang="en-US" sz="1050" dirty="0"/>
              <a:t> (mandatory, highly desirable, desirable, optional)</a:t>
            </a:r>
            <a:endParaRPr lang="en-US" dirty="0"/>
          </a:p>
          <a:p>
            <a:pPr lvl="1"/>
            <a:r>
              <a:rPr lang="en-US" dirty="0"/>
              <a:t>scope </a:t>
            </a:r>
            <a:r>
              <a:rPr lang="en-US" sz="1000" dirty="0"/>
              <a:t>(global, narrow)</a:t>
            </a:r>
          </a:p>
          <a:p>
            <a:pPr lvl="1"/>
            <a:r>
              <a:rPr lang="en-US" dirty="0"/>
              <a:t>Volatility/stability</a:t>
            </a:r>
          </a:p>
        </p:txBody>
      </p:sp>
    </p:spTree>
    <p:extLst>
      <p:ext uri="{BB962C8B-B14F-4D97-AF65-F5344CB8AC3E}">
        <p14:creationId xmlns:p14="http://schemas.microsoft.com/office/powerpoint/2010/main" val="32462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process – ii. analysis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388893" y="6235671"/>
            <a:ext cx="6786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medium-content-sans-serif-font"/>
              </a:rPr>
              <a:t>exemple</a:t>
            </a:r>
            <a:r>
              <a:rPr lang="en-US" sz="1000" dirty="0">
                <a:latin typeface="medium-content-sans-serif-font"/>
              </a:rPr>
              <a:t>: UML Use case diagrams</a:t>
            </a:r>
          </a:p>
          <a:p>
            <a:r>
              <a:rPr lang="en-US" sz="1000" dirty="0">
                <a:latin typeface="medium-content-sans-serif-font"/>
              </a:rPr>
              <a:t>source: https://www.uml-diagrams.org/use-case-diagrams.html</a:t>
            </a:r>
          </a:p>
        </p:txBody>
      </p:sp>
      <p:pic>
        <p:nvPicPr>
          <p:cNvPr id="16388" name="Picture 4" descr="Major elements of UML use case diagra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93" y="1416923"/>
            <a:ext cx="5719763" cy="467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9100" y="1887538"/>
            <a:ext cx="604837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Conceptual models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For example with the </a:t>
            </a:r>
            <a:r>
              <a:rPr lang="en-US" sz="2000" i="1" dirty="0"/>
              <a:t>Unified Modeling Language (UML)</a:t>
            </a:r>
          </a:p>
          <a:p>
            <a:r>
              <a:rPr lang="en-US" sz="2000" dirty="0"/>
              <a:t>use case diagrams</a:t>
            </a:r>
          </a:p>
          <a:p>
            <a:r>
              <a:rPr lang="en-US" sz="2000" dirty="0"/>
              <a:t>communication diagrams</a:t>
            </a:r>
          </a:p>
          <a:p>
            <a:r>
              <a:rPr lang="en-US" sz="2000" dirty="0"/>
              <a:t>state machine diagrams</a:t>
            </a:r>
          </a:p>
          <a:p>
            <a:r>
              <a:rPr lang="en-US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7883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process – ii. analysis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0" y="6235671"/>
            <a:ext cx="6786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medium-content-sans-serif-font"/>
              </a:rPr>
              <a:t>exemple</a:t>
            </a:r>
            <a:r>
              <a:rPr lang="en-US" sz="1000" dirty="0">
                <a:latin typeface="medium-content-sans-serif-font"/>
              </a:rPr>
              <a:t>: UML Communication diagrams</a:t>
            </a:r>
          </a:p>
          <a:p>
            <a:r>
              <a:rPr lang="en-US" sz="1000" dirty="0">
                <a:latin typeface="medium-content-sans-serif-font"/>
              </a:rPr>
              <a:t>source: https://www.uml-diagrams.org/communication-diagrams.html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" y="1887538"/>
            <a:ext cx="604837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Conceptual models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For example with the </a:t>
            </a:r>
            <a:r>
              <a:rPr lang="en-US" sz="2000" i="1" dirty="0"/>
              <a:t>Unified Modeling Language (UML)</a:t>
            </a:r>
          </a:p>
          <a:p>
            <a:r>
              <a:rPr lang="en-US" sz="2000" dirty="0"/>
              <a:t>use case diagrams</a:t>
            </a:r>
          </a:p>
          <a:p>
            <a:r>
              <a:rPr lang="en-US" sz="2000" dirty="0"/>
              <a:t>communication diagrams</a:t>
            </a:r>
          </a:p>
          <a:p>
            <a:r>
              <a:rPr lang="en-US" sz="2000" dirty="0"/>
              <a:t>state machine diagrams</a:t>
            </a:r>
          </a:p>
          <a:p>
            <a:r>
              <a:rPr lang="en-US" sz="2000" dirty="0"/>
              <a:t>…</a:t>
            </a:r>
          </a:p>
        </p:txBody>
      </p:sp>
      <p:pic>
        <p:nvPicPr>
          <p:cNvPr id="18434" name="Picture 2" descr="The major elements of UML communication diagra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8606"/>
            <a:ext cx="6096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361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process – ii. analysis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77000" y="6235671"/>
            <a:ext cx="6786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medium-content-sans-serif-font"/>
              </a:rPr>
              <a:t>exemple</a:t>
            </a:r>
            <a:r>
              <a:rPr lang="en-US" sz="1000" dirty="0">
                <a:latin typeface="medium-content-sans-serif-font"/>
              </a:rPr>
              <a:t>: UML state machine diagrams</a:t>
            </a:r>
          </a:p>
          <a:p>
            <a:r>
              <a:rPr lang="en-US" sz="1000" dirty="0">
                <a:latin typeface="medium-content-sans-serif-font"/>
              </a:rPr>
              <a:t>source: https://www.uml-diagrams.org/protocol-state-machine-diagrams.html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" y="1887538"/>
            <a:ext cx="604837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Conceptual models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For example with the </a:t>
            </a:r>
            <a:r>
              <a:rPr lang="en-US" sz="2000" i="1" dirty="0"/>
              <a:t>Unified Modeling Language (UML)</a:t>
            </a:r>
          </a:p>
          <a:p>
            <a:r>
              <a:rPr lang="en-US" sz="2000" dirty="0"/>
              <a:t>use case diagrams</a:t>
            </a:r>
          </a:p>
          <a:p>
            <a:r>
              <a:rPr lang="en-US" sz="2000" dirty="0"/>
              <a:t>communication diagrams</a:t>
            </a:r>
          </a:p>
          <a:p>
            <a:r>
              <a:rPr lang="en-US" sz="2000" dirty="0"/>
              <a:t>state machine diagrams</a:t>
            </a:r>
          </a:p>
          <a:p>
            <a:r>
              <a:rPr lang="en-US" sz="2000" dirty="0"/>
              <a:t>…</a:t>
            </a:r>
          </a:p>
        </p:txBody>
      </p:sp>
      <p:pic>
        <p:nvPicPr>
          <p:cNvPr id="20482" name="Picture 2" descr="UML protocol state machine diagram overview, major elemen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56406"/>
            <a:ext cx="4876800" cy="477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63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process – ii. analysis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" y="1887538"/>
            <a:ext cx="99441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Architectural Design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/>
              <a:t>“point when the requirement process overlaps with the software/system design”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Requirement allocation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Requirements need to be allocated to the architecture/design component that will be responsible for satisfying the requirement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Demonstrates that the requirement process is not only an upfront analysis task !</a:t>
            </a:r>
          </a:p>
        </p:txBody>
      </p:sp>
    </p:spTree>
    <p:extLst>
      <p:ext uri="{BB962C8B-B14F-4D97-AF65-F5344CB8AC3E}">
        <p14:creationId xmlns:p14="http://schemas.microsoft.com/office/powerpoint/2010/main" val="2016279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process – ii. analysis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099" y="1887538"/>
            <a:ext cx="997267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Conflicts may arise …</a:t>
            </a:r>
          </a:p>
          <a:p>
            <a:pPr lvl="1"/>
            <a:r>
              <a:rPr lang="en-US" dirty="0"/>
              <a:t>stakeholders require incompatible features</a:t>
            </a:r>
          </a:p>
          <a:p>
            <a:pPr lvl="1"/>
            <a:r>
              <a:rPr lang="en-US" dirty="0"/>
              <a:t>incompatibilities between requirements and resources</a:t>
            </a:r>
          </a:p>
          <a:p>
            <a:pPr lvl="1"/>
            <a:r>
              <a:rPr lang="en-US" dirty="0"/>
              <a:t>incompatibilities between functional and nonfunctional requirements</a:t>
            </a:r>
          </a:p>
          <a:p>
            <a:pPr lvl="1"/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Negotiation is important</a:t>
            </a:r>
          </a:p>
          <a:p>
            <a:pPr lvl="1"/>
            <a:r>
              <a:rPr lang="en-US" dirty="0"/>
              <a:t>consult with the stakeholders instead of making unilateral decisions</a:t>
            </a:r>
          </a:p>
          <a:p>
            <a:pPr lvl="1"/>
            <a:r>
              <a:rPr lang="en-US" dirty="0"/>
              <a:t>refine </a:t>
            </a:r>
            <a:r>
              <a:rPr lang="en-US" dirty="0" err="1"/>
              <a:t>priorization</a:t>
            </a:r>
            <a:endParaRPr lang="en-US" dirty="0"/>
          </a:p>
          <a:p>
            <a:pPr lvl="1"/>
            <a:r>
              <a:rPr lang="en-US" dirty="0"/>
              <a:t>estimate wisely cost and time</a:t>
            </a:r>
          </a:p>
          <a:p>
            <a:pPr lvl="1"/>
            <a:r>
              <a:rPr lang="en-US" dirty="0"/>
              <a:t>keep traces the decisions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609567"/>
            <a:ext cx="7007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see for example </a:t>
            </a:r>
            <a:r>
              <a:rPr lang="en-US" sz="1000" dirty="0">
                <a:hlinkClick r:id="rId2"/>
              </a:rPr>
              <a:t>https://www.bbau.ac.in/dept/dit/TM/Requirement%20Validation.pdf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534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process – ii. analysis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099" y="1887538"/>
            <a:ext cx="9353551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/>
              <a:t>formal analysis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i="1" dirty="0"/>
              <a:t>“application of mathematically rigorous techniques for the specification, development, and verification of software and hardware systems”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/>
              <a:t>costly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/>
              <a:t>important for safety-critical or security-critical software/systems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/>
              <a:t>permits static validation (for example, absence of deadlocks)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Methods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logic calculi, formal languages, automata theory, discrete event dynamic system, program semantics, type systems, algebraic datatypes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9567"/>
            <a:ext cx="7007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see for example </a:t>
            </a:r>
            <a:r>
              <a:rPr lang="en-US" sz="1000" dirty="0">
                <a:hlinkClick r:id="rId2"/>
              </a:rPr>
              <a:t>https://en.wikipedia.org/wiki/Formal_methods</a:t>
            </a:r>
            <a:r>
              <a:rPr lang="en-US" sz="10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5327" y="300912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/>
              <a:t>– What is formal method - https://shemesh.larc.nasa.gov/fm/fm-what.html</a:t>
            </a:r>
          </a:p>
        </p:txBody>
      </p:sp>
    </p:spTree>
    <p:extLst>
      <p:ext uri="{BB962C8B-B14F-4D97-AF65-F5344CB8AC3E}">
        <p14:creationId xmlns:p14="http://schemas.microsoft.com/office/powerpoint/2010/main" val="3005783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process – iii. specification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099" y="1887538"/>
            <a:ext cx="6831510" cy="53183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specification</a:t>
            </a:r>
            <a:r>
              <a:rPr lang="en-US" sz="2000" dirty="0"/>
              <a:t> (in software engineering)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i="1" dirty="0"/>
              <a:t>“production of a document that can be systematically reviewed, evaluated, and approved”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software requirements specification (SRS)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“structured collection of the essential requirements [functions, performance, design constraints and attributes] of the software and its external interfaces”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9567"/>
            <a:ext cx="7007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see also </a:t>
            </a:r>
            <a:r>
              <a:rPr lang="en-US" sz="1000" dirty="0">
                <a:hlinkClick r:id="rId2"/>
              </a:rPr>
              <a:t>https://en.wikipedia.org/wiki/Software_requirements_specification</a:t>
            </a:r>
            <a:r>
              <a:rPr lang="en-US" sz="10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4609" y="29615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</a:t>
            </a:r>
            <a:r>
              <a:rPr lang="fr-FR" sz="1200" dirty="0"/>
              <a:t>ISO/IEC TR 19759:2015 </a:t>
            </a:r>
            <a:r>
              <a:rPr lang="en-US" sz="1200" dirty="0"/>
              <a:t> Software Engineering Body of Knowledge (SWEBOK)</a:t>
            </a:r>
            <a:endParaRPr lang="fr-FR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203" y="1428463"/>
            <a:ext cx="2023767" cy="4970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632203" y="6398925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example organization of a SRS document</a:t>
            </a:r>
          </a:p>
          <a:p>
            <a:r>
              <a:rPr lang="en-US" sz="800" dirty="0"/>
              <a:t>source: </a:t>
            </a:r>
            <a:r>
              <a:rPr lang="en-US" sz="800" dirty="0">
                <a:hlinkClick r:id="rId2"/>
              </a:rPr>
              <a:t>https://en.wikipedia.org/wiki/Software_requirements_specification</a:t>
            </a:r>
            <a:r>
              <a:rPr lang="en-US" sz="800" dirty="0"/>
              <a:t> </a:t>
            </a:r>
          </a:p>
          <a:p>
            <a:endParaRPr lang="fr-FR" sz="800" dirty="0"/>
          </a:p>
        </p:txBody>
      </p:sp>
      <p:sp>
        <p:nvSpPr>
          <p:cNvPr id="12" name="Rectangle 11"/>
          <p:cNvSpPr/>
          <p:nvPr/>
        </p:nvSpPr>
        <p:spPr>
          <a:xfrm>
            <a:off x="838200" y="5137682"/>
            <a:ext cx="64124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i="1" dirty="0"/>
              <a:t>— </a:t>
            </a:r>
            <a:r>
              <a:rPr lang="fr-FR" sz="1200" dirty="0"/>
              <a:t>IEEE 1012-2016 - </a:t>
            </a:r>
            <a:r>
              <a:rPr lang="en-US" sz="1200" dirty="0"/>
              <a:t>IEEE Standard for System, Software, and Hardware Verification and Validation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16021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process – iv. validation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609567"/>
            <a:ext cx="7007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see for example </a:t>
            </a:r>
            <a:r>
              <a:rPr lang="en-US" sz="1000" dirty="0">
                <a:hlinkClick r:id="rId2"/>
              </a:rPr>
              <a:t>https://en.wikipedia.org/wiki/Formal_methods</a:t>
            </a:r>
            <a:r>
              <a:rPr lang="en-US" sz="1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099" y="1887538"/>
            <a:ext cx="99726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requirement validation</a:t>
            </a:r>
          </a:p>
          <a:p>
            <a:r>
              <a:rPr lang="en-US" sz="2000" dirty="0"/>
              <a:t>“confirmation by examination that requirements (individually and as a set) define the right system as intended by the stakeholders”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Techniques for requirement validation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inspections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prototyping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user manual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model validation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requirements testing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638550" y="3009126"/>
            <a:ext cx="7482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– ISO/IEC/IEEE 29148:2011 Systems and software engineering — Life cycle processes — Requirements engineering</a:t>
            </a:r>
          </a:p>
        </p:txBody>
      </p:sp>
    </p:spTree>
    <p:extLst>
      <p:ext uri="{BB962C8B-B14F-4D97-AF65-F5344CB8AC3E}">
        <p14:creationId xmlns:p14="http://schemas.microsoft.com/office/powerpoint/2010/main" val="16902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this course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982726"/>
            <a:ext cx="10515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The aim of this session is for you to learn about Software Engineering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5592" y="3638634"/>
            <a:ext cx="100340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/>
              <a:t>Software engineering is the systematic application of engineering approaches to the development of software.</a:t>
            </a:r>
          </a:p>
          <a:p>
            <a:pPr algn="just"/>
            <a:r>
              <a:rPr lang="en-US" sz="2000" i="1" dirty="0"/>
              <a:t>A software engineer is a person who applies the principles of software engineering to design, develop, maintain, test, and evaluate computer software. The term programmer is sometimes used as a synonym, but may also lack connotations of engineering education or skills.</a:t>
            </a:r>
            <a:endParaRPr lang="en-US" sz="2000" b="0" i="1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7696" y="54087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</a:t>
            </a:r>
            <a:r>
              <a:rPr lang="fr-FR" sz="1200" i="1" dirty="0" err="1"/>
              <a:t>Wikipedia</a:t>
            </a:r>
            <a:r>
              <a:rPr lang="fr-FR" sz="1200" i="1" dirty="0"/>
              <a:t> </a:t>
            </a:r>
            <a:r>
              <a:rPr lang="fr-FR" sz="1200" i="1" dirty="0" err="1"/>
              <a:t>contributors</a:t>
            </a:r>
            <a:r>
              <a:rPr lang="fr-FR" sz="1200" i="1" dirty="0"/>
              <a:t> - https://en.wikipedia.org/wiki/Software_engineering</a:t>
            </a:r>
          </a:p>
          <a:p>
            <a:br>
              <a:rPr lang="fr-FR" sz="1200" dirty="0"/>
            </a:b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00529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 tools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5635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/>
              <a:t>Detailed</a:t>
            </a:r>
            <a:r>
              <a:rPr lang="fr-FR" sz="1400" dirty="0"/>
              <a:t> </a:t>
            </a:r>
            <a:r>
              <a:rPr lang="fr-FR" sz="1400" dirty="0" err="1"/>
              <a:t>list</a:t>
            </a:r>
            <a:r>
              <a:rPr lang="fr-FR" sz="1400" dirty="0"/>
              <a:t> </a:t>
            </a:r>
            <a:r>
              <a:rPr lang="fr-FR" sz="1400" dirty="0" err="1"/>
              <a:t>here</a:t>
            </a:r>
            <a:r>
              <a:rPr lang="fr-FR" sz="1400" dirty="0"/>
              <a:t> (</a:t>
            </a:r>
            <a:r>
              <a:rPr lang="fr-FR" sz="1400" dirty="0" err="1"/>
              <a:t>see</a:t>
            </a:r>
            <a:r>
              <a:rPr lang="fr-FR" sz="1400" dirty="0"/>
              <a:t> </a:t>
            </a:r>
            <a:r>
              <a:rPr lang="fr-FR" sz="1400" dirty="0" err="1"/>
              <a:t>column</a:t>
            </a:r>
            <a:r>
              <a:rPr lang="fr-FR" sz="1400" dirty="0"/>
              <a:t> « RM »)</a:t>
            </a:r>
          </a:p>
          <a:p>
            <a:r>
              <a:rPr lang="fr-FR" sz="1400" dirty="0">
                <a:hlinkClick r:id="rId2"/>
              </a:rPr>
              <a:t>https://en.wikipedia.org/wiki/List_of_requirements_engineering_tools</a:t>
            </a:r>
            <a:r>
              <a:rPr lang="fr-FR" sz="1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2800" y="1290578"/>
            <a:ext cx="997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almost exclusively commercial tools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03" y="2401374"/>
            <a:ext cx="3748458" cy="1926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91403" y="4327533"/>
            <a:ext cx="37346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https://www.jamasoftware.com/solutions/software-development/</a:t>
            </a:r>
          </a:p>
        </p:txBody>
      </p:sp>
      <p:pic>
        <p:nvPicPr>
          <p:cNvPr id="21514" name="Picture 10" descr="Requirements Traceability in Agile - Visure Requirements and JIRA  Integration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t="14601" r="14697" b="18146"/>
          <a:stretch/>
        </p:blipFill>
        <p:spPr bwMode="auto">
          <a:xfrm>
            <a:off x="3978509" y="3477705"/>
            <a:ext cx="4111975" cy="21920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78509" y="5669803"/>
            <a:ext cx="16770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https://visuresolutions.com/</a:t>
            </a:r>
          </a:p>
        </p:txBody>
      </p:sp>
      <p:pic>
        <p:nvPicPr>
          <p:cNvPr id="21510" name="Picture 6" descr="https://www.innoslate.com/wp-content/uploads/2019/10/img-copy-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3435" r="2684" b="6228"/>
          <a:stretch/>
        </p:blipFill>
        <p:spPr bwMode="auto">
          <a:xfrm>
            <a:off x="7686989" y="4023077"/>
            <a:ext cx="4381081" cy="23915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86989" y="6414585"/>
            <a:ext cx="31694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https://www.innoslate.com/requirements-management/</a:t>
            </a:r>
          </a:p>
        </p:txBody>
      </p:sp>
    </p:spTree>
    <p:extLst>
      <p:ext uri="{BB962C8B-B14F-4D97-AF65-F5344CB8AC3E}">
        <p14:creationId xmlns:p14="http://schemas.microsoft.com/office/powerpoint/2010/main" val="176471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07" y="0"/>
            <a:ext cx="1096241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40414" y="6642556"/>
            <a:ext cx="34515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Breakdown of Topics for the Software Requirements KA. Source: SWEBOK V3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1259098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Software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Part 3 – The ISO/IEC 25010 </a:t>
            </a:r>
            <a:r>
              <a:rPr lang="en-US" dirty="0"/>
              <a:t>System and software quality models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100584" y="5818477"/>
            <a:ext cx="8253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Software Engineering - Part 1: Introduction</a:t>
            </a:r>
          </a:p>
          <a:p>
            <a:r>
              <a:rPr lang="en-US" sz="1400" dirty="0"/>
              <a:t>M1 Cyber Physical and Social Systems – CPS2 engineering and development - Part 3: Software Engineering</a:t>
            </a:r>
          </a:p>
          <a:p>
            <a:r>
              <a:rPr lang="en-US" sz="1400" dirty="0"/>
              <a:t>Maxime Lefrançois </a:t>
            </a:r>
            <a:r>
              <a:rPr lang="en-US" sz="1400" dirty="0">
                <a:hlinkClick r:id="rId2"/>
              </a:rPr>
              <a:t>https://maxime.lefrancois.info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Course unit URL: </a:t>
            </a:r>
            <a:r>
              <a:rPr lang="en-US" sz="1400" dirty="0">
                <a:hlinkClick r:id="rId3"/>
              </a:rPr>
              <a:t>https://ci.mines-stetienne.fr/cps2/course/softeng/</a:t>
            </a:r>
            <a:r>
              <a:rPr lang="en-US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75870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1" charset="-128"/>
              </a:rPr>
              <a:t>Software quality model (ISO/IEC 25010:2011)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33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5592" y="2059131"/>
            <a:ext cx="107381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software quality</a:t>
            </a:r>
          </a:p>
          <a:p>
            <a:r>
              <a:rPr lang="en-US" dirty="0"/>
              <a:t>degree to which a software product satisfies stated and implied needs when used under specified conditions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7696" y="273474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</a:t>
            </a:r>
            <a:r>
              <a:rPr lang="fr-FR" sz="1200" dirty="0"/>
              <a:t>ISO/IEC 25010:2011 </a:t>
            </a:r>
            <a:r>
              <a:rPr lang="en-US" sz="1200" dirty="0"/>
              <a:t>System and software quality models</a:t>
            </a:r>
            <a:endParaRPr lang="fr-FR" sz="1200" dirty="0"/>
          </a:p>
        </p:txBody>
      </p:sp>
      <p:sp>
        <p:nvSpPr>
          <p:cNvPr id="3" name="Rectangle 2"/>
          <p:cNvSpPr/>
          <p:nvPr/>
        </p:nvSpPr>
        <p:spPr>
          <a:xfrm>
            <a:off x="4492752" y="1351994"/>
            <a:ext cx="8235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https://iso25000.com/index.php/en/iso-25000-standards/iso-25010</a:t>
            </a:r>
            <a:r>
              <a:rPr lang="fr-FR" dirty="0"/>
              <a:t> </a:t>
            </a:r>
          </a:p>
        </p:txBody>
      </p:sp>
      <p:pic>
        <p:nvPicPr>
          <p:cNvPr id="27650" name="Picture 2" descr="https://iso25000.com/images/figures/en/iso25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192659"/>
            <a:ext cx="11836400" cy="334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23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DFEB62E-8DC6-4E8C-9A75-37FB7AEA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07" y="2259186"/>
            <a:ext cx="8509288" cy="5309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b="1" dirty="0"/>
              <a:t>Quality model for AI </a:t>
            </a:r>
            <a:r>
              <a:rPr lang="en-US" dirty="0"/>
              <a:t>systems</a:t>
            </a:r>
            <a:r>
              <a:rPr lang="en-US" dirty="0">
                <a:ea typeface="ＭＳ Ｐゴシック" pitchFamily="-111" charset="-128"/>
              </a:rPr>
              <a:t> (ISO/IEC 25059:2024)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34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92752" y="1351994"/>
            <a:ext cx="8235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https://iso25000.com/index.php/en/iso-25000-standards/iso-25059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4987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1" charset="-128"/>
              </a:rPr>
              <a:t>Software quality model (ISO/IEC 25010:</a:t>
            </a:r>
            <a:r>
              <a:rPr lang="en-US" b="1" dirty="0">
                <a:ea typeface="ＭＳ Ｐゴシック" pitchFamily="-111" charset="-128"/>
              </a:rPr>
              <a:t>2023</a:t>
            </a:r>
            <a:r>
              <a:rPr lang="en-US" dirty="0">
                <a:ea typeface="ＭＳ Ｐゴシック" pitchFamily="-111" charset="-128"/>
              </a:rPr>
              <a:t>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35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5591" y="2059131"/>
            <a:ext cx="112850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software quality</a:t>
            </a:r>
          </a:p>
          <a:p>
            <a:r>
              <a:rPr lang="en-US" dirty="0"/>
              <a:t>degree to which the system satisfies the stated and implied needs of its various stakeholders, and thus provides value.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7696" y="273474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</a:t>
            </a:r>
            <a:r>
              <a:rPr lang="fr-FR" sz="1200" dirty="0"/>
              <a:t>ISO/IEC 25010:2011 </a:t>
            </a:r>
            <a:r>
              <a:rPr lang="en-US" sz="1200" dirty="0"/>
              <a:t>System and software quality models</a:t>
            </a:r>
            <a:endParaRPr lang="fr-FR" sz="1200" dirty="0"/>
          </a:p>
        </p:txBody>
      </p:sp>
      <p:sp>
        <p:nvSpPr>
          <p:cNvPr id="3" name="Rectangle 2"/>
          <p:cNvSpPr/>
          <p:nvPr/>
        </p:nvSpPr>
        <p:spPr>
          <a:xfrm>
            <a:off x="4492752" y="1351994"/>
            <a:ext cx="8235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https://iso25000.com/index.php/en/iso-25000-standards/iso-25010</a:t>
            </a:r>
            <a:r>
              <a:rPr lang="fr-FR" dirty="0"/>
              <a:t> </a:t>
            </a:r>
          </a:p>
        </p:txBody>
      </p:sp>
      <p:pic>
        <p:nvPicPr>
          <p:cNvPr id="1028" name="Picture 4" descr="iso_25010_en.png (5914×1940)">
            <a:extLst>
              <a:ext uri="{FF2B5EF4-FFF2-40B4-BE49-F238E27FC236}">
                <a16:creationId xmlns:a16="http://schemas.microsoft.com/office/drawing/2014/main" id="{AAA01230-ED15-4E94-9A15-38DB6850D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1" y="3074044"/>
            <a:ext cx="11082322" cy="36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8FC35BA-2857-496B-9A8A-37AC82510780}"/>
              </a:ext>
            </a:extLst>
          </p:cNvPr>
          <p:cNvSpPr/>
          <p:nvPr/>
        </p:nvSpPr>
        <p:spPr>
          <a:xfrm>
            <a:off x="9134573" y="3392998"/>
            <a:ext cx="1282046" cy="5756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CB1C459-772C-48ED-9C15-D95411135BC2}"/>
              </a:ext>
            </a:extLst>
          </p:cNvPr>
          <p:cNvSpPr/>
          <p:nvPr/>
        </p:nvSpPr>
        <p:spPr>
          <a:xfrm>
            <a:off x="10416619" y="3401328"/>
            <a:ext cx="1282046" cy="57568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BD1092-0EDA-403B-AE5D-E17FEAE4FF23}"/>
              </a:ext>
            </a:extLst>
          </p:cNvPr>
          <p:cNvSpPr txBox="1"/>
          <p:nvPr/>
        </p:nvSpPr>
        <p:spPr>
          <a:xfrm>
            <a:off x="10936808" y="3031996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highlight>
                  <a:srgbClr val="FFFF00"/>
                </a:highlight>
              </a:rPr>
              <a:t>NEW!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F7115F4-AD44-4192-9FD0-E785DC6D7527}"/>
              </a:ext>
            </a:extLst>
          </p:cNvPr>
          <p:cNvSpPr/>
          <p:nvPr/>
        </p:nvSpPr>
        <p:spPr>
          <a:xfrm>
            <a:off x="4199059" y="3411850"/>
            <a:ext cx="1282046" cy="5756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B42A371-EC57-40FB-85B0-5EDF5027A9DF}"/>
              </a:ext>
            </a:extLst>
          </p:cNvPr>
          <p:cNvSpPr/>
          <p:nvPr/>
        </p:nvSpPr>
        <p:spPr>
          <a:xfrm>
            <a:off x="4251489" y="5289354"/>
            <a:ext cx="1229616" cy="139425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4BB6D35-6435-4239-A404-807D4A145900}"/>
              </a:ext>
            </a:extLst>
          </p:cNvPr>
          <p:cNvSpPr/>
          <p:nvPr/>
        </p:nvSpPr>
        <p:spPr>
          <a:xfrm>
            <a:off x="5481105" y="3941321"/>
            <a:ext cx="1197878" cy="29131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88B213C1-2DD2-471F-8005-13E6758481F1}"/>
              </a:ext>
            </a:extLst>
          </p:cNvPr>
          <p:cNvSpPr/>
          <p:nvPr/>
        </p:nvSpPr>
        <p:spPr>
          <a:xfrm>
            <a:off x="6708161" y="5347486"/>
            <a:ext cx="1197878" cy="29131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C74EDB6A-0589-46AE-8675-33C0DB01A895}"/>
              </a:ext>
            </a:extLst>
          </p:cNvPr>
          <p:cNvSpPr/>
          <p:nvPr/>
        </p:nvSpPr>
        <p:spPr>
          <a:xfrm>
            <a:off x="9160701" y="4217840"/>
            <a:ext cx="1197878" cy="29131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7987F7D-C79E-4A55-82FE-B8303C97B610}"/>
              </a:ext>
            </a:extLst>
          </p:cNvPr>
          <p:cNvSpPr txBox="1"/>
          <p:nvPr/>
        </p:nvSpPr>
        <p:spPr>
          <a:xfrm>
            <a:off x="7551586" y="545413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highlight>
                  <a:srgbClr val="FFFF00"/>
                </a:highlight>
              </a:rPr>
              <a:t>NEW!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16D322D-BE9A-4918-8072-A82D7FEDF73A}"/>
              </a:ext>
            </a:extLst>
          </p:cNvPr>
          <p:cNvSpPr txBox="1"/>
          <p:nvPr/>
        </p:nvSpPr>
        <p:spPr>
          <a:xfrm>
            <a:off x="6345659" y="369969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highlight>
                  <a:srgbClr val="FFFF00"/>
                </a:highlight>
              </a:rPr>
              <a:t>NEW!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F247794-3BFA-40CE-845C-7D96981163C3}"/>
              </a:ext>
            </a:extLst>
          </p:cNvPr>
          <p:cNvSpPr txBox="1"/>
          <p:nvPr/>
        </p:nvSpPr>
        <p:spPr>
          <a:xfrm>
            <a:off x="3253337" y="534960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</a:rPr>
              <a:t>MODIFIED</a:t>
            </a:r>
          </a:p>
        </p:txBody>
      </p:sp>
    </p:spTree>
    <p:extLst>
      <p:ext uri="{BB962C8B-B14F-4D97-AF65-F5344CB8AC3E}">
        <p14:creationId xmlns:p14="http://schemas.microsoft.com/office/powerpoint/2010/main" val="2071394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03D0D0-5A55-47E8-BFA5-2F7898A19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77915"/>
            <a:ext cx="5597543" cy="4096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1" charset="-128"/>
              </a:rPr>
              <a:t>Evaluation process (ISO/IEC 25040:2011)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36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5591" y="2059131"/>
            <a:ext cx="11285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Five activities, each having different steps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92752" y="1351994"/>
            <a:ext cx="8235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https://iso25000.com/index.php/en/iso-25000-standards/iso-25040</a:t>
            </a:r>
            <a:r>
              <a:rPr lang="fr-FR" dirty="0"/>
              <a:t>  </a:t>
            </a:r>
          </a:p>
        </p:txBody>
      </p:sp>
      <p:pic>
        <p:nvPicPr>
          <p:cNvPr id="2050" name="Picture 2" descr="Activities of ISO 25040">
            <a:extLst>
              <a:ext uri="{FF2B5EF4-FFF2-40B4-BE49-F238E27FC236}">
                <a16:creationId xmlns:a16="http://schemas.microsoft.com/office/drawing/2014/main" id="{25A89579-222E-4170-ADD8-46E62326D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1" y="2705813"/>
            <a:ext cx="3612020" cy="212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F11282F5-ABEC-459A-AC7C-44128805DEA7}"/>
              </a:ext>
            </a:extLst>
          </p:cNvPr>
          <p:cNvSpPr/>
          <p:nvPr/>
        </p:nvSpPr>
        <p:spPr>
          <a:xfrm>
            <a:off x="4751109" y="2705813"/>
            <a:ext cx="537328" cy="538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2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60s-80s – The Software </a:t>
            </a:r>
            <a:r>
              <a:rPr lang="fr-FR" dirty="0" err="1"/>
              <a:t>Crisis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3031889"/>
            <a:ext cx="100340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/>
              <a:t>The major cause of the software crisis is that the machines have become several orders of magnitude more powerful! To put it quite bluntly: as long as there were no machines, programming was no problem at all; when we had a few weak computers, programming became a mild problem, and now we have gigantic computers, programming has become an equally gigantic problem.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50536" y="47381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</a:t>
            </a:r>
            <a:r>
              <a:rPr lang="en-US" sz="1200" dirty="0" err="1"/>
              <a:t>Edsger</a:t>
            </a:r>
            <a:r>
              <a:rPr lang="en-US" sz="1200" dirty="0"/>
              <a:t> </a:t>
            </a:r>
            <a:r>
              <a:rPr lang="en-US" sz="1200" dirty="0" err="1"/>
              <a:t>Dijkstra</a:t>
            </a:r>
            <a:r>
              <a:rPr lang="en-US" sz="1200" dirty="0"/>
              <a:t>, The Humble Programmer (EWD340), 1972 Turing Award Lecture</a:t>
            </a:r>
          </a:p>
        </p:txBody>
      </p:sp>
    </p:spTree>
    <p:extLst>
      <p:ext uri="{BB962C8B-B14F-4D97-AF65-F5344CB8AC3E}">
        <p14:creationId xmlns:p14="http://schemas.microsoft.com/office/powerpoint/2010/main" val="233762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Fun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485" y="853893"/>
            <a:ext cx="5868219" cy="5525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456" y="6538912"/>
            <a:ext cx="29065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/>
              <a:t>source: </a:t>
            </a:r>
            <a:r>
              <a:rPr lang="fr-FR" sz="900" dirty="0">
                <a:hlinkClick r:id="rId3"/>
              </a:rPr>
              <a:t>http://catless.ncl.ac.uk/Risks/19.33.html%23subj1</a:t>
            </a:r>
            <a:r>
              <a:rPr lang="fr-FR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846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 fun story: Therac-25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312" y="6403340"/>
            <a:ext cx="4998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hlinkClick r:id="rId2"/>
              </a:rPr>
              <a:t>https://catless.ncl.ac.uk/Risks/3.09.html</a:t>
            </a:r>
            <a:endParaRPr lang="fr-FR" sz="900" dirty="0"/>
          </a:p>
          <a:p>
            <a:r>
              <a:rPr lang="fr-FR" sz="900" dirty="0">
                <a:hlinkClick r:id="rId3"/>
              </a:rPr>
              <a:t>https://en.wikipedia.org/wiki/History_of_software_engineering#1965_to_1985:_The_software_crisis</a:t>
            </a:r>
            <a:r>
              <a:rPr lang="fr-FR" sz="900" dirty="0"/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451" y="1460937"/>
            <a:ext cx="5287113" cy="5125165"/>
          </a:xfrm>
          <a:prstGeom prst="rect">
            <a:avLst/>
          </a:prstGeom>
        </p:spPr>
      </p:pic>
      <p:pic>
        <p:nvPicPr>
          <p:cNvPr id="9" name="Picture 2" descr="Killer Bug. Therac-25: Quick-and-Dir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2" y="1899871"/>
            <a:ext cx="4903233" cy="18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2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Fun bugs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485" y="853893"/>
            <a:ext cx="5401429" cy="5915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764" y="1783334"/>
            <a:ext cx="2723699" cy="17005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456" y="6538912"/>
            <a:ext cx="21018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hlinkClick r:id="rId4"/>
              </a:rPr>
              <a:t>https://catless.ncl.ac.uk/Risks/3.44.html</a:t>
            </a:r>
            <a:r>
              <a:rPr lang="fr-FR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982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stories: RISKS Digest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" y="1524399"/>
            <a:ext cx="108813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333333"/>
                </a:solidFill>
                <a:latin typeface="Open Sans"/>
              </a:rPr>
              <a:t>Forum on Risks to the Public in Computers and Related Systems</a:t>
            </a:r>
          </a:p>
          <a:p>
            <a:pPr algn="ctr"/>
            <a:r>
              <a:rPr lang="en-US" sz="1400" dirty="0">
                <a:solidFill>
                  <a:srgbClr val="333333"/>
                </a:solidFill>
                <a:latin typeface="Open Sans"/>
              </a:rPr>
              <a:t>ACM Committee on Computers and Public Policy, Peter G. Neumann, moderator</a:t>
            </a:r>
          </a:p>
          <a:p>
            <a:pPr algn="ctr"/>
            <a:r>
              <a:rPr lang="fr-FR" sz="1400" dirty="0">
                <a:hlinkClick r:id="rId2"/>
              </a:rPr>
              <a:t>http://catless.ncl.ac.uk/Risks/</a:t>
            </a:r>
            <a:endParaRPr lang="fr-FR" sz="1400" dirty="0"/>
          </a:p>
          <a:p>
            <a:pPr algn="ctr"/>
            <a:endParaRPr lang="en-US" sz="1400" dirty="0"/>
          </a:p>
          <a:p>
            <a:r>
              <a:rPr lang="en-US" sz="1400" dirty="0"/>
              <a:t>Examples of Volume 1, 1985</a:t>
            </a:r>
          </a:p>
          <a:p>
            <a:r>
              <a:rPr lang="en-US" sz="1400" dirty="0"/>
              <a:t>Legend: ! = Loss of Life; * = Potentially Life-Critical; $ = Loss of Money/Equipment; S = Security/Privacy/Integrity Flaw</a:t>
            </a:r>
          </a:p>
          <a:p>
            <a:endParaRPr lang="en-US" sz="1400" dirty="0"/>
          </a:p>
          <a:p>
            <a:r>
              <a:rPr lang="en-US" sz="1400" dirty="0"/>
              <a:t>!S Arthritis-therapy microwaves set pacemaker to 214, killed patient (SEN 5 1)</a:t>
            </a:r>
          </a:p>
          <a:p>
            <a:r>
              <a:rPr lang="en-US" sz="1400" dirty="0"/>
              <a:t>*$ Mariner 18: aborted due to missing NOT in program (SEN 5 2)</a:t>
            </a:r>
          </a:p>
          <a:p>
            <a:r>
              <a:rPr lang="en-US" sz="1400" dirty="0"/>
              <a:t>*$ F18: plane crashed due to missing exception condition, pilot OK (SEN 6 2)</a:t>
            </a:r>
          </a:p>
          <a:p>
            <a:r>
              <a:rPr lang="en-US" sz="1400" dirty="0"/>
              <a:t>*$ El Dorado brake computer bug caused recall of all El Dorados (SEN 4 4)</a:t>
            </a:r>
          </a:p>
          <a:p>
            <a:r>
              <a:rPr lang="en-US" sz="1400" dirty="0"/>
              <a:t>*  Second Space Shuttle operational simulation: tight loop upon cancellation of an attempted abort; required manual override (SEN 7 1)</a:t>
            </a:r>
          </a:p>
          <a:p>
            <a:r>
              <a:rPr lang="en-US" sz="1400" dirty="0"/>
              <a:t>*  Gemini V 100mi landing err, </a:t>
            </a:r>
            <a:r>
              <a:rPr lang="en-US" sz="1400" dirty="0" err="1"/>
              <a:t>prog</a:t>
            </a:r>
            <a:r>
              <a:rPr lang="en-US" sz="1400" dirty="0"/>
              <a:t> ignored orbital motion around sun (SEN 9 1)</a:t>
            </a:r>
          </a:p>
          <a:p>
            <a:r>
              <a:rPr lang="en-US" sz="1400" dirty="0"/>
              <a:t>*  F16 simulation: plane flipped over whenever it crossed equator (SEN 5 2)</a:t>
            </a:r>
          </a:p>
          <a:p>
            <a:r>
              <a:rPr lang="en-US" sz="1400" dirty="0"/>
              <a:t>*  F16 simulation: upside-down F16 deadlock over left vs. right roll (SEN 9 5)</a:t>
            </a:r>
          </a:p>
          <a:p>
            <a:r>
              <a:rPr lang="en-US" sz="1400" dirty="0"/>
              <a:t>*  SF BART train doors sometimes open on long legs between stations (SEN 8 5)</a:t>
            </a:r>
          </a:p>
          <a:p>
            <a:r>
              <a:rPr lang="en-US" sz="1400" dirty="0"/>
              <a:t>*  IRS reprogramming cost USA interest on at least 1,150,000 refunds (SEN 10 3)</a:t>
            </a:r>
          </a:p>
          <a:p>
            <a:r>
              <a:rPr lang="en-US" sz="1400" dirty="0"/>
              <a:t>   Santa Clara prison data system (inmate altered release date) (SEN 10 1).</a:t>
            </a:r>
          </a:p>
          <a:p>
            <a:r>
              <a:rPr lang="en-US" sz="1400" dirty="0"/>
              <a:t>   Computerized time-bomb inserted by programmer (for extortion?) (10 3)</a:t>
            </a:r>
          </a:p>
          <a:p>
            <a:r>
              <a:rPr lang="en-US" sz="1400" dirty="0"/>
              <a:t>*$ Colorado River flooding in 1983, due to faulty weather data and/or faulty model; too much water was kept dammed prior to spring thaws.</a:t>
            </a:r>
          </a:p>
          <a:p>
            <a:r>
              <a:rPr lang="en-US" sz="1400" dirty="0"/>
              <a:t>$  1979 AT&amp;T program bug downed phone service to Greece for months (SEN 10 3)</a:t>
            </a:r>
          </a:p>
          <a:p>
            <a:r>
              <a:rPr lang="en-US" sz="1400" dirty="0"/>
              <a:t>    Quebec election prediction gave loser big win [1981] (SEN 10 2, p. 25-26)</a:t>
            </a:r>
          </a:p>
          <a:p>
            <a:r>
              <a:rPr lang="en-US" sz="1400" dirty="0"/>
              <a:t>   SW vendor rigs elections? (David Burnham, NY Times front page, 29 July 1985)</a:t>
            </a:r>
          </a:p>
          <a:p>
            <a:r>
              <a:rPr lang="en-US" sz="1400" dirty="0"/>
              <a:t>   Vancouver Stock Index lost 574 points over 22 months -- </a:t>
            </a:r>
            <a:r>
              <a:rPr lang="en-US" sz="1400" dirty="0" err="1"/>
              <a:t>roundoff</a:t>
            </a:r>
            <a:r>
              <a:rPr lang="en-US" sz="1400" dirty="0"/>
              <a:t> (SEN 9 1) 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9126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fr-FR" sz="4000" dirty="0" err="1"/>
              <a:t>Productivity</a:t>
            </a:r>
            <a:r>
              <a:rPr lang="fr-FR" sz="4000" dirty="0"/>
              <a:t> and </a:t>
            </a:r>
            <a:r>
              <a:rPr lang="fr-FR" sz="4000" dirty="0" err="1"/>
              <a:t>quality</a:t>
            </a:r>
            <a:r>
              <a:rPr lang="fr-FR" sz="4000" dirty="0"/>
              <a:t> issues in software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5592" y="1749800"/>
            <a:ext cx="50507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Due to: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increase in size and complexity of systems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err="1"/>
              <a:t>shorter</a:t>
            </a:r>
            <a:r>
              <a:rPr lang="fr-FR" sz="2000" dirty="0"/>
              <a:t> and </a:t>
            </a:r>
            <a:r>
              <a:rPr lang="fr-FR" sz="2000" dirty="0" err="1"/>
              <a:t>shorter</a:t>
            </a:r>
            <a:r>
              <a:rPr lang="fr-FR" sz="2000" dirty="0"/>
              <a:t> deadlines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err="1"/>
              <a:t>bigger</a:t>
            </a:r>
            <a:r>
              <a:rPr lang="fr-FR" sz="2000" dirty="0"/>
              <a:t> and </a:t>
            </a:r>
            <a:r>
              <a:rPr lang="fr-FR" sz="2000" dirty="0" err="1"/>
              <a:t>bigger</a:t>
            </a:r>
            <a:r>
              <a:rPr lang="fr-FR" sz="2000" dirty="0"/>
              <a:t> teams, </a:t>
            </a:r>
            <a:r>
              <a:rPr lang="fr-FR" sz="2000" dirty="0" err="1"/>
              <a:t>with</a:t>
            </a:r>
            <a:r>
              <a:rPr lang="fr-FR" sz="2000" dirty="0"/>
              <a:t> multiple </a:t>
            </a:r>
            <a:r>
              <a:rPr lang="fr-FR" sz="2000" dirty="0" err="1"/>
              <a:t>skills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7403592" y="1749799"/>
            <a:ext cx="32535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Causing: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Cost and Budget Overruns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err="1"/>
              <a:t>Property</a:t>
            </a:r>
            <a:r>
              <a:rPr lang="fr-FR" sz="2000" dirty="0"/>
              <a:t> Damage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Life and </a:t>
            </a:r>
            <a:r>
              <a:rPr lang="fr-FR" sz="2000" dirty="0" err="1"/>
              <a:t>Death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23059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2971</Words>
  <Application>Microsoft Office PowerPoint</Application>
  <PresentationFormat>Grand écran</PresentationFormat>
  <Paragraphs>353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5" baseType="lpstr">
      <vt:lpstr>ＭＳ Ｐゴシック</vt:lpstr>
      <vt:lpstr>Arial</vt:lpstr>
      <vt:lpstr>Calibri</vt:lpstr>
      <vt:lpstr>Calibri Light</vt:lpstr>
      <vt:lpstr>Helvetica Neue</vt:lpstr>
      <vt:lpstr>medium-content-sans-serif-font</vt:lpstr>
      <vt:lpstr>Open Sans</vt:lpstr>
      <vt:lpstr>Wingdings</vt:lpstr>
      <vt:lpstr>Office Theme</vt:lpstr>
      <vt:lpstr>Software Engineering</vt:lpstr>
      <vt:lpstr>Software Engineering</vt:lpstr>
      <vt:lpstr>Objectives of this course</vt:lpstr>
      <vt:lpstr>60s-80s – The Software Crisis</vt:lpstr>
      <vt:lpstr>Fun story</vt:lpstr>
      <vt:lpstr>Not fun story: Therac-25</vt:lpstr>
      <vt:lpstr>Fun bugs</vt:lpstr>
      <vt:lpstr>Many more stories: RISKS Digest</vt:lpstr>
      <vt:lpstr>Productivity and quality issues in software ...</vt:lpstr>
      <vt:lpstr>Productivity and quality issues in software ...</vt:lpstr>
      <vt:lpstr>SWEBOK: Software Engineering Body of Knowledge</vt:lpstr>
      <vt:lpstr>Software Engineering</vt:lpstr>
      <vt:lpstr>Software Requirement - definition</vt:lpstr>
      <vt:lpstr>Software Requirement - definition</vt:lpstr>
      <vt:lpstr>Product and Process requirements</vt:lpstr>
      <vt:lpstr>Functional and Nonfunctional requirements</vt:lpstr>
      <vt:lpstr>Functional and Nonfunctional requirements</vt:lpstr>
      <vt:lpstr>Requirements process</vt:lpstr>
      <vt:lpstr>Requirements process – actors</vt:lpstr>
      <vt:lpstr>Requirements process – i. elicitation</vt:lpstr>
      <vt:lpstr>Requirements process – ii. analysis</vt:lpstr>
      <vt:lpstr>Requirements process – ii. analysis</vt:lpstr>
      <vt:lpstr>Requirements process – ii. analysis</vt:lpstr>
      <vt:lpstr>Requirements process – ii. analysis</vt:lpstr>
      <vt:lpstr>Requirements process – ii. analysis</vt:lpstr>
      <vt:lpstr>Requirements process – ii. analysis</vt:lpstr>
      <vt:lpstr>Requirements process – ii. analysis</vt:lpstr>
      <vt:lpstr>Requirements process – iii. specification</vt:lpstr>
      <vt:lpstr>Requirements process – iv. validation</vt:lpstr>
      <vt:lpstr>Software requirements tools</vt:lpstr>
      <vt:lpstr>Présentation PowerPoint</vt:lpstr>
      <vt:lpstr>Software Engineering</vt:lpstr>
      <vt:lpstr>Software quality model (ISO/IEC 25010:2011)</vt:lpstr>
      <vt:lpstr>Quality model for AI systems (ISO/IEC 25059:2024)</vt:lpstr>
      <vt:lpstr>Software quality model (ISO/IEC 25010:2023)</vt:lpstr>
      <vt:lpstr>Evaluation process (ISO/IEC 25040:2011)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Graphes de connaissances</dc:title>
  <dc:creator>Maxime Lefrançois</dc:creator>
  <cp:lastModifiedBy>Maxime Lefrancois</cp:lastModifiedBy>
  <cp:revision>202</cp:revision>
  <dcterms:created xsi:type="dcterms:W3CDTF">2021-07-21T09:40:55Z</dcterms:created>
  <dcterms:modified xsi:type="dcterms:W3CDTF">2024-09-16T14:59:35Z</dcterms:modified>
</cp:coreProperties>
</file>