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7" r:id="rId3"/>
    <p:sldId id="399" r:id="rId4"/>
    <p:sldId id="382" r:id="rId5"/>
    <p:sldId id="400" r:id="rId6"/>
    <p:sldId id="370" r:id="rId7"/>
    <p:sldId id="401" r:id="rId8"/>
    <p:sldId id="402" r:id="rId9"/>
    <p:sldId id="408" r:id="rId10"/>
    <p:sldId id="403" r:id="rId11"/>
    <p:sldId id="404" r:id="rId12"/>
    <p:sldId id="407" r:id="rId13"/>
    <p:sldId id="409" r:id="rId14"/>
    <p:sldId id="410" r:id="rId15"/>
    <p:sldId id="412" r:id="rId16"/>
    <p:sldId id="413" r:id="rId17"/>
    <p:sldId id="432" r:id="rId18"/>
    <p:sldId id="435" r:id="rId19"/>
    <p:sldId id="433" r:id="rId20"/>
    <p:sldId id="429" r:id="rId21"/>
    <p:sldId id="430" r:id="rId22"/>
    <p:sldId id="417" r:id="rId23"/>
    <p:sldId id="419" r:id="rId24"/>
    <p:sldId id="420" r:id="rId25"/>
    <p:sldId id="421" r:id="rId26"/>
    <p:sldId id="418" r:id="rId27"/>
    <p:sldId id="422" r:id="rId28"/>
    <p:sldId id="423" r:id="rId29"/>
    <p:sldId id="424" r:id="rId30"/>
    <p:sldId id="425" r:id="rId31"/>
    <p:sldId id="426" r:id="rId32"/>
    <p:sldId id="427" r:id="rId33"/>
    <p:sldId id="428" r:id="rId34"/>
    <p:sldId id="43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04BEA3-ED52-4DD1-AD73-718EAC74D0D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68174076-12A0-4619-940A-B75D184B6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6C1C7F12-1524-48D7-97C0-76140978EF1A}"/>
              </a:ext>
            </a:extLst>
          </p:cNvPr>
          <p:cNvSpPr>
            <a:spLocks noGrp="1"/>
          </p:cNvSpPr>
          <p:nvPr>
            <p:ph type="dt" sz="half" idx="10"/>
          </p:nvPr>
        </p:nvSpPr>
        <p:spPr/>
        <p:txBody>
          <a:bodyPr/>
          <a:lstStyle/>
          <a:p>
            <a:fld id="{97A98504-B91A-4263-9609-637CC8565BE0}" type="datetimeFigureOut">
              <a:rPr lang="en-US" smtClean="0"/>
              <a:t>9/4/2023</a:t>
            </a:fld>
            <a:endParaRPr lang="en-US"/>
          </a:p>
        </p:txBody>
      </p:sp>
      <p:sp>
        <p:nvSpPr>
          <p:cNvPr id="5" name="Espace réservé du pied de page 4">
            <a:extLst>
              <a:ext uri="{FF2B5EF4-FFF2-40B4-BE49-F238E27FC236}">
                <a16:creationId xmlns:a16="http://schemas.microsoft.com/office/drawing/2014/main" id="{17AD00D9-267C-4F01-9813-41D6CE9897D2}"/>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3004824B-B3BD-4098-AB83-B0B9425D0EF7}"/>
              </a:ext>
            </a:extLst>
          </p:cNvPr>
          <p:cNvSpPr>
            <a:spLocks noGrp="1"/>
          </p:cNvSpPr>
          <p:nvPr>
            <p:ph type="sldNum" sz="quarter" idx="12"/>
          </p:nvPr>
        </p:nvSpPr>
        <p:spPr/>
        <p:txBody>
          <a:bodyPr/>
          <a:lstStyle/>
          <a:p>
            <a:fld id="{6F9DF367-107A-4801-BBCB-3D5B17376E52}" type="slidenum">
              <a:rPr lang="en-US" smtClean="0"/>
              <a:t>‹N°›</a:t>
            </a:fld>
            <a:endParaRPr lang="en-US"/>
          </a:p>
        </p:txBody>
      </p:sp>
    </p:spTree>
    <p:extLst>
      <p:ext uri="{BB962C8B-B14F-4D97-AF65-F5344CB8AC3E}">
        <p14:creationId xmlns:p14="http://schemas.microsoft.com/office/powerpoint/2010/main" val="820097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9794D-E343-4051-8E78-7B2C0CCE7E64}"/>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82AD0C44-BF3D-4F1E-95C2-4F90A5969C8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A03267B-9822-4C58-9A05-7EF2354389AA}"/>
              </a:ext>
            </a:extLst>
          </p:cNvPr>
          <p:cNvSpPr>
            <a:spLocks noGrp="1"/>
          </p:cNvSpPr>
          <p:nvPr>
            <p:ph type="dt" sz="half" idx="10"/>
          </p:nvPr>
        </p:nvSpPr>
        <p:spPr/>
        <p:txBody>
          <a:bodyPr/>
          <a:lstStyle/>
          <a:p>
            <a:fld id="{97A98504-B91A-4263-9609-637CC8565BE0}" type="datetimeFigureOut">
              <a:rPr lang="en-US" smtClean="0"/>
              <a:t>9/4/2023</a:t>
            </a:fld>
            <a:endParaRPr lang="en-US"/>
          </a:p>
        </p:txBody>
      </p:sp>
      <p:sp>
        <p:nvSpPr>
          <p:cNvPr id="5" name="Espace réservé du pied de page 4">
            <a:extLst>
              <a:ext uri="{FF2B5EF4-FFF2-40B4-BE49-F238E27FC236}">
                <a16:creationId xmlns:a16="http://schemas.microsoft.com/office/drawing/2014/main" id="{15991DD2-54BF-424C-AAAE-3777E1BAABCE}"/>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001F3B52-7800-4D9B-90DE-1002C958969C}"/>
              </a:ext>
            </a:extLst>
          </p:cNvPr>
          <p:cNvSpPr>
            <a:spLocks noGrp="1"/>
          </p:cNvSpPr>
          <p:nvPr>
            <p:ph type="sldNum" sz="quarter" idx="12"/>
          </p:nvPr>
        </p:nvSpPr>
        <p:spPr/>
        <p:txBody>
          <a:bodyPr/>
          <a:lstStyle/>
          <a:p>
            <a:fld id="{6F9DF367-107A-4801-BBCB-3D5B17376E52}" type="slidenum">
              <a:rPr lang="en-US" smtClean="0"/>
              <a:t>‹N°›</a:t>
            </a:fld>
            <a:endParaRPr lang="en-US"/>
          </a:p>
        </p:txBody>
      </p:sp>
    </p:spTree>
    <p:extLst>
      <p:ext uri="{BB962C8B-B14F-4D97-AF65-F5344CB8AC3E}">
        <p14:creationId xmlns:p14="http://schemas.microsoft.com/office/powerpoint/2010/main" val="195496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736B86C-D263-450E-BBB9-496F8CC8DCD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5EFBDD11-D8D2-4AE9-9021-53B4C908CDE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D2026FAE-E64B-40DB-8EE0-3FB4291A486A}"/>
              </a:ext>
            </a:extLst>
          </p:cNvPr>
          <p:cNvSpPr>
            <a:spLocks noGrp="1"/>
          </p:cNvSpPr>
          <p:nvPr>
            <p:ph type="dt" sz="half" idx="10"/>
          </p:nvPr>
        </p:nvSpPr>
        <p:spPr/>
        <p:txBody>
          <a:bodyPr/>
          <a:lstStyle/>
          <a:p>
            <a:fld id="{97A98504-B91A-4263-9609-637CC8565BE0}" type="datetimeFigureOut">
              <a:rPr lang="en-US" smtClean="0"/>
              <a:t>9/4/2023</a:t>
            </a:fld>
            <a:endParaRPr lang="en-US"/>
          </a:p>
        </p:txBody>
      </p:sp>
      <p:sp>
        <p:nvSpPr>
          <p:cNvPr id="5" name="Espace réservé du pied de page 4">
            <a:extLst>
              <a:ext uri="{FF2B5EF4-FFF2-40B4-BE49-F238E27FC236}">
                <a16:creationId xmlns:a16="http://schemas.microsoft.com/office/drawing/2014/main" id="{A05D130D-77B1-48E0-97A3-5A20412953F4}"/>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93E125C-C4D9-45C8-9758-6145075825A0}"/>
              </a:ext>
            </a:extLst>
          </p:cNvPr>
          <p:cNvSpPr>
            <a:spLocks noGrp="1"/>
          </p:cNvSpPr>
          <p:nvPr>
            <p:ph type="sldNum" sz="quarter" idx="12"/>
          </p:nvPr>
        </p:nvSpPr>
        <p:spPr/>
        <p:txBody>
          <a:bodyPr/>
          <a:lstStyle/>
          <a:p>
            <a:fld id="{6F9DF367-107A-4801-BBCB-3D5B17376E52}" type="slidenum">
              <a:rPr lang="en-US" smtClean="0"/>
              <a:t>‹N°›</a:t>
            </a:fld>
            <a:endParaRPr lang="en-US"/>
          </a:p>
        </p:txBody>
      </p:sp>
    </p:spTree>
    <p:extLst>
      <p:ext uri="{BB962C8B-B14F-4D97-AF65-F5344CB8AC3E}">
        <p14:creationId xmlns:p14="http://schemas.microsoft.com/office/powerpoint/2010/main" val="111106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33CC4A-2728-4AAF-8B4C-A75839163658}"/>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56F40431-BA85-4B05-9EF0-93A9586BD4C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145B6E15-5691-4359-BEEB-2FE073054E10}"/>
              </a:ext>
            </a:extLst>
          </p:cNvPr>
          <p:cNvSpPr>
            <a:spLocks noGrp="1"/>
          </p:cNvSpPr>
          <p:nvPr>
            <p:ph type="dt" sz="half" idx="10"/>
          </p:nvPr>
        </p:nvSpPr>
        <p:spPr/>
        <p:txBody>
          <a:bodyPr/>
          <a:lstStyle/>
          <a:p>
            <a:fld id="{97A98504-B91A-4263-9609-637CC8565BE0}" type="datetimeFigureOut">
              <a:rPr lang="en-US" smtClean="0"/>
              <a:t>9/4/2023</a:t>
            </a:fld>
            <a:endParaRPr lang="en-US"/>
          </a:p>
        </p:txBody>
      </p:sp>
      <p:sp>
        <p:nvSpPr>
          <p:cNvPr id="5" name="Espace réservé du pied de page 4">
            <a:extLst>
              <a:ext uri="{FF2B5EF4-FFF2-40B4-BE49-F238E27FC236}">
                <a16:creationId xmlns:a16="http://schemas.microsoft.com/office/drawing/2014/main" id="{D4F7E23E-CE1C-4047-8538-4AA2A7ED2FA8}"/>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3F36BC7D-ABD9-49E3-A9AB-60F8BB9AFA98}"/>
              </a:ext>
            </a:extLst>
          </p:cNvPr>
          <p:cNvSpPr>
            <a:spLocks noGrp="1"/>
          </p:cNvSpPr>
          <p:nvPr>
            <p:ph type="sldNum" sz="quarter" idx="12"/>
          </p:nvPr>
        </p:nvSpPr>
        <p:spPr/>
        <p:txBody>
          <a:bodyPr/>
          <a:lstStyle/>
          <a:p>
            <a:fld id="{6F9DF367-107A-4801-BBCB-3D5B17376E52}" type="slidenum">
              <a:rPr lang="en-US" smtClean="0"/>
              <a:t>‹N°›</a:t>
            </a:fld>
            <a:endParaRPr lang="en-US"/>
          </a:p>
        </p:txBody>
      </p:sp>
    </p:spTree>
    <p:extLst>
      <p:ext uri="{BB962C8B-B14F-4D97-AF65-F5344CB8AC3E}">
        <p14:creationId xmlns:p14="http://schemas.microsoft.com/office/powerpoint/2010/main" val="192663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07708-5CC8-4684-B4E1-5D0759FFCCB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AD51C9A2-28E9-4644-861A-256F45893F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8F8D1D0-B1B2-4D9E-86CD-6EC067DAD0D8}"/>
              </a:ext>
            </a:extLst>
          </p:cNvPr>
          <p:cNvSpPr>
            <a:spLocks noGrp="1"/>
          </p:cNvSpPr>
          <p:nvPr>
            <p:ph type="dt" sz="half" idx="10"/>
          </p:nvPr>
        </p:nvSpPr>
        <p:spPr/>
        <p:txBody>
          <a:bodyPr/>
          <a:lstStyle/>
          <a:p>
            <a:fld id="{97A98504-B91A-4263-9609-637CC8565BE0}" type="datetimeFigureOut">
              <a:rPr lang="en-US" smtClean="0"/>
              <a:t>9/4/2023</a:t>
            </a:fld>
            <a:endParaRPr lang="en-US"/>
          </a:p>
        </p:txBody>
      </p:sp>
      <p:sp>
        <p:nvSpPr>
          <p:cNvPr id="5" name="Espace réservé du pied de page 4">
            <a:extLst>
              <a:ext uri="{FF2B5EF4-FFF2-40B4-BE49-F238E27FC236}">
                <a16:creationId xmlns:a16="http://schemas.microsoft.com/office/drawing/2014/main" id="{BBDF4AD6-D82C-4EE0-9D66-FB615F448904}"/>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2317C9C2-587C-4BF7-8F5F-7B28E6513C6F}"/>
              </a:ext>
            </a:extLst>
          </p:cNvPr>
          <p:cNvSpPr>
            <a:spLocks noGrp="1"/>
          </p:cNvSpPr>
          <p:nvPr>
            <p:ph type="sldNum" sz="quarter" idx="12"/>
          </p:nvPr>
        </p:nvSpPr>
        <p:spPr/>
        <p:txBody>
          <a:bodyPr/>
          <a:lstStyle/>
          <a:p>
            <a:fld id="{6F9DF367-107A-4801-BBCB-3D5B17376E52}" type="slidenum">
              <a:rPr lang="en-US" smtClean="0"/>
              <a:t>‹N°›</a:t>
            </a:fld>
            <a:endParaRPr lang="en-US"/>
          </a:p>
        </p:txBody>
      </p:sp>
    </p:spTree>
    <p:extLst>
      <p:ext uri="{BB962C8B-B14F-4D97-AF65-F5344CB8AC3E}">
        <p14:creationId xmlns:p14="http://schemas.microsoft.com/office/powerpoint/2010/main" val="273414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202A04-2826-43E1-B96D-A2EB6F9BFFA4}"/>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55173D9F-6471-41EC-8920-A276BD81E36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A1FDAB75-CB6F-415F-9FCE-8B11BE6BF964}"/>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DC3BB8FD-2577-4674-A4D7-8280FEDD7296}"/>
              </a:ext>
            </a:extLst>
          </p:cNvPr>
          <p:cNvSpPr>
            <a:spLocks noGrp="1"/>
          </p:cNvSpPr>
          <p:nvPr>
            <p:ph type="dt" sz="half" idx="10"/>
          </p:nvPr>
        </p:nvSpPr>
        <p:spPr/>
        <p:txBody>
          <a:bodyPr/>
          <a:lstStyle/>
          <a:p>
            <a:fld id="{97A98504-B91A-4263-9609-637CC8565BE0}" type="datetimeFigureOut">
              <a:rPr lang="en-US" smtClean="0"/>
              <a:t>9/4/2023</a:t>
            </a:fld>
            <a:endParaRPr lang="en-US"/>
          </a:p>
        </p:txBody>
      </p:sp>
      <p:sp>
        <p:nvSpPr>
          <p:cNvPr id="6" name="Espace réservé du pied de page 5">
            <a:extLst>
              <a:ext uri="{FF2B5EF4-FFF2-40B4-BE49-F238E27FC236}">
                <a16:creationId xmlns:a16="http://schemas.microsoft.com/office/drawing/2014/main" id="{E4F91103-428F-483A-BFA2-E5750CBC5174}"/>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B078246A-FB52-48AF-902C-959DC57249D1}"/>
              </a:ext>
            </a:extLst>
          </p:cNvPr>
          <p:cNvSpPr>
            <a:spLocks noGrp="1"/>
          </p:cNvSpPr>
          <p:nvPr>
            <p:ph type="sldNum" sz="quarter" idx="12"/>
          </p:nvPr>
        </p:nvSpPr>
        <p:spPr/>
        <p:txBody>
          <a:bodyPr/>
          <a:lstStyle/>
          <a:p>
            <a:fld id="{6F9DF367-107A-4801-BBCB-3D5B17376E52}" type="slidenum">
              <a:rPr lang="en-US" smtClean="0"/>
              <a:t>‹N°›</a:t>
            </a:fld>
            <a:endParaRPr lang="en-US"/>
          </a:p>
        </p:txBody>
      </p:sp>
    </p:spTree>
    <p:extLst>
      <p:ext uri="{BB962C8B-B14F-4D97-AF65-F5344CB8AC3E}">
        <p14:creationId xmlns:p14="http://schemas.microsoft.com/office/powerpoint/2010/main" val="2485563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A3FC7-DCF7-499D-AF96-B7F61A5D0D46}"/>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3C091B64-8B35-4102-9BF8-4A7D764EAD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EBB33958-DB6D-4804-847C-517453DA583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E601DAF8-CC3A-4921-AACE-A9D7AA05EB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3A0FA63-E12A-42F3-B0B2-0691761C6F1D}"/>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4D581839-F123-430C-98E7-7049A5B24969}"/>
              </a:ext>
            </a:extLst>
          </p:cNvPr>
          <p:cNvSpPr>
            <a:spLocks noGrp="1"/>
          </p:cNvSpPr>
          <p:nvPr>
            <p:ph type="dt" sz="half" idx="10"/>
          </p:nvPr>
        </p:nvSpPr>
        <p:spPr/>
        <p:txBody>
          <a:bodyPr/>
          <a:lstStyle/>
          <a:p>
            <a:fld id="{97A98504-B91A-4263-9609-637CC8565BE0}" type="datetimeFigureOut">
              <a:rPr lang="en-US" smtClean="0"/>
              <a:t>9/4/2023</a:t>
            </a:fld>
            <a:endParaRPr lang="en-US"/>
          </a:p>
        </p:txBody>
      </p:sp>
      <p:sp>
        <p:nvSpPr>
          <p:cNvPr id="8" name="Espace réservé du pied de page 7">
            <a:extLst>
              <a:ext uri="{FF2B5EF4-FFF2-40B4-BE49-F238E27FC236}">
                <a16:creationId xmlns:a16="http://schemas.microsoft.com/office/drawing/2014/main" id="{F3B90155-ECAF-4635-8DD0-6C674949CCB5}"/>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599333E9-D5C9-4530-ADD2-35D74DC37C8C}"/>
              </a:ext>
            </a:extLst>
          </p:cNvPr>
          <p:cNvSpPr>
            <a:spLocks noGrp="1"/>
          </p:cNvSpPr>
          <p:nvPr>
            <p:ph type="sldNum" sz="quarter" idx="12"/>
          </p:nvPr>
        </p:nvSpPr>
        <p:spPr/>
        <p:txBody>
          <a:bodyPr/>
          <a:lstStyle/>
          <a:p>
            <a:fld id="{6F9DF367-107A-4801-BBCB-3D5B17376E52}" type="slidenum">
              <a:rPr lang="en-US" smtClean="0"/>
              <a:t>‹N°›</a:t>
            </a:fld>
            <a:endParaRPr lang="en-US"/>
          </a:p>
        </p:txBody>
      </p:sp>
    </p:spTree>
    <p:extLst>
      <p:ext uri="{BB962C8B-B14F-4D97-AF65-F5344CB8AC3E}">
        <p14:creationId xmlns:p14="http://schemas.microsoft.com/office/powerpoint/2010/main" val="209033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D4ADF5-529A-4283-BBF7-357C67ADC55C}"/>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3D9A19B6-DEAA-462B-B600-7406EA4887C6}"/>
              </a:ext>
            </a:extLst>
          </p:cNvPr>
          <p:cNvSpPr>
            <a:spLocks noGrp="1"/>
          </p:cNvSpPr>
          <p:nvPr>
            <p:ph type="dt" sz="half" idx="10"/>
          </p:nvPr>
        </p:nvSpPr>
        <p:spPr/>
        <p:txBody>
          <a:bodyPr/>
          <a:lstStyle/>
          <a:p>
            <a:fld id="{97A98504-B91A-4263-9609-637CC8565BE0}" type="datetimeFigureOut">
              <a:rPr lang="en-US" smtClean="0"/>
              <a:t>9/4/2023</a:t>
            </a:fld>
            <a:endParaRPr lang="en-US"/>
          </a:p>
        </p:txBody>
      </p:sp>
      <p:sp>
        <p:nvSpPr>
          <p:cNvPr id="4" name="Espace réservé du pied de page 3">
            <a:extLst>
              <a:ext uri="{FF2B5EF4-FFF2-40B4-BE49-F238E27FC236}">
                <a16:creationId xmlns:a16="http://schemas.microsoft.com/office/drawing/2014/main" id="{F97D617A-DEEA-444F-8E50-68F19E495333}"/>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5D13CA00-4F81-4BD1-9EF7-C6930794EEAE}"/>
              </a:ext>
            </a:extLst>
          </p:cNvPr>
          <p:cNvSpPr>
            <a:spLocks noGrp="1"/>
          </p:cNvSpPr>
          <p:nvPr>
            <p:ph type="sldNum" sz="quarter" idx="12"/>
          </p:nvPr>
        </p:nvSpPr>
        <p:spPr/>
        <p:txBody>
          <a:bodyPr/>
          <a:lstStyle/>
          <a:p>
            <a:fld id="{6F9DF367-107A-4801-BBCB-3D5B17376E52}" type="slidenum">
              <a:rPr lang="en-US" smtClean="0"/>
              <a:t>‹N°›</a:t>
            </a:fld>
            <a:endParaRPr lang="en-US"/>
          </a:p>
        </p:txBody>
      </p:sp>
    </p:spTree>
    <p:extLst>
      <p:ext uri="{BB962C8B-B14F-4D97-AF65-F5344CB8AC3E}">
        <p14:creationId xmlns:p14="http://schemas.microsoft.com/office/powerpoint/2010/main" val="259991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12B74B-CEDB-422D-A2BE-E3CB1C17229F}"/>
              </a:ext>
            </a:extLst>
          </p:cNvPr>
          <p:cNvSpPr>
            <a:spLocks noGrp="1"/>
          </p:cNvSpPr>
          <p:nvPr>
            <p:ph type="dt" sz="half" idx="10"/>
          </p:nvPr>
        </p:nvSpPr>
        <p:spPr/>
        <p:txBody>
          <a:bodyPr/>
          <a:lstStyle/>
          <a:p>
            <a:fld id="{97A98504-B91A-4263-9609-637CC8565BE0}" type="datetimeFigureOut">
              <a:rPr lang="en-US" smtClean="0"/>
              <a:t>9/4/2023</a:t>
            </a:fld>
            <a:endParaRPr lang="en-US"/>
          </a:p>
        </p:txBody>
      </p:sp>
      <p:sp>
        <p:nvSpPr>
          <p:cNvPr id="3" name="Espace réservé du pied de page 2">
            <a:extLst>
              <a:ext uri="{FF2B5EF4-FFF2-40B4-BE49-F238E27FC236}">
                <a16:creationId xmlns:a16="http://schemas.microsoft.com/office/drawing/2014/main" id="{94FF5C6D-7C0E-49AC-BB4D-ABF17A7452E5}"/>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418AA525-61D6-4FD8-89CE-82ECC269C3AB}"/>
              </a:ext>
            </a:extLst>
          </p:cNvPr>
          <p:cNvSpPr>
            <a:spLocks noGrp="1"/>
          </p:cNvSpPr>
          <p:nvPr>
            <p:ph type="sldNum" sz="quarter" idx="12"/>
          </p:nvPr>
        </p:nvSpPr>
        <p:spPr/>
        <p:txBody>
          <a:bodyPr/>
          <a:lstStyle/>
          <a:p>
            <a:fld id="{6F9DF367-107A-4801-BBCB-3D5B17376E52}" type="slidenum">
              <a:rPr lang="en-US" smtClean="0"/>
              <a:t>‹N°›</a:t>
            </a:fld>
            <a:endParaRPr lang="en-US"/>
          </a:p>
        </p:txBody>
      </p:sp>
    </p:spTree>
    <p:extLst>
      <p:ext uri="{BB962C8B-B14F-4D97-AF65-F5344CB8AC3E}">
        <p14:creationId xmlns:p14="http://schemas.microsoft.com/office/powerpoint/2010/main" val="178215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6E688D-B544-48F9-AD3D-293F0D66DDD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6792F981-092B-4DCF-AD88-276FBB592A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D53B586B-BAAE-49EA-85F8-ACE8237BD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2F87794-9A9B-451F-95CC-EFA9E58D590D}"/>
              </a:ext>
            </a:extLst>
          </p:cNvPr>
          <p:cNvSpPr>
            <a:spLocks noGrp="1"/>
          </p:cNvSpPr>
          <p:nvPr>
            <p:ph type="dt" sz="half" idx="10"/>
          </p:nvPr>
        </p:nvSpPr>
        <p:spPr/>
        <p:txBody>
          <a:bodyPr/>
          <a:lstStyle/>
          <a:p>
            <a:fld id="{97A98504-B91A-4263-9609-637CC8565BE0}" type="datetimeFigureOut">
              <a:rPr lang="en-US" smtClean="0"/>
              <a:t>9/4/2023</a:t>
            </a:fld>
            <a:endParaRPr lang="en-US"/>
          </a:p>
        </p:txBody>
      </p:sp>
      <p:sp>
        <p:nvSpPr>
          <p:cNvPr id="6" name="Espace réservé du pied de page 5">
            <a:extLst>
              <a:ext uri="{FF2B5EF4-FFF2-40B4-BE49-F238E27FC236}">
                <a16:creationId xmlns:a16="http://schemas.microsoft.com/office/drawing/2014/main" id="{76923808-5EC0-44AD-AC38-EA915AC5CC8B}"/>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C35D2B81-4C5F-4263-A759-3DDF7A31BCD9}"/>
              </a:ext>
            </a:extLst>
          </p:cNvPr>
          <p:cNvSpPr>
            <a:spLocks noGrp="1"/>
          </p:cNvSpPr>
          <p:nvPr>
            <p:ph type="sldNum" sz="quarter" idx="12"/>
          </p:nvPr>
        </p:nvSpPr>
        <p:spPr/>
        <p:txBody>
          <a:bodyPr/>
          <a:lstStyle/>
          <a:p>
            <a:fld id="{6F9DF367-107A-4801-BBCB-3D5B17376E52}" type="slidenum">
              <a:rPr lang="en-US" smtClean="0"/>
              <a:t>‹N°›</a:t>
            </a:fld>
            <a:endParaRPr lang="en-US"/>
          </a:p>
        </p:txBody>
      </p:sp>
    </p:spTree>
    <p:extLst>
      <p:ext uri="{BB962C8B-B14F-4D97-AF65-F5344CB8AC3E}">
        <p14:creationId xmlns:p14="http://schemas.microsoft.com/office/powerpoint/2010/main" val="185232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35BA9-F0F7-4249-B7A7-22D3FEDA10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F65D0A65-3172-49B6-9034-1E309A59E0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D10ED12C-A259-44EC-A8E7-E443B7961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B50AC68-A267-4324-9425-220E7B2F7076}"/>
              </a:ext>
            </a:extLst>
          </p:cNvPr>
          <p:cNvSpPr>
            <a:spLocks noGrp="1"/>
          </p:cNvSpPr>
          <p:nvPr>
            <p:ph type="dt" sz="half" idx="10"/>
          </p:nvPr>
        </p:nvSpPr>
        <p:spPr/>
        <p:txBody>
          <a:bodyPr/>
          <a:lstStyle/>
          <a:p>
            <a:fld id="{97A98504-B91A-4263-9609-637CC8565BE0}" type="datetimeFigureOut">
              <a:rPr lang="en-US" smtClean="0"/>
              <a:t>9/4/2023</a:t>
            </a:fld>
            <a:endParaRPr lang="en-US"/>
          </a:p>
        </p:txBody>
      </p:sp>
      <p:sp>
        <p:nvSpPr>
          <p:cNvPr id="6" name="Espace réservé du pied de page 5">
            <a:extLst>
              <a:ext uri="{FF2B5EF4-FFF2-40B4-BE49-F238E27FC236}">
                <a16:creationId xmlns:a16="http://schemas.microsoft.com/office/drawing/2014/main" id="{C2F9299A-0299-4435-B192-EA0208996491}"/>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CA02CE3F-72F2-4456-88E5-2DF3D1B39E99}"/>
              </a:ext>
            </a:extLst>
          </p:cNvPr>
          <p:cNvSpPr>
            <a:spLocks noGrp="1"/>
          </p:cNvSpPr>
          <p:nvPr>
            <p:ph type="sldNum" sz="quarter" idx="12"/>
          </p:nvPr>
        </p:nvSpPr>
        <p:spPr/>
        <p:txBody>
          <a:bodyPr/>
          <a:lstStyle/>
          <a:p>
            <a:fld id="{6F9DF367-107A-4801-BBCB-3D5B17376E52}" type="slidenum">
              <a:rPr lang="en-US" smtClean="0"/>
              <a:t>‹N°›</a:t>
            </a:fld>
            <a:endParaRPr lang="en-US"/>
          </a:p>
        </p:txBody>
      </p:sp>
    </p:spTree>
    <p:extLst>
      <p:ext uri="{BB962C8B-B14F-4D97-AF65-F5344CB8AC3E}">
        <p14:creationId xmlns:p14="http://schemas.microsoft.com/office/powerpoint/2010/main" val="91446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910CDE-86E4-4F91-B0A8-BECBC75C0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EB30260F-EC9D-4D23-A652-85B4348B2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600434F4-2102-490E-B124-9FD4F3B30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98504-B91A-4263-9609-637CC8565BE0}" type="datetimeFigureOut">
              <a:rPr lang="en-US" smtClean="0"/>
              <a:t>9/4/2023</a:t>
            </a:fld>
            <a:endParaRPr lang="en-US"/>
          </a:p>
        </p:txBody>
      </p:sp>
      <p:sp>
        <p:nvSpPr>
          <p:cNvPr id="5" name="Espace réservé du pied de page 4">
            <a:extLst>
              <a:ext uri="{FF2B5EF4-FFF2-40B4-BE49-F238E27FC236}">
                <a16:creationId xmlns:a16="http://schemas.microsoft.com/office/drawing/2014/main" id="{0E73D0E8-5611-4079-8BA4-44B821617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5F6E4C52-79ED-405E-AB45-099056A98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DF367-107A-4801-BBCB-3D5B17376E52}" type="slidenum">
              <a:rPr lang="en-US" smtClean="0"/>
              <a:t>‹N°›</a:t>
            </a:fld>
            <a:endParaRPr lang="en-US"/>
          </a:p>
        </p:txBody>
      </p:sp>
    </p:spTree>
    <p:extLst>
      <p:ext uri="{BB962C8B-B14F-4D97-AF65-F5344CB8AC3E}">
        <p14:creationId xmlns:p14="http://schemas.microsoft.com/office/powerpoint/2010/main" val="421736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utorialscampus.com/sdlc/agile-model.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gilemanifesto.or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gilemanifesto.or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extremeprogramming.org/" TargetMode="External"/><Relationship Id="rId1" Type="http://schemas.openxmlformats.org/officeDocument/2006/relationships/slideLayout" Target="../slideLayouts/slideLayout4.xml"/><Relationship Id="rId5" Type="http://schemas.openxmlformats.org/officeDocument/2006/relationships/image" Target="../media/image16.gif"/><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hyperlink" Target="https://www.scrum.or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scrumguides.org/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guru99.com/agile-vs-devop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i.mines-stetienne.fr/i2si/softeng/"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scrum.org/"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scrumguides.org/index.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crum.or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scrumguides.org/index.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crum.org/"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scrumguides.org/index.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crum.org/"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scrumguides.org/index.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crum.org/"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scrumguides.org/index.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scrumguides.org/index.html" TargetMode="External"/><Relationship Id="rId2" Type="http://schemas.openxmlformats.org/officeDocument/2006/relationships/hyperlink" Target="https://www.scrum.or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https://www.scrumguides.org/index.html" TargetMode="External"/><Relationship Id="rId2" Type="http://schemas.openxmlformats.org/officeDocument/2006/relationships/hyperlink" Target="https://www.scrum.org/"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s://www.scrumguides.org/index.html" TargetMode="External"/><Relationship Id="rId2" Type="http://schemas.openxmlformats.org/officeDocument/2006/relationships/hyperlink" Target="https://www.scrum.org/"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hyperlink" Target="https://www.scrumguides.org/index.html" TargetMode="External"/><Relationship Id="rId2" Type="http://schemas.openxmlformats.org/officeDocument/2006/relationships/hyperlink" Target="https://www.scrum.org/"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Software_development_proces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crumguides.org/index.html" TargetMode="External"/><Relationship Id="rId2" Type="http://schemas.openxmlformats.org/officeDocument/2006/relationships/hyperlink" Target="https://www.scrum.org/"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s://www.scrumguides.org/index.html" TargetMode="External"/><Relationship Id="rId2" Type="http://schemas.openxmlformats.org/officeDocument/2006/relationships/hyperlink" Target="https://www.scrum.org/"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hyperlink" Target="https://www.scrumguides.org/index.html" TargetMode="External"/><Relationship Id="rId2" Type="http://schemas.openxmlformats.org/officeDocument/2006/relationships/hyperlink" Target="https://www.scrum.org/"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hyperlink" Target="https://www.scrumguides.org/index.html" TargetMode="External"/><Relationship Id="rId2" Type="http://schemas.openxmlformats.org/officeDocument/2006/relationships/hyperlink" Target="https://www.scrum.org/"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hyperlink" Target="https://www.scrum.org/"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www.scrumguides.org/index.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utorialscampus.com/sdlc/v-model.ht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tutorialscampus.com/sdl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tutorialscampus.com/sdlc/"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r>
              <a:rPr lang="fr-FR" dirty="0"/>
              <a:t>Part 4 – Software Engineering Process</a:t>
            </a:r>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319190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Agile </a:t>
            </a:r>
            <a:r>
              <a:rPr lang="fr-FR" dirty="0" err="1"/>
              <a:t>methods</a:t>
            </a:r>
            <a:r>
              <a:rPr lang="fr-FR" dirty="0"/>
              <a:t> </a:t>
            </a:r>
            <a:r>
              <a:rPr lang="fr-FR" sz="2800" b="1" dirty="0">
                <a:solidFill>
                  <a:schemeClr val="accent2">
                    <a:lumMod val="75000"/>
                  </a:schemeClr>
                </a:solidFill>
              </a:rPr>
              <a:t>(not a SDLC model!)</a:t>
            </a:r>
          </a:p>
        </p:txBody>
      </p:sp>
      <p:sp>
        <p:nvSpPr>
          <p:cNvPr id="4" name="Slide Number Placeholder 3"/>
          <p:cNvSpPr>
            <a:spLocks noGrp="1"/>
          </p:cNvSpPr>
          <p:nvPr>
            <p:ph type="sldNum" sz="quarter" idx="12"/>
          </p:nvPr>
        </p:nvSpPr>
        <p:spPr/>
        <p:txBody>
          <a:bodyPr/>
          <a:lstStyle/>
          <a:p>
            <a:fld id="{50488829-712A-49CD-A5AC-8F60246B7228}" type="slidenum">
              <a:rPr lang="en-US" smtClean="0"/>
              <a:t>10</a:t>
            </a:fld>
            <a:endParaRPr lang="en-US"/>
          </a:p>
        </p:txBody>
      </p:sp>
      <p:sp>
        <p:nvSpPr>
          <p:cNvPr id="3" name="Rectangle 2"/>
          <p:cNvSpPr/>
          <p:nvPr/>
        </p:nvSpPr>
        <p:spPr>
          <a:xfrm>
            <a:off x="0" y="6611779"/>
            <a:ext cx="3555782" cy="246221"/>
          </a:xfrm>
          <a:prstGeom prst="rect">
            <a:avLst/>
          </a:prstGeom>
        </p:spPr>
        <p:txBody>
          <a:bodyPr wrap="none">
            <a:spAutoFit/>
          </a:bodyPr>
          <a:lstStyle/>
          <a:p>
            <a:r>
              <a:rPr lang="fr-FR" sz="1000" dirty="0"/>
              <a:t>source: </a:t>
            </a:r>
            <a:r>
              <a:rPr lang="fr-FR" sz="1000" dirty="0">
                <a:hlinkClick r:id="rId2"/>
              </a:rPr>
              <a:t>https://www.tutorialscampus.com/sdlc/agile-model.htm</a:t>
            </a:r>
            <a:r>
              <a:rPr lang="fr-FR" sz="1000" dirty="0"/>
              <a:t> </a:t>
            </a:r>
          </a:p>
        </p:txBody>
      </p:sp>
      <p:pic>
        <p:nvPicPr>
          <p:cNvPr id="50178" name="Picture 2" descr="https://www.tutorialscampus.com/sdlc/img/agile-model-with-multiple-itera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0" y="1279430"/>
            <a:ext cx="12041579" cy="43472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346568" y="180459"/>
            <a:ext cx="742511" cy="369332"/>
          </a:xfrm>
          <a:prstGeom prst="rect">
            <a:avLst/>
          </a:prstGeom>
        </p:spPr>
        <p:txBody>
          <a:bodyPr wrap="none">
            <a:spAutoFit/>
          </a:bodyPr>
          <a:lstStyle/>
          <a:p>
            <a:r>
              <a:rPr lang="fr-FR" dirty="0"/>
              <a:t>1990s</a:t>
            </a:r>
          </a:p>
        </p:txBody>
      </p:sp>
      <p:sp>
        <p:nvSpPr>
          <p:cNvPr id="11" name="ZoneTexte 1"/>
          <p:cNvSpPr txBox="1">
            <a:spLocks noChangeArrowheads="1"/>
          </p:cNvSpPr>
          <p:nvPr/>
        </p:nvSpPr>
        <p:spPr bwMode="auto">
          <a:xfrm>
            <a:off x="90487" y="5615582"/>
            <a:ext cx="115209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b="1" dirty="0">
                <a:latin typeface="+mn-lt"/>
                <a:sym typeface="Wingdings" panose="05000000000000000000" pitchFamily="2" charset="2"/>
              </a:rPr>
              <a:t>Many Agile SDLC models</a:t>
            </a:r>
          </a:p>
          <a:p>
            <a:pPr>
              <a:spcBef>
                <a:spcPct val="0"/>
              </a:spcBef>
              <a:buClrTx/>
              <a:buSzTx/>
              <a:buNone/>
            </a:pPr>
            <a:r>
              <a:rPr lang="en-US" altLang="fr-FR" sz="1800" dirty="0">
                <a:latin typeface="+mn-lt"/>
              </a:rPr>
              <a:t>Lightweight methods; short, iterative development cycles; self-organizing teams; simpler designs; code refactoring; test-driven development; frequent customer involvement; create demonstrable working product with each development cycle</a:t>
            </a:r>
          </a:p>
        </p:txBody>
      </p:sp>
    </p:spTree>
    <p:extLst>
      <p:ext uri="{BB962C8B-B14F-4D97-AF65-F5344CB8AC3E}">
        <p14:creationId xmlns:p14="http://schemas.microsoft.com/office/powerpoint/2010/main" val="346735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11</a:t>
            </a:fld>
            <a:endParaRPr lang="en-US"/>
          </a:p>
        </p:txBody>
      </p:sp>
      <p:pic>
        <p:nvPicPr>
          <p:cNvPr id="11" name="Picture 10"/>
          <p:cNvPicPr>
            <a:picLocks noChangeAspect="1"/>
          </p:cNvPicPr>
          <p:nvPr/>
        </p:nvPicPr>
        <p:blipFill>
          <a:blip r:embed="rId2"/>
          <a:stretch>
            <a:fillRect/>
          </a:stretch>
        </p:blipFill>
        <p:spPr>
          <a:xfrm>
            <a:off x="552700" y="0"/>
            <a:ext cx="9187543" cy="6858414"/>
          </a:xfrm>
          <a:prstGeom prst="rect">
            <a:avLst/>
          </a:prstGeom>
        </p:spPr>
      </p:pic>
      <p:sp>
        <p:nvSpPr>
          <p:cNvPr id="3" name="Rectangle 2"/>
          <p:cNvSpPr/>
          <p:nvPr/>
        </p:nvSpPr>
        <p:spPr>
          <a:xfrm>
            <a:off x="552700" y="6611779"/>
            <a:ext cx="2048959" cy="246221"/>
          </a:xfrm>
          <a:prstGeom prst="rect">
            <a:avLst/>
          </a:prstGeom>
        </p:spPr>
        <p:txBody>
          <a:bodyPr wrap="none">
            <a:spAutoFit/>
          </a:bodyPr>
          <a:lstStyle/>
          <a:p>
            <a:r>
              <a:rPr lang="fr-FR" sz="1000" dirty="0"/>
              <a:t>source: </a:t>
            </a:r>
            <a:r>
              <a:rPr lang="fr-FR" sz="1000" dirty="0">
                <a:hlinkClick r:id="rId3"/>
              </a:rPr>
              <a:t>https://agilemanifesto.org/</a:t>
            </a:r>
            <a:r>
              <a:rPr lang="fr-FR" sz="1000" dirty="0"/>
              <a:t> </a:t>
            </a:r>
          </a:p>
        </p:txBody>
      </p:sp>
      <p:sp>
        <p:nvSpPr>
          <p:cNvPr id="16" name="Rectangle 15"/>
          <p:cNvSpPr/>
          <p:nvPr/>
        </p:nvSpPr>
        <p:spPr>
          <a:xfrm>
            <a:off x="10461556" y="1096157"/>
            <a:ext cx="1049711" cy="369332"/>
          </a:xfrm>
          <a:prstGeom prst="rect">
            <a:avLst/>
          </a:prstGeom>
        </p:spPr>
        <p:txBody>
          <a:bodyPr wrap="none">
            <a:spAutoFit/>
          </a:bodyPr>
          <a:lstStyle/>
          <a:p>
            <a:pPr algn="ctr">
              <a:lnSpc>
                <a:spcPct val="90000"/>
              </a:lnSpc>
            </a:pPr>
            <a:r>
              <a:rPr lang="fr-FR" altLang="fr-FR" sz="2000" b="1" dirty="0">
                <a:solidFill>
                  <a:schemeClr val="accent1">
                    <a:lumMod val="50000"/>
                  </a:schemeClr>
                </a:solidFill>
              </a:rPr>
              <a:t>4 values</a:t>
            </a:r>
          </a:p>
        </p:txBody>
      </p:sp>
      <p:sp>
        <p:nvSpPr>
          <p:cNvPr id="17" name="Rectangle 16"/>
          <p:cNvSpPr/>
          <p:nvPr/>
        </p:nvSpPr>
        <p:spPr>
          <a:xfrm>
            <a:off x="11346568" y="180459"/>
            <a:ext cx="652743" cy="369332"/>
          </a:xfrm>
          <a:prstGeom prst="rect">
            <a:avLst/>
          </a:prstGeom>
        </p:spPr>
        <p:txBody>
          <a:bodyPr wrap="none">
            <a:spAutoFit/>
          </a:bodyPr>
          <a:lstStyle/>
          <a:p>
            <a:r>
              <a:rPr lang="fr-FR" dirty="0"/>
              <a:t>2001</a:t>
            </a:r>
          </a:p>
        </p:txBody>
      </p:sp>
      <p:cxnSp>
        <p:nvCxnSpPr>
          <p:cNvPr id="18" name="Straight Connector 17"/>
          <p:cNvCxnSpPr/>
          <p:nvPr/>
        </p:nvCxnSpPr>
        <p:spPr>
          <a:xfrm>
            <a:off x="7576457" y="2525486"/>
            <a:ext cx="0" cy="1030514"/>
          </a:xfrm>
          <a:prstGeom prst="line">
            <a:avLst/>
          </a:prstGeom>
          <a:ln w="762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1"/>
          </p:cNvCxnSpPr>
          <p:nvPr/>
        </p:nvCxnSpPr>
        <p:spPr>
          <a:xfrm flipH="1">
            <a:off x="7576457" y="1280823"/>
            <a:ext cx="2885099" cy="1781691"/>
          </a:xfrm>
          <a:prstGeom prst="line">
            <a:avLst/>
          </a:prstGeom>
          <a:ln w="76200">
            <a:solidFill>
              <a:srgbClr val="1F4E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11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12</a:t>
            </a:fld>
            <a:endParaRPr lang="en-US"/>
          </a:p>
        </p:txBody>
      </p:sp>
      <p:pic>
        <p:nvPicPr>
          <p:cNvPr id="5" name="Picture 4"/>
          <p:cNvPicPr>
            <a:picLocks noChangeAspect="1"/>
          </p:cNvPicPr>
          <p:nvPr/>
        </p:nvPicPr>
        <p:blipFill>
          <a:blip r:embed="rId2"/>
          <a:stretch>
            <a:fillRect/>
          </a:stretch>
        </p:blipFill>
        <p:spPr>
          <a:xfrm>
            <a:off x="552700" y="0"/>
            <a:ext cx="9173029" cy="6850086"/>
          </a:xfrm>
          <a:prstGeom prst="rect">
            <a:avLst/>
          </a:prstGeom>
        </p:spPr>
      </p:pic>
      <p:sp>
        <p:nvSpPr>
          <p:cNvPr id="8" name="Rectangle 7"/>
          <p:cNvSpPr/>
          <p:nvPr/>
        </p:nvSpPr>
        <p:spPr>
          <a:xfrm>
            <a:off x="552700" y="6611779"/>
            <a:ext cx="2048959" cy="246221"/>
          </a:xfrm>
          <a:prstGeom prst="rect">
            <a:avLst/>
          </a:prstGeom>
        </p:spPr>
        <p:txBody>
          <a:bodyPr wrap="none">
            <a:spAutoFit/>
          </a:bodyPr>
          <a:lstStyle/>
          <a:p>
            <a:r>
              <a:rPr lang="fr-FR" sz="1000" dirty="0"/>
              <a:t>source: </a:t>
            </a:r>
            <a:r>
              <a:rPr lang="fr-FR" sz="1000" dirty="0">
                <a:hlinkClick r:id="rId3"/>
              </a:rPr>
              <a:t>https://agilemanifesto.org/</a:t>
            </a:r>
            <a:r>
              <a:rPr lang="fr-FR" sz="1000" dirty="0"/>
              <a:t> </a:t>
            </a:r>
          </a:p>
        </p:txBody>
      </p:sp>
      <p:sp>
        <p:nvSpPr>
          <p:cNvPr id="6" name="Rectangle 5"/>
          <p:cNvSpPr/>
          <p:nvPr/>
        </p:nvSpPr>
        <p:spPr>
          <a:xfrm>
            <a:off x="552700" y="1334092"/>
            <a:ext cx="9173029" cy="4893647"/>
          </a:xfrm>
          <a:prstGeom prst="rect">
            <a:avLst/>
          </a:prstGeom>
        </p:spPr>
        <p:txBody>
          <a:bodyPr wrap="square">
            <a:spAutoFit/>
          </a:bodyPr>
          <a:lstStyle/>
          <a:p>
            <a:pPr>
              <a:spcAft>
                <a:spcPts val="600"/>
              </a:spcAft>
            </a:pPr>
            <a:r>
              <a:rPr lang="fr-FR" sz="1400" b="1" dirty="0" err="1">
                <a:latin typeface="Times New Roman" panose="02020603050405020304" pitchFamily="18" charset="0"/>
                <a:cs typeface="Times New Roman" panose="02020603050405020304" pitchFamily="18" charset="0"/>
              </a:rPr>
              <a:t>We</a:t>
            </a:r>
            <a:r>
              <a:rPr lang="fr-FR" sz="1400" b="1" dirty="0">
                <a:latin typeface="Times New Roman" panose="02020603050405020304" pitchFamily="18" charset="0"/>
                <a:cs typeface="Times New Roman" panose="02020603050405020304" pitchFamily="18" charset="0"/>
              </a:rPr>
              <a:t> </a:t>
            </a:r>
            <a:r>
              <a:rPr lang="fr-FR" sz="1400" b="1" dirty="0" err="1">
                <a:latin typeface="Times New Roman" panose="02020603050405020304" pitchFamily="18" charset="0"/>
                <a:cs typeface="Times New Roman" panose="02020603050405020304" pitchFamily="18" charset="0"/>
              </a:rPr>
              <a:t>follow</a:t>
            </a:r>
            <a:r>
              <a:rPr lang="fr-FR" sz="1400" b="1" dirty="0">
                <a:latin typeface="Times New Roman" panose="02020603050405020304" pitchFamily="18" charset="0"/>
                <a:cs typeface="Times New Roman" panose="02020603050405020304" pitchFamily="18" charset="0"/>
              </a:rPr>
              <a:t> </a:t>
            </a:r>
            <a:r>
              <a:rPr lang="fr-FR" sz="1400" b="1" dirty="0" err="1">
                <a:latin typeface="Times New Roman" panose="02020603050405020304" pitchFamily="18" charset="0"/>
                <a:cs typeface="Times New Roman" panose="02020603050405020304" pitchFamily="18" charset="0"/>
              </a:rPr>
              <a:t>these</a:t>
            </a:r>
            <a:r>
              <a:rPr lang="fr-FR" sz="1400" b="1" dirty="0">
                <a:latin typeface="Times New Roman" panose="02020603050405020304" pitchFamily="18" charset="0"/>
                <a:cs typeface="Times New Roman" panose="02020603050405020304" pitchFamily="18" charset="0"/>
              </a:rPr>
              <a:t> 12 </a:t>
            </a:r>
            <a:r>
              <a:rPr lang="fr-FR" sz="1400" b="1" dirty="0" err="1">
                <a:latin typeface="Times New Roman" panose="02020603050405020304" pitchFamily="18" charset="0"/>
                <a:cs typeface="Times New Roman" panose="02020603050405020304" pitchFamily="18" charset="0"/>
              </a:rPr>
              <a:t>principles</a:t>
            </a:r>
            <a:r>
              <a:rPr lang="fr-FR" sz="1400" b="1" dirty="0">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Our </a:t>
            </a:r>
            <a:r>
              <a:rPr lang="fr-FR" sz="1400" dirty="0" err="1">
                <a:latin typeface="Times New Roman" panose="02020603050405020304" pitchFamily="18" charset="0"/>
                <a:cs typeface="Times New Roman" panose="02020603050405020304" pitchFamily="18" charset="0"/>
              </a:rPr>
              <a:t>highest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priority</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is</a:t>
            </a:r>
            <a:r>
              <a:rPr lang="fr-FR" sz="1400" dirty="0">
                <a:latin typeface="Times New Roman" panose="02020603050405020304" pitchFamily="18" charset="0"/>
                <a:cs typeface="Times New Roman" panose="02020603050405020304" pitchFamily="18" charset="0"/>
              </a:rPr>
              <a:t> to </a:t>
            </a:r>
            <a:r>
              <a:rPr lang="fr-FR" sz="1400" dirty="0" err="1">
                <a:latin typeface="Times New Roman" panose="02020603050405020304" pitchFamily="18" charset="0"/>
                <a:cs typeface="Times New Roman" panose="02020603050405020304" pitchFamily="18" charset="0"/>
              </a:rPr>
              <a:t>satisfy</a:t>
            </a:r>
            <a:r>
              <a:rPr lang="fr-FR" sz="1400" dirty="0">
                <a:latin typeface="Times New Roman" panose="02020603050405020304" pitchFamily="18" charset="0"/>
                <a:cs typeface="Times New Roman" panose="02020603050405020304" pitchFamily="18" charset="0"/>
              </a:rPr>
              <a:t> the </a:t>
            </a:r>
            <a:r>
              <a:rPr lang="fr-FR" sz="1400" dirty="0" err="1">
                <a:latin typeface="Times New Roman" panose="02020603050405020304" pitchFamily="18" charset="0"/>
                <a:cs typeface="Times New Roman" panose="02020603050405020304" pitchFamily="18" charset="0"/>
              </a:rPr>
              <a:t>customer</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through</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early</a:t>
            </a:r>
            <a:r>
              <a:rPr lang="fr-FR" sz="1400" dirty="0">
                <a:latin typeface="Times New Roman" panose="02020603050405020304" pitchFamily="18" charset="0"/>
                <a:cs typeface="Times New Roman" panose="02020603050405020304" pitchFamily="18" charset="0"/>
              </a:rPr>
              <a:t> and </a:t>
            </a:r>
            <a:r>
              <a:rPr lang="fr-FR" sz="1400" dirty="0" err="1">
                <a:latin typeface="Times New Roman" panose="02020603050405020304" pitchFamily="18" charset="0"/>
                <a:cs typeface="Times New Roman" panose="02020603050405020304" pitchFamily="18" charset="0"/>
              </a:rPr>
              <a:t>continuous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delivery</a:t>
            </a:r>
            <a:r>
              <a:rPr lang="fr-FR" sz="1400" dirty="0">
                <a:latin typeface="Times New Roman" panose="02020603050405020304" pitchFamily="18" charset="0"/>
                <a:cs typeface="Times New Roman" panose="02020603050405020304" pitchFamily="18" charset="0"/>
              </a:rPr>
              <a:t> of </a:t>
            </a:r>
            <a:r>
              <a:rPr lang="fr-FR" sz="1400" dirty="0" err="1">
                <a:latin typeface="Times New Roman" panose="02020603050405020304" pitchFamily="18" charset="0"/>
                <a:cs typeface="Times New Roman" panose="02020603050405020304" pitchFamily="18" charset="0"/>
              </a:rPr>
              <a:t>valuable</a:t>
            </a:r>
            <a:r>
              <a:rPr lang="fr-FR" sz="1400" dirty="0">
                <a:latin typeface="Times New Roman" panose="02020603050405020304" pitchFamily="18" charset="0"/>
                <a:cs typeface="Times New Roman" panose="02020603050405020304" pitchFamily="18" charset="0"/>
              </a:rPr>
              <a:t> software.</a:t>
            </a:r>
          </a:p>
          <a:p>
            <a:pPr marL="285750" indent="-285750">
              <a:spcAft>
                <a:spcPts val="600"/>
              </a:spcAft>
              <a:buFont typeface="Wingdings" panose="05000000000000000000" pitchFamily="2" charset="2"/>
              <a:buChar char="Ø"/>
            </a:pPr>
            <a:r>
              <a:rPr lang="fr-FR" sz="1400" dirty="0" err="1">
                <a:latin typeface="Times New Roman" panose="02020603050405020304" pitchFamily="18" charset="0"/>
                <a:cs typeface="Times New Roman" panose="02020603050405020304" pitchFamily="18" charset="0"/>
              </a:rPr>
              <a:t>Welcome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changing</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requirements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even</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late</a:t>
            </a:r>
            <a:r>
              <a:rPr lang="fr-FR" sz="1400" dirty="0">
                <a:latin typeface="Times New Roman" panose="02020603050405020304" pitchFamily="18" charset="0"/>
                <a:cs typeface="Times New Roman" panose="02020603050405020304" pitchFamily="18" charset="0"/>
              </a:rPr>
              <a:t> in </a:t>
            </a:r>
            <a:r>
              <a:rPr lang="fr-FR" sz="1400" dirty="0" err="1">
                <a:latin typeface="Times New Roman" panose="02020603050405020304" pitchFamily="18" charset="0"/>
                <a:cs typeface="Times New Roman" panose="02020603050405020304" pitchFamily="18" charset="0"/>
              </a:rPr>
              <a:t>development</a:t>
            </a:r>
            <a:r>
              <a:rPr lang="fr-FR" sz="1400" dirty="0">
                <a:latin typeface="Times New Roman" panose="02020603050405020304" pitchFamily="18" charset="0"/>
                <a:cs typeface="Times New Roman" panose="02020603050405020304" pitchFamily="18" charset="0"/>
              </a:rPr>
              <a:t>. Agile </a:t>
            </a:r>
            <a:r>
              <a:rPr lang="fr-FR" sz="1400" dirty="0" err="1">
                <a:latin typeface="Times New Roman" panose="02020603050405020304" pitchFamily="18" charset="0"/>
                <a:cs typeface="Times New Roman" panose="02020603050405020304" pitchFamily="18" charset="0"/>
              </a:rPr>
              <a:t>processes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harness</a:t>
            </a:r>
            <a:r>
              <a:rPr lang="fr-FR" sz="1400" dirty="0">
                <a:latin typeface="Times New Roman" panose="02020603050405020304" pitchFamily="18" charset="0"/>
                <a:cs typeface="Times New Roman" panose="02020603050405020304" pitchFamily="18" charset="0"/>
              </a:rPr>
              <a:t> change for the </a:t>
            </a:r>
            <a:r>
              <a:rPr lang="fr-FR" sz="1400" dirty="0" err="1">
                <a:latin typeface="Times New Roman" panose="02020603050405020304" pitchFamily="18" charset="0"/>
                <a:cs typeface="Times New Roman" panose="02020603050405020304" pitchFamily="18" charset="0"/>
              </a:rPr>
              <a:t>customer's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competitive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advantage</a:t>
            </a:r>
            <a:r>
              <a:rPr lang="fr-FR" sz="1400" dirty="0">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Ø"/>
            </a:pPr>
            <a:r>
              <a:rPr lang="fr-FR" sz="1400" dirty="0" err="1">
                <a:latin typeface="Times New Roman" panose="02020603050405020304" pitchFamily="18" charset="0"/>
                <a:cs typeface="Times New Roman" panose="02020603050405020304" pitchFamily="18" charset="0"/>
              </a:rPr>
              <a:t>Deliver</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working</a:t>
            </a:r>
            <a:r>
              <a:rPr lang="fr-FR" sz="1400" dirty="0">
                <a:latin typeface="Times New Roman" panose="02020603050405020304" pitchFamily="18" charset="0"/>
                <a:cs typeface="Times New Roman" panose="02020603050405020304" pitchFamily="18" charset="0"/>
              </a:rPr>
              <a:t> software </a:t>
            </a:r>
            <a:r>
              <a:rPr lang="fr-FR" sz="1400" dirty="0" err="1">
                <a:latin typeface="Times New Roman" panose="02020603050405020304" pitchFamily="18" charset="0"/>
                <a:cs typeface="Times New Roman" panose="02020603050405020304" pitchFamily="18" charset="0"/>
              </a:rPr>
              <a:t>frequently</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from</a:t>
            </a:r>
            <a:r>
              <a:rPr lang="fr-FR" sz="1400" dirty="0">
                <a:latin typeface="Times New Roman" panose="02020603050405020304" pitchFamily="18" charset="0"/>
                <a:cs typeface="Times New Roman" panose="02020603050405020304" pitchFamily="18" charset="0"/>
              </a:rPr>
              <a:t> a couple of </a:t>
            </a:r>
            <a:r>
              <a:rPr lang="fr-FR" sz="1400" dirty="0" err="1">
                <a:latin typeface="Times New Roman" panose="02020603050405020304" pitchFamily="18" charset="0"/>
                <a:cs typeface="Times New Roman" panose="02020603050405020304" pitchFamily="18" charset="0"/>
              </a:rPr>
              <a:t>weeks</a:t>
            </a:r>
            <a:r>
              <a:rPr lang="fr-FR" sz="1400" dirty="0">
                <a:latin typeface="Times New Roman" panose="02020603050405020304" pitchFamily="18" charset="0"/>
                <a:cs typeface="Times New Roman" panose="02020603050405020304" pitchFamily="18" charset="0"/>
              </a:rPr>
              <a:t> to a couple of </a:t>
            </a:r>
            <a:r>
              <a:rPr lang="fr-FR" sz="1400" dirty="0" err="1">
                <a:latin typeface="Times New Roman" panose="02020603050405020304" pitchFamily="18" charset="0"/>
                <a:cs typeface="Times New Roman" panose="02020603050405020304" pitchFamily="18" charset="0"/>
              </a:rPr>
              <a:t>months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with</a:t>
            </a:r>
            <a:r>
              <a:rPr lang="fr-FR" sz="1400" dirty="0">
                <a:latin typeface="Times New Roman" panose="02020603050405020304" pitchFamily="18" charset="0"/>
                <a:cs typeface="Times New Roman" panose="02020603050405020304" pitchFamily="18" charset="0"/>
              </a:rPr>
              <a:t> a </a:t>
            </a:r>
            <a:r>
              <a:rPr lang="fr-FR" sz="1400" dirty="0" err="1">
                <a:latin typeface="Times New Roman" panose="02020603050405020304" pitchFamily="18" charset="0"/>
                <a:cs typeface="Times New Roman" panose="02020603050405020304" pitchFamily="18" charset="0"/>
              </a:rPr>
              <a:t>preference</a:t>
            </a:r>
            <a:r>
              <a:rPr lang="fr-FR" sz="1400" dirty="0">
                <a:latin typeface="Times New Roman" panose="02020603050405020304" pitchFamily="18" charset="0"/>
                <a:cs typeface="Times New Roman" panose="02020603050405020304" pitchFamily="18" charset="0"/>
              </a:rPr>
              <a:t> to the </a:t>
            </a:r>
            <a:r>
              <a:rPr lang="fr-FR" sz="1400" dirty="0" err="1">
                <a:latin typeface="Times New Roman" panose="02020603050405020304" pitchFamily="18" charset="0"/>
                <a:cs typeface="Times New Roman" panose="02020603050405020304" pitchFamily="18" charset="0"/>
              </a:rPr>
              <a:t>shorter</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timescale</a:t>
            </a:r>
            <a:r>
              <a:rPr lang="fr-FR" sz="1400" dirty="0">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Business people and </a:t>
            </a:r>
            <a:r>
              <a:rPr lang="fr-FR" sz="1400" dirty="0" err="1">
                <a:latin typeface="Times New Roman" panose="02020603050405020304" pitchFamily="18" charset="0"/>
                <a:cs typeface="Times New Roman" panose="02020603050405020304" pitchFamily="18" charset="0"/>
              </a:rPr>
              <a:t>developers</a:t>
            </a:r>
            <a:r>
              <a:rPr lang="fr-FR" sz="1400" dirty="0">
                <a:latin typeface="Times New Roman" panose="02020603050405020304" pitchFamily="18" charset="0"/>
                <a:cs typeface="Times New Roman" panose="02020603050405020304" pitchFamily="18" charset="0"/>
              </a:rPr>
              <a:t> must </a:t>
            </a:r>
            <a:r>
              <a:rPr lang="fr-FR" sz="1400" dirty="0" err="1">
                <a:latin typeface="Times New Roman" panose="02020603050405020304" pitchFamily="18" charset="0"/>
                <a:cs typeface="Times New Roman" panose="02020603050405020304" pitchFamily="18" charset="0"/>
              </a:rPr>
              <a:t>work</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together</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daily</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throughout</a:t>
            </a:r>
            <a:r>
              <a:rPr lang="fr-FR" sz="1400" dirty="0">
                <a:latin typeface="Times New Roman" panose="02020603050405020304" pitchFamily="18" charset="0"/>
                <a:cs typeface="Times New Roman" panose="02020603050405020304" pitchFamily="18" charset="0"/>
              </a:rPr>
              <a:t> the </a:t>
            </a:r>
            <a:r>
              <a:rPr lang="fr-FR" sz="1400" dirty="0" err="1">
                <a:latin typeface="Times New Roman" panose="02020603050405020304" pitchFamily="18" charset="0"/>
                <a:cs typeface="Times New Roman" panose="02020603050405020304" pitchFamily="18" charset="0"/>
              </a:rPr>
              <a:t>project</a:t>
            </a:r>
            <a:r>
              <a:rPr lang="fr-FR" sz="1400" dirty="0">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Ø"/>
            </a:pPr>
            <a:r>
              <a:rPr lang="fr-FR" sz="1400" dirty="0" err="1">
                <a:latin typeface="Times New Roman" panose="02020603050405020304" pitchFamily="18" charset="0"/>
                <a:cs typeface="Times New Roman" panose="02020603050405020304" pitchFamily="18" charset="0"/>
              </a:rPr>
              <a:t>Build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projects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around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motivated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individuals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Give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them</a:t>
            </a:r>
            <a:r>
              <a:rPr lang="fr-FR" sz="1400" dirty="0">
                <a:latin typeface="Times New Roman" panose="02020603050405020304" pitchFamily="18" charset="0"/>
                <a:cs typeface="Times New Roman" panose="02020603050405020304" pitchFamily="18" charset="0"/>
              </a:rPr>
              <a:t> the </a:t>
            </a:r>
            <a:r>
              <a:rPr lang="fr-FR" sz="1400" dirty="0" err="1">
                <a:latin typeface="Times New Roman" panose="02020603050405020304" pitchFamily="18" charset="0"/>
                <a:cs typeface="Times New Roman" panose="02020603050405020304" pitchFamily="18" charset="0"/>
              </a:rPr>
              <a:t>environment</a:t>
            </a:r>
            <a:r>
              <a:rPr lang="fr-FR" sz="1400" dirty="0">
                <a:latin typeface="Times New Roman" panose="02020603050405020304" pitchFamily="18" charset="0"/>
                <a:cs typeface="Times New Roman" panose="02020603050405020304" pitchFamily="18" charset="0"/>
              </a:rPr>
              <a:t> and support </a:t>
            </a:r>
            <a:r>
              <a:rPr lang="fr-FR" sz="1400" dirty="0" err="1">
                <a:latin typeface="Times New Roman" panose="02020603050405020304" pitchFamily="18" charset="0"/>
                <a:cs typeface="Times New Roman" panose="02020603050405020304" pitchFamily="18" charset="0"/>
              </a:rPr>
              <a:t>they</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need</a:t>
            </a:r>
            <a:r>
              <a:rPr lang="fr-FR" sz="1400" dirty="0">
                <a:latin typeface="Times New Roman" panose="02020603050405020304" pitchFamily="18" charset="0"/>
                <a:cs typeface="Times New Roman" panose="02020603050405020304" pitchFamily="18" charset="0"/>
              </a:rPr>
              <a:t>, and trust </a:t>
            </a:r>
            <a:r>
              <a:rPr lang="fr-FR" sz="1400" dirty="0" err="1">
                <a:latin typeface="Times New Roman" panose="02020603050405020304" pitchFamily="18" charset="0"/>
                <a:cs typeface="Times New Roman" panose="02020603050405020304" pitchFamily="18" charset="0"/>
              </a:rPr>
              <a:t>them</a:t>
            </a:r>
            <a:r>
              <a:rPr lang="fr-FR" sz="1400" dirty="0">
                <a:latin typeface="Times New Roman" panose="02020603050405020304" pitchFamily="18" charset="0"/>
                <a:cs typeface="Times New Roman" panose="02020603050405020304" pitchFamily="18" charset="0"/>
              </a:rPr>
              <a:t> to </a:t>
            </a:r>
            <a:r>
              <a:rPr lang="fr-FR" sz="1400" dirty="0" err="1">
                <a:latin typeface="Times New Roman" panose="02020603050405020304" pitchFamily="18" charset="0"/>
                <a:cs typeface="Times New Roman" panose="02020603050405020304" pitchFamily="18" charset="0"/>
              </a:rPr>
              <a:t>get</a:t>
            </a:r>
            <a:r>
              <a:rPr lang="fr-FR" sz="1400" dirty="0">
                <a:latin typeface="Times New Roman" panose="02020603050405020304" pitchFamily="18" charset="0"/>
                <a:cs typeface="Times New Roman" panose="02020603050405020304" pitchFamily="18" charset="0"/>
              </a:rPr>
              <a:t> the job </a:t>
            </a:r>
            <a:r>
              <a:rPr lang="fr-FR" sz="1400" dirty="0" err="1">
                <a:latin typeface="Times New Roman" panose="02020603050405020304" pitchFamily="18" charset="0"/>
                <a:cs typeface="Times New Roman" panose="02020603050405020304" pitchFamily="18" charset="0"/>
              </a:rPr>
              <a:t>done</a:t>
            </a:r>
            <a:r>
              <a:rPr lang="fr-FR" sz="1400" dirty="0">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The </a:t>
            </a:r>
            <a:r>
              <a:rPr lang="fr-FR" sz="1400" dirty="0" err="1">
                <a:latin typeface="Times New Roman" panose="02020603050405020304" pitchFamily="18" charset="0"/>
                <a:cs typeface="Times New Roman" panose="02020603050405020304" pitchFamily="18" charset="0"/>
              </a:rPr>
              <a:t>most</a:t>
            </a:r>
            <a:r>
              <a:rPr lang="fr-FR" sz="1400" dirty="0">
                <a:latin typeface="Times New Roman" panose="02020603050405020304" pitchFamily="18" charset="0"/>
                <a:cs typeface="Times New Roman" panose="02020603050405020304" pitchFamily="18" charset="0"/>
              </a:rPr>
              <a:t> efficient and effective </a:t>
            </a:r>
            <a:r>
              <a:rPr lang="fr-FR" sz="1400" dirty="0" err="1">
                <a:latin typeface="Times New Roman" panose="02020603050405020304" pitchFamily="18" charset="0"/>
                <a:cs typeface="Times New Roman" panose="02020603050405020304" pitchFamily="18" charset="0"/>
              </a:rPr>
              <a:t>method</a:t>
            </a:r>
            <a:r>
              <a:rPr lang="fr-FR" sz="1400" dirty="0">
                <a:latin typeface="Times New Roman" panose="02020603050405020304" pitchFamily="18" charset="0"/>
                <a:cs typeface="Times New Roman" panose="02020603050405020304" pitchFamily="18" charset="0"/>
              </a:rPr>
              <a:t> of </a:t>
            </a:r>
            <a:r>
              <a:rPr lang="fr-FR" sz="1400" dirty="0" err="1">
                <a:latin typeface="Times New Roman" panose="02020603050405020304" pitchFamily="18" charset="0"/>
                <a:cs typeface="Times New Roman" panose="02020603050405020304" pitchFamily="18" charset="0"/>
              </a:rPr>
              <a:t>conveying</a:t>
            </a:r>
            <a:r>
              <a:rPr lang="fr-FR" sz="1400" dirty="0">
                <a:latin typeface="Times New Roman" panose="02020603050405020304" pitchFamily="18" charset="0"/>
                <a:cs typeface="Times New Roman" panose="02020603050405020304" pitchFamily="18" charset="0"/>
              </a:rPr>
              <a:t> information to and </a:t>
            </a:r>
            <a:r>
              <a:rPr lang="fr-FR" sz="1400" dirty="0" err="1">
                <a:latin typeface="Times New Roman" panose="02020603050405020304" pitchFamily="18" charset="0"/>
                <a:cs typeface="Times New Roman" panose="02020603050405020304" pitchFamily="18" charset="0"/>
              </a:rPr>
              <a:t>within</a:t>
            </a:r>
            <a:r>
              <a:rPr lang="fr-FR" sz="1400" dirty="0">
                <a:latin typeface="Times New Roman" panose="02020603050405020304" pitchFamily="18" charset="0"/>
                <a:cs typeface="Times New Roman" panose="02020603050405020304" pitchFamily="18" charset="0"/>
              </a:rPr>
              <a:t> a </a:t>
            </a:r>
            <a:r>
              <a:rPr lang="fr-FR" sz="1400" dirty="0" err="1">
                <a:latin typeface="Times New Roman" panose="02020603050405020304" pitchFamily="18" charset="0"/>
                <a:cs typeface="Times New Roman" panose="02020603050405020304" pitchFamily="18" charset="0"/>
              </a:rPr>
              <a:t>development</a:t>
            </a:r>
            <a:r>
              <a:rPr lang="fr-FR" sz="1400" dirty="0">
                <a:latin typeface="Times New Roman" panose="02020603050405020304" pitchFamily="18" charset="0"/>
                <a:cs typeface="Times New Roman" panose="02020603050405020304" pitchFamily="18" charset="0"/>
              </a:rPr>
              <a:t> team </a:t>
            </a:r>
            <a:r>
              <a:rPr lang="fr-FR" sz="1400" dirty="0" err="1">
                <a:latin typeface="Times New Roman" panose="02020603050405020304" pitchFamily="18" charset="0"/>
                <a:cs typeface="Times New Roman" panose="02020603050405020304" pitchFamily="18" charset="0"/>
              </a:rPr>
              <a:t>is</a:t>
            </a:r>
            <a:r>
              <a:rPr lang="fr-FR" sz="1400" dirty="0">
                <a:latin typeface="Times New Roman" panose="02020603050405020304" pitchFamily="18" charset="0"/>
                <a:cs typeface="Times New Roman" panose="02020603050405020304" pitchFamily="18" charset="0"/>
              </a:rPr>
              <a:t> face-to-face conversation.</a:t>
            </a:r>
          </a:p>
          <a:p>
            <a:pPr marL="285750" indent="-285750">
              <a:spcAft>
                <a:spcPts val="600"/>
              </a:spcAft>
              <a:buFont typeface="Wingdings" panose="05000000000000000000" pitchFamily="2" charset="2"/>
              <a:buChar char="Ø"/>
            </a:pPr>
            <a:r>
              <a:rPr lang="fr-FR" sz="1400" dirty="0" err="1">
                <a:latin typeface="Times New Roman" panose="02020603050405020304" pitchFamily="18" charset="0"/>
                <a:cs typeface="Times New Roman" panose="02020603050405020304" pitchFamily="18" charset="0"/>
              </a:rPr>
              <a:t>Working</a:t>
            </a:r>
            <a:r>
              <a:rPr lang="fr-FR" sz="1400" dirty="0">
                <a:latin typeface="Times New Roman" panose="02020603050405020304" pitchFamily="18" charset="0"/>
                <a:cs typeface="Times New Roman" panose="02020603050405020304" pitchFamily="18" charset="0"/>
              </a:rPr>
              <a:t> software </a:t>
            </a:r>
            <a:r>
              <a:rPr lang="fr-FR" sz="1400" dirty="0" err="1">
                <a:latin typeface="Times New Roman" panose="02020603050405020304" pitchFamily="18" charset="0"/>
                <a:cs typeface="Times New Roman" panose="02020603050405020304" pitchFamily="18" charset="0"/>
              </a:rPr>
              <a:t>is</a:t>
            </a:r>
            <a:r>
              <a:rPr lang="fr-FR" sz="1400" dirty="0">
                <a:latin typeface="Times New Roman" panose="02020603050405020304" pitchFamily="18" charset="0"/>
                <a:cs typeface="Times New Roman" panose="02020603050405020304" pitchFamily="18" charset="0"/>
              </a:rPr>
              <a:t> the </a:t>
            </a:r>
            <a:r>
              <a:rPr lang="fr-FR" sz="1400" dirty="0" err="1">
                <a:latin typeface="Times New Roman" panose="02020603050405020304" pitchFamily="18" charset="0"/>
                <a:cs typeface="Times New Roman" panose="02020603050405020304" pitchFamily="18" charset="0"/>
              </a:rPr>
              <a:t>primary</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measure</a:t>
            </a:r>
            <a:r>
              <a:rPr lang="fr-FR" sz="1400" dirty="0">
                <a:latin typeface="Times New Roman" panose="02020603050405020304" pitchFamily="18" charset="0"/>
                <a:cs typeface="Times New Roman" panose="02020603050405020304" pitchFamily="18" charset="0"/>
              </a:rPr>
              <a:t> of </a:t>
            </a:r>
            <a:r>
              <a:rPr lang="fr-FR" sz="1400" dirty="0" err="1">
                <a:latin typeface="Times New Roman" panose="02020603050405020304" pitchFamily="18" charset="0"/>
                <a:cs typeface="Times New Roman" panose="02020603050405020304" pitchFamily="18" charset="0"/>
              </a:rPr>
              <a:t>progress</a:t>
            </a:r>
            <a:r>
              <a:rPr lang="fr-FR" sz="1400" dirty="0">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Agile </a:t>
            </a:r>
            <a:r>
              <a:rPr lang="fr-FR" sz="1400" dirty="0" err="1">
                <a:latin typeface="Times New Roman" panose="02020603050405020304" pitchFamily="18" charset="0"/>
                <a:cs typeface="Times New Roman" panose="02020603050405020304" pitchFamily="18" charset="0"/>
              </a:rPr>
              <a:t>processes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promote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sustainable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development</a:t>
            </a:r>
            <a:r>
              <a:rPr lang="fr-FR" sz="1400" dirty="0">
                <a:latin typeface="Times New Roman" panose="02020603050405020304" pitchFamily="18" charset="0"/>
                <a:cs typeface="Times New Roman" panose="02020603050405020304" pitchFamily="18" charset="0"/>
              </a:rPr>
              <a:t>. The sponsors, </a:t>
            </a:r>
            <a:r>
              <a:rPr lang="fr-FR" sz="1400" dirty="0" err="1">
                <a:latin typeface="Times New Roman" panose="02020603050405020304" pitchFamily="18" charset="0"/>
                <a:cs typeface="Times New Roman" panose="02020603050405020304" pitchFamily="18" charset="0"/>
              </a:rPr>
              <a:t>developers</a:t>
            </a:r>
            <a:r>
              <a:rPr lang="fr-FR" sz="1400" dirty="0">
                <a:latin typeface="Times New Roman" panose="02020603050405020304" pitchFamily="18" charset="0"/>
                <a:cs typeface="Times New Roman" panose="02020603050405020304" pitchFamily="18" charset="0"/>
              </a:rPr>
              <a:t>, and </a:t>
            </a:r>
            <a:r>
              <a:rPr lang="fr-FR" sz="1400" dirty="0" err="1">
                <a:latin typeface="Times New Roman" panose="02020603050405020304" pitchFamily="18" charset="0"/>
                <a:cs typeface="Times New Roman" panose="02020603050405020304" pitchFamily="18" charset="0"/>
              </a:rPr>
              <a:t>users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should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be</a:t>
            </a:r>
            <a:r>
              <a:rPr lang="fr-FR" sz="1400" dirty="0">
                <a:latin typeface="Times New Roman" panose="02020603050405020304" pitchFamily="18" charset="0"/>
                <a:cs typeface="Times New Roman" panose="02020603050405020304" pitchFamily="18" charset="0"/>
              </a:rPr>
              <a:t> able to </a:t>
            </a:r>
            <a:r>
              <a:rPr lang="fr-FR" sz="1400" dirty="0" err="1">
                <a:latin typeface="Times New Roman" panose="02020603050405020304" pitchFamily="18" charset="0"/>
                <a:cs typeface="Times New Roman" panose="02020603050405020304" pitchFamily="18" charset="0"/>
              </a:rPr>
              <a:t>maintain</a:t>
            </a:r>
            <a:r>
              <a:rPr lang="fr-FR" sz="1400" dirty="0">
                <a:latin typeface="Times New Roman" panose="02020603050405020304" pitchFamily="18" charset="0"/>
                <a:cs typeface="Times New Roman" panose="02020603050405020304" pitchFamily="18" charset="0"/>
              </a:rPr>
              <a:t> a constant pace </a:t>
            </a:r>
            <a:r>
              <a:rPr lang="fr-FR" sz="1400" dirty="0" err="1">
                <a:latin typeface="Times New Roman" panose="02020603050405020304" pitchFamily="18" charset="0"/>
                <a:cs typeface="Times New Roman" panose="02020603050405020304" pitchFamily="18" charset="0"/>
              </a:rPr>
              <a:t>indefinitely</a:t>
            </a:r>
            <a:r>
              <a:rPr lang="fr-FR" sz="1400" dirty="0">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Ø"/>
            </a:pPr>
            <a:r>
              <a:rPr lang="fr-FR" sz="1400" dirty="0" err="1">
                <a:latin typeface="Times New Roman" panose="02020603050405020304" pitchFamily="18" charset="0"/>
                <a:cs typeface="Times New Roman" panose="02020603050405020304" pitchFamily="18" charset="0"/>
              </a:rPr>
              <a:t>Continuous</a:t>
            </a:r>
            <a:r>
              <a:rPr lang="fr-FR" sz="1400" dirty="0">
                <a:latin typeface="Times New Roman" panose="02020603050405020304" pitchFamily="18" charset="0"/>
                <a:cs typeface="Times New Roman" panose="02020603050405020304" pitchFamily="18" charset="0"/>
              </a:rPr>
              <a:t> attention to </a:t>
            </a:r>
            <a:r>
              <a:rPr lang="fr-FR" sz="1400" dirty="0" err="1">
                <a:latin typeface="Times New Roman" panose="02020603050405020304" pitchFamily="18" charset="0"/>
                <a:cs typeface="Times New Roman" panose="02020603050405020304" pitchFamily="18" charset="0"/>
              </a:rPr>
              <a:t>technical</a:t>
            </a:r>
            <a:r>
              <a:rPr lang="fr-FR" sz="1400" dirty="0">
                <a:latin typeface="Times New Roman" panose="02020603050405020304" pitchFamily="18" charset="0"/>
                <a:cs typeface="Times New Roman" panose="02020603050405020304" pitchFamily="18" charset="0"/>
              </a:rPr>
              <a:t> excellence and good design </a:t>
            </a:r>
            <a:r>
              <a:rPr lang="fr-FR" sz="1400" dirty="0" err="1">
                <a:latin typeface="Times New Roman" panose="02020603050405020304" pitchFamily="18" charset="0"/>
                <a:cs typeface="Times New Roman" panose="02020603050405020304" pitchFamily="18" charset="0"/>
              </a:rPr>
              <a:t>enhances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agility</a:t>
            </a:r>
            <a:r>
              <a:rPr lang="fr-FR" sz="1400" dirty="0">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Ø"/>
            </a:pPr>
            <a:r>
              <a:rPr lang="fr-FR" sz="1400" dirty="0" err="1">
                <a:latin typeface="Times New Roman" panose="02020603050405020304" pitchFamily="18" charset="0"/>
                <a:cs typeface="Times New Roman" panose="02020603050405020304" pitchFamily="18" charset="0"/>
              </a:rPr>
              <a:t>Simplicity</a:t>
            </a:r>
            <a:r>
              <a:rPr lang="fr-FR" sz="1400" dirty="0">
                <a:latin typeface="Times New Roman" panose="02020603050405020304" pitchFamily="18" charset="0"/>
                <a:cs typeface="Times New Roman" panose="02020603050405020304" pitchFamily="18" charset="0"/>
              </a:rPr>
              <a:t>--the art of </a:t>
            </a:r>
            <a:r>
              <a:rPr lang="fr-FR" sz="1400" dirty="0" err="1">
                <a:latin typeface="Times New Roman" panose="02020603050405020304" pitchFamily="18" charset="0"/>
                <a:cs typeface="Times New Roman" panose="02020603050405020304" pitchFamily="18" charset="0"/>
              </a:rPr>
              <a:t>maximizing</a:t>
            </a:r>
            <a:r>
              <a:rPr lang="fr-FR" sz="1400" dirty="0">
                <a:latin typeface="Times New Roman" panose="02020603050405020304" pitchFamily="18" charset="0"/>
                <a:cs typeface="Times New Roman" panose="02020603050405020304" pitchFamily="18" charset="0"/>
              </a:rPr>
              <a:t> the </a:t>
            </a:r>
            <a:r>
              <a:rPr lang="fr-FR" sz="1400" dirty="0" err="1">
                <a:latin typeface="Times New Roman" panose="02020603050405020304" pitchFamily="18" charset="0"/>
                <a:cs typeface="Times New Roman" panose="02020603050405020304" pitchFamily="18" charset="0"/>
              </a:rPr>
              <a:t>amount</a:t>
            </a:r>
            <a:r>
              <a:rPr lang="fr-FR" sz="1400" dirty="0">
                <a:latin typeface="Times New Roman" panose="02020603050405020304" pitchFamily="18" charset="0"/>
                <a:cs typeface="Times New Roman" panose="02020603050405020304" pitchFamily="18" charset="0"/>
              </a:rPr>
              <a:t> of </a:t>
            </a:r>
            <a:r>
              <a:rPr lang="fr-FR" sz="1400" dirty="0" err="1">
                <a:latin typeface="Times New Roman" panose="02020603050405020304" pitchFamily="18" charset="0"/>
                <a:cs typeface="Times New Roman" panose="02020603050405020304" pitchFamily="18" charset="0"/>
              </a:rPr>
              <a:t>work</a:t>
            </a:r>
            <a:r>
              <a:rPr lang="fr-FR" sz="1400" dirty="0">
                <a:latin typeface="Times New Roman" panose="02020603050405020304" pitchFamily="18" charset="0"/>
                <a:cs typeface="Times New Roman" panose="02020603050405020304" pitchFamily="18" charset="0"/>
              </a:rPr>
              <a:t> not </a:t>
            </a:r>
            <a:r>
              <a:rPr lang="fr-FR" sz="1400" dirty="0" err="1">
                <a:latin typeface="Times New Roman" panose="02020603050405020304" pitchFamily="18" charset="0"/>
                <a:cs typeface="Times New Roman" panose="02020603050405020304" pitchFamily="18" charset="0"/>
              </a:rPr>
              <a:t>done</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is</a:t>
            </a:r>
            <a:r>
              <a:rPr lang="fr-FR" sz="1400" dirty="0">
                <a:latin typeface="Times New Roman" panose="02020603050405020304" pitchFamily="18" charset="0"/>
                <a:cs typeface="Times New Roman" panose="02020603050405020304" pitchFamily="18" charset="0"/>
              </a:rPr>
              <a:t> essential.</a:t>
            </a:r>
          </a:p>
          <a:p>
            <a:pPr marL="285750" indent="-285750">
              <a:spcAft>
                <a:spcPts val="600"/>
              </a:spcAft>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The best architectures, </a:t>
            </a:r>
            <a:r>
              <a:rPr lang="fr-FR" sz="1400" dirty="0" err="1">
                <a:latin typeface="Times New Roman" panose="02020603050405020304" pitchFamily="18" charset="0"/>
                <a:cs typeface="Times New Roman" panose="02020603050405020304" pitchFamily="18" charset="0"/>
              </a:rPr>
              <a:t>requirements</a:t>
            </a:r>
            <a:r>
              <a:rPr lang="fr-FR" sz="1400" dirty="0">
                <a:latin typeface="Times New Roman" panose="02020603050405020304" pitchFamily="18" charset="0"/>
                <a:cs typeface="Times New Roman" panose="02020603050405020304" pitchFamily="18" charset="0"/>
              </a:rPr>
              <a:t>, and designs </a:t>
            </a:r>
            <a:r>
              <a:rPr lang="fr-FR" sz="1400" dirty="0" err="1">
                <a:latin typeface="Times New Roman" panose="02020603050405020304" pitchFamily="18" charset="0"/>
                <a:cs typeface="Times New Roman" panose="02020603050405020304" pitchFamily="18" charset="0"/>
              </a:rPr>
              <a:t>emerge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from</a:t>
            </a:r>
            <a:r>
              <a:rPr lang="fr-FR" sz="1400" dirty="0">
                <a:latin typeface="Times New Roman" panose="02020603050405020304" pitchFamily="18" charset="0"/>
                <a:cs typeface="Times New Roman" panose="02020603050405020304" pitchFamily="18" charset="0"/>
              </a:rPr>
              <a:t> self-</a:t>
            </a:r>
            <a:r>
              <a:rPr lang="fr-FR" sz="1400" dirty="0" err="1">
                <a:latin typeface="Times New Roman" panose="02020603050405020304" pitchFamily="18" charset="0"/>
                <a:cs typeface="Times New Roman" panose="02020603050405020304" pitchFamily="18" charset="0"/>
              </a:rPr>
              <a:t>organizing</a:t>
            </a:r>
            <a:r>
              <a:rPr lang="fr-FR" sz="1400" dirty="0">
                <a:latin typeface="Times New Roman" panose="02020603050405020304" pitchFamily="18" charset="0"/>
                <a:cs typeface="Times New Roman" panose="02020603050405020304" pitchFamily="18" charset="0"/>
              </a:rPr>
              <a:t> teams.</a:t>
            </a:r>
          </a:p>
          <a:p>
            <a:pPr marL="285750" indent="-285750">
              <a:spcAft>
                <a:spcPts val="600"/>
              </a:spcAft>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At </a:t>
            </a:r>
            <a:r>
              <a:rPr lang="fr-FR" sz="1400" dirty="0" err="1">
                <a:latin typeface="Times New Roman" panose="02020603050405020304" pitchFamily="18" charset="0"/>
                <a:cs typeface="Times New Roman" panose="02020603050405020304" pitchFamily="18" charset="0"/>
              </a:rPr>
              <a:t>regular</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intervals</a:t>
            </a:r>
            <a:r>
              <a:rPr lang="fr-FR" sz="1400" dirty="0">
                <a:latin typeface="Times New Roman" panose="02020603050405020304" pitchFamily="18" charset="0"/>
                <a:cs typeface="Times New Roman" panose="02020603050405020304" pitchFamily="18" charset="0"/>
              </a:rPr>
              <a:t>, the team </a:t>
            </a:r>
            <a:r>
              <a:rPr lang="fr-FR" sz="1400" dirty="0" err="1">
                <a:latin typeface="Times New Roman" panose="02020603050405020304" pitchFamily="18" charset="0"/>
                <a:cs typeface="Times New Roman" panose="02020603050405020304" pitchFamily="18" charset="0"/>
              </a:rPr>
              <a:t>reflects</a:t>
            </a:r>
            <a:r>
              <a:rPr lang="fr-FR" sz="1400" dirty="0">
                <a:latin typeface="Times New Roman" panose="02020603050405020304" pitchFamily="18" charset="0"/>
                <a:cs typeface="Times New Roman" panose="02020603050405020304" pitchFamily="18" charset="0"/>
              </a:rPr>
              <a:t> on how to </a:t>
            </a:r>
            <a:r>
              <a:rPr lang="fr-FR" sz="1400" dirty="0" err="1">
                <a:latin typeface="Times New Roman" panose="02020603050405020304" pitchFamily="18" charset="0"/>
                <a:cs typeface="Times New Roman" panose="02020603050405020304" pitchFamily="18" charset="0"/>
              </a:rPr>
              <a:t>become</a:t>
            </a:r>
            <a:r>
              <a:rPr lang="fr-FR" sz="1400" dirty="0">
                <a:latin typeface="Times New Roman" panose="02020603050405020304" pitchFamily="18" charset="0"/>
                <a:cs typeface="Times New Roman" panose="02020603050405020304" pitchFamily="18" charset="0"/>
              </a:rPr>
              <a:t> more effective, </a:t>
            </a:r>
            <a:r>
              <a:rPr lang="fr-FR" sz="1400" dirty="0" err="1">
                <a:latin typeface="Times New Roman" panose="02020603050405020304" pitchFamily="18" charset="0"/>
                <a:cs typeface="Times New Roman" panose="02020603050405020304" pitchFamily="18" charset="0"/>
              </a:rPr>
              <a:t>then</a:t>
            </a:r>
            <a:r>
              <a:rPr lang="fr-FR" sz="1400" dirty="0">
                <a:latin typeface="Times New Roman" panose="02020603050405020304" pitchFamily="18" charset="0"/>
                <a:cs typeface="Times New Roman" panose="02020603050405020304" pitchFamily="18" charset="0"/>
              </a:rPr>
              <a:t> tunes and </a:t>
            </a:r>
            <a:r>
              <a:rPr lang="fr-FR" sz="1400" dirty="0" err="1">
                <a:latin typeface="Times New Roman" panose="02020603050405020304" pitchFamily="18" charset="0"/>
                <a:cs typeface="Times New Roman" panose="02020603050405020304" pitchFamily="18" charset="0"/>
              </a:rPr>
              <a:t>adjusts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its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behavior</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accordingly</a:t>
            </a:r>
            <a:r>
              <a:rPr lang="fr-FR" sz="1400" dirty="0">
                <a:latin typeface="Times New Roman" panose="02020603050405020304" pitchFamily="18" charset="0"/>
                <a:cs typeface="Times New Roman" panose="02020603050405020304" pitchFamily="18" charset="0"/>
              </a:rPr>
              <a:t>.</a:t>
            </a:r>
          </a:p>
        </p:txBody>
      </p:sp>
      <p:sp>
        <p:nvSpPr>
          <p:cNvPr id="11" name="Rectangle 10"/>
          <p:cNvSpPr/>
          <p:nvPr/>
        </p:nvSpPr>
        <p:spPr>
          <a:xfrm>
            <a:off x="10219215" y="1096157"/>
            <a:ext cx="1534394" cy="923330"/>
          </a:xfrm>
          <a:prstGeom prst="rect">
            <a:avLst/>
          </a:prstGeom>
        </p:spPr>
        <p:txBody>
          <a:bodyPr wrap="none">
            <a:spAutoFit/>
          </a:bodyPr>
          <a:lstStyle/>
          <a:p>
            <a:pPr algn="ctr">
              <a:lnSpc>
                <a:spcPct val="90000"/>
              </a:lnSpc>
            </a:pPr>
            <a:r>
              <a:rPr lang="fr-FR" altLang="fr-FR" sz="2000" b="1" dirty="0">
                <a:solidFill>
                  <a:schemeClr val="accent1">
                    <a:lumMod val="50000"/>
                  </a:schemeClr>
                </a:solidFill>
              </a:rPr>
              <a:t>4 values</a:t>
            </a:r>
          </a:p>
          <a:p>
            <a:pPr algn="ctr">
              <a:lnSpc>
                <a:spcPct val="90000"/>
              </a:lnSpc>
            </a:pPr>
            <a:r>
              <a:rPr lang="fr-FR" altLang="fr-FR" sz="2000" b="1" dirty="0">
                <a:solidFill>
                  <a:schemeClr val="accent1">
                    <a:lumMod val="50000"/>
                  </a:schemeClr>
                </a:solidFill>
              </a:rPr>
              <a:t>and</a:t>
            </a:r>
          </a:p>
          <a:p>
            <a:pPr algn="ctr">
              <a:lnSpc>
                <a:spcPct val="90000"/>
              </a:lnSpc>
            </a:pPr>
            <a:r>
              <a:rPr lang="fr-FR" altLang="fr-FR" sz="2000" b="1" dirty="0">
                <a:solidFill>
                  <a:schemeClr val="accent1">
                    <a:lumMod val="50000"/>
                  </a:schemeClr>
                </a:solidFill>
              </a:rPr>
              <a:t>12 </a:t>
            </a:r>
            <a:r>
              <a:rPr lang="fr-FR" altLang="fr-FR" sz="2000" b="1" dirty="0" err="1">
                <a:solidFill>
                  <a:schemeClr val="accent1">
                    <a:lumMod val="50000"/>
                  </a:schemeClr>
                </a:solidFill>
              </a:rPr>
              <a:t>principles</a:t>
            </a:r>
            <a:endParaRPr lang="fr-FR" altLang="fr-FR" sz="2000" b="1" dirty="0">
              <a:solidFill>
                <a:schemeClr val="accent1">
                  <a:lumMod val="50000"/>
                </a:schemeClr>
              </a:solidFill>
            </a:endParaRPr>
          </a:p>
        </p:txBody>
      </p:sp>
      <p:sp>
        <p:nvSpPr>
          <p:cNvPr id="12" name="Rectangle 11"/>
          <p:cNvSpPr/>
          <p:nvPr/>
        </p:nvSpPr>
        <p:spPr>
          <a:xfrm>
            <a:off x="11346568" y="180459"/>
            <a:ext cx="652743" cy="369332"/>
          </a:xfrm>
          <a:prstGeom prst="rect">
            <a:avLst/>
          </a:prstGeom>
        </p:spPr>
        <p:txBody>
          <a:bodyPr wrap="none">
            <a:spAutoFit/>
          </a:bodyPr>
          <a:lstStyle/>
          <a:p>
            <a:r>
              <a:rPr lang="fr-FR" dirty="0"/>
              <a:t>2001</a:t>
            </a:r>
          </a:p>
        </p:txBody>
      </p:sp>
    </p:spTree>
    <p:extLst>
      <p:ext uri="{BB962C8B-B14F-4D97-AF65-F5344CB8AC3E}">
        <p14:creationId xmlns:p14="http://schemas.microsoft.com/office/powerpoint/2010/main" val="216058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DCB8B57-7BF6-2F47-A5F3-CF5C687728C8}"/>
              </a:ext>
            </a:extLst>
          </p:cNvPr>
          <p:cNvSpPr>
            <a:spLocks noGrp="1"/>
          </p:cNvSpPr>
          <p:nvPr>
            <p:ph type="title"/>
          </p:nvPr>
        </p:nvSpPr>
        <p:spPr/>
        <p:txBody>
          <a:bodyPr/>
          <a:lstStyle/>
          <a:p>
            <a:pPr>
              <a:defRPr/>
            </a:pPr>
            <a:r>
              <a:rPr lang="fr-FR" dirty="0"/>
              <a:t>Agile vs « </a:t>
            </a:r>
            <a:r>
              <a:rPr lang="fr-FR" dirty="0" err="1"/>
              <a:t>traditional</a:t>
            </a:r>
            <a:r>
              <a:rPr lang="fr-FR" dirty="0"/>
              <a:t> » </a:t>
            </a:r>
            <a:r>
              <a:rPr lang="fr-FR" dirty="0" err="1"/>
              <a:t>methods</a:t>
            </a:r>
            <a:endParaRPr lang="en-US" dirty="0">
              <a:ea typeface="ＭＳ Ｐゴシック" pitchFamily="-111" charset="-128"/>
            </a:endParaRPr>
          </a:p>
        </p:txBody>
      </p:sp>
      <p:pic>
        <p:nvPicPr>
          <p:cNvPr id="7"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172" y="1456137"/>
            <a:ext cx="7870371" cy="54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00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DCB8B57-7BF6-2F47-A5F3-CF5C687728C8}"/>
              </a:ext>
            </a:extLst>
          </p:cNvPr>
          <p:cNvSpPr>
            <a:spLocks noGrp="1"/>
          </p:cNvSpPr>
          <p:nvPr>
            <p:ph type="title"/>
          </p:nvPr>
        </p:nvSpPr>
        <p:spPr/>
        <p:txBody>
          <a:bodyPr/>
          <a:lstStyle/>
          <a:p>
            <a:pPr>
              <a:defRPr/>
            </a:pPr>
            <a:r>
              <a:rPr lang="fr-FR" dirty="0"/>
              <a:t>Agile </a:t>
            </a:r>
            <a:r>
              <a:rPr lang="fr-FR" dirty="0" err="1"/>
              <a:t>development</a:t>
            </a:r>
            <a:r>
              <a:rPr lang="fr-FR" dirty="0"/>
              <a:t> </a:t>
            </a:r>
            <a:r>
              <a:rPr lang="fr-FR" dirty="0" err="1"/>
              <a:t>methods</a:t>
            </a:r>
            <a:endParaRPr lang="en-US" dirty="0">
              <a:ea typeface="ＭＳ Ｐゴシック" pitchFamily="-111" charset="-128"/>
            </a:endParaRPr>
          </a:p>
        </p:txBody>
      </p:sp>
      <p:sp>
        <p:nvSpPr>
          <p:cNvPr id="2" name="Rectangle 1"/>
          <p:cNvSpPr/>
          <p:nvPr/>
        </p:nvSpPr>
        <p:spPr>
          <a:xfrm>
            <a:off x="838200" y="1904111"/>
            <a:ext cx="8305800" cy="3785652"/>
          </a:xfrm>
          <a:prstGeom prst="rect">
            <a:avLst/>
          </a:prstGeom>
        </p:spPr>
        <p:txBody>
          <a:bodyPr wrap="square">
            <a:spAutoFit/>
          </a:bodyPr>
          <a:lstStyle/>
          <a:p>
            <a:pPr marL="285750" indent="-285750">
              <a:buFont typeface="Arial" panose="020B0604020202020204" pitchFamily="34" charset="0"/>
              <a:buChar char="•"/>
            </a:pPr>
            <a:r>
              <a:rPr lang="en-US" altLang="fr-FR" sz="2400" dirty="0"/>
              <a:t>Dynamic System Development Methodology and RAD (www.dsdm.org, 1995)</a:t>
            </a:r>
          </a:p>
          <a:p>
            <a:pPr marL="285750" indent="-285750">
              <a:buFont typeface="Arial" panose="020B0604020202020204" pitchFamily="34" charset="0"/>
              <a:buChar char="•"/>
            </a:pPr>
            <a:r>
              <a:rPr lang="en-US" altLang="fr-FR" sz="2400" dirty="0"/>
              <a:t>Scrum (Sutherland and </a:t>
            </a:r>
            <a:r>
              <a:rPr lang="en-US" altLang="fr-FR" sz="2400" dirty="0" err="1"/>
              <a:t>Schwaber</a:t>
            </a:r>
            <a:r>
              <a:rPr lang="en-US" altLang="fr-FR" sz="2400" dirty="0"/>
              <a:t>, 1995)</a:t>
            </a:r>
          </a:p>
          <a:p>
            <a:pPr marL="285750" indent="-285750">
              <a:buFont typeface="Arial" panose="020B0604020202020204" pitchFamily="34" charset="0"/>
              <a:buChar char="•"/>
            </a:pPr>
            <a:r>
              <a:rPr lang="en-US" altLang="fr-FR" sz="2400" dirty="0"/>
              <a:t>XP - </a:t>
            </a:r>
            <a:r>
              <a:rPr lang="en-US" altLang="fr-FR" sz="2400" dirty="0" err="1"/>
              <a:t>eXtreme</a:t>
            </a:r>
            <a:r>
              <a:rPr lang="en-US" altLang="fr-FR" sz="2400" dirty="0"/>
              <a:t> Programming (Beck, 1999)</a:t>
            </a:r>
          </a:p>
          <a:p>
            <a:pPr marL="285750" indent="-285750">
              <a:buFont typeface="Arial" panose="020B0604020202020204" pitchFamily="34" charset="0"/>
              <a:buChar char="•"/>
            </a:pPr>
            <a:r>
              <a:rPr lang="en-US" altLang="fr-FR" sz="2400" dirty="0"/>
              <a:t>Feature Driven Development (DeLuca, 1999) </a:t>
            </a:r>
          </a:p>
          <a:p>
            <a:pPr marL="285750" indent="-285750">
              <a:buFont typeface="Arial" panose="020B0604020202020204" pitchFamily="34" charset="0"/>
              <a:buChar char="•"/>
            </a:pPr>
            <a:r>
              <a:rPr lang="en-US" altLang="fr-FR" sz="2400" dirty="0"/>
              <a:t>Adaptive </a:t>
            </a:r>
            <a:r>
              <a:rPr lang="en-US" altLang="fr-FR" sz="2400" dirty="0" err="1"/>
              <a:t>Sw</a:t>
            </a:r>
            <a:r>
              <a:rPr lang="en-US" altLang="fr-FR" sz="2400" dirty="0"/>
              <a:t> Development (Highsmith, 2000)</a:t>
            </a:r>
          </a:p>
          <a:p>
            <a:pPr marL="285750" indent="-285750">
              <a:buFont typeface="Arial" panose="020B0604020202020204" pitchFamily="34" charset="0"/>
              <a:buChar char="•"/>
            </a:pPr>
            <a:r>
              <a:rPr lang="en-US" altLang="fr-FR" sz="2400" dirty="0"/>
              <a:t>Lean Development (</a:t>
            </a:r>
            <a:r>
              <a:rPr lang="en-US" altLang="fr-FR" sz="2400" dirty="0" err="1"/>
              <a:t>Poppendieck</a:t>
            </a:r>
            <a:r>
              <a:rPr lang="en-US" altLang="fr-FR" sz="2400" dirty="0"/>
              <a:t>, 2003)</a:t>
            </a:r>
          </a:p>
          <a:p>
            <a:pPr marL="285750" indent="-285750">
              <a:buFont typeface="Arial" panose="020B0604020202020204" pitchFamily="34" charset="0"/>
              <a:buChar char="•"/>
            </a:pPr>
            <a:r>
              <a:rPr lang="en-US" altLang="fr-FR" sz="2400" dirty="0"/>
              <a:t>Crystal Clear (Cockburn, 2004)</a:t>
            </a:r>
          </a:p>
          <a:p>
            <a:pPr marL="285750" indent="-285750">
              <a:buFont typeface="Arial" panose="020B0604020202020204" pitchFamily="34" charset="0"/>
              <a:buChar char="•"/>
            </a:pPr>
            <a:r>
              <a:rPr lang="en-US" altLang="fr-FR" sz="2400" dirty="0"/>
              <a:t>Agile Unified Process (Ambler, 2005)</a:t>
            </a:r>
          </a:p>
          <a:p>
            <a:pPr marL="285750" indent="-285750">
              <a:buFont typeface="Arial" panose="020B0604020202020204" pitchFamily="34" charset="0"/>
              <a:buChar char="•"/>
            </a:pPr>
            <a:r>
              <a:rPr lang="en-US" altLang="fr-FR" sz="2400" dirty="0"/>
              <a:t>DevOps (</a:t>
            </a:r>
          </a:p>
        </p:txBody>
      </p:sp>
    </p:spTree>
    <p:extLst>
      <p:ext uri="{BB962C8B-B14F-4D97-AF65-F5344CB8AC3E}">
        <p14:creationId xmlns:p14="http://schemas.microsoft.com/office/powerpoint/2010/main" val="94994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Extreme</a:t>
            </a:r>
            <a:r>
              <a:rPr lang="fr-FR" dirty="0"/>
              <a:t> </a:t>
            </a:r>
            <a:r>
              <a:rPr lang="fr-FR" dirty="0" err="1"/>
              <a:t>Programming</a:t>
            </a:r>
            <a:r>
              <a:rPr lang="fr-FR" dirty="0"/>
              <a:t> (XP)</a:t>
            </a:r>
          </a:p>
        </p:txBody>
      </p:sp>
      <p:sp>
        <p:nvSpPr>
          <p:cNvPr id="5" name="Slide Number Placeholder 4"/>
          <p:cNvSpPr>
            <a:spLocks noGrp="1"/>
          </p:cNvSpPr>
          <p:nvPr>
            <p:ph type="sldNum" sz="quarter" idx="12"/>
          </p:nvPr>
        </p:nvSpPr>
        <p:spPr/>
        <p:txBody>
          <a:bodyPr/>
          <a:lstStyle/>
          <a:p>
            <a:fld id="{50488829-712A-49CD-A5AC-8F60246B7228}" type="slidenum">
              <a:rPr lang="en-US" smtClean="0"/>
              <a:t>15</a:t>
            </a:fld>
            <a:endParaRPr lang="en-US"/>
          </a:p>
        </p:txBody>
      </p:sp>
      <p:sp>
        <p:nvSpPr>
          <p:cNvPr id="10" name="Rectangle 9"/>
          <p:cNvSpPr/>
          <p:nvPr/>
        </p:nvSpPr>
        <p:spPr>
          <a:xfrm>
            <a:off x="0" y="6559163"/>
            <a:ext cx="6096000" cy="276999"/>
          </a:xfrm>
          <a:prstGeom prst="rect">
            <a:avLst/>
          </a:prstGeom>
        </p:spPr>
        <p:txBody>
          <a:bodyPr>
            <a:spAutoFit/>
          </a:bodyPr>
          <a:lstStyle/>
          <a:p>
            <a:r>
              <a:rPr lang="en-US" altLang="fr-FR" sz="1200" dirty="0"/>
              <a:t>source: </a:t>
            </a:r>
            <a:r>
              <a:rPr lang="en-US" altLang="fr-FR" sz="1200" dirty="0">
                <a:hlinkClick r:id="rId2"/>
              </a:rPr>
              <a:t>http://www.extremeprogramming.org</a:t>
            </a:r>
            <a:r>
              <a:rPr lang="en-US" altLang="fr-FR" sz="1200" dirty="0"/>
              <a:t> </a:t>
            </a:r>
          </a:p>
        </p:txBody>
      </p:sp>
      <p:pic>
        <p:nvPicPr>
          <p:cNvPr id="3" name="Picture 2"/>
          <p:cNvPicPr>
            <a:picLocks noChangeAspect="1"/>
          </p:cNvPicPr>
          <p:nvPr/>
        </p:nvPicPr>
        <p:blipFill>
          <a:blip r:embed="rId3"/>
          <a:stretch>
            <a:fillRect/>
          </a:stretch>
        </p:blipFill>
        <p:spPr>
          <a:xfrm>
            <a:off x="6725557" y="1366090"/>
            <a:ext cx="5257800" cy="5470072"/>
          </a:xfrm>
          <a:prstGeom prst="rect">
            <a:avLst/>
          </a:prstGeom>
          <a:ln>
            <a:solidFill>
              <a:srgbClr val="1F4E79"/>
            </a:solidFill>
          </a:ln>
        </p:spPr>
      </p:pic>
      <p:sp>
        <p:nvSpPr>
          <p:cNvPr id="6" name="TextBox 5"/>
          <p:cNvSpPr txBox="1"/>
          <p:nvPr/>
        </p:nvSpPr>
        <p:spPr>
          <a:xfrm>
            <a:off x="3999288" y="2521434"/>
            <a:ext cx="2540000" cy="3159383"/>
          </a:xfrm>
          <a:prstGeom prst="ellipse">
            <a:avLst/>
          </a:prstGeom>
          <a:noFill/>
          <a:ln>
            <a:solidFill>
              <a:srgbClr val="1F4E79"/>
            </a:solidFill>
          </a:ln>
        </p:spPr>
        <p:txBody>
          <a:bodyPr wrap="square" rtlCol="0">
            <a:spAutoFit/>
          </a:bodyPr>
          <a:lstStyle/>
          <a:p>
            <a:pPr algn="ctr"/>
            <a:r>
              <a:rPr lang="fr-FR" sz="2000" b="1" dirty="0"/>
              <a:t>The values of XP</a:t>
            </a:r>
          </a:p>
          <a:p>
            <a:pPr algn="ctr"/>
            <a:r>
              <a:rPr lang="fr-FR" sz="2000" dirty="0" err="1"/>
              <a:t>simplicity</a:t>
            </a:r>
            <a:endParaRPr lang="fr-FR" sz="2000" dirty="0"/>
          </a:p>
          <a:p>
            <a:pPr algn="ctr"/>
            <a:r>
              <a:rPr lang="fr-FR" sz="2000" dirty="0"/>
              <a:t>communication</a:t>
            </a:r>
          </a:p>
          <a:p>
            <a:pPr algn="ctr"/>
            <a:r>
              <a:rPr lang="fr-FR" sz="2000" dirty="0"/>
              <a:t>feedback</a:t>
            </a:r>
          </a:p>
          <a:p>
            <a:pPr algn="ctr"/>
            <a:r>
              <a:rPr lang="fr-FR" sz="2000" dirty="0"/>
              <a:t>respect</a:t>
            </a:r>
          </a:p>
          <a:p>
            <a:pPr algn="ctr"/>
            <a:r>
              <a:rPr lang="fr-FR" sz="2000" dirty="0"/>
              <a:t>courage</a:t>
            </a:r>
          </a:p>
        </p:txBody>
      </p:sp>
      <p:pic>
        <p:nvPicPr>
          <p:cNvPr id="59394" name="Picture 2" descr="manage by fea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79" y="2335586"/>
            <a:ext cx="28575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schedule of featu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879" y="4175124"/>
            <a:ext cx="2857500" cy="21812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1619250" y="3706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Rectangle 11"/>
          <p:cNvSpPr/>
          <p:nvPr/>
        </p:nvSpPr>
        <p:spPr>
          <a:xfrm>
            <a:off x="232837" y="1770247"/>
            <a:ext cx="3859583" cy="400110"/>
          </a:xfrm>
          <a:prstGeom prst="rect">
            <a:avLst/>
          </a:prstGeom>
        </p:spPr>
        <p:txBody>
          <a:bodyPr wrap="none">
            <a:spAutoFit/>
          </a:bodyPr>
          <a:lstStyle/>
          <a:p>
            <a:r>
              <a:rPr lang="fr-FR" sz="2000" b="1" dirty="0"/>
              <a:t>Manage Goals </a:t>
            </a:r>
            <a:r>
              <a:rPr lang="fr-FR" sz="2000" b="1" dirty="0" err="1"/>
              <a:t>Instead</a:t>
            </a:r>
            <a:r>
              <a:rPr lang="fr-FR" sz="2000" b="1" dirty="0"/>
              <a:t> of </a:t>
            </a:r>
            <a:r>
              <a:rPr lang="fr-FR" sz="2000" b="1" dirty="0" err="1"/>
              <a:t>Activities</a:t>
            </a:r>
            <a:endParaRPr lang="fr-FR" sz="2000" b="1" dirty="0"/>
          </a:p>
        </p:txBody>
      </p:sp>
    </p:spTree>
    <p:extLst>
      <p:ext uri="{BB962C8B-B14F-4D97-AF65-F5344CB8AC3E}">
        <p14:creationId xmlns:p14="http://schemas.microsoft.com/office/powerpoint/2010/main" val="54218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Scrum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110" y="2923708"/>
            <a:ext cx="8976689" cy="38708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FR" dirty="0" err="1"/>
              <a:t>Scrum</a:t>
            </a:r>
            <a:r>
              <a:rPr lang="fr-FR" dirty="0"/>
              <a:t> - Framework</a:t>
            </a:r>
          </a:p>
        </p:txBody>
      </p:sp>
      <p:sp>
        <p:nvSpPr>
          <p:cNvPr id="5" name="Slide Number Placeholder 4"/>
          <p:cNvSpPr>
            <a:spLocks noGrp="1"/>
          </p:cNvSpPr>
          <p:nvPr>
            <p:ph type="sldNum" sz="quarter" idx="12"/>
          </p:nvPr>
        </p:nvSpPr>
        <p:spPr/>
        <p:txBody>
          <a:bodyPr/>
          <a:lstStyle/>
          <a:p>
            <a:fld id="{50488829-712A-49CD-A5AC-8F60246B7228}" type="slidenum">
              <a:rPr lang="en-US" smtClean="0"/>
              <a:t>16</a:t>
            </a:fld>
            <a:endParaRPr lang="en-US"/>
          </a:p>
        </p:txBody>
      </p:sp>
      <p:sp>
        <p:nvSpPr>
          <p:cNvPr id="9" name="Rectangle 8"/>
          <p:cNvSpPr/>
          <p:nvPr/>
        </p:nvSpPr>
        <p:spPr>
          <a:xfrm>
            <a:off x="0" y="6394450"/>
            <a:ext cx="6096000" cy="400110"/>
          </a:xfrm>
          <a:prstGeom prst="rect">
            <a:avLst/>
          </a:prstGeom>
        </p:spPr>
        <p:txBody>
          <a:bodyPr>
            <a:spAutoFit/>
          </a:bodyPr>
          <a:lstStyle/>
          <a:p>
            <a:r>
              <a:rPr lang="en-US" altLang="fr-FR" sz="1000" dirty="0">
                <a:hlinkClick r:id="rId3"/>
              </a:rPr>
              <a:t>https://www.scrum.org/</a:t>
            </a:r>
            <a:r>
              <a:rPr lang="en-US" altLang="fr-FR" sz="1000" dirty="0"/>
              <a:t> (with videos, guide)</a:t>
            </a:r>
          </a:p>
          <a:p>
            <a:r>
              <a:rPr lang="en-US" altLang="fr-FR" sz="1000" dirty="0">
                <a:hlinkClick r:id="rId4"/>
              </a:rPr>
              <a:t>https://www.scrumguides.org/index.html</a:t>
            </a:r>
            <a:r>
              <a:rPr lang="en-US" altLang="fr-FR" sz="1000" dirty="0"/>
              <a:t> </a:t>
            </a:r>
          </a:p>
        </p:txBody>
      </p:sp>
      <p:sp>
        <p:nvSpPr>
          <p:cNvPr id="10" name="Rectangle 9"/>
          <p:cNvSpPr/>
          <p:nvPr/>
        </p:nvSpPr>
        <p:spPr>
          <a:xfrm>
            <a:off x="774699" y="1446380"/>
            <a:ext cx="10960100" cy="1631216"/>
          </a:xfrm>
          <a:prstGeom prst="rect">
            <a:avLst/>
          </a:prstGeom>
        </p:spPr>
        <p:txBody>
          <a:bodyPr wrap="square">
            <a:spAutoFit/>
          </a:bodyPr>
          <a:lstStyle/>
          <a:p>
            <a:r>
              <a:rPr lang="en-US" sz="2000" dirty="0"/>
              <a:t>A </a:t>
            </a:r>
            <a:r>
              <a:rPr lang="en-US" sz="2000" b="1" dirty="0"/>
              <a:t>Scrum Master</a:t>
            </a:r>
            <a:r>
              <a:rPr lang="en-US" sz="2000" dirty="0"/>
              <a:t> fosters an environment where</a:t>
            </a:r>
          </a:p>
          <a:p>
            <a:pPr marL="342900" indent="-342900">
              <a:buAutoNum type="arabicPeriod"/>
            </a:pPr>
            <a:r>
              <a:rPr lang="en-US" sz="2000" dirty="0"/>
              <a:t>A </a:t>
            </a:r>
            <a:r>
              <a:rPr lang="en-US" sz="2000" b="1" dirty="0"/>
              <a:t>Product Owner</a:t>
            </a:r>
            <a:r>
              <a:rPr lang="en-US" sz="2000" dirty="0"/>
              <a:t> orders the work for a complex problem into a </a:t>
            </a:r>
            <a:r>
              <a:rPr lang="en-US" sz="2000" b="1" dirty="0"/>
              <a:t>Product Backlog</a:t>
            </a:r>
            <a:r>
              <a:rPr lang="en-US" sz="2000" dirty="0"/>
              <a:t>. </a:t>
            </a:r>
          </a:p>
          <a:p>
            <a:pPr marL="342900" indent="-342900">
              <a:buAutoNum type="arabicPeriod"/>
            </a:pPr>
            <a:r>
              <a:rPr lang="en-US" sz="2000" dirty="0"/>
              <a:t>The </a:t>
            </a:r>
            <a:r>
              <a:rPr lang="en-US" sz="2000" b="1" dirty="0"/>
              <a:t>Scrum Team </a:t>
            </a:r>
            <a:r>
              <a:rPr lang="en-US" sz="2000" dirty="0"/>
              <a:t>turns a selection of the work into an </a:t>
            </a:r>
            <a:r>
              <a:rPr lang="en-US" sz="2000" b="1" dirty="0"/>
              <a:t>Increment</a:t>
            </a:r>
            <a:r>
              <a:rPr lang="en-US" sz="2000" dirty="0"/>
              <a:t> of value during a </a:t>
            </a:r>
            <a:r>
              <a:rPr lang="en-US" sz="2000" b="1" dirty="0"/>
              <a:t>Sprint</a:t>
            </a:r>
            <a:r>
              <a:rPr lang="en-US" sz="2000" dirty="0"/>
              <a:t>. </a:t>
            </a:r>
          </a:p>
          <a:p>
            <a:pPr marL="342900" indent="-342900">
              <a:buAutoNum type="arabicPeriod"/>
            </a:pPr>
            <a:r>
              <a:rPr lang="en-US" sz="2000" dirty="0"/>
              <a:t>The Scrum Team and its stakeholders </a:t>
            </a:r>
            <a:r>
              <a:rPr lang="en-US" sz="2000" b="1" dirty="0"/>
              <a:t>inspect the results and adjust </a:t>
            </a:r>
            <a:r>
              <a:rPr lang="en-US" sz="2000" dirty="0"/>
              <a:t>for the next Sprint.</a:t>
            </a:r>
          </a:p>
          <a:p>
            <a:pPr marL="342900" indent="-342900">
              <a:buAutoNum type="arabicPeriod"/>
            </a:pPr>
            <a:r>
              <a:rPr lang="en-US" sz="2000" i="1" dirty="0"/>
              <a:t>Repeat</a:t>
            </a:r>
            <a:endParaRPr lang="fr-FR" sz="2000" i="1" dirty="0"/>
          </a:p>
        </p:txBody>
      </p:sp>
    </p:spTree>
    <p:extLst>
      <p:ext uri="{BB962C8B-B14F-4D97-AF65-F5344CB8AC3E}">
        <p14:creationId xmlns:p14="http://schemas.microsoft.com/office/powerpoint/2010/main" val="926184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60" name="Picture 12" descr="DevOps ph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2807835"/>
            <a:ext cx="7143750" cy="3971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FR" dirty="0" err="1"/>
              <a:t>DevOps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17</a:t>
            </a:fld>
            <a:endParaRPr lang="en-US"/>
          </a:p>
        </p:txBody>
      </p:sp>
      <p:sp>
        <p:nvSpPr>
          <p:cNvPr id="10" name="Rectangle 9"/>
          <p:cNvSpPr/>
          <p:nvPr/>
        </p:nvSpPr>
        <p:spPr>
          <a:xfrm>
            <a:off x="1004465" y="1690688"/>
            <a:ext cx="9371433" cy="1200329"/>
          </a:xfrm>
          <a:prstGeom prst="rect">
            <a:avLst/>
          </a:prstGeom>
        </p:spPr>
        <p:txBody>
          <a:bodyPr wrap="square">
            <a:spAutoFit/>
          </a:bodyPr>
          <a:lstStyle/>
          <a:p>
            <a:r>
              <a:rPr lang="en-US" dirty="0"/>
              <a:t>DevOps is a set of practices that combines software development (Dev) and IT operations (Ops). It aims to shorten the systems development life cycle and provide continuous delivery with high software quality. DevOps is complementary with Agile software development; several DevOps aspects came from the Agile methodology.</a:t>
            </a:r>
            <a:endParaRPr lang="fr-FR" dirty="0"/>
          </a:p>
        </p:txBody>
      </p:sp>
      <p:sp>
        <p:nvSpPr>
          <p:cNvPr id="11" name="Rectangle 10"/>
          <p:cNvSpPr/>
          <p:nvPr/>
        </p:nvSpPr>
        <p:spPr>
          <a:xfrm>
            <a:off x="-310765" y="2659822"/>
            <a:ext cx="12001892" cy="276999"/>
          </a:xfrm>
          <a:prstGeom prst="rect">
            <a:avLst/>
          </a:prstGeom>
        </p:spPr>
        <p:txBody>
          <a:bodyPr wrap="square">
            <a:spAutoFit/>
          </a:bodyPr>
          <a:lstStyle/>
          <a:p>
            <a:pPr algn="r"/>
            <a:r>
              <a:rPr lang="fr-FR" sz="1200" i="1" dirty="0"/>
              <a:t>— </a:t>
            </a:r>
            <a:r>
              <a:rPr lang="fr-FR" sz="1200" dirty="0"/>
              <a:t> </a:t>
            </a:r>
            <a:r>
              <a:rPr lang="fr-FR" sz="1200" dirty="0" err="1"/>
              <a:t>Contributors</a:t>
            </a:r>
            <a:r>
              <a:rPr lang="fr-FR" sz="1200" dirty="0"/>
              <a:t>, </a:t>
            </a:r>
            <a:r>
              <a:rPr lang="fr-FR" sz="1200" dirty="0" err="1"/>
              <a:t>Wikipedia</a:t>
            </a:r>
            <a:r>
              <a:rPr lang="fr-FR" sz="1200" dirty="0"/>
              <a:t> https://en.wikipedia.org/wiki/DevOps</a:t>
            </a:r>
          </a:p>
        </p:txBody>
      </p:sp>
      <p:sp>
        <p:nvSpPr>
          <p:cNvPr id="21" name="Rectangle 20"/>
          <p:cNvSpPr/>
          <p:nvPr/>
        </p:nvSpPr>
        <p:spPr>
          <a:xfrm>
            <a:off x="1294286" y="6401136"/>
            <a:ext cx="6096000" cy="369332"/>
          </a:xfrm>
          <a:prstGeom prst="rect">
            <a:avLst/>
          </a:prstGeom>
        </p:spPr>
        <p:txBody>
          <a:bodyPr>
            <a:spAutoFit/>
          </a:bodyPr>
          <a:lstStyle/>
          <a:p>
            <a:r>
              <a:rPr lang="fr-FR" dirty="0"/>
              <a:t>There are </a:t>
            </a:r>
            <a:r>
              <a:rPr lang="fr-FR" dirty="0" err="1"/>
              <a:t>many</a:t>
            </a:r>
            <a:r>
              <a:rPr lang="fr-FR" dirty="0"/>
              <a:t> </a:t>
            </a:r>
            <a:r>
              <a:rPr lang="fr-FR" dirty="0" err="1"/>
              <a:t>variants</a:t>
            </a:r>
            <a:endParaRPr lang="fr-FR" dirty="0"/>
          </a:p>
        </p:txBody>
      </p:sp>
      <p:pic>
        <p:nvPicPr>
          <p:cNvPr id="22" name="Picture 4" descr="Warning Emoji (U+26A0, U+FE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955" y="6215746"/>
            <a:ext cx="646331" cy="6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214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4" name="Picture 10" descr="https://s32860.pcdn.co/wp-content/uploads/2019/11/devops-hero-1-87966cfbc9c5713ae047551c7b2298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52" y="1"/>
            <a:ext cx="11958986" cy="672147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0488829-712A-49CD-A5AC-8F60246B7228}" type="slidenum">
              <a:rPr lang="en-US" smtClean="0"/>
              <a:t>18</a:t>
            </a:fld>
            <a:endParaRPr lang="en-US"/>
          </a:p>
        </p:txBody>
      </p:sp>
      <p:sp>
        <p:nvSpPr>
          <p:cNvPr id="3" name="Rectangle 2"/>
          <p:cNvSpPr/>
          <p:nvPr/>
        </p:nvSpPr>
        <p:spPr>
          <a:xfrm>
            <a:off x="101652" y="6598364"/>
            <a:ext cx="6107762" cy="246221"/>
          </a:xfrm>
          <a:prstGeom prst="rect">
            <a:avLst/>
          </a:prstGeom>
        </p:spPr>
        <p:txBody>
          <a:bodyPr wrap="none">
            <a:spAutoFit/>
          </a:bodyPr>
          <a:lstStyle/>
          <a:p>
            <a:r>
              <a:rPr lang="fr-FR" sz="1000" dirty="0"/>
              <a:t>https://s32860.pcdn.co/wp-content/uploads/2019/11/devops-hero-1-87966cfbc9c5713ae047551c7b22985c.png</a:t>
            </a:r>
          </a:p>
        </p:txBody>
      </p:sp>
    </p:spTree>
    <p:extLst>
      <p:ext uri="{BB962C8B-B14F-4D97-AF65-F5344CB8AC3E}">
        <p14:creationId xmlns:p14="http://schemas.microsoft.com/office/powerpoint/2010/main" val="715523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Agile vs </a:t>
            </a:r>
            <a:r>
              <a:rPr lang="fr-FR" dirty="0" err="1"/>
              <a:t>DevOps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19</a:t>
            </a:fld>
            <a:endParaRPr lang="en-US"/>
          </a:p>
        </p:txBody>
      </p:sp>
      <p:pic>
        <p:nvPicPr>
          <p:cNvPr id="78850" name="Picture 2" descr="https://cdn.guru99.com/images/2-2017/092917_0812_DevOpsTrain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0" y="790857"/>
            <a:ext cx="6883400" cy="1664296"/>
          </a:xfrm>
          <a:prstGeom prst="rect">
            <a:avLst/>
          </a:prstGeom>
          <a:noFill/>
          <a:extLst>
            <a:ext uri="{909E8E84-426E-40DD-AFC4-6F175D3DCCD1}">
              <a14:hiddenFill xmlns:a14="http://schemas.microsoft.com/office/drawing/2010/main">
                <a:solidFill>
                  <a:srgbClr val="FFFFFF"/>
                </a:solidFill>
              </a14:hiddenFill>
            </a:ext>
          </a:extLst>
        </p:spPr>
      </p:pic>
      <p:pic>
        <p:nvPicPr>
          <p:cNvPr id="78852" name="Picture 4" descr="https://cdn.guru99.com/images/2-2017/092917_0812_DevOpsTrain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604" y="2599380"/>
            <a:ext cx="6923796" cy="17046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6614831"/>
            <a:ext cx="3097323" cy="246221"/>
          </a:xfrm>
          <a:prstGeom prst="rect">
            <a:avLst/>
          </a:prstGeom>
        </p:spPr>
        <p:txBody>
          <a:bodyPr wrap="none">
            <a:spAutoFit/>
          </a:bodyPr>
          <a:lstStyle/>
          <a:p>
            <a:r>
              <a:rPr lang="fr-FR" sz="1000" dirty="0"/>
              <a:t>Source: </a:t>
            </a:r>
            <a:r>
              <a:rPr lang="fr-FR" sz="1000" dirty="0">
                <a:hlinkClick r:id="rId4"/>
              </a:rPr>
              <a:t>https://www.guru99.com/agile-vs-devops.html</a:t>
            </a:r>
            <a:r>
              <a:rPr lang="fr-FR" sz="1000" dirty="0"/>
              <a:t> </a:t>
            </a:r>
          </a:p>
        </p:txBody>
      </p:sp>
      <p:sp>
        <p:nvSpPr>
          <p:cNvPr id="3" name="Rectangle 2"/>
          <p:cNvSpPr/>
          <p:nvPr/>
        </p:nvSpPr>
        <p:spPr>
          <a:xfrm>
            <a:off x="0" y="4768172"/>
            <a:ext cx="12192000" cy="1846659"/>
          </a:xfrm>
          <a:prstGeom prst="rect">
            <a:avLst/>
          </a:prstGeom>
        </p:spPr>
        <p:txBody>
          <a:bodyPr wrap="square">
            <a:spAutoFit/>
          </a:bodyPr>
          <a:lstStyle/>
          <a:p>
            <a:pPr marL="285750" indent="-285750">
              <a:buFont typeface="Arial" panose="020B0604020202020204" pitchFamily="34" charset="0"/>
              <a:buChar char="•"/>
            </a:pPr>
            <a:r>
              <a:rPr lang="en-US" sz="1600" dirty="0"/>
              <a:t>DevOps is a practice of bringing development and operations teams together whereas Agile is an iterative approach that focuses on collaboration, customer feedback and small rapid releases.</a:t>
            </a:r>
          </a:p>
          <a:p>
            <a:pPr marL="285750" indent="-285750">
              <a:buFont typeface="Arial" panose="020B0604020202020204" pitchFamily="34" charset="0"/>
              <a:buChar char="•"/>
            </a:pPr>
            <a:r>
              <a:rPr lang="en-US" sz="1600" dirty="0"/>
              <a:t>DevOps focuses on constant testing and delivery while the Agile process focuses on constant changes.</a:t>
            </a:r>
          </a:p>
          <a:p>
            <a:pPr marL="285750" indent="-285750">
              <a:buFont typeface="Arial" panose="020B0604020202020204" pitchFamily="34" charset="0"/>
              <a:buChar char="•"/>
            </a:pPr>
            <a:r>
              <a:rPr lang="en-US" sz="1600" dirty="0"/>
              <a:t>DevOps requires relatively a large team while Agile requires a small team.</a:t>
            </a:r>
          </a:p>
          <a:p>
            <a:pPr marL="285750" indent="-285750">
              <a:buFont typeface="Arial" panose="020B0604020202020204" pitchFamily="34" charset="0"/>
              <a:buChar char="•"/>
            </a:pPr>
            <a:r>
              <a:rPr lang="en-US" sz="1600" dirty="0"/>
              <a:t>DevOps leverages both shifts left and right principles, on the other hand, Agile leverage shift-left principle.</a:t>
            </a:r>
          </a:p>
          <a:p>
            <a:pPr marL="285750" indent="-285750">
              <a:buFont typeface="Arial" panose="020B0604020202020204" pitchFamily="34" charset="0"/>
              <a:buChar char="•"/>
            </a:pPr>
            <a:r>
              <a:rPr lang="en-US" sz="1600" dirty="0"/>
              <a:t>The target area of Agile is Software development whereas the Target area of DevOps is to give end-to-end business solutions and fast delivery.</a:t>
            </a:r>
          </a:p>
          <a:p>
            <a:pPr marL="285750" indent="-285750">
              <a:buFont typeface="Arial" panose="020B0604020202020204" pitchFamily="34" charset="0"/>
              <a:buChar char="•"/>
            </a:pPr>
            <a:r>
              <a:rPr lang="en-US" sz="1600" dirty="0"/>
              <a:t>DevOps focuses more on operational and business readiness whereas Agile focuses on functional and non-function readiness.</a:t>
            </a:r>
          </a:p>
        </p:txBody>
      </p:sp>
    </p:spTree>
    <p:extLst>
      <p:ext uri="{BB962C8B-B14F-4D97-AF65-F5344CB8AC3E}">
        <p14:creationId xmlns:p14="http://schemas.microsoft.com/office/powerpoint/2010/main" val="135098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engineering methods – definition </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a:t>
            </a:fld>
            <a:endParaRPr lang="en-US"/>
          </a:p>
        </p:txBody>
      </p:sp>
      <p:sp>
        <p:nvSpPr>
          <p:cNvPr id="16" name="Rectangle 15"/>
          <p:cNvSpPr/>
          <p:nvPr/>
        </p:nvSpPr>
        <p:spPr>
          <a:xfrm>
            <a:off x="545592" y="2059131"/>
            <a:ext cx="10738104" cy="677108"/>
          </a:xfrm>
          <a:prstGeom prst="rect">
            <a:avLst/>
          </a:prstGeom>
        </p:spPr>
        <p:txBody>
          <a:bodyPr wrap="square">
            <a:spAutoFit/>
          </a:bodyPr>
          <a:lstStyle/>
          <a:p>
            <a:r>
              <a:rPr lang="en-US" sz="2000" b="1" dirty="0"/>
              <a:t>software engineering method</a:t>
            </a:r>
          </a:p>
          <a:p>
            <a:r>
              <a:rPr lang="fr-FR" dirty="0" err="1"/>
              <a:t>organized</a:t>
            </a:r>
            <a:r>
              <a:rPr lang="fr-FR" dirty="0"/>
              <a:t> </a:t>
            </a:r>
            <a:r>
              <a:rPr lang="en-US" dirty="0"/>
              <a:t>and systematic approach to developing software </a:t>
            </a:r>
            <a:r>
              <a:rPr lang="fr-FR" dirty="0"/>
              <a:t>for a </a:t>
            </a:r>
            <a:r>
              <a:rPr lang="fr-FR" dirty="0" err="1"/>
              <a:t>target</a:t>
            </a:r>
            <a:r>
              <a:rPr lang="fr-FR" dirty="0"/>
              <a:t> computer</a:t>
            </a:r>
            <a:endParaRPr lang="en-US" sz="2000" i="1" dirty="0"/>
          </a:p>
        </p:txBody>
      </p:sp>
      <p:sp>
        <p:nvSpPr>
          <p:cNvPr id="17" name="Rectangle 16"/>
          <p:cNvSpPr/>
          <p:nvPr/>
        </p:nvSpPr>
        <p:spPr>
          <a:xfrm>
            <a:off x="545592" y="4417358"/>
            <a:ext cx="10034016" cy="1938992"/>
          </a:xfrm>
          <a:prstGeom prst="rect">
            <a:avLst/>
          </a:prstGeom>
        </p:spPr>
        <p:txBody>
          <a:bodyPr wrap="square">
            <a:spAutoFit/>
          </a:bodyPr>
          <a:lstStyle/>
          <a:p>
            <a:r>
              <a:rPr lang="en-US" sz="2000" b="1" dirty="0"/>
              <a:t>objectives: </a:t>
            </a:r>
          </a:p>
          <a:p>
            <a:pPr marL="342900" indent="-342900">
              <a:buFont typeface="Arial" panose="020B0604020202020204" pitchFamily="34" charset="0"/>
              <a:buChar char="•"/>
            </a:pPr>
            <a:r>
              <a:rPr lang="en-US" sz="2000" dirty="0"/>
              <a:t>facilitate human understanding, communication, and coordination</a:t>
            </a:r>
          </a:p>
          <a:p>
            <a:pPr marL="342900" indent="-342900">
              <a:buFont typeface="Arial" panose="020B0604020202020204" pitchFamily="34" charset="0"/>
              <a:buChar char="•"/>
            </a:pPr>
            <a:r>
              <a:rPr lang="en-US" sz="2000" dirty="0"/>
              <a:t>aid management of software projects</a:t>
            </a:r>
          </a:p>
          <a:p>
            <a:pPr marL="342900" indent="-342900">
              <a:buFont typeface="Arial" panose="020B0604020202020204" pitchFamily="34" charset="0"/>
              <a:buChar char="•"/>
            </a:pPr>
            <a:r>
              <a:rPr lang="en-US" sz="2000" dirty="0"/>
              <a:t>measure and improve the quality of software products in an efficient manner</a:t>
            </a:r>
          </a:p>
          <a:p>
            <a:pPr marL="342900" indent="-342900">
              <a:buFont typeface="Arial" panose="020B0604020202020204" pitchFamily="34" charset="0"/>
              <a:buChar char="•"/>
            </a:pPr>
            <a:r>
              <a:rPr lang="en-US" sz="2000" dirty="0"/>
              <a:t>support process improvement</a:t>
            </a:r>
          </a:p>
          <a:p>
            <a:pPr marL="342900" indent="-342900">
              <a:buFont typeface="Arial" panose="020B0604020202020204" pitchFamily="34" charset="0"/>
              <a:buChar char="•"/>
            </a:pPr>
            <a:r>
              <a:rPr lang="en-US" sz="2000" dirty="0"/>
              <a:t>provide a basis for automated support of process execution</a:t>
            </a:r>
            <a:endParaRPr lang="en-US" sz="2000" i="1" dirty="0"/>
          </a:p>
        </p:txBody>
      </p:sp>
      <p:sp>
        <p:nvSpPr>
          <p:cNvPr id="18" name="Rectangle 17"/>
          <p:cNvSpPr/>
          <p:nvPr/>
        </p:nvSpPr>
        <p:spPr>
          <a:xfrm>
            <a:off x="5187696" y="2734742"/>
            <a:ext cx="6096000" cy="276999"/>
          </a:xfrm>
          <a:prstGeom prst="rect">
            <a:avLst/>
          </a:prstGeom>
        </p:spPr>
        <p:txBody>
          <a:bodyPr>
            <a:spAutoFit/>
          </a:bodyPr>
          <a:lstStyle/>
          <a:p>
            <a:pPr algn="r"/>
            <a:r>
              <a:rPr lang="fr-FR" sz="1200" i="1" dirty="0"/>
              <a:t>— </a:t>
            </a:r>
            <a:r>
              <a:rPr lang="fr-FR" sz="1200" dirty="0"/>
              <a:t>ISO/IEC TR 19759:2015 </a:t>
            </a:r>
            <a:r>
              <a:rPr lang="en-US" sz="1200" dirty="0"/>
              <a:t> Software Engineering Body of Knowledge (SWEBOK)</a:t>
            </a:r>
            <a:endParaRPr lang="fr-FR" sz="1200" dirty="0"/>
          </a:p>
        </p:txBody>
      </p:sp>
    </p:spTree>
    <p:extLst>
      <p:ext uri="{BB962C8B-B14F-4D97-AF65-F5344CB8AC3E}">
        <p14:creationId xmlns:p14="http://schemas.microsoft.com/office/powerpoint/2010/main" val="38463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um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310" y="161555"/>
            <a:ext cx="8976689" cy="38708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2510921"/>
            <a:ext cx="9144000" cy="2387600"/>
          </a:xfrm>
        </p:spPr>
        <p:txBody>
          <a:bodyPr/>
          <a:lstStyle/>
          <a:p>
            <a:r>
              <a:rPr lang="fr-FR" dirty="0"/>
              <a:t>Software Engineering</a:t>
            </a:r>
          </a:p>
        </p:txBody>
      </p:sp>
      <p:sp>
        <p:nvSpPr>
          <p:cNvPr id="3" name="Subtitle 2"/>
          <p:cNvSpPr>
            <a:spLocks noGrp="1"/>
          </p:cNvSpPr>
          <p:nvPr>
            <p:ph type="subTitle" idx="1"/>
          </p:nvPr>
        </p:nvSpPr>
        <p:spPr>
          <a:xfrm>
            <a:off x="1524000" y="4990596"/>
            <a:ext cx="9144000" cy="1655762"/>
          </a:xfrm>
        </p:spPr>
        <p:txBody>
          <a:bodyPr/>
          <a:lstStyle/>
          <a:p>
            <a:r>
              <a:rPr lang="fr-FR" dirty="0"/>
              <a:t>Part 5 – Focus on the Scrum </a:t>
            </a:r>
            <a:r>
              <a:rPr lang="fr-FR" dirty="0" err="1"/>
              <a:t>methodology</a:t>
            </a:r>
            <a:endParaRPr lang="fr-FR" dirty="0"/>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a:t>
            </a:r>
          </a:p>
          <a:p>
            <a:r>
              <a:rPr lang="en-US" sz="1400" dirty="0"/>
              <a:t>Course unit URL: </a:t>
            </a:r>
            <a:r>
              <a:rPr lang="en-US" sz="1400" dirty="0">
                <a:hlinkClick r:id="rId3"/>
              </a:rPr>
              <a:t>https://ci.mines-stetienne.fr/cps2/course/softeng/</a:t>
            </a:r>
            <a:r>
              <a:rPr lang="en-US" sz="1400" dirty="0"/>
              <a:t>  </a:t>
            </a:r>
          </a:p>
        </p:txBody>
      </p:sp>
    </p:spTree>
    <p:extLst>
      <p:ext uri="{BB962C8B-B14F-4D97-AF65-F5344CB8AC3E}">
        <p14:creationId xmlns:p14="http://schemas.microsoft.com/office/powerpoint/2010/main" val="3490657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Scrum</a:t>
            </a:r>
            <a:r>
              <a:rPr lang="fr-FR" dirty="0"/>
              <a:t> - </a:t>
            </a:r>
            <a:r>
              <a:rPr lang="fr-FR" dirty="0" err="1"/>
              <a:t>roles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21</a:t>
            </a:fld>
            <a:endParaRPr lang="en-US"/>
          </a:p>
        </p:txBody>
      </p:sp>
      <p:sp>
        <p:nvSpPr>
          <p:cNvPr id="6" name="Espace réservé du contenu 1"/>
          <p:cNvSpPr>
            <a:spLocks noGrp="1" noChangeArrowheads="1"/>
          </p:cNvSpPr>
          <p:nvPr>
            <p:ph idx="1"/>
          </p:nvPr>
        </p:nvSpPr>
        <p:spPr>
          <a:xfrm>
            <a:off x="2692400" y="1508117"/>
            <a:ext cx="8897917" cy="3878284"/>
          </a:xfrm>
        </p:spPr>
        <p:txBody>
          <a:bodyPr>
            <a:noAutofit/>
          </a:bodyPr>
          <a:lstStyle/>
          <a:p>
            <a:pPr marL="0" indent="0">
              <a:lnSpc>
                <a:spcPct val="120000"/>
              </a:lnSpc>
              <a:spcBef>
                <a:spcPts val="0"/>
              </a:spcBef>
              <a:buNone/>
            </a:pPr>
            <a:r>
              <a:rPr lang="en-US" sz="1800" dirty="0"/>
              <a:t>The Scrum Team consists of one </a:t>
            </a:r>
            <a:r>
              <a:rPr lang="en-US" sz="1800" b="1" dirty="0"/>
              <a:t>Scrum Master</a:t>
            </a:r>
            <a:r>
              <a:rPr lang="en-US" sz="1800" dirty="0"/>
              <a:t>, one </a:t>
            </a:r>
            <a:r>
              <a:rPr lang="en-US" sz="1800" b="1" dirty="0"/>
              <a:t>Product Owner</a:t>
            </a:r>
            <a:r>
              <a:rPr lang="en-US" sz="1800" dirty="0"/>
              <a:t>, and </a:t>
            </a:r>
            <a:r>
              <a:rPr lang="en-US" sz="1800" b="1" dirty="0"/>
              <a:t>Developers</a:t>
            </a:r>
            <a:br>
              <a:rPr lang="en-US" altLang="fr-FR" sz="2000" dirty="0">
                <a:solidFill>
                  <a:schemeClr val="accent1">
                    <a:lumMod val="50000"/>
                  </a:schemeClr>
                </a:solidFill>
              </a:rPr>
            </a:br>
            <a:endParaRPr lang="en-US" altLang="fr-FR" sz="2000" dirty="0">
              <a:solidFill>
                <a:schemeClr val="accent1">
                  <a:lumMod val="50000"/>
                </a:schemeClr>
              </a:solidFill>
            </a:endParaRPr>
          </a:p>
          <a:p>
            <a:pPr marL="0" indent="0">
              <a:lnSpc>
                <a:spcPct val="120000"/>
              </a:lnSpc>
              <a:spcBef>
                <a:spcPts val="0"/>
              </a:spcBef>
              <a:buNone/>
            </a:pPr>
            <a:r>
              <a:rPr lang="en-US" altLang="fr-FR" sz="1800" b="1" dirty="0">
                <a:solidFill>
                  <a:schemeClr val="accent1">
                    <a:lumMod val="50000"/>
                  </a:schemeClr>
                </a:solidFill>
              </a:rPr>
              <a:t>Developers</a:t>
            </a:r>
            <a:r>
              <a:rPr lang="en-US" altLang="fr-FR" sz="1800" dirty="0"/>
              <a:t> are the people in the Scrum Team that are committed to creating any aspect of a usable Increment each Sprint.</a:t>
            </a:r>
          </a:p>
          <a:p>
            <a:pPr marL="0" indent="0">
              <a:lnSpc>
                <a:spcPct val="120000"/>
              </a:lnSpc>
              <a:spcBef>
                <a:spcPts val="0"/>
              </a:spcBef>
              <a:buNone/>
            </a:pPr>
            <a:endParaRPr lang="en-US" altLang="fr-FR" sz="1800" dirty="0"/>
          </a:p>
          <a:p>
            <a:pPr>
              <a:lnSpc>
                <a:spcPct val="120000"/>
              </a:lnSpc>
              <a:spcBef>
                <a:spcPts val="0"/>
              </a:spcBef>
            </a:pPr>
            <a:r>
              <a:rPr lang="en-US" altLang="fr-FR" sz="1800" dirty="0"/>
              <a:t>Create a plan for the Sprint, the Sprint Backlog;</a:t>
            </a:r>
          </a:p>
          <a:p>
            <a:pPr>
              <a:lnSpc>
                <a:spcPct val="120000"/>
              </a:lnSpc>
              <a:spcBef>
                <a:spcPts val="0"/>
              </a:spcBef>
            </a:pPr>
            <a:r>
              <a:rPr lang="en-US" altLang="fr-FR" sz="1800" dirty="0"/>
              <a:t>Instill quality by adhering to a Definition of Done;</a:t>
            </a:r>
          </a:p>
          <a:p>
            <a:pPr>
              <a:lnSpc>
                <a:spcPct val="120000"/>
              </a:lnSpc>
              <a:spcBef>
                <a:spcPts val="0"/>
              </a:spcBef>
            </a:pPr>
            <a:r>
              <a:rPr lang="en-US" altLang="fr-FR" sz="1800" dirty="0"/>
              <a:t>Adapt their plan each day toward the Sprint Goal; and,</a:t>
            </a:r>
          </a:p>
          <a:p>
            <a:pPr>
              <a:lnSpc>
                <a:spcPct val="120000"/>
              </a:lnSpc>
              <a:spcBef>
                <a:spcPts val="0"/>
              </a:spcBef>
            </a:pPr>
            <a:r>
              <a:rPr lang="en-US" altLang="fr-FR" sz="1800" dirty="0"/>
              <a:t>Hold each other accountable as professionals.</a:t>
            </a:r>
          </a:p>
        </p:txBody>
      </p:sp>
      <p:pic>
        <p:nvPicPr>
          <p:cNvPr id="7" name="Picture 6"/>
          <p:cNvPicPr>
            <a:picLocks noChangeAspect="1"/>
          </p:cNvPicPr>
          <p:nvPr/>
        </p:nvPicPr>
        <p:blipFill>
          <a:blip r:embed="rId2"/>
          <a:stretch>
            <a:fillRect/>
          </a:stretch>
        </p:blipFill>
        <p:spPr>
          <a:xfrm>
            <a:off x="595236" y="1787517"/>
            <a:ext cx="1095528" cy="1200318"/>
          </a:xfrm>
          <a:prstGeom prst="rect">
            <a:avLst/>
          </a:prstGeom>
        </p:spPr>
      </p:pic>
      <p:sp>
        <p:nvSpPr>
          <p:cNvPr id="8" name="Rectangle 7"/>
          <p:cNvSpPr/>
          <p:nvPr/>
        </p:nvSpPr>
        <p:spPr>
          <a:xfrm>
            <a:off x="0" y="6394450"/>
            <a:ext cx="6096000" cy="400110"/>
          </a:xfrm>
          <a:prstGeom prst="rect">
            <a:avLst/>
          </a:prstGeom>
        </p:spPr>
        <p:txBody>
          <a:bodyPr>
            <a:spAutoFit/>
          </a:bodyPr>
          <a:lstStyle/>
          <a:p>
            <a:r>
              <a:rPr lang="en-US" altLang="fr-FR" sz="1000" dirty="0">
                <a:hlinkClick r:id="rId3"/>
              </a:rPr>
              <a:t>https://www.scrum.org/</a:t>
            </a:r>
            <a:r>
              <a:rPr lang="en-US" altLang="fr-FR" sz="1000" dirty="0"/>
              <a:t> (with videos, guide)</a:t>
            </a:r>
          </a:p>
          <a:p>
            <a:r>
              <a:rPr lang="en-US" altLang="fr-FR" sz="1000" dirty="0">
                <a:hlinkClick r:id="rId4"/>
              </a:rPr>
              <a:t>https://www.scrumguides.org/index.html</a:t>
            </a:r>
            <a:r>
              <a:rPr lang="en-US" altLang="fr-FR" sz="1000" dirty="0"/>
              <a:t> </a:t>
            </a:r>
          </a:p>
        </p:txBody>
      </p:sp>
    </p:spTree>
    <p:extLst>
      <p:ext uri="{BB962C8B-B14F-4D97-AF65-F5344CB8AC3E}">
        <p14:creationId xmlns:p14="http://schemas.microsoft.com/office/powerpoint/2010/main" val="1132810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Scrum</a:t>
            </a:r>
            <a:r>
              <a:rPr lang="fr-FR" dirty="0"/>
              <a:t> - </a:t>
            </a:r>
            <a:r>
              <a:rPr lang="fr-FR" dirty="0" err="1"/>
              <a:t>roles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22</a:t>
            </a:fld>
            <a:endParaRPr lang="en-US"/>
          </a:p>
        </p:txBody>
      </p:sp>
      <p:sp>
        <p:nvSpPr>
          <p:cNvPr id="6" name="Espace réservé du contenu 1"/>
          <p:cNvSpPr>
            <a:spLocks noGrp="1" noChangeArrowheads="1"/>
          </p:cNvSpPr>
          <p:nvPr>
            <p:ph idx="1"/>
          </p:nvPr>
        </p:nvSpPr>
        <p:spPr>
          <a:xfrm>
            <a:off x="2692400" y="1508117"/>
            <a:ext cx="8897917" cy="3878284"/>
          </a:xfrm>
        </p:spPr>
        <p:txBody>
          <a:bodyPr>
            <a:noAutofit/>
          </a:bodyPr>
          <a:lstStyle/>
          <a:p>
            <a:pPr marL="0" indent="0">
              <a:lnSpc>
                <a:spcPct val="120000"/>
              </a:lnSpc>
              <a:spcBef>
                <a:spcPts val="0"/>
              </a:spcBef>
              <a:buNone/>
            </a:pPr>
            <a:r>
              <a:rPr lang="en-US" sz="1800" dirty="0"/>
              <a:t>The Scrum Team consists of one </a:t>
            </a:r>
            <a:r>
              <a:rPr lang="en-US" sz="1800" b="1" dirty="0"/>
              <a:t>Scrum Master</a:t>
            </a:r>
            <a:r>
              <a:rPr lang="en-US" sz="1800" dirty="0"/>
              <a:t>, one </a:t>
            </a:r>
            <a:r>
              <a:rPr lang="en-US" sz="1800" b="1" dirty="0"/>
              <a:t>Product Owner</a:t>
            </a:r>
            <a:r>
              <a:rPr lang="en-US" sz="1800" dirty="0"/>
              <a:t>, and </a:t>
            </a:r>
            <a:r>
              <a:rPr lang="en-US" sz="1800" b="1" dirty="0"/>
              <a:t>Developers</a:t>
            </a:r>
            <a:br>
              <a:rPr lang="en-US" altLang="fr-FR" sz="2000" dirty="0">
                <a:solidFill>
                  <a:schemeClr val="accent1">
                    <a:lumMod val="50000"/>
                  </a:schemeClr>
                </a:solidFill>
              </a:rPr>
            </a:br>
            <a:endParaRPr lang="en-US" altLang="fr-FR" sz="2000" dirty="0">
              <a:solidFill>
                <a:schemeClr val="accent1">
                  <a:lumMod val="50000"/>
                </a:schemeClr>
              </a:solidFill>
            </a:endParaRPr>
          </a:p>
          <a:p>
            <a:pPr marL="0" indent="0">
              <a:lnSpc>
                <a:spcPct val="120000"/>
              </a:lnSpc>
              <a:spcBef>
                <a:spcPts val="0"/>
              </a:spcBef>
              <a:buNone/>
            </a:pPr>
            <a:r>
              <a:rPr lang="en-US" altLang="fr-FR" sz="1800" b="1" dirty="0">
                <a:solidFill>
                  <a:schemeClr val="accent1">
                    <a:lumMod val="50000"/>
                  </a:schemeClr>
                </a:solidFill>
              </a:rPr>
              <a:t>Product Owner</a:t>
            </a:r>
            <a:r>
              <a:rPr lang="en-US" altLang="fr-FR" sz="1800" dirty="0"/>
              <a:t> </a:t>
            </a:r>
            <a:r>
              <a:rPr lang="en-US" sz="1800" dirty="0"/>
              <a:t>is accountable for maximizing the value of the product resulting from the work of the Scrum Team. How this is done may vary widely across organizations, Scrum Teams, and individuals.</a:t>
            </a:r>
          </a:p>
          <a:p>
            <a:pPr marL="0" indent="0">
              <a:lnSpc>
                <a:spcPct val="120000"/>
              </a:lnSpc>
              <a:spcBef>
                <a:spcPts val="0"/>
              </a:spcBef>
              <a:buNone/>
            </a:pPr>
            <a:endParaRPr lang="en-US" sz="1800" dirty="0"/>
          </a:p>
          <a:p>
            <a:pPr>
              <a:lnSpc>
                <a:spcPct val="120000"/>
              </a:lnSpc>
              <a:spcBef>
                <a:spcPts val="0"/>
              </a:spcBef>
            </a:pPr>
            <a:r>
              <a:rPr lang="en-US" altLang="fr-FR" sz="1800" dirty="0"/>
              <a:t>Develop and explicitly communicate the Product Goal;</a:t>
            </a:r>
          </a:p>
          <a:p>
            <a:pPr>
              <a:lnSpc>
                <a:spcPct val="120000"/>
              </a:lnSpc>
              <a:spcBef>
                <a:spcPts val="0"/>
              </a:spcBef>
            </a:pPr>
            <a:r>
              <a:rPr lang="en-US" altLang="fr-FR" sz="1800" dirty="0"/>
              <a:t>Create and clearly communicate Product Backlog items;</a:t>
            </a:r>
          </a:p>
          <a:p>
            <a:pPr>
              <a:lnSpc>
                <a:spcPct val="120000"/>
              </a:lnSpc>
              <a:spcBef>
                <a:spcPts val="0"/>
              </a:spcBef>
            </a:pPr>
            <a:r>
              <a:rPr lang="en-US" altLang="fr-FR" sz="1800" dirty="0"/>
              <a:t>Order Product Backlog items; and,</a:t>
            </a:r>
          </a:p>
          <a:p>
            <a:pPr>
              <a:lnSpc>
                <a:spcPct val="120000"/>
              </a:lnSpc>
              <a:spcBef>
                <a:spcPts val="0"/>
              </a:spcBef>
            </a:pPr>
            <a:r>
              <a:rPr lang="en-US" altLang="fr-FR" sz="1800" dirty="0"/>
              <a:t>Ensure that the Product Backlog is transparent, visible and understood.</a:t>
            </a:r>
          </a:p>
        </p:txBody>
      </p:sp>
      <p:pic>
        <p:nvPicPr>
          <p:cNvPr id="8" name="Picture 7"/>
          <p:cNvPicPr>
            <a:picLocks noChangeAspect="1"/>
          </p:cNvPicPr>
          <p:nvPr/>
        </p:nvPicPr>
        <p:blipFill>
          <a:blip r:embed="rId2"/>
          <a:stretch>
            <a:fillRect/>
          </a:stretch>
        </p:blipFill>
        <p:spPr>
          <a:xfrm>
            <a:off x="612619" y="1887543"/>
            <a:ext cx="1133633" cy="1000265"/>
          </a:xfrm>
          <a:prstGeom prst="rect">
            <a:avLst/>
          </a:prstGeom>
        </p:spPr>
      </p:pic>
      <p:sp>
        <p:nvSpPr>
          <p:cNvPr id="9" name="Rectangle 8"/>
          <p:cNvSpPr/>
          <p:nvPr/>
        </p:nvSpPr>
        <p:spPr>
          <a:xfrm>
            <a:off x="0" y="6394450"/>
            <a:ext cx="6096000" cy="400110"/>
          </a:xfrm>
          <a:prstGeom prst="rect">
            <a:avLst/>
          </a:prstGeom>
        </p:spPr>
        <p:txBody>
          <a:bodyPr>
            <a:spAutoFit/>
          </a:bodyPr>
          <a:lstStyle/>
          <a:p>
            <a:r>
              <a:rPr lang="en-US" altLang="fr-FR" sz="1000" dirty="0">
                <a:hlinkClick r:id="rId3"/>
              </a:rPr>
              <a:t>https://www.scrum.org/</a:t>
            </a:r>
            <a:r>
              <a:rPr lang="en-US" altLang="fr-FR" sz="1000" dirty="0"/>
              <a:t> (with videos, guide)</a:t>
            </a:r>
          </a:p>
          <a:p>
            <a:r>
              <a:rPr lang="en-US" altLang="fr-FR" sz="1000" dirty="0">
                <a:hlinkClick r:id="rId4"/>
              </a:rPr>
              <a:t>https://www.scrumguides.org/index.html</a:t>
            </a:r>
            <a:r>
              <a:rPr lang="en-US" altLang="fr-FR" sz="1000" dirty="0"/>
              <a:t> </a:t>
            </a:r>
          </a:p>
        </p:txBody>
      </p:sp>
    </p:spTree>
    <p:extLst>
      <p:ext uri="{BB962C8B-B14F-4D97-AF65-F5344CB8AC3E}">
        <p14:creationId xmlns:p14="http://schemas.microsoft.com/office/powerpoint/2010/main" val="4126478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Scrum</a:t>
            </a:r>
            <a:r>
              <a:rPr lang="fr-FR" dirty="0"/>
              <a:t> - </a:t>
            </a:r>
            <a:r>
              <a:rPr lang="fr-FR" dirty="0" err="1"/>
              <a:t>roles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23</a:t>
            </a:fld>
            <a:endParaRPr lang="en-US"/>
          </a:p>
        </p:txBody>
      </p:sp>
      <p:sp>
        <p:nvSpPr>
          <p:cNvPr id="6" name="Espace réservé du contenu 1"/>
          <p:cNvSpPr>
            <a:spLocks noGrp="1" noChangeArrowheads="1"/>
          </p:cNvSpPr>
          <p:nvPr>
            <p:ph idx="1"/>
          </p:nvPr>
        </p:nvSpPr>
        <p:spPr>
          <a:xfrm>
            <a:off x="2692400" y="1508117"/>
            <a:ext cx="8897917" cy="3878284"/>
          </a:xfrm>
        </p:spPr>
        <p:txBody>
          <a:bodyPr>
            <a:noAutofit/>
          </a:bodyPr>
          <a:lstStyle/>
          <a:p>
            <a:pPr marL="0" indent="0">
              <a:lnSpc>
                <a:spcPct val="120000"/>
              </a:lnSpc>
              <a:spcBef>
                <a:spcPts val="0"/>
              </a:spcBef>
              <a:buNone/>
            </a:pPr>
            <a:r>
              <a:rPr lang="en-US" sz="1800" dirty="0"/>
              <a:t>The Scrum Team consists of one </a:t>
            </a:r>
            <a:r>
              <a:rPr lang="en-US" sz="1800" b="1" dirty="0"/>
              <a:t>Scrum Master</a:t>
            </a:r>
            <a:r>
              <a:rPr lang="en-US" sz="1800" dirty="0"/>
              <a:t>, one </a:t>
            </a:r>
            <a:r>
              <a:rPr lang="en-US" sz="1800" b="1" dirty="0"/>
              <a:t>Product Owner</a:t>
            </a:r>
            <a:r>
              <a:rPr lang="en-US" sz="1800" dirty="0"/>
              <a:t>, and </a:t>
            </a:r>
            <a:r>
              <a:rPr lang="en-US" sz="1800" b="1" dirty="0"/>
              <a:t>Developers</a:t>
            </a:r>
            <a:br>
              <a:rPr lang="en-US" altLang="fr-FR" sz="2000" dirty="0">
                <a:solidFill>
                  <a:schemeClr val="accent1">
                    <a:lumMod val="50000"/>
                  </a:schemeClr>
                </a:solidFill>
              </a:rPr>
            </a:br>
            <a:endParaRPr lang="en-US" altLang="fr-FR" sz="2000" dirty="0">
              <a:solidFill>
                <a:schemeClr val="accent1">
                  <a:lumMod val="50000"/>
                </a:schemeClr>
              </a:solidFill>
            </a:endParaRPr>
          </a:p>
          <a:p>
            <a:pPr marL="0" indent="0">
              <a:lnSpc>
                <a:spcPct val="120000"/>
              </a:lnSpc>
              <a:spcBef>
                <a:spcPts val="0"/>
              </a:spcBef>
              <a:buNone/>
            </a:pPr>
            <a:r>
              <a:rPr lang="en-US" altLang="fr-FR" sz="1800" b="1" dirty="0">
                <a:solidFill>
                  <a:schemeClr val="accent1">
                    <a:lumMod val="50000"/>
                  </a:schemeClr>
                </a:solidFill>
              </a:rPr>
              <a:t>Scrum Master</a:t>
            </a:r>
            <a:r>
              <a:rPr lang="en-US" altLang="fr-FR" sz="1800" dirty="0"/>
              <a:t> </a:t>
            </a:r>
            <a:r>
              <a:rPr lang="en-US" sz="1800" dirty="0"/>
              <a:t>is accountable for establishing Scrum as defined in the Scrum Guide. They do this by helping everyone understand Scrum theory and practice, both within the Scrum Team and the organization. </a:t>
            </a:r>
          </a:p>
          <a:p>
            <a:pPr marL="0" indent="0">
              <a:lnSpc>
                <a:spcPct val="120000"/>
              </a:lnSpc>
              <a:spcBef>
                <a:spcPts val="0"/>
              </a:spcBef>
              <a:buNone/>
            </a:pPr>
            <a:r>
              <a:rPr lang="en-US" sz="1800" dirty="0"/>
              <a:t>The Scrum Master is accountable for the Scrum Team’s effectiveness. They do this by enabling the Scrum Team to improve its practices, within the Scrum framework. </a:t>
            </a:r>
          </a:p>
          <a:p>
            <a:pPr marL="0" indent="0">
              <a:lnSpc>
                <a:spcPct val="120000"/>
              </a:lnSpc>
              <a:spcBef>
                <a:spcPts val="0"/>
              </a:spcBef>
              <a:buNone/>
            </a:pPr>
            <a:r>
              <a:rPr lang="en-US" sz="1800" dirty="0"/>
              <a:t>Scrum Masters are true leaders who serve the Scrum Team and the larger organization. </a:t>
            </a:r>
          </a:p>
          <a:p>
            <a:pPr marL="0" indent="0">
              <a:lnSpc>
                <a:spcPct val="120000"/>
              </a:lnSpc>
              <a:spcBef>
                <a:spcPts val="0"/>
              </a:spcBef>
              <a:buNone/>
            </a:pPr>
            <a:r>
              <a:rPr lang="en-US" sz="1800" b="1" dirty="0"/>
              <a:t>Serves the Scrum Team:</a:t>
            </a:r>
          </a:p>
          <a:p>
            <a:pPr>
              <a:lnSpc>
                <a:spcPct val="120000"/>
              </a:lnSpc>
              <a:spcBef>
                <a:spcPts val="0"/>
              </a:spcBef>
            </a:pPr>
            <a:r>
              <a:rPr lang="en-US" altLang="fr-FR" sz="1800" dirty="0"/>
              <a:t>Coaching the team members in self-management and cross-functionality;</a:t>
            </a:r>
          </a:p>
          <a:p>
            <a:pPr>
              <a:lnSpc>
                <a:spcPct val="120000"/>
              </a:lnSpc>
              <a:spcBef>
                <a:spcPts val="0"/>
              </a:spcBef>
            </a:pPr>
            <a:r>
              <a:rPr lang="en-US" altLang="fr-FR" sz="1800" dirty="0"/>
              <a:t>Helping the Scrum Team focus on creating high-value Increments that meet the Definition of Done;</a:t>
            </a:r>
          </a:p>
          <a:p>
            <a:pPr>
              <a:lnSpc>
                <a:spcPct val="120000"/>
              </a:lnSpc>
              <a:spcBef>
                <a:spcPts val="0"/>
              </a:spcBef>
            </a:pPr>
            <a:r>
              <a:rPr lang="en-US" altLang="fr-FR" sz="1800" dirty="0"/>
              <a:t>Causing the removal of impediments to the Scrum Team’s progress; and,</a:t>
            </a:r>
          </a:p>
          <a:p>
            <a:pPr>
              <a:lnSpc>
                <a:spcPct val="120000"/>
              </a:lnSpc>
              <a:spcBef>
                <a:spcPts val="0"/>
              </a:spcBef>
            </a:pPr>
            <a:r>
              <a:rPr lang="en-US" altLang="fr-FR" sz="1800" dirty="0"/>
              <a:t>Ensuring that all Scrum events take place and are positive, productive, and kept within the </a:t>
            </a:r>
            <a:r>
              <a:rPr lang="en-US" altLang="fr-FR" sz="1800" dirty="0" err="1"/>
              <a:t>timebox</a:t>
            </a:r>
            <a:r>
              <a:rPr lang="en-US" altLang="fr-FR" sz="1800" dirty="0"/>
              <a:t>.</a:t>
            </a:r>
          </a:p>
        </p:txBody>
      </p:sp>
      <p:pic>
        <p:nvPicPr>
          <p:cNvPr id="7" name="Picture 6"/>
          <p:cNvPicPr>
            <a:picLocks noChangeAspect="1"/>
          </p:cNvPicPr>
          <p:nvPr/>
        </p:nvPicPr>
        <p:blipFill>
          <a:blip r:embed="rId2"/>
          <a:stretch>
            <a:fillRect/>
          </a:stretch>
        </p:blipFill>
        <p:spPr>
          <a:xfrm>
            <a:off x="688825" y="1897070"/>
            <a:ext cx="1076475" cy="990738"/>
          </a:xfrm>
          <a:prstGeom prst="rect">
            <a:avLst/>
          </a:prstGeom>
        </p:spPr>
      </p:pic>
      <p:sp>
        <p:nvSpPr>
          <p:cNvPr id="9" name="Rectangle 8"/>
          <p:cNvSpPr/>
          <p:nvPr/>
        </p:nvSpPr>
        <p:spPr>
          <a:xfrm>
            <a:off x="0" y="6394450"/>
            <a:ext cx="6096000" cy="400110"/>
          </a:xfrm>
          <a:prstGeom prst="rect">
            <a:avLst/>
          </a:prstGeom>
        </p:spPr>
        <p:txBody>
          <a:bodyPr>
            <a:spAutoFit/>
          </a:bodyPr>
          <a:lstStyle/>
          <a:p>
            <a:r>
              <a:rPr lang="en-US" altLang="fr-FR" sz="1000" dirty="0">
                <a:hlinkClick r:id="rId3"/>
              </a:rPr>
              <a:t>https://www.scrum.org/</a:t>
            </a:r>
            <a:r>
              <a:rPr lang="en-US" altLang="fr-FR" sz="1000" dirty="0"/>
              <a:t> (with videos, guide)</a:t>
            </a:r>
          </a:p>
          <a:p>
            <a:r>
              <a:rPr lang="en-US" altLang="fr-FR" sz="1000" dirty="0">
                <a:hlinkClick r:id="rId4"/>
              </a:rPr>
              <a:t>https://www.scrumguides.org/index.html</a:t>
            </a:r>
            <a:r>
              <a:rPr lang="en-US" altLang="fr-FR" sz="1000" dirty="0"/>
              <a:t> </a:t>
            </a:r>
          </a:p>
        </p:txBody>
      </p:sp>
      <p:pic>
        <p:nvPicPr>
          <p:cNvPr id="10" name="Picture 9"/>
          <p:cNvPicPr>
            <a:picLocks noChangeAspect="1"/>
          </p:cNvPicPr>
          <p:nvPr/>
        </p:nvPicPr>
        <p:blipFill>
          <a:blip r:embed="rId5"/>
          <a:stretch>
            <a:fillRect/>
          </a:stretch>
        </p:blipFill>
        <p:spPr>
          <a:xfrm>
            <a:off x="679298" y="4597171"/>
            <a:ext cx="1095528" cy="1200318"/>
          </a:xfrm>
          <a:prstGeom prst="rect">
            <a:avLst/>
          </a:prstGeom>
        </p:spPr>
      </p:pic>
      <p:cxnSp>
        <p:nvCxnSpPr>
          <p:cNvPr id="11" name="Straight Connector 10"/>
          <p:cNvCxnSpPr>
            <a:stCxn id="7" idx="2"/>
            <a:endCxn id="10" idx="0"/>
          </p:cNvCxnSpPr>
          <p:nvPr/>
        </p:nvCxnSpPr>
        <p:spPr>
          <a:xfrm flipH="1">
            <a:off x="1227062" y="2887808"/>
            <a:ext cx="1" cy="1709363"/>
          </a:xfrm>
          <a:prstGeom prst="line">
            <a:avLst/>
          </a:prstGeom>
          <a:ln>
            <a:solidFill>
              <a:srgbClr val="1F4E7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82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Scrum</a:t>
            </a:r>
            <a:r>
              <a:rPr lang="fr-FR" dirty="0"/>
              <a:t> - </a:t>
            </a:r>
            <a:r>
              <a:rPr lang="fr-FR" dirty="0" err="1"/>
              <a:t>roles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24</a:t>
            </a:fld>
            <a:endParaRPr lang="en-US"/>
          </a:p>
        </p:txBody>
      </p:sp>
      <p:sp>
        <p:nvSpPr>
          <p:cNvPr id="6" name="Espace réservé du contenu 1"/>
          <p:cNvSpPr>
            <a:spLocks noGrp="1" noChangeArrowheads="1"/>
          </p:cNvSpPr>
          <p:nvPr>
            <p:ph idx="1"/>
          </p:nvPr>
        </p:nvSpPr>
        <p:spPr>
          <a:xfrm>
            <a:off x="2692400" y="1508117"/>
            <a:ext cx="8897917" cy="3878284"/>
          </a:xfrm>
        </p:spPr>
        <p:txBody>
          <a:bodyPr>
            <a:noAutofit/>
          </a:bodyPr>
          <a:lstStyle/>
          <a:p>
            <a:pPr marL="0" indent="0">
              <a:lnSpc>
                <a:spcPct val="120000"/>
              </a:lnSpc>
              <a:spcBef>
                <a:spcPts val="0"/>
              </a:spcBef>
              <a:buNone/>
            </a:pPr>
            <a:r>
              <a:rPr lang="en-US" sz="1800" dirty="0"/>
              <a:t>The Scrum Team consists of one </a:t>
            </a:r>
            <a:r>
              <a:rPr lang="en-US" sz="1800" b="1" dirty="0"/>
              <a:t>Scrum Master</a:t>
            </a:r>
            <a:r>
              <a:rPr lang="en-US" sz="1800" dirty="0"/>
              <a:t>, one </a:t>
            </a:r>
            <a:r>
              <a:rPr lang="en-US" sz="1800" b="1" dirty="0"/>
              <a:t>Product Owner</a:t>
            </a:r>
            <a:r>
              <a:rPr lang="en-US" sz="1800" dirty="0"/>
              <a:t>, and </a:t>
            </a:r>
            <a:r>
              <a:rPr lang="en-US" sz="1800" b="1" dirty="0"/>
              <a:t>Developers</a:t>
            </a:r>
            <a:br>
              <a:rPr lang="en-US" altLang="fr-FR" sz="2000" dirty="0">
                <a:solidFill>
                  <a:schemeClr val="accent1">
                    <a:lumMod val="50000"/>
                  </a:schemeClr>
                </a:solidFill>
              </a:rPr>
            </a:br>
            <a:endParaRPr lang="en-US" altLang="fr-FR" sz="2000" dirty="0">
              <a:solidFill>
                <a:schemeClr val="accent1">
                  <a:lumMod val="50000"/>
                </a:schemeClr>
              </a:solidFill>
            </a:endParaRPr>
          </a:p>
          <a:p>
            <a:pPr marL="0" indent="0">
              <a:lnSpc>
                <a:spcPct val="120000"/>
              </a:lnSpc>
              <a:spcBef>
                <a:spcPts val="0"/>
              </a:spcBef>
              <a:buNone/>
            </a:pPr>
            <a:r>
              <a:rPr lang="en-US" altLang="fr-FR" sz="1800" b="1" dirty="0">
                <a:solidFill>
                  <a:schemeClr val="accent1">
                    <a:lumMod val="50000"/>
                  </a:schemeClr>
                </a:solidFill>
              </a:rPr>
              <a:t>Scrum Master</a:t>
            </a:r>
            <a:r>
              <a:rPr lang="en-US" altLang="fr-FR" sz="1800" dirty="0"/>
              <a:t> </a:t>
            </a:r>
            <a:r>
              <a:rPr lang="en-US" sz="1800" dirty="0"/>
              <a:t>is accountable for establishing Scrum as defined in the Scrum Guide. They do this by helping everyone understand Scrum theory and practice, both within the Scrum Team and the organization. </a:t>
            </a:r>
          </a:p>
          <a:p>
            <a:pPr marL="0" indent="0">
              <a:lnSpc>
                <a:spcPct val="120000"/>
              </a:lnSpc>
              <a:spcBef>
                <a:spcPts val="0"/>
              </a:spcBef>
              <a:buNone/>
            </a:pPr>
            <a:r>
              <a:rPr lang="en-US" sz="1800" dirty="0"/>
              <a:t>The Scrum Master is accountable for the Scrum Team’s effectiveness. They do this by enabling the Scrum Team to improve its practices, within the Scrum framework. </a:t>
            </a:r>
          </a:p>
          <a:p>
            <a:pPr marL="0" indent="0">
              <a:lnSpc>
                <a:spcPct val="120000"/>
              </a:lnSpc>
              <a:spcBef>
                <a:spcPts val="0"/>
              </a:spcBef>
              <a:buNone/>
            </a:pPr>
            <a:r>
              <a:rPr lang="en-US" sz="1800" dirty="0"/>
              <a:t>Scrum Masters are true leaders who serve the Scrum Team and the larger organization. </a:t>
            </a:r>
          </a:p>
          <a:p>
            <a:pPr marL="0" indent="0">
              <a:lnSpc>
                <a:spcPct val="120000"/>
              </a:lnSpc>
              <a:spcBef>
                <a:spcPts val="0"/>
              </a:spcBef>
              <a:buNone/>
            </a:pPr>
            <a:r>
              <a:rPr lang="en-US" sz="1800" b="1" dirty="0"/>
              <a:t>Serves the Product Owner:</a:t>
            </a:r>
          </a:p>
          <a:p>
            <a:pPr>
              <a:lnSpc>
                <a:spcPct val="120000"/>
              </a:lnSpc>
              <a:spcBef>
                <a:spcPts val="0"/>
              </a:spcBef>
            </a:pPr>
            <a:r>
              <a:rPr lang="en-US" altLang="fr-FR" sz="1800" dirty="0"/>
              <a:t>Helping find techniques for effective Product Goal definition and Product Backlog management;</a:t>
            </a:r>
          </a:p>
          <a:p>
            <a:pPr>
              <a:lnSpc>
                <a:spcPct val="120000"/>
              </a:lnSpc>
              <a:spcBef>
                <a:spcPts val="0"/>
              </a:spcBef>
            </a:pPr>
            <a:r>
              <a:rPr lang="en-US" altLang="fr-FR" sz="1800" dirty="0"/>
              <a:t>Helping the Scrum Team understand the need for clear and concise Product Backlog items;</a:t>
            </a:r>
          </a:p>
          <a:p>
            <a:pPr>
              <a:lnSpc>
                <a:spcPct val="120000"/>
              </a:lnSpc>
              <a:spcBef>
                <a:spcPts val="0"/>
              </a:spcBef>
            </a:pPr>
            <a:r>
              <a:rPr lang="en-US" altLang="fr-FR" sz="1800" dirty="0"/>
              <a:t>Helping establish empirical product planning for a complex environment; and,</a:t>
            </a:r>
          </a:p>
          <a:p>
            <a:pPr>
              <a:lnSpc>
                <a:spcPct val="120000"/>
              </a:lnSpc>
              <a:spcBef>
                <a:spcPts val="0"/>
              </a:spcBef>
            </a:pPr>
            <a:r>
              <a:rPr lang="en-US" altLang="fr-FR" sz="1800" dirty="0"/>
              <a:t>Facilitating stakeholder collaboration as requested or needed.</a:t>
            </a:r>
          </a:p>
        </p:txBody>
      </p:sp>
      <p:pic>
        <p:nvPicPr>
          <p:cNvPr id="7" name="Picture 6"/>
          <p:cNvPicPr>
            <a:picLocks noChangeAspect="1"/>
          </p:cNvPicPr>
          <p:nvPr/>
        </p:nvPicPr>
        <p:blipFill>
          <a:blip r:embed="rId2"/>
          <a:stretch>
            <a:fillRect/>
          </a:stretch>
        </p:blipFill>
        <p:spPr>
          <a:xfrm>
            <a:off x="688825" y="1897070"/>
            <a:ext cx="1076475" cy="990738"/>
          </a:xfrm>
          <a:prstGeom prst="rect">
            <a:avLst/>
          </a:prstGeom>
        </p:spPr>
      </p:pic>
      <p:sp>
        <p:nvSpPr>
          <p:cNvPr id="9" name="Rectangle 8"/>
          <p:cNvSpPr/>
          <p:nvPr/>
        </p:nvSpPr>
        <p:spPr>
          <a:xfrm>
            <a:off x="0" y="6394450"/>
            <a:ext cx="6096000" cy="400110"/>
          </a:xfrm>
          <a:prstGeom prst="rect">
            <a:avLst/>
          </a:prstGeom>
        </p:spPr>
        <p:txBody>
          <a:bodyPr>
            <a:spAutoFit/>
          </a:bodyPr>
          <a:lstStyle/>
          <a:p>
            <a:r>
              <a:rPr lang="en-US" altLang="fr-FR" sz="1000" dirty="0">
                <a:hlinkClick r:id="rId3"/>
              </a:rPr>
              <a:t>https://www.scrum.org/</a:t>
            </a:r>
            <a:r>
              <a:rPr lang="en-US" altLang="fr-FR" sz="1000" dirty="0"/>
              <a:t> (with videos, guide)</a:t>
            </a:r>
          </a:p>
          <a:p>
            <a:r>
              <a:rPr lang="en-US" altLang="fr-FR" sz="1000" dirty="0">
                <a:hlinkClick r:id="rId4"/>
              </a:rPr>
              <a:t>https://www.scrumguides.org/index.html</a:t>
            </a:r>
            <a:r>
              <a:rPr lang="en-US" altLang="fr-FR" sz="1000" dirty="0"/>
              <a:t> </a:t>
            </a:r>
          </a:p>
        </p:txBody>
      </p:sp>
      <p:pic>
        <p:nvPicPr>
          <p:cNvPr id="8" name="Picture 7"/>
          <p:cNvPicPr>
            <a:picLocks noChangeAspect="1"/>
          </p:cNvPicPr>
          <p:nvPr/>
        </p:nvPicPr>
        <p:blipFill>
          <a:blip r:embed="rId5"/>
          <a:stretch>
            <a:fillRect/>
          </a:stretch>
        </p:blipFill>
        <p:spPr>
          <a:xfrm>
            <a:off x="660245" y="4673988"/>
            <a:ext cx="1133633" cy="1000265"/>
          </a:xfrm>
          <a:prstGeom prst="rect">
            <a:avLst/>
          </a:prstGeom>
        </p:spPr>
      </p:pic>
      <p:cxnSp>
        <p:nvCxnSpPr>
          <p:cNvPr id="10" name="Straight Connector 9"/>
          <p:cNvCxnSpPr/>
          <p:nvPr/>
        </p:nvCxnSpPr>
        <p:spPr>
          <a:xfrm flipH="1">
            <a:off x="1227062" y="2887808"/>
            <a:ext cx="1" cy="1709363"/>
          </a:xfrm>
          <a:prstGeom prst="line">
            <a:avLst/>
          </a:prstGeom>
          <a:ln>
            <a:solidFill>
              <a:srgbClr val="1F4E7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573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Scrum</a:t>
            </a:r>
            <a:r>
              <a:rPr lang="fr-FR" dirty="0"/>
              <a:t> - </a:t>
            </a:r>
            <a:r>
              <a:rPr lang="fr-FR" dirty="0" err="1"/>
              <a:t>roles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25</a:t>
            </a:fld>
            <a:endParaRPr lang="en-US"/>
          </a:p>
        </p:txBody>
      </p:sp>
      <p:sp>
        <p:nvSpPr>
          <p:cNvPr id="6" name="Espace réservé du contenu 1"/>
          <p:cNvSpPr>
            <a:spLocks noGrp="1" noChangeArrowheads="1"/>
          </p:cNvSpPr>
          <p:nvPr>
            <p:ph idx="1"/>
          </p:nvPr>
        </p:nvSpPr>
        <p:spPr>
          <a:xfrm>
            <a:off x="2692400" y="1508117"/>
            <a:ext cx="8897917" cy="3878284"/>
          </a:xfrm>
        </p:spPr>
        <p:txBody>
          <a:bodyPr>
            <a:noAutofit/>
          </a:bodyPr>
          <a:lstStyle/>
          <a:p>
            <a:pPr marL="0" indent="0">
              <a:lnSpc>
                <a:spcPct val="120000"/>
              </a:lnSpc>
              <a:spcBef>
                <a:spcPts val="0"/>
              </a:spcBef>
              <a:buNone/>
            </a:pPr>
            <a:r>
              <a:rPr lang="en-US" sz="1800" dirty="0"/>
              <a:t>The Scrum Team consists of one </a:t>
            </a:r>
            <a:r>
              <a:rPr lang="en-US" sz="1800" b="1" dirty="0"/>
              <a:t>Scrum Master</a:t>
            </a:r>
            <a:r>
              <a:rPr lang="en-US" sz="1800" dirty="0"/>
              <a:t>, one </a:t>
            </a:r>
            <a:r>
              <a:rPr lang="en-US" sz="1800" b="1" dirty="0"/>
              <a:t>Product Owner</a:t>
            </a:r>
            <a:r>
              <a:rPr lang="en-US" sz="1800" dirty="0"/>
              <a:t>, and </a:t>
            </a:r>
            <a:r>
              <a:rPr lang="en-US" sz="1800" b="1" dirty="0"/>
              <a:t>Developers</a:t>
            </a:r>
            <a:br>
              <a:rPr lang="en-US" altLang="fr-FR" sz="2000" dirty="0">
                <a:solidFill>
                  <a:schemeClr val="accent1">
                    <a:lumMod val="50000"/>
                  </a:schemeClr>
                </a:solidFill>
              </a:rPr>
            </a:br>
            <a:endParaRPr lang="en-US" altLang="fr-FR" sz="2000" dirty="0">
              <a:solidFill>
                <a:schemeClr val="accent1">
                  <a:lumMod val="50000"/>
                </a:schemeClr>
              </a:solidFill>
            </a:endParaRPr>
          </a:p>
          <a:p>
            <a:pPr marL="0" indent="0">
              <a:lnSpc>
                <a:spcPct val="120000"/>
              </a:lnSpc>
              <a:spcBef>
                <a:spcPts val="0"/>
              </a:spcBef>
              <a:buNone/>
            </a:pPr>
            <a:r>
              <a:rPr lang="en-US" altLang="fr-FR" sz="1800" b="1" dirty="0">
                <a:solidFill>
                  <a:schemeClr val="accent1">
                    <a:lumMod val="50000"/>
                  </a:schemeClr>
                </a:solidFill>
              </a:rPr>
              <a:t>Scrum Master</a:t>
            </a:r>
            <a:r>
              <a:rPr lang="en-US" altLang="fr-FR" sz="1800" dirty="0"/>
              <a:t> </a:t>
            </a:r>
            <a:r>
              <a:rPr lang="en-US" sz="1800" dirty="0"/>
              <a:t>is accountable for establishing Scrum as defined in the Scrum Guide. They do this by helping everyone understand Scrum theory and practice, both within the Scrum Team and the organization. </a:t>
            </a:r>
          </a:p>
          <a:p>
            <a:pPr marL="0" indent="0">
              <a:lnSpc>
                <a:spcPct val="120000"/>
              </a:lnSpc>
              <a:spcBef>
                <a:spcPts val="0"/>
              </a:spcBef>
              <a:buNone/>
            </a:pPr>
            <a:r>
              <a:rPr lang="en-US" sz="1800" dirty="0"/>
              <a:t>The Scrum Master is accountable for the Scrum Team’s effectiveness. They do this by enabling the Scrum Team to improve its practices, within the Scrum framework. </a:t>
            </a:r>
          </a:p>
          <a:p>
            <a:pPr marL="0" indent="0">
              <a:lnSpc>
                <a:spcPct val="120000"/>
              </a:lnSpc>
              <a:spcBef>
                <a:spcPts val="0"/>
              </a:spcBef>
              <a:buNone/>
            </a:pPr>
            <a:r>
              <a:rPr lang="en-US" sz="1800" dirty="0"/>
              <a:t>Scrum Masters are true leaders who serve the Scrum Team and the larger organization. </a:t>
            </a:r>
          </a:p>
          <a:p>
            <a:pPr marL="0" indent="0">
              <a:lnSpc>
                <a:spcPct val="120000"/>
              </a:lnSpc>
              <a:spcBef>
                <a:spcPts val="0"/>
              </a:spcBef>
              <a:buNone/>
            </a:pPr>
            <a:r>
              <a:rPr lang="en-US" sz="1800" b="1" dirty="0"/>
              <a:t>Serves the Organization:</a:t>
            </a:r>
          </a:p>
          <a:p>
            <a:pPr>
              <a:lnSpc>
                <a:spcPct val="120000"/>
              </a:lnSpc>
              <a:spcBef>
                <a:spcPts val="0"/>
              </a:spcBef>
            </a:pPr>
            <a:r>
              <a:rPr lang="en-US" altLang="fr-FR" sz="1800" dirty="0"/>
              <a:t>Leading, training, and coaching the organization in its Scrum adoption;</a:t>
            </a:r>
          </a:p>
          <a:p>
            <a:pPr>
              <a:lnSpc>
                <a:spcPct val="120000"/>
              </a:lnSpc>
              <a:spcBef>
                <a:spcPts val="0"/>
              </a:spcBef>
            </a:pPr>
            <a:r>
              <a:rPr lang="en-US" altLang="fr-FR" sz="1800" dirty="0"/>
              <a:t>Planning and advising Scrum implementations within the organization;</a:t>
            </a:r>
          </a:p>
          <a:p>
            <a:pPr>
              <a:lnSpc>
                <a:spcPct val="120000"/>
              </a:lnSpc>
              <a:spcBef>
                <a:spcPts val="0"/>
              </a:spcBef>
            </a:pPr>
            <a:r>
              <a:rPr lang="en-US" altLang="fr-FR" sz="1800" dirty="0"/>
              <a:t>Helping employees and stakeholders understand and enact an empirical approach for complex work; and,</a:t>
            </a:r>
          </a:p>
          <a:p>
            <a:pPr>
              <a:lnSpc>
                <a:spcPct val="120000"/>
              </a:lnSpc>
              <a:spcBef>
                <a:spcPts val="0"/>
              </a:spcBef>
            </a:pPr>
            <a:r>
              <a:rPr lang="en-US" altLang="fr-FR" sz="1800" dirty="0"/>
              <a:t>Removing barriers between stakeholders and Scrum Teams</a:t>
            </a:r>
          </a:p>
        </p:txBody>
      </p:sp>
      <p:pic>
        <p:nvPicPr>
          <p:cNvPr id="7" name="Picture 6"/>
          <p:cNvPicPr>
            <a:picLocks noChangeAspect="1"/>
          </p:cNvPicPr>
          <p:nvPr/>
        </p:nvPicPr>
        <p:blipFill>
          <a:blip r:embed="rId2"/>
          <a:stretch>
            <a:fillRect/>
          </a:stretch>
        </p:blipFill>
        <p:spPr>
          <a:xfrm>
            <a:off x="688825" y="1897070"/>
            <a:ext cx="1076475" cy="990738"/>
          </a:xfrm>
          <a:prstGeom prst="rect">
            <a:avLst/>
          </a:prstGeom>
        </p:spPr>
      </p:pic>
      <p:sp>
        <p:nvSpPr>
          <p:cNvPr id="9" name="Rectangle 8"/>
          <p:cNvSpPr/>
          <p:nvPr/>
        </p:nvSpPr>
        <p:spPr>
          <a:xfrm>
            <a:off x="0" y="6394450"/>
            <a:ext cx="6096000" cy="400110"/>
          </a:xfrm>
          <a:prstGeom prst="rect">
            <a:avLst/>
          </a:prstGeom>
        </p:spPr>
        <p:txBody>
          <a:bodyPr>
            <a:spAutoFit/>
          </a:bodyPr>
          <a:lstStyle/>
          <a:p>
            <a:r>
              <a:rPr lang="en-US" altLang="fr-FR" sz="1000" dirty="0">
                <a:hlinkClick r:id="rId3"/>
              </a:rPr>
              <a:t>https://www.scrum.org/</a:t>
            </a:r>
            <a:r>
              <a:rPr lang="en-US" altLang="fr-FR" sz="1000" dirty="0"/>
              <a:t> (with videos, guide)</a:t>
            </a:r>
          </a:p>
          <a:p>
            <a:r>
              <a:rPr lang="en-US" altLang="fr-FR" sz="1000" dirty="0">
                <a:hlinkClick r:id="rId4"/>
              </a:rPr>
              <a:t>https://www.scrumguides.org/index.html</a:t>
            </a:r>
            <a:r>
              <a:rPr lang="en-US" altLang="fr-FR" sz="1000" dirty="0"/>
              <a:t> </a:t>
            </a:r>
          </a:p>
        </p:txBody>
      </p:sp>
      <p:cxnSp>
        <p:nvCxnSpPr>
          <p:cNvPr id="10" name="Straight Connector 9"/>
          <p:cNvCxnSpPr/>
          <p:nvPr/>
        </p:nvCxnSpPr>
        <p:spPr>
          <a:xfrm flipH="1">
            <a:off x="1227062" y="2887808"/>
            <a:ext cx="1" cy="1709363"/>
          </a:xfrm>
          <a:prstGeom prst="line">
            <a:avLst/>
          </a:prstGeom>
          <a:ln>
            <a:solidFill>
              <a:srgbClr val="1F4E7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707877" y="4685087"/>
            <a:ext cx="1038370" cy="1009791"/>
          </a:xfrm>
          <a:prstGeom prst="rect">
            <a:avLst/>
          </a:prstGeom>
        </p:spPr>
      </p:pic>
    </p:spTree>
    <p:extLst>
      <p:ext uri="{BB962C8B-B14F-4D97-AF65-F5344CB8AC3E}">
        <p14:creationId xmlns:p14="http://schemas.microsoft.com/office/powerpoint/2010/main" val="3233580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488829-712A-49CD-A5AC-8F60246B7228}" type="slidenum">
              <a:rPr lang="en-US" smtClean="0"/>
              <a:t>26</a:t>
            </a:fld>
            <a:endParaRPr lang="en-US"/>
          </a:p>
        </p:txBody>
      </p:sp>
      <p:sp>
        <p:nvSpPr>
          <p:cNvPr id="9" name="Rectangle 8"/>
          <p:cNvSpPr/>
          <p:nvPr/>
        </p:nvSpPr>
        <p:spPr>
          <a:xfrm>
            <a:off x="0" y="6394450"/>
            <a:ext cx="6096000" cy="400110"/>
          </a:xfrm>
          <a:prstGeom prst="rect">
            <a:avLst/>
          </a:prstGeom>
        </p:spPr>
        <p:txBody>
          <a:bodyPr>
            <a:spAutoFit/>
          </a:bodyPr>
          <a:lstStyle/>
          <a:p>
            <a:r>
              <a:rPr lang="en-US" altLang="fr-FR" sz="1000" dirty="0">
                <a:hlinkClick r:id="rId2"/>
              </a:rPr>
              <a:t>https://www.scrum.org/</a:t>
            </a:r>
            <a:r>
              <a:rPr lang="en-US" altLang="fr-FR" sz="1000" dirty="0"/>
              <a:t> (with videos, guide)</a:t>
            </a:r>
          </a:p>
          <a:p>
            <a:r>
              <a:rPr lang="en-US" altLang="fr-FR" sz="1000" dirty="0">
                <a:hlinkClick r:id="rId3"/>
              </a:rPr>
              <a:t>https://www.scrumguides.org/index.html</a:t>
            </a:r>
            <a:r>
              <a:rPr lang="en-US" altLang="fr-FR" sz="1000" dirty="0"/>
              <a:t> </a:t>
            </a:r>
          </a:p>
        </p:txBody>
      </p:sp>
      <p:pic>
        <p:nvPicPr>
          <p:cNvPr id="7" name="Picture 4" descr="Scrum Frame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8110" y="2923708"/>
            <a:ext cx="8976689" cy="387085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838200" y="365125"/>
            <a:ext cx="10515600" cy="1325563"/>
          </a:xfrm>
        </p:spPr>
        <p:txBody>
          <a:bodyPr/>
          <a:lstStyle/>
          <a:p>
            <a:r>
              <a:rPr lang="fr-FR" dirty="0" err="1"/>
              <a:t>Scrum</a:t>
            </a:r>
            <a:r>
              <a:rPr lang="fr-FR" dirty="0"/>
              <a:t> - Framework</a:t>
            </a:r>
          </a:p>
        </p:txBody>
      </p:sp>
      <p:sp>
        <p:nvSpPr>
          <p:cNvPr id="10" name="Rectangle 9"/>
          <p:cNvSpPr/>
          <p:nvPr/>
        </p:nvSpPr>
        <p:spPr>
          <a:xfrm>
            <a:off x="774699" y="1446380"/>
            <a:ext cx="10960100" cy="1631216"/>
          </a:xfrm>
          <a:prstGeom prst="rect">
            <a:avLst/>
          </a:prstGeom>
        </p:spPr>
        <p:txBody>
          <a:bodyPr wrap="square">
            <a:spAutoFit/>
          </a:bodyPr>
          <a:lstStyle/>
          <a:p>
            <a:r>
              <a:rPr lang="en-US" sz="2000" dirty="0"/>
              <a:t>A </a:t>
            </a:r>
            <a:r>
              <a:rPr lang="en-US" sz="2000" b="1" dirty="0"/>
              <a:t>Scrum Master</a:t>
            </a:r>
            <a:r>
              <a:rPr lang="en-US" sz="2000" dirty="0"/>
              <a:t> fosters an environment where</a:t>
            </a:r>
          </a:p>
          <a:p>
            <a:pPr marL="342900" indent="-342900">
              <a:buAutoNum type="arabicPeriod"/>
            </a:pPr>
            <a:r>
              <a:rPr lang="en-US" sz="2000" dirty="0"/>
              <a:t>A </a:t>
            </a:r>
            <a:r>
              <a:rPr lang="en-US" sz="2000" b="1" dirty="0"/>
              <a:t>Product Owner</a:t>
            </a:r>
            <a:r>
              <a:rPr lang="en-US" sz="2000" dirty="0"/>
              <a:t> orders the work for a complex problem into a </a:t>
            </a:r>
            <a:r>
              <a:rPr lang="en-US" sz="2000" b="1" dirty="0"/>
              <a:t>Product Backlog</a:t>
            </a:r>
            <a:r>
              <a:rPr lang="en-US" sz="2000" dirty="0"/>
              <a:t>. </a:t>
            </a:r>
          </a:p>
          <a:p>
            <a:pPr marL="342900" indent="-342900">
              <a:buAutoNum type="arabicPeriod"/>
            </a:pPr>
            <a:r>
              <a:rPr lang="en-US" sz="2000" dirty="0"/>
              <a:t>The </a:t>
            </a:r>
            <a:r>
              <a:rPr lang="en-US" sz="2000" b="1" dirty="0"/>
              <a:t>Scrum Team </a:t>
            </a:r>
            <a:r>
              <a:rPr lang="en-US" sz="2000" dirty="0"/>
              <a:t>turns a selection of the work into an </a:t>
            </a:r>
            <a:r>
              <a:rPr lang="en-US" sz="2000" b="1" dirty="0"/>
              <a:t>Increment</a:t>
            </a:r>
            <a:r>
              <a:rPr lang="en-US" sz="2000" dirty="0"/>
              <a:t> of value during a </a:t>
            </a:r>
            <a:r>
              <a:rPr lang="en-US" sz="2000" b="1" dirty="0"/>
              <a:t>Sprint</a:t>
            </a:r>
            <a:r>
              <a:rPr lang="en-US" sz="2000" dirty="0"/>
              <a:t>. </a:t>
            </a:r>
          </a:p>
          <a:p>
            <a:pPr marL="342900" indent="-342900">
              <a:buAutoNum type="arabicPeriod"/>
            </a:pPr>
            <a:r>
              <a:rPr lang="en-US" sz="2000" dirty="0"/>
              <a:t>The Scrum Team and its stakeholders </a:t>
            </a:r>
            <a:r>
              <a:rPr lang="en-US" sz="2000" b="1" dirty="0"/>
              <a:t>inspect the results and adjust </a:t>
            </a:r>
            <a:r>
              <a:rPr lang="en-US" sz="2000" dirty="0"/>
              <a:t>for the next Sprint.</a:t>
            </a:r>
          </a:p>
          <a:p>
            <a:pPr marL="342900" indent="-342900">
              <a:buAutoNum type="arabicPeriod"/>
            </a:pPr>
            <a:r>
              <a:rPr lang="en-US" sz="2000" i="1" dirty="0"/>
              <a:t>Repeat</a:t>
            </a:r>
            <a:endParaRPr lang="fr-FR" sz="2000" i="1" dirty="0"/>
          </a:p>
        </p:txBody>
      </p:sp>
    </p:spTree>
    <p:extLst>
      <p:ext uri="{BB962C8B-B14F-4D97-AF65-F5344CB8AC3E}">
        <p14:creationId xmlns:p14="http://schemas.microsoft.com/office/powerpoint/2010/main" val="2509687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Scrum</a:t>
            </a:r>
            <a:r>
              <a:rPr lang="fr-FR" dirty="0"/>
              <a:t> – </a:t>
            </a:r>
            <a:r>
              <a:rPr lang="fr-FR" dirty="0" err="1"/>
              <a:t>product</a:t>
            </a:r>
            <a:r>
              <a:rPr lang="fr-FR" dirty="0"/>
              <a:t> </a:t>
            </a:r>
            <a:r>
              <a:rPr lang="fr-FR" dirty="0" err="1"/>
              <a:t>backlog</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27</a:t>
            </a:fld>
            <a:endParaRPr lang="en-US"/>
          </a:p>
        </p:txBody>
      </p:sp>
      <p:sp>
        <p:nvSpPr>
          <p:cNvPr id="6" name="Espace réservé du contenu 1"/>
          <p:cNvSpPr>
            <a:spLocks noGrp="1" noChangeArrowheads="1"/>
          </p:cNvSpPr>
          <p:nvPr>
            <p:ph idx="1"/>
          </p:nvPr>
        </p:nvSpPr>
        <p:spPr>
          <a:xfrm>
            <a:off x="2692400" y="1508117"/>
            <a:ext cx="8780021" cy="3878284"/>
          </a:xfrm>
        </p:spPr>
        <p:txBody>
          <a:bodyPr>
            <a:noAutofit/>
          </a:bodyPr>
          <a:lstStyle/>
          <a:p>
            <a:pPr marL="0" indent="0">
              <a:lnSpc>
                <a:spcPct val="120000"/>
              </a:lnSpc>
              <a:spcBef>
                <a:spcPts val="0"/>
              </a:spcBef>
              <a:buNone/>
            </a:pPr>
            <a:r>
              <a:rPr lang="en-US" sz="1800" dirty="0"/>
              <a:t>The Product Backlog is an emergent, ordered list of what is needed to improve the product. It is the single source of work undertaken by the Scrum Team.</a:t>
            </a:r>
            <a:endParaRPr lang="en-US" altLang="fr-FR" sz="1800" dirty="0"/>
          </a:p>
        </p:txBody>
      </p:sp>
      <p:sp>
        <p:nvSpPr>
          <p:cNvPr id="9" name="Rectangle 8"/>
          <p:cNvSpPr/>
          <p:nvPr/>
        </p:nvSpPr>
        <p:spPr>
          <a:xfrm>
            <a:off x="0" y="6394450"/>
            <a:ext cx="6096000" cy="400110"/>
          </a:xfrm>
          <a:prstGeom prst="rect">
            <a:avLst/>
          </a:prstGeom>
        </p:spPr>
        <p:txBody>
          <a:bodyPr>
            <a:spAutoFit/>
          </a:bodyPr>
          <a:lstStyle/>
          <a:p>
            <a:r>
              <a:rPr lang="en-US" altLang="fr-FR" sz="1000" dirty="0">
                <a:hlinkClick r:id="rId2"/>
              </a:rPr>
              <a:t>https://www.scrum.org/</a:t>
            </a:r>
            <a:r>
              <a:rPr lang="en-US" altLang="fr-FR" sz="1000" dirty="0"/>
              <a:t> (with videos, guide)</a:t>
            </a:r>
          </a:p>
          <a:p>
            <a:r>
              <a:rPr lang="en-US" altLang="fr-FR" sz="1000" dirty="0">
                <a:hlinkClick r:id="rId3"/>
              </a:rPr>
              <a:t>https://www.scrumguides.org/index.html</a:t>
            </a:r>
            <a:r>
              <a:rPr lang="en-US" altLang="fr-FR" sz="1000" dirty="0"/>
              <a:t> </a:t>
            </a:r>
          </a:p>
        </p:txBody>
      </p:sp>
      <p:pic>
        <p:nvPicPr>
          <p:cNvPr id="5" name="Picture 4"/>
          <p:cNvPicPr>
            <a:picLocks noChangeAspect="1"/>
          </p:cNvPicPr>
          <p:nvPr/>
        </p:nvPicPr>
        <p:blipFill>
          <a:blip r:embed="rId4"/>
          <a:stretch>
            <a:fillRect/>
          </a:stretch>
        </p:blipFill>
        <p:spPr>
          <a:xfrm>
            <a:off x="534867" y="1674656"/>
            <a:ext cx="771633" cy="2048161"/>
          </a:xfrm>
          <a:prstGeom prst="rect">
            <a:avLst/>
          </a:prstGeom>
        </p:spPr>
      </p:pic>
      <p:pic>
        <p:nvPicPr>
          <p:cNvPr id="62466" name="Picture 2" descr="Example Scrum Product Back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1100" y="2613664"/>
            <a:ext cx="5699387" cy="37426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21100" y="6394450"/>
            <a:ext cx="6096000" cy="400110"/>
          </a:xfrm>
          <a:prstGeom prst="rect">
            <a:avLst/>
          </a:prstGeom>
        </p:spPr>
        <p:txBody>
          <a:bodyPr>
            <a:spAutoFit/>
          </a:bodyPr>
          <a:lstStyle/>
          <a:p>
            <a:r>
              <a:rPr lang="fr-FR" sz="1000" dirty="0" err="1"/>
              <a:t>Example</a:t>
            </a:r>
            <a:r>
              <a:rPr lang="fr-FR" sz="1000" dirty="0"/>
              <a:t> Product </a:t>
            </a:r>
            <a:r>
              <a:rPr lang="fr-FR" sz="1000" dirty="0" err="1"/>
              <a:t>Backlog</a:t>
            </a:r>
            <a:endParaRPr lang="fr-FR" sz="1000" dirty="0"/>
          </a:p>
          <a:p>
            <a:r>
              <a:rPr lang="fr-FR" sz="1000" dirty="0"/>
              <a:t>Source: https://www.scrum-institute.org/The_Scrum_Product_Backlog.php</a:t>
            </a:r>
          </a:p>
        </p:txBody>
      </p:sp>
    </p:spTree>
    <p:extLst>
      <p:ext uri="{BB962C8B-B14F-4D97-AF65-F5344CB8AC3E}">
        <p14:creationId xmlns:p14="http://schemas.microsoft.com/office/powerpoint/2010/main" val="1455500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Scrum</a:t>
            </a:r>
            <a:r>
              <a:rPr lang="fr-FR" dirty="0"/>
              <a:t> – sprint planning</a:t>
            </a:r>
          </a:p>
        </p:txBody>
      </p:sp>
      <p:sp>
        <p:nvSpPr>
          <p:cNvPr id="4" name="Slide Number Placeholder 3"/>
          <p:cNvSpPr>
            <a:spLocks noGrp="1"/>
          </p:cNvSpPr>
          <p:nvPr>
            <p:ph type="sldNum" sz="quarter" idx="12"/>
          </p:nvPr>
        </p:nvSpPr>
        <p:spPr/>
        <p:txBody>
          <a:bodyPr/>
          <a:lstStyle/>
          <a:p>
            <a:fld id="{50488829-712A-49CD-A5AC-8F60246B7228}" type="slidenum">
              <a:rPr lang="en-US" smtClean="0"/>
              <a:t>28</a:t>
            </a:fld>
            <a:endParaRPr lang="en-US"/>
          </a:p>
        </p:txBody>
      </p:sp>
      <p:sp>
        <p:nvSpPr>
          <p:cNvPr id="6" name="Espace réservé du contenu 1"/>
          <p:cNvSpPr>
            <a:spLocks noGrp="1" noChangeArrowheads="1"/>
          </p:cNvSpPr>
          <p:nvPr>
            <p:ph idx="1"/>
          </p:nvPr>
        </p:nvSpPr>
        <p:spPr>
          <a:xfrm>
            <a:off x="2692400" y="1508117"/>
            <a:ext cx="9213654" cy="3878284"/>
          </a:xfrm>
        </p:spPr>
        <p:txBody>
          <a:bodyPr>
            <a:noAutofit/>
          </a:bodyPr>
          <a:lstStyle/>
          <a:p>
            <a:pPr marL="0" indent="0">
              <a:lnSpc>
                <a:spcPct val="120000"/>
              </a:lnSpc>
              <a:spcBef>
                <a:spcPts val="0"/>
              </a:spcBef>
              <a:buNone/>
            </a:pPr>
            <a:r>
              <a:rPr lang="en-US" sz="1800" dirty="0"/>
              <a:t>Sprint Planning initiates the Sprint by laying out the work to be performed for the Sprint. This resulting plan is created by the collaborative work of the entire Scrum Team. </a:t>
            </a:r>
          </a:p>
          <a:p>
            <a:pPr marL="0" indent="0">
              <a:lnSpc>
                <a:spcPct val="120000"/>
              </a:lnSpc>
              <a:spcBef>
                <a:spcPts val="0"/>
              </a:spcBef>
              <a:buNone/>
            </a:pPr>
            <a:endParaRPr lang="en-US" altLang="fr-FR" sz="1800" dirty="0"/>
          </a:p>
          <a:p>
            <a:pPr marL="0" indent="0">
              <a:lnSpc>
                <a:spcPct val="120000"/>
              </a:lnSpc>
              <a:spcBef>
                <a:spcPts val="0"/>
              </a:spcBef>
              <a:buNone/>
            </a:pPr>
            <a:r>
              <a:rPr lang="en-US" sz="1800" dirty="0"/>
              <a:t>Topic One: Why is this Sprint valuable? </a:t>
            </a:r>
          </a:p>
          <a:p>
            <a:pPr marL="0" indent="0">
              <a:lnSpc>
                <a:spcPct val="120000"/>
              </a:lnSpc>
              <a:spcBef>
                <a:spcPts val="0"/>
              </a:spcBef>
              <a:buNone/>
            </a:pPr>
            <a:r>
              <a:rPr lang="en-US" sz="1400" dirty="0"/>
              <a:t>Product Owner proposes how to increase the value and utility of the product</a:t>
            </a:r>
          </a:p>
          <a:p>
            <a:pPr marL="0" indent="0">
              <a:lnSpc>
                <a:spcPct val="120000"/>
              </a:lnSpc>
              <a:spcBef>
                <a:spcPts val="0"/>
              </a:spcBef>
              <a:buNone/>
            </a:pPr>
            <a:r>
              <a:rPr lang="en-US" sz="1400" dirty="0"/>
              <a:t>Scrum Team collaborates to define </a:t>
            </a:r>
            <a:r>
              <a:rPr lang="en-US" sz="1400" b="1" dirty="0"/>
              <a:t>Sprint Goal</a:t>
            </a:r>
          </a:p>
          <a:p>
            <a:pPr marL="0" indent="0">
              <a:lnSpc>
                <a:spcPct val="120000"/>
              </a:lnSpc>
              <a:spcBef>
                <a:spcPts val="0"/>
              </a:spcBef>
              <a:buNone/>
            </a:pPr>
            <a:r>
              <a:rPr lang="en-US" sz="1800" dirty="0"/>
              <a:t>Topic Two: What can be Done this Sprint? </a:t>
            </a:r>
          </a:p>
          <a:p>
            <a:pPr marL="0" indent="0">
              <a:lnSpc>
                <a:spcPct val="120000"/>
              </a:lnSpc>
              <a:spcBef>
                <a:spcPts val="0"/>
              </a:spcBef>
              <a:buNone/>
            </a:pPr>
            <a:r>
              <a:rPr lang="en-US" altLang="fr-FR" sz="1400" dirty="0"/>
              <a:t>Developers discuss with Product Owner and select items from the Product Backlog to include in the current Sprint</a:t>
            </a:r>
          </a:p>
          <a:p>
            <a:pPr marL="0" indent="0">
              <a:lnSpc>
                <a:spcPct val="120000"/>
              </a:lnSpc>
              <a:spcBef>
                <a:spcPts val="0"/>
              </a:spcBef>
              <a:buNone/>
            </a:pPr>
            <a:r>
              <a:rPr lang="en-US" altLang="fr-FR" sz="1400" dirty="0"/>
              <a:t>Refine items, estimate how much can be done in the Sprint </a:t>
            </a:r>
            <a:r>
              <a:rPr lang="en-US" altLang="fr-FR" sz="1400" dirty="0" err="1"/>
              <a:t>timebox</a:t>
            </a:r>
            <a:endParaRPr lang="en-US" altLang="fr-FR" sz="1400" dirty="0"/>
          </a:p>
          <a:p>
            <a:pPr marL="0" indent="0">
              <a:lnSpc>
                <a:spcPct val="120000"/>
              </a:lnSpc>
              <a:spcBef>
                <a:spcPts val="0"/>
              </a:spcBef>
              <a:buNone/>
            </a:pPr>
            <a:r>
              <a:rPr lang="en-US" sz="1800" dirty="0"/>
              <a:t>Topic Three: How will the chosen work get done? </a:t>
            </a:r>
            <a:endParaRPr lang="en-US" sz="1400" dirty="0"/>
          </a:p>
          <a:p>
            <a:pPr marL="0" indent="0">
              <a:lnSpc>
                <a:spcPct val="120000"/>
              </a:lnSpc>
              <a:spcBef>
                <a:spcPts val="0"/>
              </a:spcBef>
              <a:buNone/>
            </a:pPr>
            <a:r>
              <a:rPr lang="en-US" altLang="fr-FR" sz="1400" dirty="0"/>
              <a:t>Developers </a:t>
            </a:r>
            <a:r>
              <a:rPr lang="en-US" altLang="fr-FR" sz="1400" b="1" dirty="0"/>
              <a:t>plan</a:t>
            </a:r>
            <a:r>
              <a:rPr lang="en-US" altLang="fr-FR" sz="1400" dirty="0"/>
              <a:t> the work. Decompose Product Backlog into smaller work items</a:t>
            </a:r>
          </a:p>
          <a:p>
            <a:pPr marL="0" indent="0">
              <a:lnSpc>
                <a:spcPct val="120000"/>
              </a:lnSpc>
              <a:spcBef>
                <a:spcPts val="0"/>
              </a:spcBef>
              <a:buNone/>
            </a:pPr>
            <a:endParaRPr lang="en-US" altLang="fr-FR" sz="1400" dirty="0"/>
          </a:p>
          <a:p>
            <a:pPr marL="0" indent="0">
              <a:lnSpc>
                <a:spcPct val="120000"/>
              </a:lnSpc>
              <a:spcBef>
                <a:spcPts val="0"/>
              </a:spcBef>
              <a:buNone/>
            </a:pPr>
            <a:r>
              <a:rPr lang="en-US" altLang="fr-FR" sz="1800" dirty="0"/>
              <a:t>Output: </a:t>
            </a:r>
            <a:r>
              <a:rPr lang="en-US" altLang="fr-FR" sz="1800" b="1" dirty="0"/>
              <a:t>Sprint Backlog</a:t>
            </a:r>
            <a:r>
              <a:rPr lang="en-US" altLang="fr-FR" sz="1800" dirty="0"/>
              <a:t>: </a:t>
            </a:r>
            <a:r>
              <a:rPr lang="en-US" altLang="fr-FR" sz="1400" dirty="0"/>
              <a:t>Sprint Goal,  Product Backlog selected for the Sprint, Plan for delivering them</a:t>
            </a:r>
          </a:p>
        </p:txBody>
      </p:sp>
      <p:sp>
        <p:nvSpPr>
          <p:cNvPr id="9" name="Rectangle 8"/>
          <p:cNvSpPr/>
          <p:nvPr/>
        </p:nvSpPr>
        <p:spPr>
          <a:xfrm>
            <a:off x="0" y="6394450"/>
            <a:ext cx="6096000" cy="400110"/>
          </a:xfrm>
          <a:prstGeom prst="rect">
            <a:avLst/>
          </a:prstGeom>
        </p:spPr>
        <p:txBody>
          <a:bodyPr>
            <a:spAutoFit/>
          </a:bodyPr>
          <a:lstStyle/>
          <a:p>
            <a:r>
              <a:rPr lang="en-US" altLang="fr-FR" sz="1000" dirty="0">
                <a:hlinkClick r:id="rId2"/>
              </a:rPr>
              <a:t>https://www.scrum.org/</a:t>
            </a:r>
            <a:r>
              <a:rPr lang="en-US" altLang="fr-FR" sz="1000" dirty="0"/>
              <a:t> (with videos, guide)</a:t>
            </a:r>
          </a:p>
          <a:p>
            <a:r>
              <a:rPr lang="en-US" altLang="fr-FR" sz="1000" dirty="0">
                <a:hlinkClick r:id="rId3"/>
              </a:rPr>
              <a:t>https://www.scrumguides.org/index.html</a:t>
            </a:r>
            <a:r>
              <a:rPr lang="en-US" altLang="fr-FR" sz="1000" dirty="0"/>
              <a:t> </a:t>
            </a:r>
          </a:p>
        </p:txBody>
      </p:sp>
      <p:pic>
        <p:nvPicPr>
          <p:cNvPr id="3" name="Picture 2"/>
          <p:cNvPicPr>
            <a:picLocks noChangeAspect="1"/>
          </p:cNvPicPr>
          <p:nvPr/>
        </p:nvPicPr>
        <p:blipFill rotWithShape="1">
          <a:blip r:embed="rId4"/>
          <a:srcRect t="17078" r="32719"/>
          <a:stretch/>
        </p:blipFill>
        <p:spPr>
          <a:xfrm>
            <a:off x="410314" y="1941922"/>
            <a:ext cx="1717736" cy="1034815"/>
          </a:xfrm>
          <a:prstGeom prst="rect">
            <a:avLst/>
          </a:prstGeom>
        </p:spPr>
      </p:pic>
    </p:spTree>
    <p:extLst>
      <p:ext uri="{BB962C8B-B14F-4D97-AF65-F5344CB8AC3E}">
        <p14:creationId xmlns:p14="http://schemas.microsoft.com/office/powerpoint/2010/main" val="1251947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Scrum</a:t>
            </a:r>
            <a:r>
              <a:rPr lang="fr-FR" dirty="0"/>
              <a:t> – sprint </a:t>
            </a:r>
            <a:r>
              <a:rPr lang="fr-FR" dirty="0" err="1"/>
              <a:t>backlog</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29</a:t>
            </a:fld>
            <a:endParaRPr lang="en-US"/>
          </a:p>
        </p:txBody>
      </p:sp>
      <p:sp>
        <p:nvSpPr>
          <p:cNvPr id="6" name="Espace réservé du contenu 1"/>
          <p:cNvSpPr>
            <a:spLocks noGrp="1" noChangeArrowheads="1"/>
          </p:cNvSpPr>
          <p:nvPr>
            <p:ph idx="1"/>
          </p:nvPr>
        </p:nvSpPr>
        <p:spPr>
          <a:xfrm>
            <a:off x="2692400" y="1508117"/>
            <a:ext cx="9213654" cy="3878284"/>
          </a:xfrm>
        </p:spPr>
        <p:txBody>
          <a:bodyPr>
            <a:noAutofit/>
          </a:bodyPr>
          <a:lstStyle/>
          <a:p>
            <a:pPr marL="0" indent="0">
              <a:lnSpc>
                <a:spcPct val="120000"/>
              </a:lnSpc>
              <a:spcBef>
                <a:spcPts val="0"/>
              </a:spcBef>
              <a:buNone/>
            </a:pPr>
            <a:r>
              <a:rPr lang="en-US" sz="1800" dirty="0"/>
              <a:t>The Sprint Backlog is composed of the Sprint Goal (why), the set of Product Backlog items selected for the Sprint (what), as well as an actionable plan for delivering the Increment (how)</a:t>
            </a:r>
            <a:endParaRPr lang="en-US" altLang="fr-FR" sz="1800" dirty="0"/>
          </a:p>
        </p:txBody>
      </p:sp>
      <p:sp>
        <p:nvSpPr>
          <p:cNvPr id="9" name="Rectangle 8"/>
          <p:cNvSpPr/>
          <p:nvPr/>
        </p:nvSpPr>
        <p:spPr>
          <a:xfrm>
            <a:off x="0" y="6394450"/>
            <a:ext cx="6096000" cy="400110"/>
          </a:xfrm>
          <a:prstGeom prst="rect">
            <a:avLst/>
          </a:prstGeom>
        </p:spPr>
        <p:txBody>
          <a:bodyPr>
            <a:spAutoFit/>
          </a:bodyPr>
          <a:lstStyle/>
          <a:p>
            <a:r>
              <a:rPr lang="en-US" altLang="fr-FR" sz="1000" dirty="0">
                <a:hlinkClick r:id="rId2"/>
              </a:rPr>
              <a:t>https://www.scrum.org/</a:t>
            </a:r>
            <a:r>
              <a:rPr lang="en-US" altLang="fr-FR" sz="1000" dirty="0"/>
              <a:t> (with videos, guide)</a:t>
            </a:r>
          </a:p>
          <a:p>
            <a:r>
              <a:rPr lang="en-US" altLang="fr-FR" sz="1000" dirty="0">
                <a:hlinkClick r:id="rId3"/>
              </a:rPr>
              <a:t>https://www.scrumguides.org/index.html</a:t>
            </a:r>
            <a:r>
              <a:rPr lang="en-US" altLang="fr-FR" sz="1000" dirty="0"/>
              <a:t> </a:t>
            </a:r>
          </a:p>
        </p:txBody>
      </p:sp>
      <p:pic>
        <p:nvPicPr>
          <p:cNvPr id="3" name="Picture 2"/>
          <p:cNvPicPr>
            <a:picLocks noChangeAspect="1"/>
          </p:cNvPicPr>
          <p:nvPr/>
        </p:nvPicPr>
        <p:blipFill rotWithShape="1">
          <a:blip r:embed="rId4"/>
          <a:srcRect l="66543"/>
          <a:stretch/>
        </p:blipFill>
        <p:spPr>
          <a:xfrm>
            <a:off x="754143" y="2199310"/>
            <a:ext cx="854173" cy="1247949"/>
          </a:xfrm>
          <a:prstGeom prst="rect">
            <a:avLst/>
          </a:prstGeom>
        </p:spPr>
      </p:pic>
      <p:pic>
        <p:nvPicPr>
          <p:cNvPr id="10" name="Picture 2" descr="Sprint Back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3500" y="2508249"/>
            <a:ext cx="6334125" cy="38481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73500" y="6356350"/>
            <a:ext cx="6096000" cy="400110"/>
          </a:xfrm>
          <a:prstGeom prst="rect">
            <a:avLst/>
          </a:prstGeom>
        </p:spPr>
        <p:txBody>
          <a:bodyPr>
            <a:spAutoFit/>
          </a:bodyPr>
          <a:lstStyle/>
          <a:p>
            <a:r>
              <a:rPr lang="fr-FR" sz="1000" dirty="0" err="1"/>
              <a:t>Example</a:t>
            </a:r>
            <a:r>
              <a:rPr lang="fr-FR" sz="1000" dirty="0"/>
              <a:t> Sprint </a:t>
            </a:r>
            <a:r>
              <a:rPr lang="fr-FR" sz="1000" dirty="0" err="1"/>
              <a:t>Backlog</a:t>
            </a:r>
            <a:endParaRPr lang="fr-FR" sz="1000" dirty="0"/>
          </a:p>
          <a:p>
            <a:r>
              <a:rPr lang="fr-FR" sz="1000" dirty="0"/>
              <a:t>Source: https://www.scrum.org/resources/what-is-a-sprint-backlog</a:t>
            </a:r>
          </a:p>
        </p:txBody>
      </p:sp>
    </p:spTree>
    <p:extLst>
      <p:ext uri="{BB962C8B-B14F-4D97-AF65-F5344CB8AC3E}">
        <p14:creationId xmlns:p14="http://schemas.microsoft.com/office/powerpoint/2010/main" val="154872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t>
            </a:r>
            <a:r>
              <a:rPr lang="en-US" i="1" dirty="0"/>
              <a:t>development</a:t>
            </a:r>
            <a:r>
              <a:rPr lang="en-US" dirty="0"/>
              <a:t> life cycles (SDLC)</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a:t>
            </a:fld>
            <a:endParaRPr lang="en-US"/>
          </a:p>
        </p:txBody>
      </p:sp>
      <p:sp>
        <p:nvSpPr>
          <p:cNvPr id="6" name="Rectangle 5"/>
          <p:cNvSpPr/>
          <p:nvPr/>
        </p:nvSpPr>
        <p:spPr>
          <a:xfrm>
            <a:off x="-941196" y="3190691"/>
            <a:ext cx="6289031" cy="276999"/>
          </a:xfrm>
          <a:prstGeom prst="rect">
            <a:avLst/>
          </a:prstGeom>
        </p:spPr>
        <p:txBody>
          <a:bodyPr wrap="square">
            <a:spAutoFit/>
          </a:bodyPr>
          <a:lstStyle/>
          <a:p>
            <a:pPr algn="r"/>
            <a:r>
              <a:rPr lang="fr-FR" sz="1200" i="1" dirty="0"/>
              <a:t>— </a:t>
            </a:r>
            <a:r>
              <a:rPr lang="fr-FR" sz="1200" dirty="0"/>
              <a:t>ISO/IEC TR 19759:2015 </a:t>
            </a:r>
            <a:r>
              <a:rPr lang="en-US" sz="1200" dirty="0"/>
              <a:t> Software Engineering Body of Knowledge (SWEBOK)</a:t>
            </a:r>
            <a:endParaRPr lang="fr-FR" sz="1200" dirty="0"/>
          </a:p>
        </p:txBody>
      </p:sp>
      <p:sp>
        <p:nvSpPr>
          <p:cNvPr id="7" name="Rectangle 6"/>
          <p:cNvSpPr/>
          <p:nvPr/>
        </p:nvSpPr>
        <p:spPr>
          <a:xfrm>
            <a:off x="394867" y="1867252"/>
            <a:ext cx="4910662" cy="1323439"/>
          </a:xfrm>
          <a:prstGeom prst="rect">
            <a:avLst/>
          </a:prstGeom>
        </p:spPr>
        <p:txBody>
          <a:bodyPr wrap="square">
            <a:spAutoFit/>
          </a:bodyPr>
          <a:lstStyle/>
          <a:p>
            <a:r>
              <a:rPr lang="en-US" sz="2000" b="1" dirty="0"/>
              <a:t>software development life cycle process</a:t>
            </a:r>
          </a:p>
          <a:p>
            <a:r>
              <a:rPr lang="en-US" sz="2000" dirty="0"/>
              <a:t>software processes used to specify and transform software requirements into a deliverable </a:t>
            </a:r>
            <a:r>
              <a:rPr lang="fr-FR" sz="2000" dirty="0"/>
              <a:t>software </a:t>
            </a:r>
            <a:r>
              <a:rPr lang="fr-FR" sz="2000" dirty="0" err="1"/>
              <a:t>product</a:t>
            </a:r>
            <a:endParaRPr lang="fr-FR" sz="2000" dirty="0"/>
          </a:p>
        </p:txBody>
      </p:sp>
      <p:sp>
        <p:nvSpPr>
          <p:cNvPr id="8" name="Rectangle 7"/>
          <p:cNvSpPr/>
          <p:nvPr/>
        </p:nvSpPr>
        <p:spPr>
          <a:xfrm>
            <a:off x="6244682" y="6538912"/>
            <a:ext cx="7686675" cy="230832"/>
          </a:xfrm>
          <a:prstGeom prst="rect">
            <a:avLst/>
          </a:prstGeom>
        </p:spPr>
        <p:txBody>
          <a:bodyPr wrap="square">
            <a:spAutoFit/>
          </a:bodyPr>
          <a:lstStyle/>
          <a:p>
            <a:r>
              <a:rPr lang="fr-FR" sz="900" dirty="0"/>
              <a:t>source </a:t>
            </a:r>
            <a:r>
              <a:rPr lang="fr-FR" sz="900" dirty="0">
                <a:hlinkClick r:id="rId2"/>
              </a:rPr>
              <a:t>https://en.wikipedia.org/wiki/Software_development_process</a:t>
            </a:r>
            <a:r>
              <a:rPr lang="fr-FR" sz="900" dirty="0"/>
              <a:t> </a:t>
            </a:r>
          </a:p>
        </p:txBody>
      </p:sp>
      <p:pic>
        <p:nvPicPr>
          <p:cNvPr id="3" name="Picture 2"/>
          <p:cNvPicPr>
            <a:picLocks noChangeAspect="1"/>
          </p:cNvPicPr>
          <p:nvPr/>
        </p:nvPicPr>
        <p:blipFill>
          <a:blip r:embed="rId3"/>
          <a:stretch>
            <a:fillRect/>
          </a:stretch>
        </p:blipFill>
        <p:spPr>
          <a:xfrm>
            <a:off x="6271760" y="2267361"/>
            <a:ext cx="4622617" cy="4294030"/>
          </a:xfrm>
          <a:prstGeom prst="rect">
            <a:avLst/>
          </a:prstGeom>
          <a:ln>
            <a:solidFill>
              <a:schemeClr val="tx1"/>
            </a:solidFill>
          </a:ln>
        </p:spPr>
      </p:pic>
      <p:sp>
        <p:nvSpPr>
          <p:cNvPr id="10" name="Rectangle 9"/>
          <p:cNvSpPr/>
          <p:nvPr/>
        </p:nvSpPr>
        <p:spPr>
          <a:xfrm>
            <a:off x="6244682" y="1867251"/>
            <a:ext cx="4910662" cy="400110"/>
          </a:xfrm>
          <a:prstGeom prst="rect">
            <a:avLst/>
          </a:prstGeom>
        </p:spPr>
        <p:txBody>
          <a:bodyPr wrap="square">
            <a:spAutoFit/>
          </a:bodyPr>
          <a:lstStyle/>
          <a:p>
            <a:r>
              <a:rPr lang="en-US" sz="2000" b="1" dirty="0"/>
              <a:t>history</a:t>
            </a:r>
          </a:p>
        </p:txBody>
      </p:sp>
    </p:spTree>
    <p:extLst>
      <p:ext uri="{BB962C8B-B14F-4D97-AF65-F5344CB8AC3E}">
        <p14:creationId xmlns:p14="http://schemas.microsoft.com/office/powerpoint/2010/main" val="2872646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Scrum</a:t>
            </a:r>
            <a:r>
              <a:rPr lang="fr-FR" dirty="0"/>
              <a:t> – </a:t>
            </a:r>
            <a:r>
              <a:rPr lang="fr-FR" dirty="0" err="1"/>
              <a:t>daily</a:t>
            </a:r>
            <a:r>
              <a:rPr lang="fr-FR" dirty="0"/>
              <a:t> </a:t>
            </a:r>
            <a:r>
              <a:rPr lang="fr-FR" dirty="0" err="1"/>
              <a:t>scrum</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30</a:t>
            </a:fld>
            <a:endParaRPr lang="en-US"/>
          </a:p>
        </p:txBody>
      </p:sp>
      <p:sp>
        <p:nvSpPr>
          <p:cNvPr id="6" name="Espace réservé du contenu 1"/>
          <p:cNvSpPr>
            <a:spLocks noGrp="1" noChangeArrowheads="1"/>
          </p:cNvSpPr>
          <p:nvPr>
            <p:ph idx="1"/>
          </p:nvPr>
        </p:nvSpPr>
        <p:spPr>
          <a:xfrm>
            <a:off x="2692400" y="1508117"/>
            <a:ext cx="9213654" cy="3878284"/>
          </a:xfrm>
        </p:spPr>
        <p:txBody>
          <a:bodyPr>
            <a:noAutofit/>
          </a:bodyPr>
          <a:lstStyle/>
          <a:p>
            <a:pPr marL="0" indent="0">
              <a:lnSpc>
                <a:spcPct val="120000"/>
              </a:lnSpc>
              <a:spcBef>
                <a:spcPts val="0"/>
              </a:spcBef>
              <a:buNone/>
            </a:pPr>
            <a:r>
              <a:rPr lang="en-US" sz="1800" b="1" dirty="0"/>
              <a:t>For developers only</a:t>
            </a:r>
            <a:r>
              <a:rPr lang="en-US" sz="1800" dirty="0"/>
              <a:t> - The purpose of the Daily Scrum is to inspect progress toward the Sprint Goal and adapt the Sprint Backlog as necessary, adjusting the upcoming planned work. </a:t>
            </a:r>
            <a:endParaRPr lang="en-US" altLang="fr-FR" sz="1800" dirty="0"/>
          </a:p>
        </p:txBody>
      </p:sp>
      <p:sp>
        <p:nvSpPr>
          <p:cNvPr id="9" name="Rectangle 8"/>
          <p:cNvSpPr/>
          <p:nvPr/>
        </p:nvSpPr>
        <p:spPr>
          <a:xfrm>
            <a:off x="0" y="6394450"/>
            <a:ext cx="6096000" cy="400110"/>
          </a:xfrm>
          <a:prstGeom prst="rect">
            <a:avLst/>
          </a:prstGeom>
        </p:spPr>
        <p:txBody>
          <a:bodyPr>
            <a:spAutoFit/>
          </a:bodyPr>
          <a:lstStyle/>
          <a:p>
            <a:r>
              <a:rPr lang="en-US" altLang="fr-FR" sz="1000" dirty="0">
                <a:hlinkClick r:id="rId2"/>
              </a:rPr>
              <a:t>https://www.scrum.org/</a:t>
            </a:r>
            <a:r>
              <a:rPr lang="en-US" altLang="fr-FR" sz="1000" dirty="0"/>
              <a:t> (with videos, guide)</a:t>
            </a:r>
          </a:p>
          <a:p>
            <a:r>
              <a:rPr lang="en-US" altLang="fr-FR" sz="1000" dirty="0">
                <a:hlinkClick r:id="rId3"/>
              </a:rPr>
              <a:t>https://www.scrumguides.org/index.html</a:t>
            </a:r>
            <a:r>
              <a:rPr lang="en-US" altLang="fr-FR" sz="1000" dirty="0"/>
              <a:t> </a:t>
            </a:r>
          </a:p>
        </p:txBody>
      </p:sp>
      <p:pic>
        <p:nvPicPr>
          <p:cNvPr id="10" name="Picture 2" descr="Sprint Back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500" y="2508249"/>
            <a:ext cx="6334125" cy="38481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73500" y="6356350"/>
            <a:ext cx="6096000" cy="400110"/>
          </a:xfrm>
          <a:prstGeom prst="rect">
            <a:avLst/>
          </a:prstGeom>
        </p:spPr>
        <p:txBody>
          <a:bodyPr>
            <a:spAutoFit/>
          </a:bodyPr>
          <a:lstStyle/>
          <a:p>
            <a:r>
              <a:rPr lang="fr-FR" sz="1000" dirty="0" err="1"/>
              <a:t>Example</a:t>
            </a:r>
            <a:r>
              <a:rPr lang="fr-FR" sz="1000" dirty="0"/>
              <a:t> Sprint </a:t>
            </a:r>
            <a:r>
              <a:rPr lang="fr-FR" sz="1000" dirty="0" err="1"/>
              <a:t>Backlog</a:t>
            </a:r>
            <a:endParaRPr lang="fr-FR" sz="1000" dirty="0"/>
          </a:p>
          <a:p>
            <a:r>
              <a:rPr lang="fr-FR" sz="1000" dirty="0"/>
              <a:t>Source: https://www.scrum.org/resources/what-is-a-sprint-backlog</a:t>
            </a:r>
          </a:p>
        </p:txBody>
      </p:sp>
      <p:pic>
        <p:nvPicPr>
          <p:cNvPr id="5" name="Picture 4"/>
          <p:cNvPicPr>
            <a:picLocks noChangeAspect="1"/>
          </p:cNvPicPr>
          <p:nvPr/>
        </p:nvPicPr>
        <p:blipFill rotWithShape="1">
          <a:blip r:embed="rId5"/>
          <a:srcRect l="46191" b="8069"/>
          <a:stretch/>
        </p:blipFill>
        <p:spPr>
          <a:xfrm>
            <a:off x="-12701" y="1728788"/>
            <a:ext cx="2265705" cy="2627312"/>
          </a:xfrm>
          <a:prstGeom prst="rect">
            <a:avLst/>
          </a:prstGeom>
        </p:spPr>
      </p:pic>
    </p:spTree>
    <p:extLst>
      <p:ext uri="{BB962C8B-B14F-4D97-AF65-F5344CB8AC3E}">
        <p14:creationId xmlns:p14="http://schemas.microsoft.com/office/powerpoint/2010/main" val="2370120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Scrum</a:t>
            </a:r>
            <a:r>
              <a:rPr lang="fr-FR" dirty="0"/>
              <a:t> – sprint </a:t>
            </a:r>
            <a:r>
              <a:rPr lang="fr-FR" dirty="0" err="1"/>
              <a:t>review</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31</a:t>
            </a:fld>
            <a:endParaRPr lang="en-US"/>
          </a:p>
        </p:txBody>
      </p:sp>
      <p:sp>
        <p:nvSpPr>
          <p:cNvPr id="6" name="Espace réservé du contenu 1"/>
          <p:cNvSpPr>
            <a:spLocks noGrp="1" noChangeArrowheads="1"/>
          </p:cNvSpPr>
          <p:nvPr>
            <p:ph idx="1"/>
          </p:nvPr>
        </p:nvSpPr>
        <p:spPr>
          <a:xfrm>
            <a:off x="2692400" y="1508117"/>
            <a:ext cx="9213654" cy="3878284"/>
          </a:xfrm>
        </p:spPr>
        <p:txBody>
          <a:bodyPr>
            <a:noAutofit/>
          </a:bodyPr>
          <a:lstStyle/>
          <a:p>
            <a:pPr marL="0" indent="0">
              <a:lnSpc>
                <a:spcPct val="120000"/>
              </a:lnSpc>
              <a:spcBef>
                <a:spcPts val="0"/>
              </a:spcBef>
              <a:buNone/>
            </a:pPr>
            <a:r>
              <a:rPr lang="en-US" sz="1800" dirty="0"/>
              <a:t>inspect the outcome of the Sprint and determine future adaptations. The Scrum Team presents the results of their work to key stakeholders and progress toward the Product Goal is discussed.</a:t>
            </a:r>
          </a:p>
          <a:p>
            <a:pPr marL="0" indent="0">
              <a:lnSpc>
                <a:spcPct val="120000"/>
              </a:lnSpc>
              <a:spcBef>
                <a:spcPts val="0"/>
              </a:spcBef>
              <a:buNone/>
            </a:pPr>
            <a:endParaRPr lang="en-US" sz="1800" dirty="0"/>
          </a:p>
          <a:p>
            <a:pPr marL="0" indent="0">
              <a:lnSpc>
                <a:spcPct val="120000"/>
              </a:lnSpc>
              <a:spcBef>
                <a:spcPts val="0"/>
              </a:spcBef>
              <a:buNone/>
            </a:pPr>
            <a:r>
              <a:rPr lang="en-US" sz="1800" dirty="0"/>
              <a:t>During the event, the Scrum Team and stakeholders review what was accomplished in the Sprint and what has changed in their environment. Based on this information, attendees collaborate on what to do next. The Product Backlog may also be adjusted to meet new opportunities. The Sprint Review is a working session and the Scrum Team should avoid limiting it to a presentation.</a:t>
            </a:r>
          </a:p>
          <a:p>
            <a:pPr marL="0" indent="0">
              <a:lnSpc>
                <a:spcPct val="120000"/>
              </a:lnSpc>
              <a:spcBef>
                <a:spcPts val="0"/>
              </a:spcBef>
              <a:buNone/>
            </a:pPr>
            <a:endParaRPr lang="en-US" altLang="fr-FR" sz="1800" dirty="0"/>
          </a:p>
        </p:txBody>
      </p:sp>
      <p:sp>
        <p:nvSpPr>
          <p:cNvPr id="9" name="Rectangle 8"/>
          <p:cNvSpPr/>
          <p:nvPr/>
        </p:nvSpPr>
        <p:spPr>
          <a:xfrm>
            <a:off x="0" y="6394450"/>
            <a:ext cx="6096000" cy="400110"/>
          </a:xfrm>
          <a:prstGeom prst="rect">
            <a:avLst/>
          </a:prstGeom>
        </p:spPr>
        <p:txBody>
          <a:bodyPr>
            <a:spAutoFit/>
          </a:bodyPr>
          <a:lstStyle/>
          <a:p>
            <a:r>
              <a:rPr lang="en-US" altLang="fr-FR" sz="1000" dirty="0">
                <a:hlinkClick r:id="rId2"/>
              </a:rPr>
              <a:t>https://www.scrum.org/</a:t>
            </a:r>
            <a:r>
              <a:rPr lang="en-US" altLang="fr-FR" sz="1000" dirty="0"/>
              <a:t> (with videos, guide)</a:t>
            </a:r>
          </a:p>
          <a:p>
            <a:r>
              <a:rPr lang="en-US" altLang="fr-FR" sz="1000" dirty="0">
                <a:hlinkClick r:id="rId3"/>
              </a:rPr>
              <a:t>https://www.scrumguides.org/index.html</a:t>
            </a:r>
            <a:r>
              <a:rPr lang="en-US" altLang="fr-FR" sz="1000" dirty="0"/>
              <a:t> </a:t>
            </a:r>
          </a:p>
        </p:txBody>
      </p:sp>
      <p:pic>
        <p:nvPicPr>
          <p:cNvPr id="3" name="Picture 2"/>
          <p:cNvPicPr>
            <a:picLocks noChangeAspect="1"/>
          </p:cNvPicPr>
          <p:nvPr/>
        </p:nvPicPr>
        <p:blipFill>
          <a:blip r:embed="rId4"/>
          <a:stretch>
            <a:fillRect/>
          </a:stretch>
        </p:blipFill>
        <p:spPr>
          <a:xfrm>
            <a:off x="0" y="2041242"/>
            <a:ext cx="1609950" cy="1038370"/>
          </a:xfrm>
          <a:prstGeom prst="rect">
            <a:avLst/>
          </a:prstGeom>
        </p:spPr>
      </p:pic>
      <p:pic>
        <p:nvPicPr>
          <p:cNvPr id="71682" name="Picture 2" descr="Sprint Review Agenda"/>
          <p:cNvPicPr>
            <a:picLocks noChangeAspect="1" noChangeArrowheads="1"/>
          </p:cNvPicPr>
          <p:nvPr/>
        </p:nvPicPr>
        <p:blipFill rotWithShape="1">
          <a:blip r:embed="rId5">
            <a:extLst>
              <a:ext uri="{28A0092B-C50C-407E-A947-70E740481C1C}">
                <a14:useLocalDpi xmlns:a14="http://schemas.microsoft.com/office/drawing/2010/main" val="0"/>
              </a:ext>
            </a:extLst>
          </a:blip>
          <a:srcRect t="36479"/>
          <a:stretch/>
        </p:blipFill>
        <p:spPr bwMode="auto">
          <a:xfrm>
            <a:off x="2692400" y="4093417"/>
            <a:ext cx="7926275" cy="27645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92400" y="6580059"/>
            <a:ext cx="6096000" cy="246221"/>
          </a:xfrm>
          <a:prstGeom prst="rect">
            <a:avLst/>
          </a:prstGeom>
        </p:spPr>
        <p:txBody>
          <a:bodyPr>
            <a:spAutoFit/>
          </a:bodyPr>
          <a:lstStyle/>
          <a:p>
            <a:r>
              <a:rPr lang="fr-FR" sz="1000" dirty="0"/>
              <a:t>https://startinfinity.com/product-management-framework/scrum-sprint/sprint-review-vs-sprint-retrospective</a:t>
            </a:r>
          </a:p>
        </p:txBody>
      </p:sp>
    </p:spTree>
    <p:extLst>
      <p:ext uri="{BB962C8B-B14F-4D97-AF65-F5344CB8AC3E}">
        <p14:creationId xmlns:p14="http://schemas.microsoft.com/office/powerpoint/2010/main" val="3017883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Scrum</a:t>
            </a:r>
            <a:r>
              <a:rPr lang="fr-FR" dirty="0"/>
              <a:t> – </a:t>
            </a:r>
            <a:r>
              <a:rPr lang="fr-FR" dirty="0" err="1"/>
              <a:t>Increment</a:t>
            </a:r>
            <a:r>
              <a:rPr lang="fr-FR" dirty="0"/>
              <a:t> and </a:t>
            </a:r>
            <a:r>
              <a:rPr lang="fr-FR" dirty="0" err="1"/>
              <a:t>Done</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32</a:t>
            </a:fld>
            <a:endParaRPr lang="en-US"/>
          </a:p>
        </p:txBody>
      </p:sp>
      <p:sp>
        <p:nvSpPr>
          <p:cNvPr id="6" name="Espace réservé du contenu 1"/>
          <p:cNvSpPr>
            <a:spLocks noGrp="1" noChangeArrowheads="1"/>
          </p:cNvSpPr>
          <p:nvPr>
            <p:ph idx="1"/>
          </p:nvPr>
        </p:nvSpPr>
        <p:spPr>
          <a:xfrm>
            <a:off x="2692400" y="1508117"/>
            <a:ext cx="9213654" cy="3878284"/>
          </a:xfrm>
        </p:spPr>
        <p:txBody>
          <a:bodyPr>
            <a:noAutofit/>
          </a:bodyPr>
          <a:lstStyle/>
          <a:p>
            <a:pPr marL="0" indent="0">
              <a:lnSpc>
                <a:spcPct val="120000"/>
              </a:lnSpc>
              <a:spcBef>
                <a:spcPts val="0"/>
              </a:spcBef>
              <a:buNone/>
            </a:pPr>
            <a:r>
              <a:rPr lang="en-US" sz="1800" dirty="0"/>
              <a:t>An Increment is a concrete stepping stone toward the Product Goal. Each Increment is additive to all prior Increments and thoroughly verified, ensuring that all Increments work together. In order to provide value, the Increment must be usable.</a:t>
            </a:r>
          </a:p>
          <a:p>
            <a:pPr marL="0" indent="0">
              <a:lnSpc>
                <a:spcPct val="120000"/>
              </a:lnSpc>
              <a:spcBef>
                <a:spcPts val="0"/>
              </a:spcBef>
              <a:buNone/>
            </a:pPr>
            <a:endParaRPr lang="en-US" altLang="fr-FR" sz="1800" dirty="0"/>
          </a:p>
          <a:p>
            <a:pPr marL="0" indent="0">
              <a:lnSpc>
                <a:spcPct val="120000"/>
              </a:lnSpc>
              <a:spcBef>
                <a:spcPts val="0"/>
              </a:spcBef>
              <a:buNone/>
            </a:pPr>
            <a:r>
              <a:rPr lang="en-US" sz="1800" dirty="0"/>
              <a:t>The Definition of Done is a formal description of the state of the Increment when it meets the quality measures required for the product</a:t>
            </a:r>
            <a:endParaRPr lang="en-US" altLang="fr-FR" sz="1800" dirty="0"/>
          </a:p>
        </p:txBody>
      </p:sp>
      <p:sp>
        <p:nvSpPr>
          <p:cNvPr id="9" name="Rectangle 8"/>
          <p:cNvSpPr/>
          <p:nvPr/>
        </p:nvSpPr>
        <p:spPr>
          <a:xfrm>
            <a:off x="0" y="6394450"/>
            <a:ext cx="6096000" cy="400110"/>
          </a:xfrm>
          <a:prstGeom prst="rect">
            <a:avLst/>
          </a:prstGeom>
        </p:spPr>
        <p:txBody>
          <a:bodyPr>
            <a:spAutoFit/>
          </a:bodyPr>
          <a:lstStyle/>
          <a:p>
            <a:r>
              <a:rPr lang="en-US" altLang="fr-FR" sz="1000" dirty="0">
                <a:hlinkClick r:id="rId2"/>
              </a:rPr>
              <a:t>https://www.scrum.org/</a:t>
            </a:r>
            <a:r>
              <a:rPr lang="en-US" altLang="fr-FR" sz="1000" dirty="0"/>
              <a:t> (with videos, guide)</a:t>
            </a:r>
          </a:p>
          <a:p>
            <a:r>
              <a:rPr lang="en-US" altLang="fr-FR" sz="1000" dirty="0">
                <a:hlinkClick r:id="rId3"/>
              </a:rPr>
              <a:t>https://www.scrumguides.org/index.html</a:t>
            </a:r>
            <a:r>
              <a:rPr lang="en-US" altLang="fr-FR" sz="1000" dirty="0"/>
              <a:t> </a:t>
            </a:r>
          </a:p>
        </p:txBody>
      </p:sp>
      <p:pic>
        <p:nvPicPr>
          <p:cNvPr id="5" name="Picture 4"/>
          <p:cNvPicPr>
            <a:picLocks noChangeAspect="1"/>
          </p:cNvPicPr>
          <p:nvPr/>
        </p:nvPicPr>
        <p:blipFill>
          <a:blip r:embed="rId4"/>
          <a:stretch>
            <a:fillRect/>
          </a:stretch>
        </p:blipFill>
        <p:spPr>
          <a:xfrm>
            <a:off x="838200" y="2198426"/>
            <a:ext cx="771750" cy="977550"/>
          </a:xfrm>
          <a:prstGeom prst="rect">
            <a:avLst/>
          </a:prstGeom>
        </p:spPr>
      </p:pic>
      <p:pic>
        <p:nvPicPr>
          <p:cNvPr id="8" name="Picture 7"/>
          <p:cNvPicPr>
            <a:picLocks noChangeAspect="1"/>
          </p:cNvPicPr>
          <p:nvPr/>
        </p:nvPicPr>
        <p:blipFill>
          <a:blip r:embed="rId5"/>
          <a:stretch>
            <a:fillRect/>
          </a:stretch>
        </p:blipFill>
        <p:spPr>
          <a:xfrm>
            <a:off x="4272188" y="3794185"/>
            <a:ext cx="4935312" cy="3000375"/>
          </a:xfrm>
          <a:prstGeom prst="rect">
            <a:avLst/>
          </a:prstGeom>
        </p:spPr>
      </p:pic>
      <p:sp>
        <p:nvSpPr>
          <p:cNvPr id="10" name="Rectangle 9"/>
          <p:cNvSpPr/>
          <p:nvPr/>
        </p:nvSpPr>
        <p:spPr>
          <a:xfrm>
            <a:off x="6855574" y="6544479"/>
            <a:ext cx="2351926" cy="246221"/>
          </a:xfrm>
          <a:prstGeom prst="rect">
            <a:avLst/>
          </a:prstGeom>
        </p:spPr>
        <p:txBody>
          <a:bodyPr wrap="none">
            <a:spAutoFit/>
          </a:bodyPr>
          <a:lstStyle/>
          <a:p>
            <a:r>
              <a:rPr lang="fr-FR" sz="1000" dirty="0"/>
              <a:t>source: https://youtu.be/0MTWysPmaoU</a:t>
            </a:r>
          </a:p>
        </p:txBody>
      </p:sp>
    </p:spTree>
    <p:extLst>
      <p:ext uri="{BB962C8B-B14F-4D97-AF65-F5344CB8AC3E}">
        <p14:creationId xmlns:p14="http://schemas.microsoft.com/office/powerpoint/2010/main" val="2403862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Scrum</a:t>
            </a:r>
            <a:r>
              <a:rPr lang="fr-FR" dirty="0"/>
              <a:t> – Sprint </a:t>
            </a:r>
            <a:r>
              <a:rPr lang="fr-FR" dirty="0" err="1"/>
              <a:t>retrospective</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33</a:t>
            </a:fld>
            <a:endParaRPr lang="en-US"/>
          </a:p>
        </p:txBody>
      </p:sp>
      <p:sp>
        <p:nvSpPr>
          <p:cNvPr id="6" name="Espace réservé du contenu 1"/>
          <p:cNvSpPr>
            <a:spLocks noGrp="1" noChangeArrowheads="1"/>
          </p:cNvSpPr>
          <p:nvPr>
            <p:ph idx="1"/>
          </p:nvPr>
        </p:nvSpPr>
        <p:spPr>
          <a:xfrm>
            <a:off x="2692400" y="1508117"/>
            <a:ext cx="9213654" cy="3878284"/>
          </a:xfrm>
        </p:spPr>
        <p:txBody>
          <a:bodyPr>
            <a:noAutofit/>
          </a:bodyPr>
          <a:lstStyle/>
          <a:p>
            <a:pPr marL="0" indent="0">
              <a:lnSpc>
                <a:spcPct val="120000"/>
              </a:lnSpc>
              <a:spcBef>
                <a:spcPts val="0"/>
              </a:spcBef>
              <a:buNone/>
            </a:pPr>
            <a:r>
              <a:rPr lang="en-US" sz="1800" dirty="0"/>
              <a:t>The purpose of the Sprint Retrospective is to plan ways to increase quality and effectiveness.</a:t>
            </a:r>
          </a:p>
          <a:p>
            <a:pPr marL="0" indent="0">
              <a:lnSpc>
                <a:spcPct val="120000"/>
              </a:lnSpc>
              <a:spcBef>
                <a:spcPts val="0"/>
              </a:spcBef>
              <a:buNone/>
            </a:pPr>
            <a:r>
              <a:rPr lang="en-US" sz="1800" dirty="0"/>
              <a:t>The Scrum Team inspects how the last Sprint went with regards to individuals, interactions, processes, tools, and their Definition of Done. </a:t>
            </a:r>
          </a:p>
          <a:p>
            <a:pPr marL="0" indent="0">
              <a:lnSpc>
                <a:spcPct val="120000"/>
              </a:lnSpc>
              <a:spcBef>
                <a:spcPts val="0"/>
              </a:spcBef>
              <a:buNone/>
            </a:pPr>
            <a:r>
              <a:rPr lang="en-US" sz="1800" dirty="0"/>
              <a:t>The Scrum Team identifies the most helpful changes to improve its effectiveness.</a:t>
            </a:r>
            <a:endParaRPr lang="en-US" altLang="fr-FR" sz="1800" dirty="0"/>
          </a:p>
        </p:txBody>
      </p:sp>
      <p:sp>
        <p:nvSpPr>
          <p:cNvPr id="9" name="Rectangle 8"/>
          <p:cNvSpPr/>
          <p:nvPr/>
        </p:nvSpPr>
        <p:spPr>
          <a:xfrm>
            <a:off x="0" y="6394450"/>
            <a:ext cx="6096000" cy="400110"/>
          </a:xfrm>
          <a:prstGeom prst="rect">
            <a:avLst/>
          </a:prstGeom>
        </p:spPr>
        <p:txBody>
          <a:bodyPr>
            <a:spAutoFit/>
          </a:bodyPr>
          <a:lstStyle/>
          <a:p>
            <a:r>
              <a:rPr lang="en-US" altLang="fr-FR" sz="1000" dirty="0">
                <a:hlinkClick r:id="rId2"/>
              </a:rPr>
              <a:t>https://www.scrum.org/</a:t>
            </a:r>
            <a:r>
              <a:rPr lang="en-US" altLang="fr-FR" sz="1000" dirty="0"/>
              <a:t> (with videos, guide)</a:t>
            </a:r>
          </a:p>
          <a:p>
            <a:r>
              <a:rPr lang="en-US" altLang="fr-FR" sz="1000" dirty="0">
                <a:hlinkClick r:id="rId3"/>
              </a:rPr>
              <a:t>https://www.scrumguides.org/index.html</a:t>
            </a:r>
            <a:r>
              <a:rPr lang="en-US" altLang="fr-FR" sz="1000" dirty="0"/>
              <a:t> </a:t>
            </a:r>
          </a:p>
        </p:txBody>
      </p:sp>
      <p:pic>
        <p:nvPicPr>
          <p:cNvPr id="11" name="Picture 4" descr="Scrum Frame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8110" y="2923708"/>
            <a:ext cx="8976689" cy="38708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63504" y="1690688"/>
            <a:ext cx="1404996" cy="807468"/>
          </a:xfrm>
          <a:prstGeom prst="rect">
            <a:avLst/>
          </a:prstGeom>
        </p:spPr>
      </p:pic>
    </p:spTree>
    <p:extLst>
      <p:ext uri="{BB962C8B-B14F-4D97-AF65-F5344CB8AC3E}">
        <p14:creationId xmlns:p14="http://schemas.microsoft.com/office/powerpoint/2010/main" val="157086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90793" y="1386113"/>
            <a:ext cx="8810413" cy="5471888"/>
          </a:xfrm>
          <a:prstGeom prst="rect">
            <a:avLst/>
          </a:prstGeom>
        </p:spPr>
      </p:pic>
      <p:sp>
        <p:nvSpPr>
          <p:cNvPr id="2" name="Title 1"/>
          <p:cNvSpPr>
            <a:spLocks noGrp="1"/>
          </p:cNvSpPr>
          <p:nvPr>
            <p:ph type="title"/>
          </p:nvPr>
        </p:nvSpPr>
        <p:spPr/>
        <p:txBody>
          <a:bodyPr/>
          <a:lstStyle/>
          <a:p>
            <a:r>
              <a:rPr lang="fr-FR" dirty="0" err="1"/>
              <a:t>Scrum</a:t>
            </a:r>
            <a:r>
              <a:rPr lang="fr-FR" dirty="0"/>
              <a:t> - values</a:t>
            </a:r>
          </a:p>
        </p:txBody>
      </p:sp>
      <p:sp>
        <p:nvSpPr>
          <p:cNvPr id="4" name="Slide Number Placeholder 3"/>
          <p:cNvSpPr>
            <a:spLocks noGrp="1"/>
          </p:cNvSpPr>
          <p:nvPr>
            <p:ph type="sldNum" sz="quarter" idx="12"/>
          </p:nvPr>
        </p:nvSpPr>
        <p:spPr/>
        <p:txBody>
          <a:bodyPr/>
          <a:lstStyle/>
          <a:p>
            <a:fld id="{50488829-712A-49CD-A5AC-8F60246B7228}" type="slidenum">
              <a:rPr lang="en-US" smtClean="0"/>
              <a:t>34</a:t>
            </a:fld>
            <a:endParaRPr lang="en-US"/>
          </a:p>
        </p:txBody>
      </p:sp>
      <p:sp>
        <p:nvSpPr>
          <p:cNvPr id="8" name="Rectangle 7"/>
          <p:cNvSpPr/>
          <p:nvPr/>
        </p:nvSpPr>
        <p:spPr>
          <a:xfrm>
            <a:off x="0" y="6394450"/>
            <a:ext cx="6096000" cy="400110"/>
          </a:xfrm>
          <a:prstGeom prst="rect">
            <a:avLst/>
          </a:prstGeom>
        </p:spPr>
        <p:txBody>
          <a:bodyPr>
            <a:spAutoFit/>
          </a:bodyPr>
          <a:lstStyle/>
          <a:p>
            <a:r>
              <a:rPr lang="en-US" altLang="fr-FR" sz="1000" dirty="0">
                <a:hlinkClick r:id="rId3"/>
              </a:rPr>
              <a:t>https://www.scrum.org/</a:t>
            </a:r>
            <a:r>
              <a:rPr lang="en-US" altLang="fr-FR" sz="1000" dirty="0"/>
              <a:t> (with videos, guide)</a:t>
            </a:r>
          </a:p>
          <a:p>
            <a:r>
              <a:rPr lang="en-US" altLang="fr-FR" sz="1000" dirty="0">
                <a:hlinkClick r:id="rId4"/>
              </a:rPr>
              <a:t>https://www.scrumguides.org/index.html</a:t>
            </a:r>
            <a:r>
              <a:rPr lang="en-US" altLang="fr-FR" sz="1000" dirty="0"/>
              <a:t> </a:t>
            </a:r>
          </a:p>
        </p:txBody>
      </p:sp>
    </p:spTree>
    <p:extLst>
      <p:ext uri="{BB962C8B-B14F-4D97-AF65-F5344CB8AC3E}">
        <p14:creationId xmlns:p14="http://schemas.microsoft.com/office/powerpoint/2010/main" val="262281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4</a:t>
            </a:fld>
            <a:endParaRPr lang="en-US"/>
          </a:p>
        </p:txBody>
      </p:sp>
      <p:pic>
        <p:nvPicPr>
          <p:cNvPr id="9" name="Picture 2" descr="Résultat de recherche d'images pour &quot;What are the benefits and steps in a system development life cyc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48" y="564336"/>
            <a:ext cx="9773392" cy="629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94867" y="164226"/>
            <a:ext cx="5388416" cy="400110"/>
          </a:xfrm>
          <a:prstGeom prst="rect">
            <a:avLst/>
          </a:prstGeom>
        </p:spPr>
        <p:txBody>
          <a:bodyPr wrap="square">
            <a:spAutoFit/>
          </a:bodyPr>
          <a:lstStyle/>
          <a:p>
            <a:r>
              <a:rPr lang="fr-FR" sz="2000" dirty="0" err="1"/>
              <a:t>Example</a:t>
            </a:r>
            <a:r>
              <a:rPr lang="fr-FR" sz="2000" dirty="0"/>
              <a:t> of a software </a:t>
            </a:r>
            <a:r>
              <a:rPr lang="fr-FR" sz="2000" dirty="0" err="1"/>
              <a:t>development</a:t>
            </a:r>
            <a:r>
              <a:rPr lang="fr-FR" sz="2000" dirty="0"/>
              <a:t> life cycle</a:t>
            </a:r>
          </a:p>
        </p:txBody>
      </p:sp>
    </p:spTree>
    <p:extLst>
      <p:ext uri="{BB962C8B-B14F-4D97-AF65-F5344CB8AC3E}">
        <p14:creationId xmlns:p14="http://schemas.microsoft.com/office/powerpoint/2010/main" val="207910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DCB8B57-7BF6-2F47-A5F3-CF5C687728C8}"/>
              </a:ext>
            </a:extLst>
          </p:cNvPr>
          <p:cNvSpPr>
            <a:spLocks noGrp="1"/>
          </p:cNvSpPr>
          <p:nvPr>
            <p:ph type="title"/>
          </p:nvPr>
        </p:nvSpPr>
        <p:spPr/>
        <p:txBody>
          <a:bodyPr/>
          <a:lstStyle/>
          <a:p>
            <a:pPr algn="ctr">
              <a:defRPr/>
            </a:pPr>
            <a:r>
              <a:rPr lang="en-US" dirty="0">
                <a:ea typeface="ＭＳ Ｐゴシック" pitchFamily="-111" charset="-128"/>
              </a:rPr>
              <a:t>Analysis vs. Design</a:t>
            </a:r>
            <a:br>
              <a:rPr lang="en-US" dirty="0">
                <a:ea typeface="ＭＳ Ｐゴシック" pitchFamily="-111" charset="-128"/>
              </a:rPr>
            </a:br>
            <a:r>
              <a:rPr lang="en-US" dirty="0">
                <a:ea typeface="ＭＳ Ｐゴシック" pitchFamily="-111" charset="-128"/>
              </a:rPr>
              <a:t>What vs. How</a:t>
            </a:r>
          </a:p>
        </p:txBody>
      </p:sp>
      <p:sp>
        <p:nvSpPr>
          <p:cNvPr id="2" name="Espace réservé du contenu 1">
            <a:extLst>
              <a:ext uri="{FF2B5EF4-FFF2-40B4-BE49-F238E27FC236}">
                <a16:creationId xmlns:a16="http://schemas.microsoft.com/office/drawing/2014/main" id="{B0C60F45-AD12-A74B-95F4-CE9804775117}"/>
              </a:ext>
            </a:extLst>
          </p:cNvPr>
          <p:cNvSpPr>
            <a:spLocks noGrp="1"/>
          </p:cNvSpPr>
          <p:nvPr>
            <p:ph sz="half" idx="1"/>
          </p:nvPr>
        </p:nvSpPr>
        <p:spPr>
          <a:xfrm>
            <a:off x="838200" y="2351313"/>
            <a:ext cx="5181600" cy="3825649"/>
          </a:xfrm>
        </p:spPr>
        <p:txBody>
          <a:bodyPr/>
          <a:lstStyle/>
          <a:p>
            <a:pPr marL="0" indent="0">
              <a:buNone/>
              <a:defRPr/>
            </a:pPr>
            <a:r>
              <a:rPr lang="en-US" sz="2000" b="1" dirty="0">
                <a:ea typeface="ＭＳ Ｐゴシック" pitchFamily="-111" charset="-128"/>
              </a:rPr>
              <a:t>During Analysis </a:t>
            </a:r>
          </a:p>
          <a:p>
            <a:pPr>
              <a:defRPr/>
            </a:pPr>
            <a:r>
              <a:rPr lang="en-US" sz="2000" dirty="0">
                <a:ea typeface="ＭＳ Ｐゴシック" pitchFamily="-111" charset="-128"/>
              </a:rPr>
              <a:t>To know about the application domain and the requirements </a:t>
            </a:r>
          </a:p>
          <a:p>
            <a:pPr>
              <a:defRPr/>
            </a:pPr>
            <a:endParaRPr lang="en-US" sz="2000" dirty="0">
              <a:ea typeface="ＭＳ Ｐゴシック" pitchFamily="-111" charset="-128"/>
            </a:endParaRPr>
          </a:p>
          <a:p>
            <a:pPr>
              <a:defRPr/>
            </a:pPr>
            <a:r>
              <a:rPr lang="en-US" sz="2000" dirty="0">
                <a:ea typeface="ＭＳ Ｐゴシック" pitchFamily="-111" charset="-128"/>
              </a:rPr>
              <a:t>Development of a coarse-grained model to show where responsibilities are, and how objects interact </a:t>
            </a:r>
          </a:p>
          <a:p>
            <a:pPr>
              <a:defRPr/>
            </a:pPr>
            <a:r>
              <a:rPr lang="en-US" sz="2000" dirty="0">
                <a:ea typeface="ＭＳ Ｐゴシック" pitchFamily="-111" charset="-128"/>
              </a:rPr>
              <a:t>Models show a message being passed, but no worry too much about the contents of each message </a:t>
            </a:r>
          </a:p>
        </p:txBody>
      </p:sp>
      <p:sp>
        <p:nvSpPr>
          <p:cNvPr id="4" name="Espace réservé du contenu 3">
            <a:extLst>
              <a:ext uri="{FF2B5EF4-FFF2-40B4-BE49-F238E27FC236}">
                <a16:creationId xmlns:a16="http://schemas.microsoft.com/office/drawing/2014/main" id="{98F19297-DE47-9B4F-B842-C168F242A84C}"/>
              </a:ext>
            </a:extLst>
          </p:cNvPr>
          <p:cNvSpPr>
            <a:spLocks noGrp="1"/>
          </p:cNvSpPr>
          <p:nvPr>
            <p:ph sz="half" idx="2"/>
          </p:nvPr>
        </p:nvSpPr>
        <p:spPr>
          <a:xfrm>
            <a:off x="6172200" y="2351313"/>
            <a:ext cx="5181600" cy="3825649"/>
          </a:xfrm>
        </p:spPr>
        <p:txBody>
          <a:bodyPr/>
          <a:lstStyle/>
          <a:p>
            <a:pPr marL="0" indent="0">
              <a:buNone/>
              <a:defRPr/>
            </a:pPr>
            <a:r>
              <a:rPr lang="en-US" sz="2000" b="1" dirty="0">
                <a:ea typeface="ＭＳ Ｐゴシック" pitchFamily="-111" charset="-128"/>
              </a:rPr>
              <a:t>During Design </a:t>
            </a:r>
          </a:p>
          <a:p>
            <a:pPr>
              <a:defRPr/>
            </a:pPr>
            <a:r>
              <a:rPr lang="en-US" sz="2000" dirty="0">
                <a:ea typeface="ＭＳ Ｐゴシック" pitchFamily="-111" charset="-128"/>
              </a:rPr>
              <a:t>To know how the software should work </a:t>
            </a:r>
          </a:p>
          <a:p>
            <a:pPr>
              <a:defRPr/>
            </a:pPr>
            <a:endParaRPr lang="en-US" sz="2000" dirty="0">
              <a:ea typeface="ＭＳ Ｐゴシック" pitchFamily="-111" charset="-128"/>
            </a:endParaRPr>
          </a:p>
          <a:p>
            <a:pPr>
              <a:defRPr/>
            </a:pPr>
            <a:r>
              <a:rPr lang="en-US" sz="2000" dirty="0">
                <a:ea typeface="ＭＳ Ｐゴシック" pitchFamily="-111" charset="-128"/>
              </a:rPr>
              <a:t>Development of fine-grained models to show exactly what will happen when the system runs </a:t>
            </a:r>
          </a:p>
        </p:txBody>
      </p:sp>
    </p:spTree>
    <p:extLst>
      <p:ext uri="{BB962C8B-B14F-4D97-AF65-F5344CB8AC3E}">
        <p14:creationId xmlns:p14="http://schemas.microsoft.com/office/powerpoint/2010/main" val="214442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Software development life cycle (SDLC) of waterfall model. The...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2" y="1027906"/>
            <a:ext cx="8076083" cy="45507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FR" dirty="0"/>
              <a:t>The </a:t>
            </a:r>
            <a:r>
              <a:rPr lang="fr-FR" dirty="0" err="1"/>
              <a:t>waterfall</a:t>
            </a:r>
            <a:r>
              <a:rPr lang="fr-FR" dirty="0"/>
              <a:t> </a:t>
            </a:r>
            <a:r>
              <a:rPr lang="fr-FR" dirty="0" err="1"/>
              <a:t>development</a:t>
            </a:r>
            <a:r>
              <a:rPr lang="fr-FR" dirty="0"/>
              <a:t> life cycle model</a:t>
            </a:r>
          </a:p>
        </p:txBody>
      </p:sp>
      <p:sp>
        <p:nvSpPr>
          <p:cNvPr id="4" name="Slide Number Placeholder 3"/>
          <p:cNvSpPr>
            <a:spLocks noGrp="1"/>
          </p:cNvSpPr>
          <p:nvPr>
            <p:ph type="sldNum" sz="quarter" idx="12"/>
          </p:nvPr>
        </p:nvSpPr>
        <p:spPr/>
        <p:txBody>
          <a:bodyPr/>
          <a:lstStyle/>
          <a:p>
            <a:fld id="{50488829-712A-49CD-A5AC-8F60246B7228}" type="slidenum">
              <a:rPr lang="en-US" smtClean="0"/>
              <a:t>6</a:t>
            </a:fld>
            <a:endParaRPr lang="en-US"/>
          </a:p>
        </p:txBody>
      </p:sp>
      <p:sp>
        <p:nvSpPr>
          <p:cNvPr id="5" name="ZoneTexte 1"/>
          <p:cNvSpPr txBox="1">
            <a:spLocks noChangeArrowheads="1"/>
          </p:cNvSpPr>
          <p:nvPr/>
        </p:nvSpPr>
        <p:spPr bwMode="auto">
          <a:xfrm>
            <a:off x="90487" y="5380672"/>
            <a:ext cx="1019354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b="1" dirty="0">
                <a:latin typeface="+mn-lt"/>
                <a:sym typeface="Wingdings" panose="05000000000000000000" pitchFamily="2" charset="2"/>
              </a:rPr>
              <a:t>Many variants of this model</a:t>
            </a:r>
          </a:p>
          <a:p>
            <a:pPr>
              <a:spcBef>
                <a:spcPct val="0"/>
              </a:spcBef>
              <a:buClrTx/>
              <a:buSzTx/>
              <a:buFontTx/>
              <a:buNone/>
            </a:pPr>
            <a:r>
              <a:rPr lang="en-US" altLang="fr-FR" sz="1800" dirty="0">
                <a:latin typeface="+mn-lt"/>
                <a:sym typeface="Wingdings" panose="05000000000000000000" pitchFamily="2" charset="2"/>
              </a:rPr>
              <a:t></a:t>
            </a:r>
            <a:r>
              <a:rPr lang="en-US" altLang="fr-FR" sz="1800" dirty="0">
                <a:latin typeface="+mn-lt"/>
              </a:rPr>
              <a:t> Well-documented and well structured</a:t>
            </a:r>
          </a:p>
          <a:p>
            <a:pPr>
              <a:spcBef>
                <a:spcPct val="0"/>
              </a:spcBef>
              <a:buClrTx/>
              <a:buSzTx/>
              <a:buFontTx/>
              <a:buNone/>
            </a:pPr>
            <a:r>
              <a:rPr lang="en-US" altLang="fr-FR" sz="1800" dirty="0">
                <a:latin typeface="+mn-lt"/>
                <a:sym typeface="Wingdings" panose="05000000000000000000" pitchFamily="2" charset="2"/>
              </a:rPr>
              <a:t></a:t>
            </a:r>
            <a:r>
              <a:rPr lang="en-US" altLang="fr-FR" sz="1800" dirty="0">
                <a:latin typeface="+mn-lt"/>
              </a:rPr>
              <a:t> Easy to maintain</a:t>
            </a:r>
          </a:p>
          <a:p>
            <a:pPr>
              <a:spcBef>
                <a:spcPct val="0"/>
              </a:spcBef>
              <a:buClrTx/>
              <a:buSzTx/>
              <a:buFontTx/>
              <a:buNone/>
            </a:pPr>
            <a:r>
              <a:rPr lang="en-US" altLang="fr-FR" sz="1800" dirty="0">
                <a:latin typeface="+mn-lt"/>
                <a:sym typeface="Wingdings" panose="05000000000000000000" pitchFamily="2" charset="2"/>
              </a:rPr>
              <a:t> </a:t>
            </a:r>
            <a:r>
              <a:rPr lang="en-US" altLang="fr-FR" sz="1800" dirty="0">
                <a:latin typeface="+mn-lt"/>
              </a:rPr>
              <a:t>No prototype, late feedback to customer</a:t>
            </a:r>
          </a:p>
          <a:p>
            <a:pPr marL="273050" indent="-273050">
              <a:spcBef>
                <a:spcPct val="0"/>
              </a:spcBef>
              <a:buClrTx/>
              <a:buSzTx/>
              <a:buFont typeface="Wingdings" panose="05000000000000000000" pitchFamily="2" charset="2"/>
              <a:buChar char="L"/>
            </a:pPr>
            <a:r>
              <a:rPr lang="en-US" altLang="fr-FR" sz="1800" dirty="0">
                <a:latin typeface="+mn-lt"/>
              </a:rPr>
              <a:t>Major project risks, e.g. Implementation technology, are faced at the end of the project</a:t>
            </a:r>
          </a:p>
        </p:txBody>
      </p:sp>
      <p:sp>
        <p:nvSpPr>
          <p:cNvPr id="27" name="Rectangle 26"/>
          <p:cNvSpPr/>
          <p:nvPr/>
        </p:nvSpPr>
        <p:spPr>
          <a:xfrm>
            <a:off x="10284030" y="142692"/>
            <a:ext cx="1903855" cy="369332"/>
          </a:xfrm>
          <a:prstGeom prst="rect">
            <a:avLst/>
          </a:prstGeom>
        </p:spPr>
        <p:txBody>
          <a:bodyPr wrap="none">
            <a:spAutoFit/>
          </a:bodyPr>
          <a:lstStyle/>
          <a:p>
            <a:r>
              <a:rPr lang="fr-FR" dirty="0"/>
              <a:t> W.W. Royce, 1970</a:t>
            </a:r>
          </a:p>
        </p:txBody>
      </p:sp>
      <p:sp>
        <p:nvSpPr>
          <p:cNvPr id="29" name="Rectangle 28"/>
          <p:cNvSpPr/>
          <p:nvPr/>
        </p:nvSpPr>
        <p:spPr>
          <a:xfrm>
            <a:off x="2349948" y="1380542"/>
            <a:ext cx="3224922" cy="400110"/>
          </a:xfrm>
          <a:prstGeom prst="rect">
            <a:avLst/>
          </a:prstGeom>
        </p:spPr>
        <p:txBody>
          <a:bodyPr wrap="none">
            <a:spAutoFit/>
          </a:bodyPr>
          <a:lstStyle/>
          <a:p>
            <a:r>
              <a:rPr lang="fr-FR" sz="2000" b="1" dirty="0">
                <a:solidFill>
                  <a:schemeClr val="accent2">
                    <a:lumMod val="75000"/>
                  </a:schemeClr>
                </a:solidFill>
              </a:rPr>
              <a:t>→ </a:t>
            </a:r>
            <a:r>
              <a:rPr lang="fr-FR" sz="1600" b="1" i="1" dirty="0" err="1">
                <a:solidFill>
                  <a:schemeClr val="accent2">
                    <a:lumMod val="75000"/>
                  </a:schemeClr>
                </a:solidFill>
              </a:rPr>
              <a:t>product</a:t>
            </a:r>
            <a:r>
              <a:rPr lang="fr-FR" sz="1600" b="1" i="1" dirty="0">
                <a:solidFill>
                  <a:schemeClr val="accent2">
                    <a:lumMod val="75000"/>
                  </a:schemeClr>
                </a:solidFill>
              </a:rPr>
              <a:t> </a:t>
            </a:r>
            <a:r>
              <a:rPr lang="fr-FR" sz="1600" b="1" i="1" dirty="0" err="1">
                <a:solidFill>
                  <a:schemeClr val="accent2">
                    <a:lumMod val="75000"/>
                  </a:schemeClr>
                </a:solidFill>
              </a:rPr>
              <a:t>requirements</a:t>
            </a:r>
            <a:r>
              <a:rPr lang="fr-FR" sz="1600" b="1" i="1" dirty="0">
                <a:solidFill>
                  <a:schemeClr val="accent2">
                    <a:lumMod val="75000"/>
                  </a:schemeClr>
                </a:solidFill>
              </a:rPr>
              <a:t> document</a:t>
            </a:r>
          </a:p>
        </p:txBody>
      </p:sp>
      <p:sp>
        <p:nvSpPr>
          <p:cNvPr id="49" name="Rectangle 48"/>
          <p:cNvSpPr/>
          <p:nvPr/>
        </p:nvSpPr>
        <p:spPr>
          <a:xfrm>
            <a:off x="3535501" y="2045174"/>
            <a:ext cx="3193503" cy="400110"/>
          </a:xfrm>
          <a:prstGeom prst="rect">
            <a:avLst/>
          </a:prstGeom>
        </p:spPr>
        <p:txBody>
          <a:bodyPr wrap="none">
            <a:spAutoFit/>
          </a:bodyPr>
          <a:lstStyle/>
          <a:p>
            <a:r>
              <a:rPr lang="fr-FR" sz="2000" b="1" dirty="0">
                <a:solidFill>
                  <a:schemeClr val="accent2">
                    <a:lumMod val="75000"/>
                  </a:schemeClr>
                </a:solidFill>
              </a:rPr>
              <a:t>→ </a:t>
            </a:r>
            <a:r>
              <a:rPr lang="fr-FR" sz="1600" b="1" i="1" dirty="0" err="1">
                <a:solidFill>
                  <a:schemeClr val="accent2">
                    <a:lumMod val="75000"/>
                  </a:schemeClr>
                </a:solidFill>
              </a:rPr>
              <a:t>models</a:t>
            </a:r>
            <a:r>
              <a:rPr lang="fr-FR" sz="1600" b="1" i="1" dirty="0">
                <a:solidFill>
                  <a:schemeClr val="accent2">
                    <a:lumMod val="75000"/>
                  </a:schemeClr>
                </a:solidFill>
              </a:rPr>
              <a:t>, </a:t>
            </a:r>
            <a:r>
              <a:rPr lang="fr-FR" sz="1600" b="1" i="1" dirty="0" err="1">
                <a:solidFill>
                  <a:schemeClr val="accent2">
                    <a:lumMod val="75000"/>
                  </a:schemeClr>
                </a:solidFill>
              </a:rPr>
              <a:t>schemas</a:t>
            </a:r>
            <a:r>
              <a:rPr lang="fr-FR" sz="1600" b="1" i="1" dirty="0">
                <a:solidFill>
                  <a:schemeClr val="accent2">
                    <a:lumMod val="75000"/>
                  </a:schemeClr>
                </a:solidFill>
              </a:rPr>
              <a:t>, business </a:t>
            </a:r>
            <a:r>
              <a:rPr lang="fr-FR" sz="1600" b="1" i="1" dirty="0" err="1">
                <a:solidFill>
                  <a:schemeClr val="accent2">
                    <a:lumMod val="75000"/>
                  </a:schemeClr>
                </a:solidFill>
              </a:rPr>
              <a:t>rules</a:t>
            </a:r>
            <a:endParaRPr lang="fr-FR" sz="1600" b="1" i="1" dirty="0">
              <a:solidFill>
                <a:schemeClr val="accent2">
                  <a:lumMod val="75000"/>
                </a:schemeClr>
              </a:solidFill>
            </a:endParaRPr>
          </a:p>
        </p:txBody>
      </p:sp>
      <p:sp>
        <p:nvSpPr>
          <p:cNvPr id="50" name="Rectangle 49"/>
          <p:cNvSpPr/>
          <p:nvPr/>
        </p:nvSpPr>
        <p:spPr>
          <a:xfrm>
            <a:off x="4736754" y="2709806"/>
            <a:ext cx="2313262" cy="400110"/>
          </a:xfrm>
          <a:prstGeom prst="rect">
            <a:avLst/>
          </a:prstGeom>
        </p:spPr>
        <p:txBody>
          <a:bodyPr wrap="none">
            <a:spAutoFit/>
          </a:bodyPr>
          <a:lstStyle/>
          <a:p>
            <a:r>
              <a:rPr lang="fr-FR" sz="2000" b="1" dirty="0">
                <a:solidFill>
                  <a:schemeClr val="accent2">
                    <a:lumMod val="75000"/>
                  </a:schemeClr>
                </a:solidFill>
              </a:rPr>
              <a:t>→ </a:t>
            </a:r>
            <a:r>
              <a:rPr lang="fr-FR" sz="1600" b="1" i="1" dirty="0">
                <a:solidFill>
                  <a:schemeClr val="accent2">
                    <a:lumMod val="75000"/>
                  </a:schemeClr>
                </a:solidFill>
              </a:rPr>
              <a:t>software architecture</a:t>
            </a:r>
          </a:p>
        </p:txBody>
      </p:sp>
      <p:sp>
        <p:nvSpPr>
          <p:cNvPr id="51" name="Rectangle 50"/>
          <p:cNvSpPr/>
          <p:nvPr/>
        </p:nvSpPr>
        <p:spPr>
          <a:xfrm>
            <a:off x="6937934" y="4039070"/>
            <a:ext cx="4429161" cy="400110"/>
          </a:xfrm>
          <a:prstGeom prst="rect">
            <a:avLst/>
          </a:prstGeom>
        </p:spPr>
        <p:txBody>
          <a:bodyPr wrap="none">
            <a:spAutoFit/>
          </a:bodyPr>
          <a:lstStyle/>
          <a:p>
            <a:r>
              <a:rPr lang="fr-FR" sz="2000" b="1" dirty="0">
                <a:solidFill>
                  <a:schemeClr val="accent2">
                    <a:lumMod val="75000"/>
                  </a:schemeClr>
                </a:solidFill>
              </a:rPr>
              <a:t>→ </a:t>
            </a:r>
            <a:r>
              <a:rPr lang="fr-FR" sz="1600" b="1" i="1" dirty="0" err="1">
                <a:solidFill>
                  <a:schemeClr val="accent2">
                    <a:lumMod val="75000"/>
                  </a:schemeClr>
                </a:solidFill>
              </a:rPr>
              <a:t>systematic</a:t>
            </a:r>
            <a:r>
              <a:rPr lang="fr-FR" sz="1600" b="1" i="1" dirty="0">
                <a:solidFill>
                  <a:schemeClr val="accent2">
                    <a:lumMod val="75000"/>
                  </a:schemeClr>
                </a:solidFill>
              </a:rPr>
              <a:t> </a:t>
            </a:r>
            <a:r>
              <a:rPr lang="fr-FR" sz="1600" b="1" i="1" dirty="0" err="1">
                <a:solidFill>
                  <a:schemeClr val="accent2">
                    <a:lumMod val="75000"/>
                  </a:schemeClr>
                </a:solidFill>
              </a:rPr>
              <a:t>discovery</a:t>
            </a:r>
            <a:r>
              <a:rPr lang="fr-FR" sz="1600" b="1" i="1" dirty="0">
                <a:solidFill>
                  <a:schemeClr val="accent2">
                    <a:lumMod val="75000"/>
                  </a:schemeClr>
                </a:solidFill>
              </a:rPr>
              <a:t> and </a:t>
            </a:r>
            <a:r>
              <a:rPr lang="fr-FR" sz="1600" b="1" i="1" dirty="0" err="1">
                <a:solidFill>
                  <a:schemeClr val="accent2">
                    <a:lumMod val="75000"/>
                  </a:schemeClr>
                </a:solidFill>
              </a:rPr>
              <a:t>debugging</a:t>
            </a:r>
            <a:r>
              <a:rPr lang="fr-FR" sz="1600" b="1" i="1" dirty="0">
                <a:solidFill>
                  <a:schemeClr val="accent2">
                    <a:lumMod val="75000"/>
                  </a:schemeClr>
                </a:solidFill>
              </a:rPr>
              <a:t> of </a:t>
            </a:r>
            <a:r>
              <a:rPr lang="fr-FR" sz="1600" b="1" i="1" dirty="0" err="1">
                <a:solidFill>
                  <a:schemeClr val="accent2">
                    <a:lumMod val="75000"/>
                  </a:schemeClr>
                </a:solidFill>
              </a:rPr>
              <a:t>defects</a:t>
            </a:r>
            <a:endParaRPr lang="fr-FR" sz="1600" b="1" i="1" dirty="0">
              <a:solidFill>
                <a:schemeClr val="accent2">
                  <a:lumMod val="75000"/>
                </a:schemeClr>
              </a:solidFill>
            </a:endParaRPr>
          </a:p>
        </p:txBody>
      </p:sp>
      <p:sp>
        <p:nvSpPr>
          <p:cNvPr id="52" name="Rectangle 51"/>
          <p:cNvSpPr/>
          <p:nvPr/>
        </p:nvSpPr>
        <p:spPr>
          <a:xfrm>
            <a:off x="7954301" y="4703700"/>
            <a:ext cx="4347216" cy="400110"/>
          </a:xfrm>
          <a:prstGeom prst="rect">
            <a:avLst/>
          </a:prstGeom>
        </p:spPr>
        <p:txBody>
          <a:bodyPr wrap="none">
            <a:spAutoFit/>
          </a:bodyPr>
          <a:lstStyle/>
          <a:p>
            <a:r>
              <a:rPr lang="fr-FR" sz="2000" b="1" dirty="0">
                <a:solidFill>
                  <a:schemeClr val="accent2">
                    <a:lumMod val="75000"/>
                  </a:schemeClr>
                </a:solidFill>
              </a:rPr>
              <a:t>→ </a:t>
            </a:r>
            <a:r>
              <a:rPr lang="fr-FR" sz="1600" b="1" i="1" dirty="0">
                <a:solidFill>
                  <a:schemeClr val="accent2">
                    <a:lumMod val="75000"/>
                  </a:schemeClr>
                </a:solidFill>
              </a:rPr>
              <a:t>installation, migration, support, maintenance</a:t>
            </a:r>
          </a:p>
        </p:txBody>
      </p:sp>
      <p:sp>
        <p:nvSpPr>
          <p:cNvPr id="53" name="Rectangle 52"/>
          <p:cNvSpPr/>
          <p:nvPr/>
        </p:nvSpPr>
        <p:spPr>
          <a:xfrm>
            <a:off x="5881571" y="3374438"/>
            <a:ext cx="4334456" cy="400110"/>
          </a:xfrm>
          <a:prstGeom prst="rect">
            <a:avLst/>
          </a:prstGeom>
        </p:spPr>
        <p:txBody>
          <a:bodyPr wrap="none">
            <a:spAutoFit/>
          </a:bodyPr>
          <a:lstStyle/>
          <a:p>
            <a:r>
              <a:rPr lang="fr-FR" sz="2000" b="1" dirty="0">
                <a:solidFill>
                  <a:schemeClr val="accent2">
                    <a:lumMod val="75000"/>
                  </a:schemeClr>
                </a:solidFill>
              </a:rPr>
              <a:t>→ </a:t>
            </a:r>
            <a:r>
              <a:rPr lang="fr-FR" sz="1600" b="1" i="1" dirty="0" err="1">
                <a:solidFill>
                  <a:schemeClr val="accent2">
                    <a:lumMod val="75000"/>
                  </a:schemeClr>
                </a:solidFill>
              </a:rPr>
              <a:t>development</a:t>
            </a:r>
            <a:r>
              <a:rPr lang="fr-FR" sz="1600" b="1" i="1" dirty="0">
                <a:solidFill>
                  <a:schemeClr val="accent2">
                    <a:lumMod val="75000"/>
                  </a:schemeClr>
                </a:solidFill>
              </a:rPr>
              <a:t>, unit tests, software </a:t>
            </a:r>
            <a:r>
              <a:rPr lang="fr-FR" sz="1600" b="1" i="1" dirty="0" err="1">
                <a:solidFill>
                  <a:schemeClr val="accent2">
                    <a:lumMod val="75000"/>
                  </a:schemeClr>
                </a:solidFill>
              </a:rPr>
              <a:t>integration</a:t>
            </a:r>
            <a:endParaRPr lang="fr-FR" sz="1600" b="1" i="1" dirty="0">
              <a:solidFill>
                <a:schemeClr val="accent2">
                  <a:lumMod val="75000"/>
                </a:schemeClr>
              </a:solidFill>
            </a:endParaRPr>
          </a:p>
        </p:txBody>
      </p:sp>
    </p:spTree>
    <p:extLst>
      <p:ext uri="{BB962C8B-B14F-4D97-AF65-F5344CB8AC3E}">
        <p14:creationId xmlns:p14="http://schemas.microsoft.com/office/powerpoint/2010/main" val="335110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SDLC V-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364" y="1027906"/>
            <a:ext cx="7222055" cy="58300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FR" dirty="0"/>
              <a:t>The V-model life cycle model</a:t>
            </a:r>
          </a:p>
        </p:txBody>
      </p:sp>
      <p:sp>
        <p:nvSpPr>
          <p:cNvPr id="4" name="Slide Number Placeholder 3"/>
          <p:cNvSpPr>
            <a:spLocks noGrp="1"/>
          </p:cNvSpPr>
          <p:nvPr>
            <p:ph type="sldNum" sz="quarter" idx="12"/>
          </p:nvPr>
        </p:nvSpPr>
        <p:spPr/>
        <p:txBody>
          <a:bodyPr/>
          <a:lstStyle/>
          <a:p>
            <a:fld id="{50488829-712A-49CD-A5AC-8F60246B7228}" type="slidenum">
              <a:rPr lang="en-US" smtClean="0"/>
              <a:t>7</a:t>
            </a:fld>
            <a:endParaRPr lang="en-US"/>
          </a:p>
        </p:txBody>
      </p:sp>
      <p:sp>
        <p:nvSpPr>
          <p:cNvPr id="3" name="Rectangle 2"/>
          <p:cNvSpPr/>
          <p:nvPr/>
        </p:nvSpPr>
        <p:spPr>
          <a:xfrm>
            <a:off x="0" y="6611779"/>
            <a:ext cx="3398687" cy="246221"/>
          </a:xfrm>
          <a:prstGeom prst="rect">
            <a:avLst/>
          </a:prstGeom>
        </p:spPr>
        <p:txBody>
          <a:bodyPr wrap="none">
            <a:spAutoFit/>
          </a:bodyPr>
          <a:lstStyle/>
          <a:p>
            <a:r>
              <a:rPr lang="fr-FR" sz="1000" dirty="0"/>
              <a:t>source: </a:t>
            </a:r>
            <a:r>
              <a:rPr lang="fr-FR" sz="1000" dirty="0">
                <a:hlinkClick r:id="rId3"/>
              </a:rPr>
              <a:t>https://www.tutorialscampus.com/sdlc/v-model.htm</a:t>
            </a:r>
            <a:r>
              <a:rPr lang="fr-FR" sz="1000" dirty="0"/>
              <a:t> </a:t>
            </a:r>
          </a:p>
        </p:txBody>
      </p:sp>
      <p:sp>
        <p:nvSpPr>
          <p:cNvPr id="17" name="Rectangle 16"/>
          <p:cNvSpPr/>
          <p:nvPr/>
        </p:nvSpPr>
        <p:spPr>
          <a:xfrm>
            <a:off x="11353800" y="180459"/>
            <a:ext cx="742511" cy="369332"/>
          </a:xfrm>
          <a:prstGeom prst="rect">
            <a:avLst/>
          </a:prstGeom>
        </p:spPr>
        <p:txBody>
          <a:bodyPr wrap="none">
            <a:spAutoFit/>
          </a:bodyPr>
          <a:lstStyle/>
          <a:p>
            <a:r>
              <a:rPr lang="fr-FR" dirty="0"/>
              <a:t>1980s</a:t>
            </a:r>
          </a:p>
        </p:txBody>
      </p:sp>
    </p:spTree>
    <p:extLst>
      <p:ext uri="{BB962C8B-B14F-4D97-AF65-F5344CB8AC3E}">
        <p14:creationId xmlns:p14="http://schemas.microsoft.com/office/powerpoint/2010/main" val="399932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s://www.tutorialscampus.com/sdlc/img/incremental-model-phas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7300" y="4036221"/>
            <a:ext cx="6515100" cy="25925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113320" y="177067"/>
            <a:ext cx="4240480" cy="3361138"/>
          </a:xfrm>
          <a:prstGeom prst="rect">
            <a:avLst/>
          </a:prstGeom>
        </p:spPr>
      </p:pic>
      <p:sp>
        <p:nvSpPr>
          <p:cNvPr id="2" name="Title 1"/>
          <p:cNvSpPr>
            <a:spLocks noGrp="1"/>
          </p:cNvSpPr>
          <p:nvPr>
            <p:ph type="title"/>
          </p:nvPr>
        </p:nvSpPr>
        <p:spPr/>
        <p:txBody>
          <a:bodyPr/>
          <a:lstStyle/>
          <a:p>
            <a:r>
              <a:rPr lang="fr-FR" dirty="0" err="1"/>
              <a:t>Many</a:t>
            </a:r>
            <a:r>
              <a:rPr lang="fr-FR" dirty="0"/>
              <a:t> more SDLC </a:t>
            </a:r>
            <a:r>
              <a:rPr lang="fr-FR" dirty="0" err="1"/>
              <a:t>models</a:t>
            </a:r>
            <a:r>
              <a:rPr lang="fr-FR"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8</a:t>
            </a:fld>
            <a:endParaRPr lang="en-US"/>
          </a:p>
        </p:txBody>
      </p:sp>
      <p:sp>
        <p:nvSpPr>
          <p:cNvPr id="3" name="Rectangle 2"/>
          <p:cNvSpPr/>
          <p:nvPr/>
        </p:nvSpPr>
        <p:spPr>
          <a:xfrm>
            <a:off x="0" y="6611779"/>
            <a:ext cx="2794355" cy="246221"/>
          </a:xfrm>
          <a:prstGeom prst="rect">
            <a:avLst/>
          </a:prstGeom>
        </p:spPr>
        <p:txBody>
          <a:bodyPr wrap="none">
            <a:spAutoFit/>
          </a:bodyPr>
          <a:lstStyle/>
          <a:p>
            <a:r>
              <a:rPr lang="fr-FR" sz="1000" dirty="0"/>
              <a:t>source: </a:t>
            </a:r>
            <a:r>
              <a:rPr lang="fr-FR" sz="1000" dirty="0">
                <a:hlinkClick r:id="rId4"/>
              </a:rPr>
              <a:t>https://www.tutorialscampus.com/sdlc/</a:t>
            </a:r>
            <a:r>
              <a:rPr lang="fr-FR" sz="1000" dirty="0"/>
              <a:t> </a:t>
            </a:r>
          </a:p>
        </p:txBody>
      </p:sp>
      <p:pic>
        <p:nvPicPr>
          <p:cNvPr id="51202" name="Picture 2" descr="https://www.tutorialscampus.com/sdlc/img/iterative-mode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146" y="1679676"/>
            <a:ext cx="4046853" cy="3191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0146" y="4871402"/>
            <a:ext cx="1269899" cy="246221"/>
          </a:xfrm>
          <a:prstGeom prst="rect">
            <a:avLst/>
          </a:prstGeom>
          <a:noFill/>
        </p:spPr>
        <p:txBody>
          <a:bodyPr wrap="none" rtlCol="0">
            <a:spAutoFit/>
          </a:bodyPr>
          <a:lstStyle/>
          <a:p>
            <a:r>
              <a:rPr lang="fr-FR" sz="1000" dirty="0" err="1"/>
              <a:t>iterative</a:t>
            </a:r>
            <a:r>
              <a:rPr lang="fr-FR" sz="1000" dirty="0"/>
              <a:t> SDLC model</a:t>
            </a:r>
          </a:p>
        </p:txBody>
      </p:sp>
      <p:sp>
        <p:nvSpPr>
          <p:cNvPr id="11" name="TextBox 10"/>
          <p:cNvSpPr txBox="1"/>
          <p:nvPr/>
        </p:nvSpPr>
        <p:spPr>
          <a:xfrm>
            <a:off x="7113319" y="3538205"/>
            <a:ext cx="1114408" cy="246221"/>
          </a:xfrm>
          <a:prstGeom prst="rect">
            <a:avLst/>
          </a:prstGeom>
          <a:noFill/>
        </p:spPr>
        <p:txBody>
          <a:bodyPr wrap="none" rtlCol="0">
            <a:spAutoFit/>
          </a:bodyPr>
          <a:lstStyle/>
          <a:p>
            <a:r>
              <a:rPr lang="fr-FR" sz="1000" dirty="0"/>
              <a:t>spiral SDLC model</a:t>
            </a:r>
          </a:p>
        </p:txBody>
      </p:sp>
      <p:sp>
        <p:nvSpPr>
          <p:cNvPr id="13" name="TextBox 12"/>
          <p:cNvSpPr txBox="1"/>
          <p:nvPr/>
        </p:nvSpPr>
        <p:spPr>
          <a:xfrm>
            <a:off x="5067300" y="6382542"/>
            <a:ext cx="1460656" cy="246221"/>
          </a:xfrm>
          <a:prstGeom prst="rect">
            <a:avLst/>
          </a:prstGeom>
          <a:noFill/>
        </p:spPr>
        <p:txBody>
          <a:bodyPr wrap="none" rtlCol="0">
            <a:spAutoFit/>
          </a:bodyPr>
          <a:lstStyle/>
          <a:p>
            <a:r>
              <a:rPr lang="fr-FR" sz="1000" dirty="0" err="1"/>
              <a:t>incremental</a:t>
            </a:r>
            <a:r>
              <a:rPr lang="fr-FR" sz="1000" dirty="0"/>
              <a:t> SDLC model</a:t>
            </a:r>
          </a:p>
        </p:txBody>
      </p:sp>
    </p:spTree>
    <p:extLst>
      <p:ext uri="{BB962C8B-B14F-4D97-AF65-F5344CB8AC3E}">
        <p14:creationId xmlns:p14="http://schemas.microsoft.com/office/powerpoint/2010/main" val="2487719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Simplest</a:t>
            </a:r>
            <a:r>
              <a:rPr lang="fr-FR" dirty="0"/>
              <a:t> SDLC </a:t>
            </a:r>
            <a:r>
              <a:rPr lang="fr-FR" dirty="0" err="1"/>
              <a:t>models</a:t>
            </a:r>
            <a:r>
              <a:rPr lang="fr-FR"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9</a:t>
            </a:fld>
            <a:endParaRPr lang="en-US"/>
          </a:p>
        </p:txBody>
      </p:sp>
      <p:sp>
        <p:nvSpPr>
          <p:cNvPr id="3" name="Rectangle 2"/>
          <p:cNvSpPr/>
          <p:nvPr/>
        </p:nvSpPr>
        <p:spPr>
          <a:xfrm>
            <a:off x="0" y="6611779"/>
            <a:ext cx="2794355" cy="246221"/>
          </a:xfrm>
          <a:prstGeom prst="rect">
            <a:avLst/>
          </a:prstGeom>
        </p:spPr>
        <p:txBody>
          <a:bodyPr wrap="none">
            <a:spAutoFit/>
          </a:bodyPr>
          <a:lstStyle/>
          <a:p>
            <a:r>
              <a:rPr lang="fr-FR" sz="1000" dirty="0"/>
              <a:t>source: </a:t>
            </a:r>
            <a:r>
              <a:rPr lang="fr-FR" sz="1000" dirty="0">
                <a:hlinkClick r:id="rId2"/>
              </a:rPr>
              <a:t>https://www.tutorialscampus.com/sdlc/</a:t>
            </a:r>
            <a:r>
              <a:rPr lang="fr-FR" sz="1000" dirty="0"/>
              <a:t> </a:t>
            </a:r>
          </a:p>
        </p:txBody>
      </p:sp>
      <p:sp>
        <p:nvSpPr>
          <p:cNvPr id="12" name="TextBox 11"/>
          <p:cNvSpPr txBox="1"/>
          <p:nvPr/>
        </p:nvSpPr>
        <p:spPr>
          <a:xfrm>
            <a:off x="391885" y="5597729"/>
            <a:ext cx="1356462" cy="246221"/>
          </a:xfrm>
          <a:prstGeom prst="rect">
            <a:avLst/>
          </a:prstGeom>
          <a:noFill/>
        </p:spPr>
        <p:txBody>
          <a:bodyPr wrap="none" rtlCol="0">
            <a:spAutoFit/>
          </a:bodyPr>
          <a:lstStyle/>
          <a:p>
            <a:r>
              <a:rPr lang="fr-FR" sz="1000" dirty="0" err="1"/>
              <a:t>Big</a:t>
            </a:r>
            <a:r>
              <a:rPr lang="fr-FR" sz="1000" dirty="0"/>
              <a:t> Bang </a:t>
            </a:r>
            <a:r>
              <a:rPr lang="fr-FR" sz="1000" dirty="0" err="1"/>
              <a:t>methodology</a:t>
            </a:r>
            <a:endParaRPr lang="fr-FR" sz="1000" dirty="0"/>
          </a:p>
        </p:txBody>
      </p:sp>
      <p:sp>
        <p:nvSpPr>
          <p:cNvPr id="14" name="TextBox 13"/>
          <p:cNvSpPr txBox="1"/>
          <p:nvPr/>
        </p:nvSpPr>
        <p:spPr>
          <a:xfrm>
            <a:off x="6839627" y="5606459"/>
            <a:ext cx="857927" cy="246221"/>
          </a:xfrm>
          <a:prstGeom prst="rect">
            <a:avLst/>
          </a:prstGeom>
          <a:noFill/>
        </p:spPr>
        <p:txBody>
          <a:bodyPr wrap="none" rtlCol="0">
            <a:spAutoFit/>
          </a:bodyPr>
          <a:lstStyle/>
          <a:p>
            <a:r>
              <a:rPr lang="fr-FR" sz="1000" dirty="0"/>
              <a:t>Chaos model</a:t>
            </a:r>
          </a:p>
        </p:txBody>
      </p:sp>
      <p:sp>
        <p:nvSpPr>
          <p:cNvPr id="5" name="TextBox 4"/>
          <p:cNvSpPr txBox="1"/>
          <p:nvPr/>
        </p:nvSpPr>
        <p:spPr>
          <a:xfrm>
            <a:off x="6839627" y="2194357"/>
            <a:ext cx="453799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One main rule:</a:t>
            </a:r>
            <a:r>
              <a:rPr lang="en-US" i="1" dirty="0"/>
              <a:t> </a:t>
            </a:r>
          </a:p>
          <a:p>
            <a:pPr algn="ctr"/>
            <a:r>
              <a:rPr lang="en-US" b="1" i="1" dirty="0"/>
              <a:t>always resolve the most important issue first</a:t>
            </a:r>
            <a:endParaRPr lang="fr-FR" b="1" dirty="0"/>
          </a:p>
        </p:txBody>
      </p:sp>
      <p:pic>
        <p:nvPicPr>
          <p:cNvPr id="52228" name="Picture 4" descr="Project Management Chaos and How to Survive It - Blog | Plan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627" y="2871351"/>
            <a:ext cx="5120144" cy="2730743"/>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https://www.tutorialscampus.com/sdlc/img/blockdiagramofbigbangmodel.png"/>
          <p:cNvPicPr>
            <a:picLocks noChangeAspect="1" noChangeArrowheads="1"/>
          </p:cNvPicPr>
          <p:nvPr/>
        </p:nvPicPr>
        <p:blipFill rotWithShape="1">
          <a:blip r:embed="rId4">
            <a:extLst>
              <a:ext uri="{28A0092B-C50C-407E-A947-70E740481C1C}">
                <a14:useLocalDpi xmlns:a14="http://schemas.microsoft.com/office/drawing/2010/main" val="0"/>
              </a:ext>
            </a:extLst>
          </a:blip>
          <a:srcRect l="9538" t="20942" r="7414" b="23213"/>
          <a:stretch/>
        </p:blipFill>
        <p:spPr bwMode="auto">
          <a:xfrm>
            <a:off x="391885" y="3469477"/>
            <a:ext cx="5892801" cy="212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7269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2865</Words>
  <Application>Microsoft Office PowerPoint</Application>
  <PresentationFormat>Grand écran</PresentationFormat>
  <Paragraphs>283</Paragraphs>
  <Slides>34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MS PGothic</vt:lpstr>
      <vt:lpstr>MS PGothic</vt:lpstr>
      <vt:lpstr>Arial</vt:lpstr>
      <vt:lpstr>Calibri</vt:lpstr>
      <vt:lpstr>Calibri Light</vt:lpstr>
      <vt:lpstr>Times New Roman</vt:lpstr>
      <vt:lpstr>Wingdings</vt:lpstr>
      <vt:lpstr>Thème Office</vt:lpstr>
      <vt:lpstr>Software Engineering</vt:lpstr>
      <vt:lpstr>Software engineering methods – definition </vt:lpstr>
      <vt:lpstr>Software development life cycles (SDLC)</vt:lpstr>
      <vt:lpstr>Présentation PowerPoint</vt:lpstr>
      <vt:lpstr>Analysis vs. Design What vs. How</vt:lpstr>
      <vt:lpstr>The waterfall development life cycle model</vt:lpstr>
      <vt:lpstr>The V-model life cycle model</vt:lpstr>
      <vt:lpstr>Many more SDLC models ...</vt:lpstr>
      <vt:lpstr>Simplest SDLC models ...</vt:lpstr>
      <vt:lpstr>Agile methods (not a SDLC model!)</vt:lpstr>
      <vt:lpstr>Présentation PowerPoint</vt:lpstr>
      <vt:lpstr>Présentation PowerPoint</vt:lpstr>
      <vt:lpstr>Agile vs « traditional » methods</vt:lpstr>
      <vt:lpstr>Agile development methods</vt:lpstr>
      <vt:lpstr>Extreme Programming (XP)</vt:lpstr>
      <vt:lpstr>Scrum - Framework</vt:lpstr>
      <vt:lpstr>DevOps</vt:lpstr>
      <vt:lpstr>Présentation PowerPoint</vt:lpstr>
      <vt:lpstr>Agile vs DevOps</vt:lpstr>
      <vt:lpstr>Software Engineering</vt:lpstr>
      <vt:lpstr>Scrum - roles</vt:lpstr>
      <vt:lpstr>Scrum - roles</vt:lpstr>
      <vt:lpstr>Scrum - roles</vt:lpstr>
      <vt:lpstr>Scrum - roles</vt:lpstr>
      <vt:lpstr>Scrum - roles</vt:lpstr>
      <vt:lpstr>Scrum - Framework</vt:lpstr>
      <vt:lpstr>Scrum – product backlog</vt:lpstr>
      <vt:lpstr>Scrum – sprint planning</vt:lpstr>
      <vt:lpstr>Scrum – sprint backlog</vt:lpstr>
      <vt:lpstr>Scrum – daily scrum</vt:lpstr>
      <vt:lpstr>Scrum – sprint review</vt:lpstr>
      <vt:lpstr>Scrum – Increment and Done</vt:lpstr>
      <vt:lpstr>Scrum – Sprint retrospective</vt:lpstr>
      <vt:lpstr>Scrum -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Maxime Lefrancois</dc:creator>
  <cp:lastModifiedBy>Maxime Lefrancois</cp:lastModifiedBy>
  <cp:revision>4</cp:revision>
  <dcterms:created xsi:type="dcterms:W3CDTF">2022-07-28T12:48:08Z</dcterms:created>
  <dcterms:modified xsi:type="dcterms:W3CDTF">2023-09-04T11:13:47Z</dcterms:modified>
</cp:coreProperties>
</file>