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1"/>
  </p:notesMasterIdLst>
  <p:sldIdLst>
    <p:sldId id="383" r:id="rId2"/>
    <p:sldId id="585" r:id="rId3"/>
    <p:sldId id="337" r:id="rId4"/>
    <p:sldId id="517" r:id="rId5"/>
    <p:sldId id="477" r:id="rId6"/>
    <p:sldId id="478" r:id="rId7"/>
    <p:sldId id="438" r:id="rId8"/>
    <p:sldId id="439" r:id="rId9"/>
    <p:sldId id="440" r:id="rId10"/>
    <p:sldId id="441" r:id="rId11"/>
    <p:sldId id="442" r:id="rId12"/>
    <p:sldId id="443" r:id="rId13"/>
    <p:sldId id="515" r:id="rId14"/>
    <p:sldId id="516" r:id="rId15"/>
    <p:sldId id="444" r:id="rId16"/>
    <p:sldId id="518" r:id="rId17"/>
    <p:sldId id="583" r:id="rId18"/>
    <p:sldId id="480" r:id="rId19"/>
    <p:sldId id="481" r:id="rId20"/>
    <p:sldId id="482" r:id="rId21"/>
    <p:sldId id="483" r:id="rId22"/>
    <p:sldId id="485" r:id="rId23"/>
    <p:sldId id="486" r:id="rId24"/>
    <p:sldId id="487" r:id="rId25"/>
    <p:sldId id="488" r:id="rId26"/>
    <p:sldId id="489" r:id="rId27"/>
    <p:sldId id="501" r:id="rId28"/>
    <p:sldId id="584" r:id="rId29"/>
    <p:sldId id="493" r:id="rId30"/>
    <p:sldId id="495" r:id="rId31"/>
    <p:sldId id="497" r:id="rId32"/>
    <p:sldId id="496" r:id="rId33"/>
    <p:sldId id="498" r:id="rId34"/>
    <p:sldId id="499" r:id="rId35"/>
    <p:sldId id="500" r:id="rId36"/>
    <p:sldId id="502" r:id="rId37"/>
    <p:sldId id="586" r:id="rId38"/>
    <p:sldId id="258" r:id="rId39"/>
    <p:sldId id="259" r:id="rId40"/>
    <p:sldId id="260" r:id="rId41"/>
    <p:sldId id="261" r:id="rId42"/>
    <p:sldId id="262" r:id="rId43"/>
    <p:sldId id="263" r:id="rId44"/>
    <p:sldId id="587" r:id="rId45"/>
    <p:sldId id="520" r:id="rId46"/>
    <p:sldId id="521" r:id="rId47"/>
    <p:sldId id="522" r:id="rId48"/>
    <p:sldId id="523" r:id="rId49"/>
    <p:sldId id="588" r:id="rId50"/>
    <p:sldId id="525" r:id="rId51"/>
    <p:sldId id="526" r:id="rId52"/>
    <p:sldId id="527" r:id="rId53"/>
    <p:sldId id="528" r:id="rId54"/>
    <p:sldId id="529" r:id="rId55"/>
    <p:sldId id="530" r:id="rId56"/>
    <p:sldId id="531" r:id="rId57"/>
    <p:sldId id="532" r:id="rId58"/>
    <p:sldId id="533" r:id="rId59"/>
    <p:sldId id="534" r:id="rId60"/>
    <p:sldId id="535" r:id="rId61"/>
    <p:sldId id="536" r:id="rId62"/>
    <p:sldId id="537" r:id="rId63"/>
    <p:sldId id="538" r:id="rId64"/>
    <p:sldId id="514" r:id="rId65"/>
    <p:sldId id="475" r:id="rId66"/>
    <p:sldId id="589" r:id="rId67"/>
    <p:sldId id="540" r:id="rId68"/>
    <p:sldId id="541" r:id="rId69"/>
    <p:sldId id="542" r:id="rId70"/>
    <p:sldId id="543" r:id="rId71"/>
    <p:sldId id="544" r:id="rId72"/>
    <p:sldId id="545" r:id="rId73"/>
    <p:sldId id="546" r:id="rId74"/>
    <p:sldId id="547" r:id="rId75"/>
    <p:sldId id="548" r:id="rId76"/>
    <p:sldId id="590" r:id="rId77"/>
    <p:sldId id="550" r:id="rId78"/>
    <p:sldId id="551" r:id="rId79"/>
    <p:sldId id="552" r:id="rId80"/>
    <p:sldId id="553" r:id="rId81"/>
    <p:sldId id="554" r:id="rId82"/>
    <p:sldId id="555" r:id="rId83"/>
    <p:sldId id="556" r:id="rId84"/>
    <p:sldId id="557" r:id="rId85"/>
    <p:sldId id="591" r:id="rId86"/>
    <p:sldId id="559" r:id="rId87"/>
    <p:sldId id="560" r:id="rId88"/>
    <p:sldId id="561" r:id="rId89"/>
    <p:sldId id="562" r:id="rId90"/>
    <p:sldId id="563" r:id="rId91"/>
    <p:sldId id="564" r:id="rId92"/>
    <p:sldId id="565" r:id="rId93"/>
    <p:sldId id="566" r:id="rId94"/>
    <p:sldId id="592" r:id="rId95"/>
    <p:sldId id="568" r:id="rId96"/>
    <p:sldId id="569" r:id="rId97"/>
    <p:sldId id="570" r:id="rId98"/>
    <p:sldId id="571" r:id="rId99"/>
    <p:sldId id="572" r:id="rId100"/>
    <p:sldId id="573" r:id="rId101"/>
    <p:sldId id="593" r:id="rId102"/>
    <p:sldId id="575" r:id="rId103"/>
    <p:sldId id="576" r:id="rId104"/>
    <p:sldId id="577" r:id="rId105"/>
    <p:sldId id="578" r:id="rId106"/>
    <p:sldId id="579" r:id="rId107"/>
    <p:sldId id="580" r:id="rId108"/>
    <p:sldId id="581" r:id="rId109"/>
    <p:sldId id="582" r:id="rId1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16CB7FB-CCA4-48AE-8F7A-7A8F72CE0B33}">
          <p14:sldIdLst>
            <p14:sldId id="383"/>
            <p14:sldId id="585"/>
            <p14:sldId id="337"/>
            <p14:sldId id="517"/>
            <p14:sldId id="477"/>
            <p14:sldId id="478"/>
            <p14:sldId id="438"/>
            <p14:sldId id="439"/>
            <p14:sldId id="440"/>
            <p14:sldId id="441"/>
            <p14:sldId id="442"/>
            <p14:sldId id="443"/>
            <p14:sldId id="515"/>
            <p14:sldId id="516"/>
            <p14:sldId id="444"/>
            <p14:sldId id="518"/>
          </p14:sldIdLst>
        </p14:section>
        <p14:section name="Use case diagrams" id="{5F9E2475-4D50-4A2D-A010-B14A7D369521}">
          <p14:sldIdLst>
            <p14:sldId id="583"/>
            <p14:sldId id="480"/>
            <p14:sldId id="481"/>
            <p14:sldId id="482"/>
            <p14:sldId id="483"/>
            <p14:sldId id="485"/>
            <p14:sldId id="486"/>
            <p14:sldId id="487"/>
            <p14:sldId id="488"/>
            <p14:sldId id="489"/>
            <p14:sldId id="501"/>
          </p14:sldIdLst>
        </p14:section>
        <p14:section name="Activity diagrams" id="{628477F6-8F07-450C-B865-305479AF5BA7}">
          <p14:sldIdLst>
            <p14:sldId id="584"/>
            <p14:sldId id="493"/>
            <p14:sldId id="495"/>
            <p14:sldId id="497"/>
            <p14:sldId id="496"/>
            <p14:sldId id="498"/>
            <p14:sldId id="499"/>
            <p14:sldId id="500"/>
            <p14:sldId id="502"/>
          </p14:sldIdLst>
        </p14:section>
        <p14:section name="State machine diagrams" id="{DC77B5B1-352D-4D85-816A-B25FD0EAAAC2}">
          <p14:sldIdLst>
            <p14:sldId id="586"/>
            <p14:sldId id="258"/>
            <p14:sldId id="259"/>
            <p14:sldId id="260"/>
            <p14:sldId id="261"/>
            <p14:sldId id="262"/>
            <p14:sldId id="263"/>
          </p14:sldIdLst>
        </p14:section>
        <p14:section name="Communication diagrams" id="{F85DFDDB-C1CF-4BE0-8459-F9D3956AED2B}">
          <p14:sldIdLst>
            <p14:sldId id="587"/>
            <p14:sldId id="520"/>
            <p14:sldId id="521"/>
            <p14:sldId id="522"/>
            <p14:sldId id="523"/>
          </p14:sldIdLst>
        </p14:section>
        <p14:section name="Class diagrams" id="{3C9B14DC-424C-4A75-978D-22016BE02D96}">
          <p14:sldIdLst>
            <p14:sldId id="588"/>
            <p14:sldId id="525"/>
            <p14:sldId id="526"/>
            <p14:sldId id="527"/>
            <p14:sldId id="528"/>
            <p14:sldId id="529"/>
            <p14:sldId id="530"/>
            <p14:sldId id="531"/>
            <p14:sldId id="532"/>
            <p14:sldId id="533"/>
            <p14:sldId id="534"/>
            <p14:sldId id="535"/>
            <p14:sldId id="536"/>
            <p14:sldId id="537"/>
            <p14:sldId id="538"/>
            <p14:sldId id="514"/>
            <p14:sldId id="475"/>
          </p14:sldIdLst>
        </p14:section>
        <p14:section name="Package diagrams" id="{4F862E12-0E8D-440E-B874-547F62025150}">
          <p14:sldIdLst>
            <p14:sldId id="589"/>
            <p14:sldId id="540"/>
            <p14:sldId id="541"/>
            <p14:sldId id="542"/>
            <p14:sldId id="543"/>
            <p14:sldId id="544"/>
            <p14:sldId id="545"/>
            <p14:sldId id="546"/>
            <p14:sldId id="547"/>
            <p14:sldId id="548"/>
          </p14:sldIdLst>
        </p14:section>
        <p14:section name="Composite structure diagrams" id="{86A3D0EC-3272-4DFE-8961-C25ED3EC6280}">
          <p14:sldIdLst>
            <p14:sldId id="590"/>
            <p14:sldId id="550"/>
            <p14:sldId id="551"/>
            <p14:sldId id="552"/>
            <p14:sldId id="553"/>
            <p14:sldId id="554"/>
            <p14:sldId id="555"/>
            <p14:sldId id="556"/>
            <p14:sldId id="557"/>
          </p14:sldIdLst>
        </p14:section>
        <p14:section name="Component diagrams" id="{88FD34C4-1802-4CF3-9735-3634B706FB09}">
          <p14:sldIdLst>
            <p14:sldId id="591"/>
            <p14:sldId id="559"/>
            <p14:sldId id="560"/>
            <p14:sldId id="561"/>
            <p14:sldId id="562"/>
            <p14:sldId id="563"/>
            <p14:sldId id="564"/>
            <p14:sldId id="565"/>
            <p14:sldId id="566"/>
          </p14:sldIdLst>
        </p14:section>
        <p14:section name="Deployment diagrams" id="{AC475885-7A32-431F-988E-590D8F13F363}">
          <p14:sldIdLst>
            <p14:sldId id="592"/>
            <p14:sldId id="568"/>
            <p14:sldId id="569"/>
            <p14:sldId id="570"/>
            <p14:sldId id="571"/>
            <p14:sldId id="572"/>
            <p14:sldId id="573"/>
          </p14:sldIdLst>
        </p14:section>
        <p14:section name="Sequence diagrams" id="{3241639F-E53D-4364-B890-B9570917368D}">
          <p14:sldIdLst>
            <p14:sldId id="593"/>
            <p14:sldId id="575"/>
            <p14:sldId id="576"/>
            <p14:sldId id="577"/>
            <p14:sldId id="578"/>
            <p14:sldId id="579"/>
            <p14:sldId id="580"/>
            <p14:sldId id="581"/>
            <p14:sldId id="5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1D6689"/>
    <a:srgbClr val="8DC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89" autoAdjust="0"/>
    <p:restoredTop sz="78837" autoAdjust="0"/>
  </p:normalViewPr>
  <p:slideViewPr>
    <p:cSldViewPr snapToGrid="0">
      <p:cViewPr varScale="1">
        <p:scale>
          <a:sx n="65" d="100"/>
          <a:sy n="65" d="100"/>
        </p:scale>
        <p:origin x="696" y="43"/>
      </p:cViewPr>
      <p:guideLst/>
    </p:cSldViewPr>
  </p:slideViewPr>
  <p:notesTextViewPr>
    <p:cViewPr>
      <p:scale>
        <a:sx n="1" d="1"/>
        <a:sy n="1" d="1"/>
      </p:scale>
      <p:origin x="0" y="0"/>
    </p:cViewPr>
  </p:notesTextViewPr>
  <p:sorterViewPr>
    <p:cViewPr varScale="1">
      <p:scale>
        <a:sx n="100" d="100"/>
        <a:sy n="100" d="100"/>
      </p:scale>
      <p:origin x="0" y="-1290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27BC6-217A-418A-9969-92CD2E8376D0}"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89578-8FCF-46B0-BB70-0E209C223270}" type="slidenum">
              <a:rPr lang="en-US" smtClean="0"/>
              <a:t>‹N°›</a:t>
            </a:fld>
            <a:endParaRPr lang="en-US"/>
          </a:p>
        </p:txBody>
      </p:sp>
    </p:spTree>
    <p:extLst>
      <p:ext uri="{BB962C8B-B14F-4D97-AF65-F5344CB8AC3E}">
        <p14:creationId xmlns:p14="http://schemas.microsoft.com/office/powerpoint/2010/main" val="178309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Software_engineering"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Computer_program" TargetMode="External"/><Relationship Id="rId5" Type="http://schemas.openxmlformats.org/officeDocument/2006/relationships/hyperlink" Target="https://en.wikipedia.org/wiki/Specification" TargetMode="External"/><Relationship Id="rId4" Type="http://schemas.openxmlformats.org/officeDocument/2006/relationships/hyperlink" Target="https://en.wikipedia.org/wiki/Requirement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sadt</a:t>
            </a:r>
            <a:r>
              <a:rPr lang="fr-FR" dirty="0"/>
              <a:t> software engineering </a:t>
            </a:r>
            <a:r>
              <a:rPr lang="fr-FR" dirty="0" err="1"/>
              <a:t>methodology</a:t>
            </a:r>
            <a:endParaRPr lang="fr-FR" dirty="0"/>
          </a:p>
          <a:p>
            <a:r>
              <a:rPr lang="fr-FR" altLang="fr-FR" dirty="0"/>
              <a:t>SA/SD </a:t>
            </a:r>
            <a:r>
              <a:rPr lang="en-US" sz="1200" b="0" i="0" kern="1200" dirty="0">
                <a:solidFill>
                  <a:schemeClr val="tx1"/>
                </a:solidFill>
                <a:effectLst/>
                <a:latin typeface="+mn-lt"/>
                <a:ea typeface="+mn-ea"/>
                <a:cs typeface="+mn-cs"/>
              </a:rPr>
              <a:t>In </a:t>
            </a:r>
            <a:r>
              <a:rPr lang="en-US" sz="1200" b="0" i="0" u="none" strike="noStrike" kern="1200" dirty="0">
                <a:solidFill>
                  <a:schemeClr val="tx1"/>
                </a:solidFill>
                <a:effectLst/>
                <a:latin typeface="+mn-lt"/>
                <a:ea typeface="+mn-ea"/>
                <a:cs typeface="+mn-cs"/>
                <a:hlinkClick r:id="rId3" tooltip="Software engineering"/>
              </a:rPr>
              <a:t>software engineering</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structured analysis</a:t>
            </a:r>
            <a:r>
              <a:rPr lang="en-US" sz="1200" b="0" i="0" kern="1200" dirty="0">
                <a:solidFill>
                  <a:schemeClr val="tx1"/>
                </a:solidFill>
                <a:effectLst/>
                <a:latin typeface="+mn-lt"/>
                <a:ea typeface="+mn-ea"/>
                <a:cs typeface="+mn-cs"/>
              </a:rPr>
              <a:t> (SA) and </a:t>
            </a:r>
            <a:r>
              <a:rPr lang="en-US" sz="1200" b="1" i="0" kern="1200" dirty="0">
                <a:solidFill>
                  <a:schemeClr val="tx1"/>
                </a:solidFill>
                <a:effectLst/>
                <a:latin typeface="+mn-lt"/>
                <a:ea typeface="+mn-ea"/>
                <a:cs typeface="+mn-cs"/>
              </a:rPr>
              <a:t>structured design</a:t>
            </a:r>
            <a:r>
              <a:rPr lang="en-US" sz="1200" b="0" i="0" kern="1200" dirty="0">
                <a:solidFill>
                  <a:schemeClr val="tx1"/>
                </a:solidFill>
                <a:effectLst/>
                <a:latin typeface="+mn-lt"/>
                <a:ea typeface="+mn-ea"/>
                <a:cs typeface="+mn-cs"/>
              </a:rPr>
              <a:t> (SD) are methods for analyzing business </a:t>
            </a:r>
            <a:r>
              <a:rPr lang="en-US" sz="1200" b="0" i="0" u="none" strike="noStrike" kern="1200" dirty="0">
                <a:solidFill>
                  <a:schemeClr val="tx1"/>
                </a:solidFill>
                <a:effectLst/>
                <a:latin typeface="+mn-lt"/>
                <a:ea typeface="+mn-ea"/>
                <a:cs typeface="+mn-cs"/>
                <a:hlinkClick r:id="rId4" tooltip="Requirements"/>
              </a:rPr>
              <a:t>requirements</a:t>
            </a:r>
            <a:r>
              <a:rPr lang="en-US" sz="1200" b="0" i="0" kern="1200" dirty="0">
                <a:solidFill>
                  <a:schemeClr val="tx1"/>
                </a:solidFill>
                <a:effectLst/>
                <a:latin typeface="+mn-lt"/>
                <a:ea typeface="+mn-ea"/>
                <a:cs typeface="+mn-cs"/>
              </a:rPr>
              <a:t> and developing </a:t>
            </a:r>
            <a:r>
              <a:rPr lang="en-US" sz="1200" b="0" i="0" u="none" strike="noStrike" kern="1200" dirty="0">
                <a:solidFill>
                  <a:schemeClr val="tx1"/>
                </a:solidFill>
                <a:effectLst/>
                <a:latin typeface="+mn-lt"/>
                <a:ea typeface="+mn-ea"/>
                <a:cs typeface="+mn-cs"/>
                <a:hlinkClick r:id="rId5" tooltip="Specification"/>
              </a:rPr>
              <a:t>specifications</a:t>
            </a:r>
            <a:r>
              <a:rPr lang="en-US" sz="1200" b="0" i="0" kern="1200" dirty="0">
                <a:solidFill>
                  <a:schemeClr val="tx1"/>
                </a:solidFill>
                <a:effectLst/>
                <a:latin typeface="+mn-lt"/>
                <a:ea typeface="+mn-ea"/>
                <a:cs typeface="+mn-cs"/>
              </a:rPr>
              <a:t> for converting practices into </a:t>
            </a:r>
            <a:r>
              <a:rPr lang="en-US" sz="1200" b="0" i="0" u="none" strike="noStrike" kern="1200" dirty="0">
                <a:solidFill>
                  <a:schemeClr val="tx1"/>
                </a:solidFill>
                <a:effectLst/>
                <a:latin typeface="+mn-lt"/>
                <a:ea typeface="+mn-ea"/>
                <a:cs typeface="+mn-cs"/>
                <a:hlinkClick r:id="rId6" tooltip="Computer program"/>
              </a:rPr>
              <a:t>computer programs</a:t>
            </a:r>
            <a:r>
              <a:rPr lang="en-US" sz="1200" b="0" i="0" kern="1200" dirty="0">
                <a:solidFill>
                  <a:schemeClr val="tx1"/>
                </a:solidFill>
                <a:effectLst/>
                <a:latin typeface="+mn-lt"/>
                <a:ea typeface="+mn-ea"/>
                <a:cs typeface="+mn-cs"/>
              </a:rPr>
              <a:t>, hardware configurations, and related manual procedures. https://en.wikipedia.org/wiki/Structured_analysis </a:t>
            </a:r>
          </a:p>
          <a:p>
            <a:br>
              <a:rPr lang="en-US" dirty="0"/>
            </a:br>
            <a:endParaRPr lang="fr-FR" dirty="0"/>
          </a:p>
        </p:txBody>
      </p:sp>
      <p:sp>
        <p:nvSpPr>
          <p:cNvPr id="4" name="Slide Number Placeholder 3"/>
          <p:cNvSpPr>
            <a:spLocks noGrp="1"/>
          </p:cNvSpPr>
          <p:nvPr>
            <p:ph type="sldNum" sz="quarter" idx="10"/>
          </p:nvPr>
        </p:nvSpPr>
        <p:spPr/>
        <p:txBody>
          <a:bodyPr/>
          <a:lstStyle/>
          <a:p>
            <a:fld id="{EF589578-8FCF-46B0-BB70-0E209C223270}" type="slidenum">
              <a:rPr lang="en-US" smtClean="0"/>
              <a:t>5</a:t>
            </a:fld>
            <a:endParaRPr lang="en-US"/>
          </a:p>
        </p:txBody>
      </p:sp>
    </p:spTree>
    <p:extLst>
      <p:ext uri="{BB962C8B-B14F-4D97-AF65-F5344CB8AC3E}">
        <p14:creationId xmlns:p14="http://schemas.microsoft.com/office/powerpoint/2010/main" val="2434583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3281288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EF589578-8FCF-46B0-BB70-0E209C223270}" type="slidenum">
              <a:rPr lang="en-US" smtClean="0"/>
              <a:t>57</a:t>
            </a:fld>
            <a:endParaRPr lang="en-US"/>
          </a:p>
        </p:txBody>
      </p:sp>
    </p:spTree>
    <p:extLst>
      <p:ext uri="{BB962C8B-B14F-4D97-AF65-F5344CB8AC3E}">
        <p14:creationId xmlns:p14="http://schemas.microsoft.com/office/powerpoint/2010/main" val="1958791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EF589578-8FCF-46B0-BB70-0E209C223270}" type="slidenum">
              <a:rPr lang="en-US" smtClean="0"/>
              <a:t>61</a:t>
            </a:fld>
            <a:endParaRPr lang="en-US"/>
          </a:p>
        </p:txBody>
      </p:sp>
    </p:spTree>
    <p:extLst>
      <p:ext uri="{BB962C8B-B14F-4D97-AF65-F5344CB8AC3E}">
        <p14:creationId xmlns:p14="http://schemas.microsoft.com/office/powerpoint/2010/main" val="292611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2600847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260084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329561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141288" y="768350"/>
            <a:ext cx="6819900" cy="3836988"/>
          </a:xfrm>
          <a:ln/>
        </p:spPr>
      </p:sp>
      <p:sp>
        <p:nvSpPr>
          <p:cNvPr id="8195" name="Rectangle 3"/>
          <p:cNvSpPr>
            <a:spLocks noGrp="1" noChangeArrowheads="1"/>
          </p:cNvSpPr>
          <p:nvPr>
            <p:ph type="body" idx="1"/>
          </p:nvPr>
        </p:nvSpPr>
        <p:spPr>
          <a:xfrm>
            <a:off x="947738" y="4859338"/>
            <a:ext cx="5203825" cy="46069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a:latin typeface="Times New Roman" panose="02020603050405020304" pitchFamily="18" charset="0"/>
            </a:endParaRPr>
          </a:p>
        </p:txBody>
      </p:sp>
    </p:spTree>
    <p:extLst>
      <p:ext uri="{BB962C8B-B14F-4D97-AF65-F5344CB8AC3E}">
        <p14:creationId xmlns:p14="http://schemas.microsoft.com/office/powerpoint/2010/main" val="1124008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141288" y="768350"/>
            <a:ext cx="6819900" cy="3836988"/>
          </a:xfrm>
          <a:ln/>
        </p:spPr>
      </p:sp>
      <p:sp>
        <p:nvSpPr>
          <p:cNvPr id="10243" name="Rectangle 3"/>
          <p:cNvSpPr>
            <a:spLocks noGrp="1" noChangeArrowheads="1"/>
          </p:cNvSpPr>
          <p:nvPr>
            <p:ph type="body" idx="1"/>
          </p:nvPr>
        </p:nvSpPr>
        <p:spPr>
          <a:xfrm>
            <a:off x="947738" y="4859338"/>
            <a:ext cx="5203825" cy="46069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a:latin typeface="Times New Roman" panose="02020603050405020304" pitchFamily="18" charset="0"/>
            </a:endParaRPr>
          </a:p>
        </p:txBody>
      </p:sp>
    </p:spTree>
    <p:extLst>
      <p:ext uri="{BB962C8B-B14F-4D97-AF65-F5344CB8AC3E}">
        <p14:creationId xmlns:p14="http://schemas.microsoft.com/office/powerpoint/2010/main" val="1447601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fld id="{B1B1F82A-5753-4A28-AA1C-DB3EB97BDB2E}" type="slidenum">
              <a:rPr lang="en-US" altLang="fr-FR">
                <a:solidFill>
                  <a:srgbClr val="000000"/>
                </a:solidFill>
                <a:latin typeface="Arial" panose="020B0604020202020204" pitchFamily="34" charset="0"/>
              </a:rPr>
              <a:pPr/>
              <a:t>10</a:t>
            </a:fld>
            <a:endParaRPr lang="en-US" altLang="fr-FR">
              <a:solidFill>
                <a:srgbClr val="000000"/>
              </a:solidFill>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4194862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244570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fld id="{9C15EF67-2A13-4863-9C66-B956688570FE}" type="slidenum">
              <a:rPr lang="en-US" altLang="fr-FR">
                <a:solidFill>
                  <a:srgbClr val="000000"/>
                </a:solidFill>
                <a:latin typeface="Arial" panose="020B0604020202020204" pitchFamily="34" charset="0"/>
              </a:rPr>
              <a:pPr/>
              <a:t>12</a:t>
            </a:fld>
            <a:endParaRPr lang="en-US" altLang="fr-FR">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1752763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297768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417920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8D22C9-8241-4A2F-90BF-8D8B9DB93122}" type="datetime1">
              <a:rPr lang="en-US" smtClean="0"/>
              <a:t>10/18/2023</a:t>
            </a:fld>
            <a:endParaRPr lang="en-US"/>
          </a:p>
        </p:txBody>
      </p:sp>
      <p:sp>
        <p:nvSpPr>
          <p:cNvPr id="5" name="Footer Placeholder 4"/>
          <p:cNvSpPr>
            <a:spLocks noGrp="1"/>
          </p:cNvSpPr>
          <p:nvPr>
            <p:ph type="ftr" sz="quarter" idx="11"/>
          </p:nvPr>
        </p:nvSpPr>
        <p:spPr/>
        <p:txBody>
          <a:bodyPr/>
          <a:lstStyle/>
          <a:p>
            <a:r>
              <a:rPr lang="en-US"/>
              <a:t>Graphes de données - modèles</a:t>
            </a:r>
          </a:p>
        </p:txBody>
      </p:sp>
      <p:sp>
        <p:nvSpPr>
          <p:cNvPr id="6" name="Slide Number Placeholder 5"/>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12085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FA285A-A5B1-4EAE-8D5F-007CA3DF7C68}" type="datetime1">
              <a:rPr lang="en-US" smtClean="0"/>
              <a:t>10/18/2023</a:t>
            </a:fld>
            <a:endParaRPr lang="en-US"/>
          </a:p>
        </p:txBody>
      </p:sp>
      <p:sp>
        <p:nvSpPr>
          <p:cNvPr id="5" name="Footer Placeholder 4"/>
          <p:cNvSpPr>
            <a:spLocks noGrp="1"/>
          </p:cNvSpPr>
          <p:nvPr>
            <p:ph type="ftr" sz="quarter" idx="11"/>
          </p:nvPr>
        </p:nvSpPr>
        <p:spPr/>
        <p:txBody>
          <a:bodyPr/>
          <a:lstStyle/>
          <a:p>
            <a:r>
              <a:rPr lang="en-US"/>
              <a:t>Graphes de données - modèles</a:t>
            </a:r>
          </a:p>
        </p:txBody>
      </p:sp>
      <p:sp>
        <p:nvSpPr>
          <p:cNvPr id="6" name="Slide Number Placeholder 5"/>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424092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2E8340-3D59-4371-8C2B-851F3EC7153A}" type="datetime1">
              <a:rPr lang="en-US" smtClean="0"/>
              <a:t>10/18/2023</a:t>
            </a:fld>
            <a:endParaRPr lang="en-US"/>
          </a:p>
        </p:txBody>
      </p:sp>
      <p:sp>
        <p:nvSpPr>
          <p:cNvPr id="5" name="Footer Placeholder 4"/>
          <p:cNvSpPr>
            <a:spLocks noGrp="1"/>
          </p:cNvSpPr>
          <p:nvPr>
            <p:ph type="ftr" sz="quarter" idx="11"/>
          </p:nvPr>
        </p:nvSpPr>
        <p:spPr/>
        <p:txBody>
          <a:bodyPr/>
          <a:lstStyle/>
          <a:p>
            <a:r>
              <a:rPr lang="en-US"/>
              <a:t>Graphes de données - modèles</a:t>
            </a:r>
          </a:p>
        </p:txBody>
      </p:sp>
      <p:sp>
        <p:nvSpPr>
          <p:cNvPr id="6" name="Slide Number Placeholder 5"/>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1824471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914400" y="174625"/>
            <a:ext cx="10363200" cy="1143000"/>
          </a:xfrm>
        </p:spPr>
        <p:txBody>
          <a:bodyPr/>
          <a:lstStyle/>
          <a:p>
            <a:r>
              <a:rPr lang="fr-FR"/>
              <a:t>Cliquez et modifiez le titre</a:t>
            </a:r>
          </a:p>
        </p:txBody>
      </p:sp>
      <p:sp>
        <p:nvSpPr>
          <p:cNvPr id="3" name="Espace réservé de l'image de la bibliothèque 2"/>
          <p:cNvSpPr>
            <a:spLocks noGrp="1"/>
          </p:cNvSpPr>
          <p:nvPr>
            <p:ph type="clipArt" sz="half" idx="1"/>
          </p:nvPr>
        </p:nvSpPr>
        <p:spPr>
          <a:xfrm>
            <a:off x="332317" y="2057400"/>
            <a:ext cx="5647267" cy="4114800"/>
          </a:xfrm>
        </p:spPr>
        <p:txBody>
          <a:bodyPr/>
          <a:lstStyle/>
          <a:p>
            <a:pPr lvl="0"/>
            <a:endParaRPr lang="fr-FR" noProof="0"/>
          </a:p>
        </p:txBody>
      </p:sp>
      <p:sp>
        <p:nvSpPr>
          <p:cNvPr id="4" name="Espace réservé du texte 3"/>
          <p:cNvSpPr>
            <a:spLocks noGrp="1"/>
          </p:cNvSpPr>
          <p:nvPr>
            <p:ph type="body" sz="half" idx="2"/>
          </p:nvPr>
        </p:nvSpPr>
        <p:spPr>
          <a:xfrm>
            <a:off x="6182785" y="2057400"/>
            <a:ext cx="5649383"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8644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00C4B-7A79-46BC-A79D-18A45F4310EE}" type="datetime1">
              <a:rPr lang="en-US" smtClean="0"/>
              <a:t>10/18/2023</a:t>
            </a:fld>
            <a:endParaRPr lang="en-US"/>
          </a:p>
        </p:txBody>
      </p:sp>
      <p:sp>
        <p:nvSpPr>
          <p:cNvPr id="5" name="Footer Placeholder 4"/>
          <p:cNvSpPr>
            <a:spLocks noGrp="1"/>
          </p:cNvSpPr>
          <p:nvPr>
            <p:ph type="ftr" sz="quarter" idx="11"/>
          </p:nvPr>
        </p:nvSpPr>
        <p:spPr/>
        <p:txBody>
          <a:bodyPr/>
          <a:lstStyle/>
          <a:p>
            <a:r>
              <a:rPr lang="en-US"/>
              <a:t>Graphes de données - modèles</a:t>
            </a:r>
          </a:p>
        </p:txBody>
      </p:sp>
      <p:sp>
        <p:nvSpPr>
          <p:cNvPr id="6" name="Slide Number Placeholder 5"/>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414954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E90DA5-C952-49B1-8EA4-324D38C9FB0C}" type="datetime1">
              <a:rPr lang="en-US" smtClean="0"/>
              <a:t>10/18/2023</a:t>
            </a:fld>
            <a:endParaRPr lang="en-US"/>
          </a:p>
        </p:txBody>
      </p:sp>
      <p:sp>
        <p:nvSpPr>
          <p:cNvPr id="5" name="Footer Placeholder 4"/>
          <p:cNvSpPr>
            <a:spLocks noGrp="1"/>
          </p:cNvSpPr>
          <p:nvPr>
            <p:ph type="ftr" sz="quarter" idx="11"/>
          </p:nvPr>
        </p:nvSpPr>
        <p:spPr/>
        <p:txBody>
          <a:bodyPr/>
          <a:lstStyle/>
          <a:p>
            <a:r>
              <a:rPr lang="en-US"/>
              <a:t>Graphes de données - modèles</a:t>
            </a:r>
          </a:p>
        </p:txBody>
      </p:sp>
      <p:sp>
        <p:nvSpPr>
          <p:cNvPr id="6" name="Slide Number Placeholder 5"/>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2250312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5234B3-EA70-4B58-89DE-FB3080CC4017}" type="datetime1">
              <a:rPr lang="en-US" smtClean="0"/>
              <a:t>10/18/2023</a:t>
            </a:fld>
            <a:endParaRPr lang="en-US"/>
          </a:p>
        </p:txBody>
      </p:sp>
      <p:sp>
        <p:nvSpPr>
          <p:cNvPr id="6" name="Footer Placeholder 5"/>
          <p:cNvSpPr>
            <a:spLocks noGrp="1"/>
          </p:cNvSpPr>
          <p:nvPr>
            <p:ph type="ftr" sz="quarter" idx="11"/>
          </p:nvPr>
        </p:nvSpPr>
        <p:spPr/>
        <p:txBody>
          <a:bodyPr/>
          <a:lstStyle/>
          <a:p>
            <a:r>
              <a:rPr lang="en-US"/>
              <a:t>Graphes de données - modèles</a:t>
            </a:r>
          </a:p>
        </p:txBody>
      </p:sp>
      <p:sp>
        <p:nvSpPr>
          <p:cNvPr id="7" name="Slide Number Placeholder 6"/>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150935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4AFCD-27A3-46F0-9BB6-23B9F4D698B6}" type="datetime1">
              <a:rPr lang="en-US" smtClean="0"/>
              <a:t>10/18/2023</a:t>
            </a:fld>
            <a:endParaRPr lang="en-US"/>
          </a:p>
        </p:txBody>
      </p:sp>
      <p:sp>
        <p:nvSpPr>
          <p:cNvPr id="8" name="Footer Placeholder 7"/>
          <p:cNvSpPr>
            <a:spLocks noGrp="1"/>
          </p:cNvSpPr>
          <p:nvPr>
            <p:ph type="ftr" sz="quarter" idx="11"/>
          </p:nvPr>
        </p:nvSpPr>
        <p:spPr/>
        <p:txBody>
          <a:bodyPr/>
          <a:lstStyle/>
          <a:p>
            <a:r>
              <a:rPr lang="en-US"/>
              <a:t>Graphes de données - modèles</a:t>
            </a:r>
          </a:p>
        </p:txBody>
      </p:sp>
      <p:sp>
        <p:nvSpPr>
          <p:cNvPr id="9" name="Slide Number Placeholder 8"/>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38364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083489-CA23-4B62-86B4-B1278B4F2E5D}" type="datetime1">
              <a:rPr lang="en-US" smtClean="0"/>
              <a:t>10/18/2023</a:t>
            </a:fld>
            <a:endParaRPr lang="en-US"/>
          </a:p>
        </p:txBody>
      </p:sp>
      <p:sp>
        <p:nvSpPr>
          <p:cNvPr id="4" name="Footer Placeholder 3"/>
          <p:cNvSpPr>
            <a:spLocks noGrp="1"/>
          </p:cNvSpPr>
          <p:nvPr>
            <p:ph type="ftr" sz="quarter" idx="11"/>
          </p:nvPr>
        </p:nvSpPr>
        <p:spPr/>
        <p:txBody>
          <a:bodyPr/>
          <a:lstStyle/>
          <a:p>
            <a:r>
              <a:rPr lang="en-US"/>
              <a:t>Graphes de données - modèles</a:t>
            </a:r>
          </a:p>
        </p:txBody>
      </p:sp>
      <p:sp>
        <p:nvSpPr>
          <p:cNvPr id="5" name="Slide Number Placeholder 4"/>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272659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A193B-D149-425E-BCBA-25A9AEF2DEE2}" type="datetime1">
              <a:rPr lang="en-US" smtClean="0"/>
              <a:t>10/18/2023</a:t>
            </a:fld>
            <a:endParaRPr lang="en-US"/>
          </a:p>
        </p:txBody>
      </p:sp>
      <p:sp>
        <p:nvSpPr>
          <p:cNvPr id="3" name="Footer Placeholder 2"/>
          <p:cNvSpPr>
            <a:spLocks noGrp="1"/>
          </p:cNvSpPr>
          <p:nvPr>
            <p:ph type="ftr" sz="quarter" idx="11"/>
          </p:nvPr>
        </p:nvSpPr>
        <p:spPr/>
        <p:txBody>
          <a:bodyPr/>
          <a:lstStyle/>
          <a:p>
            <a:r>
              <a:rPr lang="en-US"/>
              <a:t>Graphes de données - modèles</a:t>
            </a:r>
            <a:endParaRPr lang="en-US" dirty="0"/>
          </a:p>
        </p:txBody>
      </p:sp>
      <p:sp>
        <p:nvSpPr>
          <p:cNvPr id="4" name="Slide Number Placeholder 3"/>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56910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8A47D1-7E92-4F26-B2F0-19AA1100AFD3}" type="datetime1">
              <a:rPr lang="en-US" smtClean="0"/>
              <a:t>10/18/2023</a:t>
            </a:fld>
            <a:endParaRPr lang="en-US"/>
          </a:p>
        </p:txBody>
      </p:sp>
      <p:sp>
        <p:nvSpPr>
          <p:cNvPr id="6" name="Footer Placeholder 5"/>
          <p:cNvSpPr>
            <a:spLocks noGrp="1"/>
          </p:cNvSpPr>
          <p:nvPr>
            <p:ph type="ftr" sz="quarter" idx="11"/>
          </p:nvPr>
        </p:nvSpPr>
        <p:spPr/>
        <p:txBody>
          <a:bodyPr/>
          <a:lstStyle/>
          <a:p>
            <a:r>
              <a:rPr lang="en-US"/>
              <a:t>Graphes de données - modèles</a:t>
            </a:r>
          </a:p>
        </p:txBody>
      </p:sp>
      <p:sp>
        <p:nvSpPr>
          <p:cNvPr id="7" name="Slide Number Placeholder 6"/>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113061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78A002-DBBD-4865-8D5A-9344768495BF}" type="datetime1">
              <a:rPr lang="en-US" smtClean="0"/>
              <a:t>10/18/2023</a:t>
            </a:fld>
            <a:endParaRPr lang="en-US"/>
          </a:p>
        </p:txBody>
      </p:sp>
      <p:sp>
        <p:nvSpPr>
          <p:cNvPr id="6" name="Footer Placeholder 5"/>
          <p:cNvSpPr>
            <a:spLocks noGrp="1"/>
          </p:cNvSpPr>
          <p:nvPr>
            <p:ph type="ftr" sz="quarter" idx="11"/>
          </p:nvPr>
        </p:nvSpPr>
        <p:spPr/>
        <p:txBody>
          <a:bodyPr/>
          <a:lstStyle/>
          <a:p>
            <a:r>
              <a:rPr lang="en-US"/>
              <a:t>Graphes de données - modèles</a:t>
            </a:r>
          </a:p>
        </p:txBody>
      </p:sp>
      <p:sp>
        <p:nvSpPr>
          <p:cNvPr id="7" name="Slide Number Placeholder 6"/>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185320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FAA10-05C0-444B-83DE-443F01CE8D4A}" type="datetime1">
              <a:rPr lang="en-US" smtClean="0"/>
              <a:t>10/18/2023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Graphes de données - modèles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88829-712A-49CD-A5AC-8F60246B7228}" type="slidenum">
              <a:rPr lang="en-US" smtClean="0"/>
              <a:t>‹N°›</a:t>
            </a:fld>
            <a:endParaRPr lang="en-US"/>
          </a:p>
        </p:txBody>
      </p:sp>
    </p:spTree>
    <p:extLst>
      <p:ext uri="{BB962C8B-B14F-4D97-AF65-F5344CB8AC3E}">
        <p14:creationId xmlns:p14="http://schemas.microsoft.com/office/powerpoint/2010/main" val="827664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i.mines-stetienne.fr/i2si/softe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hyperlink" Target="https://www.uml-diagrams.org/deployment-diagrams-examples.html"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s://ci.mines-stetienne.fr/i2si/softeng/"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8" Type="http://schemas.openxmlformats.org/officeDocument/2006/relationships/hyperlink" Target="https://www.uml-diagrams.org/sequence-diagrams.html#state-invariant" TargetMode="External"/><Relationship Id="rId3" Type="http://schemas.openxmlformats.org/officeDocument/2006/relationships/hyperlink" Target="https://www.uml-diagrams.org/interaction-message.html" TargetMode="External"/><Relationship Id="rId7" Type="http://schemas.openxmlformats.org/officeDocument/2006/relationships/hyperlink" Target="https://www.uml-diagrams.org/sequence-diagrams.html#interaction-use" TargetMode="External"/><Relationship Id="rId2" Type="http://schemas.openxmlformats.org/officeDocument/2006/relationships/hyperlink" Target="https://www.uml-diagrams.org/uml-25-diagrams.html#interaction-diagram" TargetMode="External"/><Relationship Id="rId1" Type="http://schemas.openxmlformats.org/officeDocument/2006/relationships/slideLayout" Target="../slideLayouts/slideLayout2.xml"/><Relationship Id="rId6" Type="http://schemas.openxmlformats.org/officeDocument/2006/relationships/hyperlink" Target="https://www.uml-diagrams.org/sequence-diagrams-combined-fragment.html" TargetMode="External"/><Relationship Id="rId5" Type="http://schemas.openxmlformats.org/officeDocument/2006/relationships/hyperlink" Target="https://www.uml-diagrams.org/sequence-diagrams.html#execution" TargetMode="External"/><Relationship Id="rId10" Type="http://schemas.openxmlformats.org/officeDocument/2006/relationships/hyperlink" Target="https://www.uml-diagrams.org/sequence-diagrams-reference.html" TargetMode="External"/><Relationship Id="rId4" Type="http://schemas.openxmlformats.org/officeDocument/2006/relationships/hyperlink" Target="https://www.uml-diagrams.org/sequence-diagrams.html#lifeline" TargetMode="External"/><Relationship Id="rId9" Type="http://schemas.openxmlformats.org/officeDocument/2006/relationships/hyperlink" Target="https://www.uml-diagrams.org/sequence-diagrams.html#destruction-occurrence-seq"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hyperlink" Target="https://www.uml-diagrams.org/sequence-diagrams-reference.html"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hyperlink" Target="https://www.uml-diagrams.org/sequence-diagrams-reference.html" TargetMode="External"/><Relationship Id="rId1" Type="http://schemas.openxmlformats.org/officeDocument/2006/relationships/slideLayout" Target="../slideLayouts/slideLayout2.xml"/><Relationship Id="rId5" Type="http://schemas.openxmlformats.org/officeDocument/2006/relationships/image" Target="../media/image175.png"/><Relationship Id="rId4" Type="http://schemas.openxmlformats.org/officeDocument/2006/relationships/image" Target="../media/image174.png"/></Relationships>
</file>

<file path=ppt/slides/_rels/slide105.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2.xml"/><Relationship Id="rId5" Type="http://schemas.openxmlformats.org/officeDocument/2006/relationships/image" Target="../media/image179.png"/><Relationship Id="rId4" Type="http://schemas.openxmlformats.org/officeDocument/2006/relationships/image" Target="../media/image178.png"/></Relationships>
</file>

<file path=ppt/slides/_rels/slide106.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2.xml"/><Relationship Id="rId6" Type="http://schemas.openxmlformats.org/officeDocument/2006/relationships/image" Target="../media/image186.png"/><Relationship Id="rId5" Type="http://schemas.openxmlformats.org/officeDocument/2006/relationships/image" Target="../media/image185.png"/><Relationship Id="rId4" Type="http://schemas.openxmlformats.org/officeDocument/2006/relationships/image" Target="../media/image184.png"/></Relationships>
</file>

<file path=ppt/slides/_rels/slide108.xml.rels><?xml version="1.0" encoding="UTF-8" standalone="yes"?>
<Relationships xmlns="http://schemas.openxmlformats.org/package/2006/relationships"><Relationship Id="rId8" Type="http://schemas.openxmlformats.org/officeDocument/2006/relationships/hyperlink" Target="https://www.uml-diagrams.org/sequence-diagrams-combined-fragment.html#operator-seq" TargetMode="External"/><Relationship Id="rId13" Type="http://schemas.openxmlformats.org/officeDocument/2006/relationships/hyperlink" Target="https://www.uml-diagrams.org/sequence-diagrams-combined-fragment.html#operator-neg" TargetMode="External"/><Relationship Id="rId18" Type="http://schemas.openxmlformats.org/officeDocument/2006/relationships/image" Target="../media/image191.png"/><Relationship Id="rId3" Type="http://schemas.openxmlformats.org/officeDocument/2006/relationships/hyperlink" Target="https://www.uml-diagrams.org/sequence-diagrams-combined-fragment.html#operator-opt" TargetMode="External"/><Relationship Id="rId21" Type="http://schemas.openxmlformats.org/officeDocument/2006/relationships/image" Target="../media/image194.png"/><Relationship Id="rId7" Type="http://schemas.openxmlformats.org/officeDocument/2006/relationships/hyperlink" Target="https://www.uml-diagrams.org/sequence-diagrams-combined-fragment.html#operator-strict" TargetMode="External"/><Relationship Id="rId12" Type="http://schemas.openxmlformats.org/officeDocument/2006/relationships/hyperlink" Target="https://www.uml-diagrams.org/sequence-diagrams-combined-fragment.html#operator-assert" TargetMode="External"/><Relationship Id="rId17" Type="http://schemas.openxmlformats.org/officeDocument/2006/relationships/image" Target="../media/image190.png"/><Relationship Id="rId2" Type="http://schemas.openxmlformats.org/officeDocument/2006/relationships/hyperlink" Target="https://www.uml-diagrams.org/sequence-diagrams-combined-fragment.html#operator-alt" TargetMode="External"/><Relationship Id="rId16" Type="http://schemas.openxmlformats.org/officeDocument/2006/relationships/image" Target="../media/image189.png"/><Relationship Id="rId20" Type="http://schemas.openxmlformats.org/officeDocument/2006/relationships/image" Target="../media/image193.png"/><Relationship Id="rId1" Type="http://schemas.openxmlformats.org/officeDocument/2006/relationships/slideLayout" Target="../slideLayouts/slideLayout2.xml"/><Relationship Id="rId6" Type="http://schemas.openxmlformats.org/officeDocument/2006/relationships/hyperlink" Target="https://www.uml-diagrams.org/sequence-diagrams-combined-fragment.html#operator-par" TargetMode="External"/><Relationship Id="rId11" Type="http://schemas.openxmlformats.org/officeDocument/2006/relationships/hyperlink" Target="https://www.uml-diagrams.org/sequence-diagrams-combined-fragment.html#operator-consider" TargetMode="External"/><Relationship Id="rId5" Type="http://schemas.openxmlformats.org/officeDocument/2006/relationships/hyperlink" Target="https://www.uml-diagrams.org/sequence-diagrams-combined-fragment.html#operator-break" TargetMode="External"/><Relationship Id="rId15" Type="http://schemas.openxmlformats.org/officeDocument/2006/relationships/image" Target="../media/image188.png"/><Relationship Id="rId23" Type="http://schemas.openxmlformats.org/officeDocument/2006/relationships/image" Target="../media/image196.png"/><Relationship Id="rId10" Type="http://schemas.openxmlformats.org/officeDocument/2006/relationships/hyperlink" Target="https://www.uml-diagrams.org/sequence-diagrams-combined-fragment.html#operator-ignore" TargetMode="External"/><Relationship Id="rId19" Type="http://schemas.openxmlformats.org/officeDocument/2006/relationships/image" Target="../media/image192.png"/><Relationship Id="rId4" Type="http://schemas.openxmlformats.org/officeDocument/2006/relationships/hyperlink" Target="https://www.uml-diagrams.org/sequence-diagrams-combined-fragment.html#operator-loop" TargetMode="External"/><Relationship Id="rId9" Type="http://schemas.openxmlformats.org/officeDocument/2006/relationships/hyperlink" Target="https://www.uml-diagrams.org/sequence-diagrams-combined-fragment.html#operator-critical" TargetMode="External"/><Relationship Id="rId14" Type="http://schemas.openxmlformats.org/officeDocument/2006/relationships/image" Target="../media/image187.png"/><Relationship Id="rId22" Type="http://schemas.openxmlformats.org/officeDocument/2006/relationships/image" Target="../media/image195.png"/></Relationships>
</file>

<file path=ppt/slides/_rels/slide109.xml.rels><?xml version="1.0" encoding="UTF-8" standalone="yes"?>
<Relationships xmlns="http://schemas.openxmlformats.org/package/2006/relationships"><Relationship Id="rId2" Type="http://schemas.openxmlformats.org/officeDocument/2006/relationships/hyperlink" Target="https://www.uml-diagrams.org/sequence-diagrams-example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omg.org/spec/UML/2.5.1/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omg.org/spec/UML/About-U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uml-diagrams.org/"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ci.mines-stetienne.fr/i2si/softeng/"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www.uml-diagrams.org/use-case-reference.html" TargetMode="External"/><Relationship Id="rId3" Type="http://schemas.openxmlformats.org/officeDocument/2006/relationships/hyperlink" Target="https://www.uml-diagrams.org/use-case-actor.html" TargetMode="External"/><Relationship Id="rId7" Type="http://schemas.openxmlformats.org/officeDocument/2006/relationships/hyperlink" Target="https://www.uml-diagrams.org/use-case.html#association" TargetMode="External"/><Relationship Id="rId2" Type="http://schemas.openxmlformats.org/officeDocument/2006/relationships/hyperlink" Target="https://www.uml-diagrams.org/use-case.html" TargetMode="External"/><Relationship Id="rId1" Type="http://schemas.openxmlformats.org/officeDocument/2006/relationships/slideLayout" Target="../slideLayouts/slideLayout2.xml"/><Relationship Id="rId6" Type="http://schemas.openxmlformats.org/officeDocument/2006/relationships/hyperlink" Target="https://www.uml-diagrams.org/use-case-include.html" TargetMode="External"/><Relationship Id="rId5" Type="http://schemas.openxmlformats.org/officeDocument/2006/relationships/hyperlink" Target="https://www.uml-diagrams.org/use-case-extend.html" TargetMode="External"/><Relationship Id="rId4" Type="http://schemas.openxmlformats.org/officeDocument/2006/relationships/hyperlink" Target="https://www.uml-diagrams.org/use-case-subject.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uml-diagrams.org/use-case-reference.ht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i.mines-stetienne.fr/i2si/soften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uml-diagrams.org/use-case-reference.htm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uml-diagrams.org/use-case-subject.html" TargetMode="External"/><Relationship Id="rId7" Type="http://schemas.openxmlformats.org/officeDocument/2006/relationships/image" Target="../media/image17.png"/><Relationship Id="rId2" Type="http://schemas.openxmlformats.org/officeDocument/2006/relationships/hyperlink" Target="https://www.uml-diagrams.org/common-behaviors.html#behaviored-classifier" TargetMode="Externa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hyperlink" Target="https://www.uml-diagrams.org/use-case-reference.html" TargetMode="External"/><Relationship Id="rId5" Type="http://schemas.openxmlformats.org/officeDocument/2006/relationships/hyperlink" Target="https://www.uml-diagrams.org/use-case-actor.html" TargetMode="External"/><Relationship Id="rId10" Type="http://schemas.openxmlformats.org/officeDocument/2006/relationships/image" Target="../media/image20.png"/><Relationship Id="rId4" Type="http://schemas.openxmlformats.org/officeDocument/2006/relationships/hyperlink" Target="https://www.uml-diagrams.org/use-case-subject.html#apply-use-case" TargetMode="External"/><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uml-diagrams.org/use-case-subject.html" TargetMode="External"/><Relationship Id="rId7" Type="http://schemas.openxmlformats.org/officeDocument/2006/relationships/image" Target="../media/image22.png"/><Relationship Id="rId2" Type="http://schemas.openxmlformats.org/officeDocument/2006/relationships/hyperlink" Target="https://www.uml-diagrams.org/common-behaviors.html#behaviored-classifier" TargetMode="Externa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hyperlink" Target="https://www.uml-diagrams.org/use-case-reference.html" TargetMode="External"/><Relationship Id="rId5" Type="http://schemas.openxmlformats.org/officeDocument/2006/relationships/hyperlink" Target="https://www.uml-diagrams.org/use-case-actor.html" TargetMode="External"/><Relationship Id="rId10" Type="http://schemas.openxmlformats.org/officeDocument/2006/relationships/image" Target="../media/image25.png"/><Relationship Id="rId4" Type="http://schemas.openxmlformats.org/officeDocument/2006/relationships/hyperlink" Target="https://www.uml-diagrams.org/use-case-subject.html#apply-use-case" TargetMode="External"/><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uml-diagrams.org/common-behaviors.html#behavior" TargetMode="External"/><Relationship Id="rId7" Type="http://schemas.openxmlformats.org/officeDocument/2006/relationships/hyperlink" Target="https://www.uml-diagrams.org/use-case-actor.html" TargetMode="External"/><Relationship Id="rId12" Type="http://schemas.openxmlformats.org/officeDocument/2006/relationships/hyperlink" Target="https://www.uml-diagrams.org/use-case-reference.html" TargetMode="External"/><Relationship Id="rId2" Type="http://schemas.openxmlformats.org/officeDocument/2006/relationships/hyperlink" Target="https://www.uml-diagrams.org/uml-core.html#directed-relationship" TargetMode="External"/><Relationship Id="rId1" Type="http://schemas.openxmlformats.org/officeDocument/2006/relationships/slideLayout" Target="../slideLayouts/slideLayout2.xml"/><Relationship Id="rId6" Type="http://schemas.openxmlformats.org/officeDocument/2006/relationships/hyperlink" Target="https://www.uml-diagrams.org/use-case-subject.html#apply-use-case" TargetMode="External"/><Relationship Id="rId11" Type="http://schemas.openxmlformats.org/officeDocument/2006/relationships/image" Target="../media/image25.png"/><Relationship Id="rId5" Type="http://schemas.openxmlformats.org/officeDocument/2006/relationships/hyperlink" Target="https://www.uml-diagrams.org/use-case-subject.html" TargetMode="External"/><Relationship Id="rId10" Type="http://schemas.openxmlformats.org/officeDocument/2006/relationships/image" Target="../media/image24.png"/><Relationship Id="rId4" Type="http://schemas.openxmlformats.org/officeDocument/2006/relationships/hyperlink" Target="https://www.uml-diagrams.org/common-behaviors.html#behaviored-classifier" TargetMode="External"/><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hyperlink" Target="https://www.uml-diagrams.org/use-case-reference.html" TargetMode="External"/><Relationship Id="rId3" Type="http://schemas.openxmlformats.org/officeDocument/2006/relationships/hyperlink" Target="https://www.uml-diagrams.org/use-case.html" TargetMode="External"/><Relationship Id="rId7" Type="http://schemas.openxmlformats.org/officeDocument/2006/relationships/image" Target="../media/image30.png"/><Relationship Id="rId2" Type="http://schemas.openxmlformats.org/officeDocument/2006/relationships/hyperlink" Target="https://www.uml-diagrams.org/uml-core.html#directed-relationship"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uml-diagrams.org/common-behaviors.html#behavio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uml-diagrams.org/use-case.html#abstract-use-case" TargetMode="External"/><Relationship Id="rId1" Type="http://schemas.openxmlformats.org/officeDocument/2006/relationships/slideLayout" Target="../slideLayouts/slideLayout2.xml"/><Relationship Id="rId6" Type="http://schemas.openxmlformats.org/officeDocument/2006/relationships/hyperlink" Target="https://www.uml-diagrams.org/use-case-reference.html"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uml-diagrams.org/uml-25-diagrams.html#behavior-diagram" TargetMode="External"/><Relationship Id="rId7" Type="http://schemas.openxmlformats.org/officeDocument/2006/relationships/image" Target="../media/image34.png"/><Relationship Id="rId2" Type="http://schemas.openxmlformats.org/officeDocument/2006/relationships/hyperlink" Target="https://www.uml-diagrams.org/common-behaviors.html#behavior" TargetMode="External"/><Relationship Id="rId1" Type="http://schemas.openxmlformats.org/officeDocument/2006/relationships/slideLayout" Target="../slideLayouts/slideLayout2.xml"/><Relationship Id="rId6" Type="http://schemas.openxmlformats.org/officeDocument/2006/relationships/hyperlink" Target="https://www.uml-diagrams.org/interaction.html" TargetMode="External"/><Relationship Id="rId5" Type="http://schemas.openxmlformats.org/officeDocument/2006/relationships/hyperlink" Target="https://www.uml-diagrams.org/state-machine-diagrams.html#behavioral-state-machine" TargetMode="External"/><Relationship Id="rId10" Type="http://schemas.openxmlformats.org/officeDocument/2006/relationships/hyperlink" Target="https://www.uml-diagrams.org/use-case-reference.html" TargetMode="External"/><Relationship Id="rId4" Type="http://schemas.openxmlformats.org/officeDocument/2006/relationships/hyperlink" Target="https://www.uml-diagrams.org/activity-diagrams.html#activity" TargetMode="External"/><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hyperlink" Target="https://www.uml-diagrams.org/use-case-diagrams-example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ci.mines-stetienne.fr/i2si/softeng/"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hyperlink" Target="https://www.uml-diagrams.org/activity-diagrams.html#activity-edge" TargetMode="External"/><Relationship Id="rId3" Type="http://schemas.openxmlformats.org/officeDocument/2006/relationships/hyperlink" Target="https://www.uml-diagrams.org/activity-diagrams.html#activity" TargetMode="External"/><Relationship Id="rId7" Type="http://schemas.openxmlformats.org/officeDocument/2006/relationships/hyperlink" Target="https://www.uml-diagrams.org/activity-diagrams-controls.html" TargetMode="External"/><Relationship Id="rId2" Type="http://schemas.openxmlformats.org/officeDocument/2006/relationships/hyperlink" Target="https://www.uml-diagrams.org/uml-25-diagrams.html#behavior-diagram" TargetMode="External"/><Relationship Id="rId1" Type="http://schemas.openxmlformats.org/officeDocument/2006/relationships/slideLayout" Target="../slideLayouts/slideLayout2.xml"/><Relationship Id="rId6" Type="http://schemas.openxmlformats.org/officeDocument/2006/relationships/hyperlink" Target="https://www.uml-diagrams.org/activity-diagrams-objects.html" TargetMode="External"/><Relationship Id="rId5" Type="http://schemas.openxmlformats.org/officeDocument/2006/relationships/hyperlink" Target="https://www.uml-diagrams.org/activity-diagrams-actions.html" TargetMode="External"/><Relationship Id="rId4" Type="http://schemas.openxmlformats.org/officeDocument/2006/relationships/hyperlink" Target="https://www.uml-diagrams.org/activity-diagrams.html#partition" TargetMode="External"/><Relationship Id="rId9" Type="http://schemas.openxmlformats.org/officeDocument/2006/relationships/hyperlink" Target="https://www.uml-diagrams.org/activity-diagrams-reference.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hyperlink" Target="https://www.uml-diagrams.org/activity-diagrams-reference.html" TargetMode="External"/><Relationship Id="rId3" Type="http://schemas.openxmlformats.org/officeDocument/2006/relationships/hyperlink" Target="https://www.uml-diagrams.org/activity-diagrams.html#partition" TargetMode="External"/><Relationship Id="rId7" Type="http://schemas.openxmlformats.org/officeDocument/2006/relationships/hyperlink" Target="https://www.uml-diagrams.org/activity-diagrams.html#activity-edge" TargetMode="External"/><Relationship Id="rId12" Type="http://schemas.openxmlformats.org/officeDocument/2006/relationships/image" Target="../media/image40.png"/><Relationship Id="rId2" Type="http://schemas.openxmlformats.org/officeDocument/2006/relationships/hyperlink" Target="https://www.uml-diagrams.org/activity-diagrams.html#activity" TargetMode="External"/><Relationship Id="rId1" Type="http://schemas.openxmlformats.org/officeDocument/2006/relationships/slideLayout" Target="../slideLayouts/slideLayout2.xml"/><Relationship Id="rId6" Type="http://schemas.openxmlformats.org/officeDocument/2006/relationships/hyperlink" Target="https://www.uml-diagrams.org/activity-diagrams-controls.html" TargetMode="External"/><Relationship Id="rId11" Type="http://schemas.openxmlformats.org/officeDocument/2006/relationships/image" Target="../media/image39.png"/><Relationship Id="rId5" Type="http://schemas.openxmlformats.org/officeDocument/2006/relationships/hyperlink" Target="https://www.uml-diagrams.org/activity-diagrams-objects.html" TargetMode="External"/><Relationship Id="rId10" Type="http://schemas.openxmlformats.org/officeDocument/2006/relationships/image" Target="../media/image38.png"/><Relationship Id="rId4" Type="http://schemas.openxmlformats.org/officeDocument/2006/relationships/hyperlink" Target="https://www.uml-diagrams.org/activity-diagrams-actions.html" TargetMode="External"/><Relationship Id="rId9"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hyperlink" Target="https://www.uml-diagrams.org/activity-diagrams.html#partition" TargetMode="External"/><Relationship Id="rId7" Type="http://schemas.openxmlformats.org/officeDocument/2006/relationships/hyperlink" Target="https://www.uml-diagrams.org/activity-diagrams.html#activity-edge" TargetMode="External"/><Relationship Id="rId12" Type="http://schemas.openxmlformats.org/officeDocument/2006/relationships/image" Target="../media/image45.png"/><Relationship Id="rId2" Type="http://schemas.openxmlformats.org/officeDocument/2006/relationships/hyperlink" Target="https://www.uml-diagrams.org/activity-diagrams.html#activity" TargetMode="External"/><Relationship Id="rId1" Type="http://schemas.openxmlformats.org/officeDocument/2006/relationships/slideLayout" Target="../slideLayouts/slideLayout2.xml"/><Relationship Id="rId6" Type="http://schemas.openxmlformats.org/officeDocument/2006/relationships/hyperlink" Target="https://www.uml-diagrams.org/activity-diagrams-controls.html" TargetMode="External"/><Relationship Id="rId11" Type="http://schemas.openxmlformats.org/officeDocument/2006/relationships/image" Target="../media/image44.png"/><Relationship Id="rId5" Type="http://schemas.openxmlformats.org/officeDocument/2006/relationships/hyperlink" Target="https://www.uml-diagrams.org/activity-diagrams-objects.html" TargetMode="External"/><Relationship Id="rId10" Type="http://schemas.openxmlformats.org/officeDocument/2006/relationships/image" Target="../media/image43.png"/><Relationship Id="rId4" Type="http://schemas.openxmlformats.org/officeDocument/2006/relationships/hyperlink" Target="https://www.uml-diagrams.org/activity-diagrams-actions.html" TargetMode="External"/><Relationship Id="rId9" Type="http://schemas.openxmlformats.org/officeDocument/2006/relationships/image" Target="../media/image42.png"/><Relationship Id="rId14" Type="http://schemas.openxmlformats.org/officeDocument/2006/relationships/image" Target="../media/image47.png"/></Relationships>
</file>

<file path=ppt/slides/_rels/slide32.xml.rels><?xml version="1.0" encoding="UTF-8" standalone="yes"?>
<Relationships xmlns="http://schemas.openxmlformats.org/package/2006/relationships"><Relationship Id="rId8" Type="http://schemas.openxmlformats.org/officeDocument/2006/relationships/hyperlink" Target="https://www.uml-diagrams.org/activity-diagrams-reference.html" TargetMode="External"/><Relationship Id="rId3" Type="http://schemas.openxmlformats.org/officeDocument/2006/relationships/hyperlink" Target="https://www.uml-diagrams.org/activity-diagrams.html#partition" TargetMode="External"/><Relationship Id="rId7" Type="http://schemas.openxmlformats.org/officeDocument/2006/relationships/hyperlink" Target="https://www.uml-diagrams.org/activity-diagrams.html#activity-edge" TargetMode="External"/><Relationship Id="rId2" Type="http://schemas.openxmlformats.org/officeDocument/2006/relationships/hyperlink" Target="https://www.uml-diagrams.org/activity-diagrams.html#activity" TargetMode="External"/><Relationship Id="rId1" Type="http://schemas.openxmlformats.org/officeDocument/2006/relationships/slideLayout" Target="../slideLayouts/slideLayout2.xml"/><Relationship Id="rId6" Type="http://schemas.openxmlformats.org/officeDocument/2006/relationships/hyperlink" Target="https://www.uml-diagrams.org/activity-diagrams-controls.html" TargetMode="External"/><Relationship Id="rId5" Type="http://schemas.openxmlformats.org/officeDocument/2006/relationships/hyperlink" Target="https://www.uml-diagrams.org/activity-diagrams-objects.html" TargetMode="External"/><Relationship Id="rId4" Type="http://schemas.openxmlformats.org/officeDocument/2006/relationships/hyperlink" Target="https://www.uml-diagrams.org/activity-diagrams-actions.html" TargetMode="External"/><Relationship Id="rId9" Type="http://schemas.openxmlformats.org/officeDocument/2006/relationships/image" Target="../media/image48.png"/></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www.uml-diagrams.org/activity-diagrams.html#partition" TargetMode="External"/><Relationship Id="rId7" Type="http://schemas.openxmlformats.org/officeDocument/2006/relationships/hyperlink" Target="https://www.uml-diagrams.org/activity-diagrams.html#activity-edge" TargetMode="External"/><Relationship Id="rId2" Type="http://schemas.openxmlformats.org/officeDocument/2006/relationships/hyperlink" Target="https://www.uml-diagrams.org/activity-diagrams.html#activity" TargetMode="External"/><Relationship Id="rId1" Type="http://schemas.openxmlformats.org/officeDocument/2006/relationships/slideLayout" Target="../slideLayouts/slideLayout2.xml"/><Relationship Id="rId6" Type="http://schemas.openxmlformats.org/officeDocument/2006/relationships/hyperlink" Target="https://www.uml-diagrams.org/activity-diagrams-controls.html" TargetMode="External"/><Relationship Id="rId5" Type="http://schemas.openxmlformats.org/officeDocument/2006/relationships/hyperlink" Target="https://www.uml-diagrams.org/activity-diagrams-objects.html" TargetMode="External"/><Relationship Id="rId4" Type="http://schemas.openxmlformats.org/officeDocument/2006/relationships/hyperlink" Target="https://www.uml-diagrams.org/activity-diagrams-actions.html"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www.uml-diagrams.org/activity-diagrams.html#partition" TargetMode="External"/><Relationship Id="rId7" Type="http://schemas.openxmlformats.org/officeDocument/2006/relationships/hyperlink" Target="https://www.uml-diagrams.org/activity-diagrams.html#activity-edge" TargetMode="External"/><Relationship Id="rId2" Type="http://schemas.openxmlformats.org/officeDocument/2006/relationships/hyperlink" Target="https://www.uml-diagrams.org/activity-diagrams.html#activity" TargetMode="External"/><Relationship Id="rId1" Type="http://schemas.openxmlformats.org/officeDocument/2006/relationships/slideLayout" Target="../slideLayouts/slideLayout2.xml"/><Relationship Id="rId6" Type="http://schemas.openxmlformats.org/officeDocument/2006/relationships/hyperlink" Target="https://www.uml-diagrams.org/activity-diagrams-controls.html" TargetMode="External"/><Relationship Id="rId11" Type="http://schemas.openxmlformats.org/officeDocument/2006/relationships/image" Target="../media/image52.png"/><Relationship Id="rId5" Type="http://schemas.openxmlformats.org/officeDocument/2006/relationships/hyperlink" Target="https://www.uml-diagrams.org/activity-diagrams-objects.html" TargetMode="External"/><Relationship Id="rId10" Type="http://schemas.openxmlformats.org/officeDocument/2006/relationships/image" Target="../media/image51.png"/><Relationship Id="rId4" Type="http://schemas.openxmlformats.org/officeDocument/2006/relationships/hyperlink" Target="https://www.uml-diagrams.org/activity-diagrams-actions.html" TargetMode="External"/><Relationship Id="rId9" Type="http://schemas.openxmlformats.org/officeDocument/2006/relationships/image" Target="../media/image50.png"/></Relationships>
</file>

<file path=ppt/slides/_rels/slide3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www.uml-diagrams.org/activity-diagrams.html#partition" TargetMode="External"/><Relationship Id="rId7" Type="http://schemas.openxmlformats.org/officeDocument/2006/relationships/hyperlink" Target="https://www.uml-diagrams.org/activity-diagrams.html#activity-edge" TargetMode="External"/><Relationship Id="rId2" Type="http://schemas.openxmlformats.org/officeDocument/2006/relationships/hyperlink" Target="https://www.uml-diagrams.org/activity-diagrams.html#activity" TargetMode="External"/><Relationship Id="rId1" Type="http://schemas.openxmlformats.org/officeDocument/2006/relationships/slideLayout" Target="../slideLayouts/slideLayout2.xml"/><Relationship Id="rId6" Type="http://schemas.openxmlformats.org/officeDocument/2006/relationships/hyperlink" Target="https://www.uml-diagrams.org/activity-diagrams-controls.html" TargetMode="External"/><Relationship Id="rId11" Type="http://schemas.openxmlformats.org/officeDocument/2006/relationships/image" Target="../media/image56.png"/><Relationship Id="rId5" Type="http://schemas.openxmlformats.org/officeDocument/2006/relationships/hyperlink" Target="https://www.uml-diagrams.org/activity-diagrams-objects.html" TargetMode="External"/><Relationship Id="rId10" Type="http://schemas.openxmlformats.org/officeDocument/2006/relationships/image" Target="../media/image55.png"/><Relationship Id="rId4" Type="http://schemas.openxmlformats.org/officeDocument/2006/relationships/hyperlink" Target="https://www.uml-diagrams.org/activity-diagrams-actions.html" TargetMode="External"/><Relationship Id="rId9" Type="http://schemas.openxmlformats.org/officeDocument/2006/relationships/image" Target="../media/image54.png"/></Relationships>
</file>

<file path=ppt/slides/_rels/slide36.xml.rels><?xml version="1.0" encoding="UTF-8" standalone="yes"?>
<Relationships xmlns="http://schemas.openxmlformats.org/package/2006/relationships"><Relationship Id="rId2" Type="http://schemas.openxmlformats.org/officeDocument/2006/relationships/hyperlink" Target="https://www.uml-diagrams.org/activity-diagrams-examples.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ci.mines-stetienne.fr/i2si/softeng/"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hyperlink" Target="https://www.uml-diagrams.org/state-machine-diagrams.html#pseudostate" TargetMode="External"/><Relationship Id="rId3" Type="http://schemas.openxmlformats.org/officeDocument/2006/relationships/hyperlink" Target="https://www.uml-diagrams.org/protocol-state-machine-diagrams.html" TargetMode="External"/><Relationship Id="rId7" Type="http://schemas.openxmlformats.org/officeDocument/2006/relationships/hyperlink" Target="https://www.uml-diagrams.org/protocol-state-machine-diagrams.html#protocol-transition" TargetMode="External"/><Relationship Id="rId2" Type="http://schemas.openxmlformats.org/officeDocument/2006/relationships/hyperlink" Target="https://www.uml-diagrams.org/state-machine-diagrams.html#behavioral-state-machine" TargetMode="External"/><Relationship Id="rId1" Type="http://schemas.openxmlformats.org/officeDocument/2006/relationships/slideLayout" Target="../slideLayouts/slideLayout2.xml"/><Relationship Id="rId6" Type="http://schemas.openxmlformats.org/officeDocument/2006/relationships/hyperlink" Target="https://www.uml-diagrams.org/protocol-state-machine-diagrams.html#protocol-state" TargetMode="External"/><Relationship Id="rId5" Type="http://schemas.openxmlformats.org/officeDocument/2006/relationships/hyperlink" Target="https://www.uml-diagrams.org/state-machine-diagrams.html#behavioral-transition" TargetMode="External"/><Relationship Id="rId4" Type="http://schemas.openxmlformats.org/officeDocument/2006/relationships/hyperlink" Target="https://www.uml-diagrams.org/state-machine-diagrams.html#behavioral-state" TargetMode="External"/><Relationship Id="rId9" Type="http://schemas.openxmlformats.org/officeDocument/2006/relationships/hyperlink" Target="https://www.uml-diagrams.org/activity-diagrams-reference.html"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42.xml.rels><?xml version="1.0" encoding="UTF-8" standalone="yes"?>
<Relationships xmlns="http://schemas.openxmlformats.org/package/2006/relationships"><Relationship Id="rId8" Type="http://schemas.openxmlformats.org/officeDocument/2006/relationships/hyperlink" Target="https://www.uml-diagrams.org/common-behaviors.html#trigger" TargetMode="External"/><Relationship Id="rId3" Type="http://schemas.openxmlformats.org/officeDocument/2006/relationships/hyperlink" Target="https://www.uml-diagrams.org/common-behaviors.html#trigger-syntax" TargetMode="External"/><Relationship Id="rId7" Type="http://schemas.openxmlformats.org/officeDocument/2006/relationships/hyperlink" Target="https://www.uml-diagrams.org/uml-core.html#feature" TargetMode="External"/><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hyperlink" Target="https://www.uml-diagrams.org/operation.html" TargetMode="External"/><Relationship Id="rId5" Type="http://schemas.openxmlformats.org/officeDocument/2006/relationships/hyperlink" Target="https://www.uml-diagrams.org/state-machine-diagrams.html#behavioral-transition" TargetMode="External"/><Relationship Id="rId4" Type="http://schemas.openxmlformats.org/officeDocument/2006/relationships/hyperlink" Target="https://www.uml-diagrams.org/constraint.html#constraint-syntax"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www.uml-diagrams.org/state-machine-diagrams-examples.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ci.mines-stetienne.fr/i2si/softeng/"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www.uml-diagrams.org/composite-structure-diagrams/part.html" TargetMode="External"/><Relationship Id="rId2" Type="http://schemas.openxmlformats.org/officeDocument/2006/relationships/hyperlink" Target="https://www.uml-diagrams.org/uml-25-diagrams.html#interaction-diagram" TargetMode="External"/><Relationship Id="rId1" Type="http://schemas.openxmlformats.org/officeDocument/2006/relationships/slideLayout" Target="../slideLayouts/slideLayout2.xml"/><Relationship Id="rId5" Type="http://schemas.openxmlformats.org/officeDocument/2006/relationships/hyperlink" Target="https://www.uml-diagrams.org/communication-diagrams-reference.html" TargetMode="External"/><Relationship Id="rId4" Type="http://schemas.openxmlformats.org/officeDocument/2006/relationships/hyperlink" Target="https://www.uml-diagrams.org/sequence-diagrams.html#lifeline"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uml-diagrams.org/communication-diagrams-reference.html" TargetMode="External"/><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hyperlink" Target="https://www.uml-diagrams.org/communication-diagrams-reference.html" TargetMode="External"/><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2" Type="http://schemas.openxmlformats.org/officeDocument/2006/relationships/hyperlink" Target="https://www.uml-diagrams.org/communication-diagrams-examples.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ci.mines-stetienne.fr/i2si/soften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www.uml-diagrams.org/generalization.html?context=class-diagrams" TargetMode="External"/><Relationship Id="rId3" Type="http://schemas.openxmlformats.org/officeDocument/2006/relationships/hyperlink" Target="https://www.uml-diagrams.org/class.html" TargetMode="External"/><Relationship Id="rId7" Type="http://schemas.openxmlformats.org/officeDocument/2006/relationships/hyperlink" Target="https://www.uml-diagrams.org/association.html??context=class-diagrams" TargetMode="External"/><Relationship Id="rId12" Type="http://schemas.openxmlformats.org/officeDocument/2006/relationships/hyperlink" Target="https://www.uml-diagrams.org/class-reference.html" TargetMode="External"/><Relationship Id="rId2" Type="http://schemas.openxmlformats.org/officeDocument/2006/relationships/hyperlink" Target="https://www.uml-diagrams.org/uml-25-diagrams.html#structure-diagram" TargetMode="External"/><Relationship Id="rId1" Type="http://schemas.openxmlformats.org/officeDocument/2006/relationships/slideLayout" Target="../slideLayouts/slideLayout2.xml"/><Relationship Id="rId6" Type="http://schemas.openxmlformats.org/officeDocument/2006/relationships/hyperlink" Target="https://www.uml-diagrams.org/constraint.html?context=class-diagrams" TargetMode="External"/><Relationship Id="rId11" Type="http://schemas.openxmlformats.org/officeDocument/2006/relationships/hyperlink" Target="https://www.uml-diagrams.org/class-diagrams-overview.html#implementation-classes" TargetMode="External"/><Relationship Id="rId5" Type="http://schemas.openxmlformats.org/officeDocument/2006/relationships/hyperlink" Target="https://www.uml-diagrams.org/uml-core.html#feature" TargetMode="External"/><Relationship Id="rId10" Type="http://schemas.openxmlformats.org/officeDocument/2006/relationships/hyperlink" Target="https://www.uml-diagrams.org/class-diagrams-overview.html#domain-model-diagram" TargetMode="External"/><Relationship Id="rId4" Type="http://schemas.openxmlformats.org/officeDocument/2006/relationships/hyperlink" Target="https://www.uml-diagrams.org/interface.html" TargetMode="External"/><Relationship Id="rId9" Type="http://schemas.openxmlformats.org/officeDocument/2006/relationships/hyperlink" Target="https://www.uml-diagrams.org/dependency.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uml-diagrams.org/class-reference.html" TargetMode="External"/><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uml-diagrams.org/class-reference.html" TargetMode="External"/><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hyperlink" Target="https://www.uml-diagrams.org/uml-core.html#feature" TargetMode="External"/><Relationship Id="rId7" Type="http://schemas.openxmlformats.org/officeDocument/2006/relationships/image" Target="../media/image82.png"/><Relationship Id="rId2" Type="http://schemas.openxmlformats.org/officeDocument/2006/relationships/hyperlink" Target="https://www.uml-diagrams.org/classifier.html" TargetMode="Externa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hyperlink" Target="https://www.uml-diagrams.org/constraint.html" TargetMode="External"/><Relationship Id="rId9" Type="http://schemas.openxmlformats.org/officeDocument/2006/relationships/hyperlink" Target="https://www.uml-diagrams.org/class-reference.html"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hyperlink" Target="https://www.uml-diagrams.org/class-reference.html"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hyperlink" Target="https://www.uml-diagrams.org/class-reference.html" TargetMode="External"/><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56.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hyperlink" Target="https://www.uml-diagrams.org/class-reference.html" TargetMode="External"/><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5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uml-diagrams.org/class-reference.html" TargetMode="External"/><Relationship Id="rId5" Type="http://schemas.openxmlformats.org/officeDocument/2006/relationships/image" Target="../media/image103.png"/><Relationship Id="rId4" Type="http://schemas.openxmlformats.org/officeDocument/2006/relationships/image" Target="../media/image102.png"/></Relationships>
</file>

<file path=ppt/slides/_rels/slide5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5" Type="http://schemas.openxmlformats.org/officeDocument/2006/relationships/hyperlink" Target="https://www.uml-diagrams.org/class-reference.html" TargetMode="External"/><Relationship Id="rId4" Type="http://schemas.openxmlformats.org/officeDocument/2006/relationships/image" Target="../media/image106.png"/></Relationships>
</file>

<file path=ppt/slides/_rels/slide5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hyperlink" Target="https://www.uml-diagrams.org/class-reference.html" TargetMode="External"/><Relationship Id="rId5" Type="http://schemas.openxmlformats.org/officeDocument/2006/relationships/hyperlink" Target="https://www.uml-diagrams.org/uml-core.html#static-feature" TargetMode="External"/><Relationship Id="rId4" Type="http://schemas.openxmlformats.org/officeDocument/2006/relationships/image" Target="../media/image10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hyperlink" Target="https://www.uml-diagrams.org/class-reference.html" TargetMode="External"/><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s>
</file>

<file path=ppt/slides/_rels/slide6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uml-diagrams.org/class-reference.html" TargetMode="External"/><Relationship Id="rId4" Type="http://schemas.openxmlformats.org/officeDocument/2006/relationships/image" Target="../media/image120.png"/></Relationships>
</file>

<file path=ppt/slides/_rels/slide6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hyperlink" Target="https://www.uml-diagrams.org/class-reference.html" TargetMode="External"/><Relationship Id="rId5" Type="http://schemas.openxmlformats.org/officeDocument/2006/relationships/image" Target="../media/image122.png"/><Relationship Id="rId4" Type="http://schemas.openxmlformats.org/officeDocument/2006/relationships/image" Target="../media/image90.png"/></Relationships>
</file>

<file path=ppt/slides/_rels/slide6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 Id="rId5" Type="http://schemas.openxmlformats.org/officeDocument/2006/relationships/hyperlink" Target="https://www.uml-diagrams.org/class-reference.html" TargetMode="External"/><Relationship Id="rId4" Type="http://schemas.openxmlformats.org/officeDocument/2006/relationships/image" Target="../media/image125.png"/></Relationships>
</file>

<file path=ppt/slides/_rels/slide64.xml.rels><?xml version="1.0" encoding="UTF-8" standalone="yes"?>
<Relationships xmlns="http://schemas.openxmlformats.org/package/2006/relationships"><Relationship Id="rId2" Type="http://schemas.openxmlformats.org/officeDocument/2006/relationships/hyperlink" Target="https://www.uml-diagrams.org/class-diagrams-examples.html"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omg.org/spec/UML/About-U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uml-diagrams.org/" TargetMode="External"/></Relationships>
</file>

<file path=ppt/slides/_rels/slide66.xml.rels><?xml version="1.0" encoding="UTF-8" standalone="yes"?>
<Relationships xmlns="http://schemas.openxmlformats.org/package/2006/relationships"><Relationship Id="rId2" Type="http://schemas.openxmlformats.org/officeDocument/2006/relationships/hyperlink" Target="https://ci.mines-stetienne.fr/i2si/softeng/"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8" Type="http://schemas.openxmlformats.org/officeDocument/2006/relationships/hyperlink" Target="https://www.uml-diagrams.org/package-merge.html" TargetMode="External"/><Relationship Id="rId3" Type="http://schemas.openxmlformats.org/officeDocument/2006/relationships/hyperlink" Target="https://www.uml-diagrams.org/package-diagrams.html#package" TargetMode="External"/><Relationship Id="rId7" Type="http://schemas.openxmlformats.org/officeDocument/2006/relationships/hyperlink" Target="https://www.uml-diagrams.org/package-import.html" TargetMode="External"/><Relationship Id="rId2" Type="http://schemas.openxmlformats.org/officeDocument/2006/relationships/hyperlink" Target="https://www.uml-diagrams.org/uml-25-diagrams.html#structure-diagram" TargetMode="External"/><Relationship Id="rId1" Type="http://schemas.openxmlformats.org/officeDocument/2006/relationships/slideLayout" Target="../slideLayouts/slideLayout2.xml"/><Relationship Id="rId6" Type="http://schemas.openxmlformats.org/officeDocument/2006/relationships/hyperlink" Target="https://www.uml-diagrams.org/element-import.html" TargetMode="External"/><Relationship Id="rId5" Type="http://schemas.openxmlformats.org/officeDocument/2006/relationships/hyperlink" Target="https://www.uml-diagrams.org/dependency.html" TargetMode="External"/><Relationship Id="rId4" Type="http://schemas.openxmlformats.org/officeDocument/2006/relationships/hyperlink" Target="https://www.uml-diagrams.org/package-diagrams.html#packageable-element" TargetMode="External"/><Relationship Id="rId9" Type="http://schemas.openxmlformats.org/officeDocument/2006/relationships/hyperlink" Target="https://www.uml-diagrams.org/class-reference.html"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hyperlink" Target="https://www.uml-diagrams.org/package-diagrams-reference.htm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7.png"/><Relationship Id="rId7" Type="http://schemas.openxmlformats.org/officeDocument/2006/relationships/hyperlink" Target="https://www.uml-diagrams.org/package-diagrams-reference.html" TargetMode="External"/><Relationship Id="rId2" Type="http://schemas.openxmlformats.org/officeDocument/2006/relationships/hyperlink" Target="https://www.uml-diagrams.org/namespace.html" TargetMode="Externa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7.xml.rels><?xml version="1.0" encoding="UTF-8" standalone="yes"?>
<Relationships xmlns="http://schemas.openxmlformats.org/package/2006/relationships"><Relationship Id="rId3" Type="http://schemas.openxmlformats.org/officeDocument/2006/relationships/hyperlink" Target="http://www.omg.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hyperlink" Target="https://www.uml-diagrams.org/package-diagrams-reference.html" TargetMode="External"/><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71.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hyperlink" Target="https://www.uml-diagrams.org/package-diagrams-reference.html"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hyperlink" Target="https://www.uml-diagrams.org/package-diagrams-reference.html" TargetMode="External"/><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9.png"/></Relationships>
</file>

<file path=ppt/slides/_rels/slide74.xml.rels><?xml version="1.0" encoding="UTF-8" standalone="yes"?>
<Relationships xmlns="http://schemas.openxmlformats.org/package/2006/relationships"><Relationship Id="rId2" Type="http://schemas.openxmlformats.org/officeDocument/2006/relationships/hyperlink" Target="https://www.uml-diagrams.org/package-diagrams-examples.html"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omg.org/spec/UML/About-U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uml-diagrams.org/" TargetMode="External"/></Relationships>
</file>

<file path=ppt/slides/_rels/slide76.xml.rels><?xml version="1.0" encoding="UTF-8" standalone="yes"?>
<Relationships xmlns="http://schemas.openxmlformats.org/package/2006/relationships"><Relationship Id="rId2" Type="http://schemas.openxmlformats.org/officeDocument/2006/relationships/hyperlink" Target="https://ci.mines-stetienne.fr/i2si/softeng/"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s://www.uml-diagrams.org/port.html" TargetMode="External"/><Relationship Id="rId2" Type="http://schemas.openxmlformats.org/officeDocument/2006/relationships/hyperlink" Target="https://www.uml-diagrams.org/composite-structure-diagrams.html#internal-structure-diagrams" TargetMode="External"/><Relationship Id="rId1" Type="http://schemas.openxmlformats.org/officeDocument/2006/relationships/slideLayout" Target="../slideLayouts/slideLayout2.xml"/><Relationship Id="rId5" Type="http://schemas.openxmlformats.org/officeDocument/2006/relationships/hyperlink" Target="https://www.uml-diagrams.org/composite-structure-diagrams-reference.html" TargetMode="External"/><Relationship Id="rId4" Type="http://schemas.openxmlformats.org/officeDocument/2006/relationships/hyperlink" Target="https://www.uml-diagrams.org/composite-structure-diagrams.html#collaboration-use-diagrams"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uml-diagrams.org/composite-structure-diagrams-reference.html" TargetMode="External"/><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uml-diagrams.org/composite-structure-diagrams-reference.html" TargetMode="External"/><Relationship Id="rId2" Type="http://schemas.openxmlformats.org/officeDocument/2006/relationships/hyperlink" Target="https://www.uml-diagrams.org/structured-classifier.html" TargetMode="External"/><Relationship Id="rId1" Type="http://schemas.openxmlformats.org/officeDocument/2006/relationships/slideLayout" Target="../slideLayouts/slideLayout2.xml"/><Relationship Id="rId5" Type="http://schemas.openxmlformats.org/officeDocument/2006/relationships/image" Target="../media/image143.png"/><Relationship Id="rId4" Type="http://schemas.openxmlformats.org/officeDocument/2006/relationships/image" Target="../media/image14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hyperlink" Target="https://www.uml-diagrams.org/composite-structure-diagrams-reference.html" TargetMode="External"/><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81.xml.rels><?xml version="1.0" encoding="UTF-8" standalone="yes"?>
<Relationships xmlns="http://schemas.openxmlformats.org/package/2006/relationships"><Relationship Id="rId3" Type="http://schemas.openxmlformats.org/officeDocument/2006/relationships/hyperlink" Target="https://www.uml-diagrams.org/composition.html" TargetMode="External"/><Relationship Id="rId2" Type="http://schemas.openxmlformats.org/officeDocument/2006/relationships/hyperlink" Target="https://www.uml-diagrams.org/classifier.html" TargetMode="External"/><Relationship Id="rId1" Type="http://schemas.openxmlformats.org/officeDocument/2006/relationships/slideLayout" Target="../slideLayouts/slideLayout2.xml"/><Relationship Id="rId6" Type="http://schemas.openxmlformats.org/officeDocument/2006/relationships/hyperlink" Target="https://www.uml-diagrams.org/composite-structure-diagrams-reference.html" TargetMode="External"/><Relationship Id="rId5" Type="http://schemas.openxmlformats.org/officeDocument/2006/relationships/image" Target="../media/image146.png"/><Relationship Id="rId4" Type="http://schemas.openxmlformats.org/officeDocument/2006/relationships/image" Target="../media/image145.png"/></Relationships>
</file>

<file path=ppt/slides/_rels/slide82.xml.rels><?xml version="1.0" encoding="UTF-8" standalone="yes"?>
<Relationships xmlns="http://schemas.openxmlformats.org/package/2006/relationships"><Relationship Id="rId8" Type="http://schemas.openxmlformats.org/officeDocument/2006/relationships/hyperlink" Target="https://www.uml-diagrams.org/uml-core.html#feature" TargetMode="External"/><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hyperlink" Target="https://www.uml-diagrams.org/composite-structure-diagrams-reference.html" TargetMode="Externa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 Id="rId9" Type="http://schemas.openxmlformats.org/officeDocument/2006/relationships/hyperlink" Target="https://www.uml-diagrams.org/structured-classifier.html"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153.png"/><Relationship Id="rId7" Type="http://schemas.openxmlformats.org/officeDocument/2006/relationships/hyperlink" Target="https://www.uml-diagrams.org/structured-classifier.html" TargetMode="External"/><Relationship Id="rId2" Type="http://schemas.openxmlformats.org/officeDocument/2006/relationships/image" Target="../media/image152.png"/><Relationship Id="rId1" Type="http://schemas.openxmlformats.org/officeDocument/2006/relationships/slideLayout" Target="../slideLayouts/slideLayout2.xml"/><Relationship Id="rId6" Type="http://schemas.openxmlformats.org/officeDocument/2006/relationships/hyperlink" Target="https://www.uml-diagrams.org/uml-core.html#feature" TargetMode="External"/><Relationship Id="rId5" Type="http://schemas.openxmlformats.org/officeDocument/2006/relationships/hyperlink" Target="https://www.uml-diagrams.org/composite-structure-diagrams-reference.html" TargetMode="External"/><Relationship Id="rId4" Type="http://schemas.openxmlformats.org/officeDocument/2006/relationships/image" Target="../media/image154.png"/></Relationships>
</file>

<file path=ppt/slides/_rels/slide84.xml.rels><?xml version="1.0" encoding="UTF-8" standalone="yes"?>
<Relationships xmlns="http://schemas.openxmlformats.org/package/2006/relationships"><Relationship Id="rId2" Type="http://schemas.openxmlformats.org/officeDocument/2006/relationships/hyperlink" Target="https://www.uml-diagrams.org/composite-structure-examples.html"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ci.mines-stetienne.fr/i2si/softeng/"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s://www.uml-diagrams.org/component-diagrams-reference.html"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uml-diagrams.org/component-diagrams-reference.html" TargetMode="External"/><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hyperlink" Target="https://www.uml-diagrams.org/deployment-diagrams.html#manifestation" TargetMode="External"/><Relationship Id="rId7" Type="http://schemas.openxmlformats.org/officeDocument/2006/relationships/image" Target="../media/image156.png"/><Relationship Id="rId2" Type="http://schemas.openxmlformats.org/officeDocument/2006/relationships/hyperlink" Target="https://www.uml-diagrams.org/class.html" TargetMode="External"/><Relationship Id="rId1" Type="http://schemas.openxmlformats.org/officeDocument/2006/relationships/slideLayout" Target="../slideLayouts/slideLayout2.xml"/><Relationship Id="rId6" Type="http://schemas.openxmlformats.org/officeDocument/2006/relationships/hyperlink" Target="https://www.uml-diagrams.org/package-diagrams-reference.html" TargetMode="External"/><Relationship Id="rId5" Type="http://schemas.openxmlformats.org/officeDocument/2006/relationships/hyperlink" Target="https://www.uml-diagrams.org/component.html#required-interface" TargetMode="External"/><Relationship Id="rId10" Type="http://schemas.openxmlformats.org/officeDocument/2006/relationships/image" Target="../media/image159.png"/><Relationship Id="rId4" Type="http://schemas.openxmlformats.org/officeDocument/2006/relationships/hyperlink" Target="https://www.uml-diagrams.org/component.html#provided-interface" TargetMode="External"/><Relationship Id="rId9" Type="http://schemas.openxmlformats.org/officeDocument/2006/relationships/image" Target="../media/image158.png"/></Relationships>
</file>

<file path=ppt/slides/_rels/slide89.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15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91.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2.xml"/><Relationship Id="rId4" Type="http://schemas.openxmlformats.org/officeDocument/2006/relationships/image" Target="../media/image167.png"/></Relationships>
</file>

<file path=ppt/slides/_rels/slide92.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2.xml"/><Relationship Id="rId4" Type="http://schemas.openxmlformats.org/officeDocument/2006/relationships/image" Target="../media/image154.png"/></Relationships>
</file>

<file path=ppt/slides/_rels/slide93.xml.rels><?xml version="1.0" encoding="UTF-8" standalone="yes"?>
<Relationships xmlns="http://schemas.openxmlformats.org/package/2006/relationships"><Relationship Id="rId2" Type="http://schemas.openxmlformats.org/officeDocument/2006/relationships/hyperlink" Target="https://www.uml-diagrams.org/component-diagrams-examples.html"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ci.mines-stetienne.fr/i2si/softeng/"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www.uml-diagrams.org/deployment-diagrams-overview.html#deployment-manifestation-artifacts" TargetMode="External"/><Relationship Id="rId7" Type="http://schemas.openxmlformats.org/officeDocument/2006/relationships/hyperlink" Target="https://www.uml-diagrams.org/deployment-diagrams-reference.html" TargetMode="External"/><Relationship Id="rId2" Type="http://schemas.openxmlformats.org/officeDocument/2006/relationships/hyperlink" Target="https://www.uml-diagrams.org/uml-25-diagrams.html#structure-diagram" TargetMode="External"/><Relationship Id="rId1" Type="http://schemas.openxmlformats.org/officeDocument/2006/relationships/slideLayout" Target="../slideLayouts/slideLayout2.xml"/><Relationship Id="rId6" Type="http://schemas.openxmlformats.org/officeDocument/2006/relationships/hyperlink" Target="https://www.uml-diagrams.org/network-architecture-diagrams.html" TargetMode="External"/><Relationship Id="rId5" Type="http://schemas.openxmlformats.org/officeDocument/2006/relationships/hyperlink" Target="https://www.uml-diagrams.org/deployment-diagrams-overview.html#instance-level-deployment" TargetMode="External"/><Relationship Id="rId4" Type="http://schemas.openxmlformats.org/officeDocument/2006/relationships/hyperlink" Target="https://www.uml-diagrams.org/deployment-diagrams-overview.html#specification-level-deployment"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hyperlink" Target="https://www.uml-diagrams.org/component-diagrams-reference.html"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hyperlink" Target="https://www.uml-diagrams.org/component-diagrams-reference.html"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hyperlink" Target="https://www.uml-diagrams.org/component-diagrams-reference.html"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hyperlink" Target="https://www.uml-diagrams.org/component-diagrams-reference.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Software Engineering</a:t>
            </a:r>
          </a:p>
        </p:txBody>
      </p:sp>
      <p:sp>
        <p:nvSpPr>
          <p:cNvPr id="3" name="Subtitle 2"/>
          <p:cNvSpPr>
            <a:spLocks noGrp="1"/>
          </p:cNvSpPr>
          <p:nvPr>
            <p:ph type="subTitle" idx="1"/>
          </p:nvPr>
        </p:nvSpPr>
        <p:spPr/>
        <p:txBody>
          <a:bodyPr/>
          <a:lstStyle/>
          <a:p>
            <a:r>
              <a:rPr lang="fr-FR" dirty="0"/>
              <a:t>Part 6 – The </a:t>
            </a:r>
            <a:r>
              <a:rPr lang="fr-FR" dirty="0" err="1"/>
              <a:t>Unified</a:t>
            </a:r>
            <a:r>
              <a:rPr lang="fr-FR" dirty="0"/>
              <a:t> Modeling </a:t>
            </a:r>
            <a:r>
              <a:rPr lang="fr-FR" dirty="0" err="1"/>
              <a:t>Language</a:t>
            </a:r>
            <a:r>
              <a:rPr lang="fr-FR"/>
              <a:t> </a:t>
            </a:r>
            <a:endParaRPr lang="fr-FR" dirty="0"/>
          </a:p>
        </p:txBody>
      </p:sp>
      <p:sp>
        <p:nvSpPr>
          <p:cNvPr id="7" name="TextBox 6"/>
          <p:cNvSpPr txBox="1"/>
          <p:nvPr/>
        </p:nvSpPr>
        <p:spPr>
          <a:xfrm>
            <a:off x="100584" y="5818477"/>
            <a:ext cx="7903639" cy="954107"/>
          </a:xfrm>
          <a:prstGeom prst="rect">
            <a:avLst/>
          </a:prstGeom>
          <a:noFill/>
        </p:spPr>
        <p:txBody>
          <a:bodyPr wrap="none" rtlCol="0">
            <a:spAutoFit/>
          </a:bodyPr>
          <a:lstStyle/>
          <a:p>
            <a:r>
              <a:rPr lang="en-US" sz="1400" dirty="0"/>
              <a:t>ICM – Computer Science Major – Software Engineering - Part 1: Introduction</a:t>
            </a:r>
          </a:p>
          <a:p>
            <a:r>
              <a:rPr lang="en-US" sz="1400" dirty="0"/>
              <a:t>M1 Cyber Physical and Social Systems – CPS2 engineering and development - Part 3: Software Engineering</a:t>
            </a:r>
          </a:p>
          <a:p>
            <a:r>
              <a:rPr lang="en-US" sz="1400" dirty="0"/>
              <a:t>Guillaume Muller </a:t>
            </a:r>
          </a:p>
          <a:p>
            <a:r>
              <a:rPr lang="en-US" sz="1400" dirty="0"/>
              <a:t>Course unit URL: </a:t>
            </a:r>
            <a:r>
              <a:rPr lang="en-US" sz="1400" dirty="0">
                <a:hlinkClick r:id="rId2"/>
              </a:rPr>
              <a:t>https://ci.mines-stetienne.fr/cps2/course/softeng/</a:t>
            </a:r>
            <a:r>
              <a:rPr lang="en-US" sz="1400" dirty="0"/>
              <a:t>  </a:t>
            </a:r>
          </a:p>
        </p:txBody>
      </p:sp>
    </p:spTree>
    <p:extLst>
      <p:ext uri="{BB962C8B-B14F-4D97-AF65-F5344CB8AC3E}">
        <p14:creationId xmlns:p14="http://schemas.microsoft.com/office/powerpoint/2010/main" val="3191902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descr="fea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387" y="1113258"/>
            <a:ext cx="9739313" cy="530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9298" name="Rectangle 2">
            <a:extLst>
              <a:ext uri="{FF2B5EF4-FFF2-40B4-BE49-F238E27FC236}">
                <a16:creationId xmlns:a16="http://schemas.microsoft.com/office/drawing/2014/main" id="{D809378C-5DBE-E241-BF8D-357838A01FDC}"/>
              </a:ext>
            </a:extLst>
          </p:cNvPr>
          <p:cNvSpPr>
            <a:spLocks noGrp="1" noChangeArrowheads="1"/>
          </p:cNvSpPr>
          <p:nvPr>
            <p:ph type="title"/>
          </p:nvPr>
        </p:nvSpPr>
        <p:spPr/>
        <p:txBody>
          <a:bodyPr/>
          <a:lstStyle/>
          <a:p>
            <a:pPr>
              <a:defRPr/>
            </a:pPr>
            <a:r>
              <a:rPr lang="fr-FR" altLang="fr-FR" dirty="0">
                <a:ea typeface="ＭＳ Ｐゴシック" pitchFamily="-111" charset="-128"/>
              </a:rPr>
              <a:t>UML Meta-Model</a:t>
            </a:r>
          </a:p>
        </p:txBody>
      </p:sp>
      <p:sp>
        <p:nvSpPr>
          <p:cNvPr id="11268" name="ZoneTexte 4"/>
          <p:cNvSpPr txBox="1">
            <a:spLocks noChangeArrowheads="1"/>
          </p:cNvSpPr>
          <p:nvPr/>
        </p:nvSpPr>
        <p:spPr bwMode="auto">
          <a:xfrm>
            <a:off x="1739900" y="6413501"/>
            <a:ext cx="758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400"/>
              <a:t>Based on Martin Fowler UML Distilled and Viviane Jonckers OOSD-UML course</a:t>
            </a:r>
          </a:p>
        </p:txBody>
      </p:sp>
    </p:spTree>
    <p:extLst>
      <p:ext uri="{BB962C8B-B14F-4D97-AF65-F5344CB8AC3E}">
        <p14:creationId xmlns:p14="http://schemas.microsoft.com/office/powerpoint/2010/main" val="31437336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Deployment</a:t>
            </a:r>
            <a:r>
              <a:rPr lang="fr-FR" dirty="0"/>
              <a:t> </a:t>
            </a:r>
            <a:r>
              <a:rPr lang="fr-FR" dirty="0" err="1"/>
              <a:t>diagram</a:t>
            </a:r>
            <a:r>
              <a:rPr lang="fr-FR" dirty="0"/>
              <a:t> </a:t>
            </a:r>
            <a:r>
              <a:rPr lang="fr-FR" dirty="0" err="1"/>
              <a:t>examples</a:t>
            </a:r>
            <a:endParaRPr lang="fr-FR" dirty="0"/>
          </a:p>
        </p:txBody>
      </p:sp>
      <p:sp>
        <p:nvSpPr>
          <p:cNvPr id="3" name="Content Placeholder 2"/>
          <p:cNvSpPr>
            <a:spLocks noGrp="1"/>
          </p:cNvSpPr>
          <p:nvPr>
            <p:ph idx="1"/>
          </p:nvPr>
        </p:nvSpPr>
        <p:spPr>
          <a:xfrm>
            <a:off x="838200" y="1825625"/>
            <a:ext cx="11633200" cy="4351338"/>
          </a:xfrm>
        </p:spPr>
        <p:txBody>
          <a:bodyPr/>
          <a:lstStyle/>
          <a:p>
            <a:pPr marL="0" indent="0">
              <a:buNone/>
            </a:pPr>
            <a:r>
              <a:rPr lang="fr-FR" dirty="0" err="1"/>
              <a:t>See</a:t>
            </a:r>
            <a:r>
              <a:rPr lang="fr-FR" dirty="0"/>
              <a:t> </a:t>
            </a:r>
            <a:r>
              <a:rPr lang="fr-FR" dirty="0">
                <a:hlinkClick r:id="rId2"/>
              </a:rPr>
              <a:t>https://www.uml-diagrams.org/deployment-diagrams-examples.html</a:t>
            </a:r>
            <a:r>
              <a:rPr lang="fr-FR" dirty="0"/>
              <a:t> </a:t>
            </a:r>
          </a:p>
        </p:txBody>
      </p:sp>
      <p:sp>
        <p:nvSpPr>
          <p:cNvPr id="4" name="Slide Number Placeholder 3"/>
          <p:cNvSpPr>
            <a:spLocks noGrp="1"/>
          </p:cNvSpPr>
          <p:nvPr>
            <p:ph type="sldNum" sz="quarter" idx="12"/>
          </p:nvPr>
        </p:nvSpPr>
        <p:spPr/>
        <p:txBody>
          <a:bodyPr/>
          <a:lstStyle/>
          <a:p>
            <a:fld id="{50488829-712A-49CD-A5AC-8F60246B7228}" type="slidenum">
              <a:rPr lang="en-US" smtClean="0"/>
              <a:t>100</a:t>
            </a:fld>
            <a:endParaRPr lang="en-US"/>
          </a:p>
        </p:txBody>
      </p:sp>
    </p:spTree>
    <p:extLst>
      <p:ext uri="{BB962C8B-B14F-4D97-AF65-F5344CB8AC3E}">
        <p14:creationId xmlns:p14="http://schemas.microsoft.com/office/powerpoint/2010/main" val="5605890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Software Engineering</a:t>
            </a:r>
          </a:p>
        </p:txBody>
      </p:sp>
      <p:sp>
        <p:nvSpPr>
          <p:cNvPr id="3" name="Subtitle 2"/>
          <p:cNvSpPr>
            <a:spLocks noGrp="1"/>
          </p:cNvSpPr>
          <p:nvPr>
            <p:ph type="subTitle" idx="1"/>
          </p:nvPr>
        </p:nvSpPr>
        <p:spPr/>
        <p:txBody>
          <a:bodyPr/>
          <a:lstStyle/>
          <a:p>
            <a:pPr algn="l"/>
            <a:r>
              <a:rPr lang="fr-FR" dirty="0"/>
              <a:t>Part 6 – The </a:t>
            </a:r>
            <a:r>
              <a:rPr lang="fr-FR" dirty="0" err="1"/>
              <a:t>Unified</a:t>
            </a:r>
            <a:r>
              <a:rPr lang="fr-FR" dirty="0"/>
              <a:t> Modeling </a:t>
            </a:r>
            <a:r>
              <a:rPr lang="fr-FR" dirty="0" err="1"/>
              <a:t>Language</a:t>
            </a:r>
            <a:endParaRPr lang="fr-FR" dirty="0"/>
          </a:p>
          <a:p>
            <a:pPr indent="623888" algn="l"/>
            <a:r>
              <a:rPr lang="fr-FR" dirty="0"/>
              <a:t>6.3 – </a:t>
            </a:r>
            <a:r>
              <a:rPr lang="fr-FR" dirty="0" err="1"/>
              <a:t>diagrams</a:t>
            </a:r>
            <a:r>
              <a:rPr lang="fr-FR" dirty="0"/>
              <a:t> </a:t>
            </a:r>
            <a:r>
              <a:rPr lang="fr-FR" dirty="0" err="1"/>
              <a:t>we’ll</a:t>
            </a:r>
            <a:r>
              <a:rPr lang="fr-FR" dirty="0"/>
              <a:t> use for the design phase</a:t>
            </a:r>
          </a:p>
          <a:p>
            <a:pPr indent="623888" algn="l"/>
            <a:r>
              <a:rPr lang="fr-FR" dirty="0"/>
              <a:t>6.3.6 – </a:t>
            </a:r>
            <a:r>
              <a:rPr lang="fr-FR" dirty="0" err="1"/>
              <a:t>Sequence</a:t>
            </a:r>
            <a:r>
              <a:rPr lang="fr-FR" dirty="0"/>
              <a:t> </a:t>
            </a:r>
            <a:r>
              <a:rPr lang="fr-FR" dirty="0" err="1"/>
              <a:t>diagrams</a:t>
            </a:r>
            <a:endParaRPr lang="fr-FR" dirty="0"/>
          </a:p>
          <a:p>
            <a:pPr algn="l"/>
            <a:endParaRPr lang="fr-FR" dirty="0"/>
          </a:p>
        </p:txBody>
      </p:sp>
      <p:sp>
        <p:nvSpPr>
          <p:cNvPr id="7" name="TextBox 6"/>
          <p:cNvSpPr txBox="1"/>
          <p:nvPr/>
        </p:nvSpPr>
        <p:spPr>
          <a:xfrm>
            <a:off x="100584" y="5818477"/>
            <a:ext cx="7903639" cy="954107"/>
          </a:xfrm>
          <a:prstGeom prst="rect">
            <a:avLst/>
          </a:prstGeom>
          <a:noFill/>
        </p:spPr>
        <p:txBody>
          <a:bodyPr wrap="none" rtlCol="0">
            <a:spAutoFit/>
          </a:bodyPr>
          <a:lstStyle/>
          <a:p>
            <a:r>
              <a:rPr lang="en-US" sz="1400" dirty="0"/>
              <a:t>ICM – Computer Science Major – Software Engineering - Part 1: Introduction</a:t>
            </a:r>
          </a:p>
          <a:p>
            <a:r>
              <a:rPr lang="en-US" sz="1400" dirty="0"/>
              <a:t>M1 Cyber Physical and Social Systems – CPS2 engineering and development - Part 3: Software Engineering</a:t>
            </a:r>
          </a:p>
          <a:p>
            <a:r>
              <a:rPr lang="en-US" sz="1400" dirty="0"/>
              <a:t>Guillaume Muller </a:t>
            </a:r>
          </a:p>
          <a:p>
            <a:r>
              <a:rPr lang="en-US" sz="1400" dirty="0"/>
              <a:t>Course unit URL: </a:t>
            </a:r>
            <a:r>
              <a:rPr lang="en-US" sz="1400" dirty="0">
                <a:hlinkClick r:id="rId2"/>
              </a:rPr>
              <a:t>https://ci.mines-stetienne.fr/cps2/course/softeng/</a:t>
            </a:r>
            <a:r>
              <a:rPr lang="en-US" sz="1400" dirty="0"/>
              <a:t>  </a:t>
            </a:r>
          </a:p>
        </p:txBody>
      </p:sp>
    </p:spTree>
    <p:extLst>
      <p:ext uri="{BB962C8B-B14F-4D97-AF65-F5344CB8AC3E}">
        <p14:creationId xmlns:p14="http://schemas.microsoft.com/office/powerpoint/2010/main" val="41730320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Sequence</a:t>
            </a:r>
            <a:r>
              <a:rPr lang="fr-FR" dirty="0"/>
              <a:t> </a:t>
            </a:r>
            <a:r>
              <a:rPr lang="fr-FR" dirty="0" err="1"/>
              <a:t>diagrams</a:t>
            </a:r>
            <a:endParaRPr lang="fr-FR" dirty="0"/>
          </a:p>
        </p:txBody>
      </p:sp>
      <p:sp>
        <p:nvSpPr>
          <p:cNvPr id="3" name="Content Placeholder 2"/>
          <p:cNvSpPr>
            <a:spLocks noGrp="1"/>
          </p:cNvSpPr>
          <p:nvPr>
            <p:ph idx="1"/>
          </p:nvPr>
        </p:nvSpPr>
        <p:spPr>
          <a:xfrm>
            <a:off x="838200" y="1873152"/>
            <a:ext cx="10515600" cy="4351338"/>
          </a:xfrm>
        </p:spPr>
        <p:txBody>
          <a:bodyPr>
            <a:normAutofit fontScale="85000" lnSpcReduction="20000"/>
          </a:bodyPr>
          <a:lstStyle/>
          <a:p>
            <a:pPr marL="0" indent="0">
              <a:buNone/>
            </a:pPr>
            <a:r>
              <a:rPr lang="en-US" b="1" i="1" dirty="0"/>
              <a:t>Sequence diagram</a:t>
            </a:r>
            <a:r>
              <a:rPr lang="en-US" i="1" dirty="0"/>
              <a:t> is the most common kind of </a:t>
            </a:r>
            <a:r>
              <a:rPr lang="en-US" b="1" i="1" dirty="0">
                <a:hlinkClick r:id="rId2"/>
              </a:rPr>
              <a:t>interaction diagram</a:t>
            </a:r>
            <a:r>
              <a:rPr lang="en-US" i="1" dirty="0"/>
              <a:t>, which focuses on the </a:t>
            </a:r>
            <a:r>
              <a:rPr lang="en-US" b="1" i="1" dirty="0">
                <a:hlinkClick r:id="rId3"/>
              </a:rPr>
              <a:t>message</a:t>
            </a:r>
            <a:r>
              <a:rPr lang="en-US" i="1" dirty="0"/>
              <a:t> interchange between a number of </a:t>
            </a:r>
            <a:r>
              <a:rPr lang="en-US" b="1" i="1" dirty="0">
                <a:hlinkClick r:id="rId4"/>
              </a:rPr>
              <a:t>lifelines</a:t>
            </a:r>
            <a:r>
              <a:rPr lang="en-US" i="1" dirty="0"/>
              <a:t>.</a:t>
            </a:r>
          </a:p>
          <a:p>
            <a:pPr marL="0" indent="0">
              <a:buNone/>
            </a:pPr>
            <a:br>
              <a:rPr lang="en-US" dirty="0"/>
            </a:br>
            <a:r>
              <a:rPr lang="en-US" dirty="0"/>
              <a:t>Types of nodes</a:t>
            </a:r>
          </a:p>
          <a:p>
            <a:r>
              <a:rPr lang="fr-FR" dirty="0"/>
              <a:t> </a:t>
            </a:r>
            <a:r>
              <a:rPr lang="fr-FR" b="1" dirty="0" err="1">
                <a:hlinkClick r:id="rId4"/>
              </a:rPr>
              <a:t>lifeline</a:t>
            </a:r>
            <a:r>
              <a:rPr lang="fr-FR" dirty="0"/>
              <a:t>, </a:t>
            </a:r>
          </a:p>
          <a:p>
            <a:r>
              <a:rPr lang="fr-FR" b="1" dirty="0" err="1">
                <a:hlinkClick r:id="rId5"/>
              </a:rPr>
              <a:t>execution</a:t>
            </a:r>
            <a:r>
              <a:rPr lang="fr-FR" b="1" dirty="0">
                <a:hlinkClick r:id="rId5"/>
              </a:rPr>
              <a:t> </a:t>
            </a:r>
            <a:r>
              <a:rPr lang="fr-FR" b="1" dirty="0" err="1">
                <a:hlinkClick r:id="rId5"/>
              </a:rPr>
              <a:t>specification</a:t>
            </a:r>
            <a:r>
              <a:rPr lang="fr-FR" dirty="0"/>
              <a:t>,</a:t>
            </a:r>
          </a:p>
          <a:p>
            <a:r>
              <a:rPr lang="fr-FR" b="1" dirty="0">
                <a:hlinkClick r:id="rId3"/>
              </a:rPr>
              <a:t>message</a:t>
            </a:r>
            <a:r>
              <a:rPr lang="fr-FR" dirty="0"/>
              <a:t>,</a:t>
            </a:r>
          </a:p>
          <a:p>
            <a:r>
              <a:rPr lang="fr-FR" b="1" dirty="0" err="1">
                <a:hlinkClick r:id="rId6"/>
              </a:rPr>
              <a:t>combined</a:t>
            </a:r>
            <a:r>
              <a:rPr lang="fr-FR" b="1" dirty="0">
                <a:hlinkClick r:id="rId6"/>
              </a:rPr>
              <a:t> fragment</a:t>
            </a:r>
            <a:r>
              <a:rPr lang="fr-FR" dirty="0"/>
              <a:t>,</a:t>
            </a:r>
          </a:p>
          <a:p>
            <a:r>
              <a:rPr lang="fr-FR" b="1" dirty="0">
                <a:hlinkClick r:id="rId7"/>
              </a:rPr>
              <a:t>interaction use</a:t>
            </a:r>
            <a:r>
              <a:rPr lang="fr-FR" dirty="0"/>
              <a:t>,</a:t>
            </a:r>
          </a:p>
          <a:p>
            <a:r>
              <a:rPr lang="fr-FR" b="1" dirty="0">
                <a:hlinkClick r:id="rId8"/>
              </a:rPr>
              <a:t>state invariant</a:t>
            </a:r>
            <a:r>
              <a:rPr lang="fr-FR" dirty="0"/>
              <a:t>,</a:t>
            </a:r>
          </a:p>
          <a:p>
            <a:r>
              <a:rPr lang="fr-FR" b="1" dirty="0"/>
              <a:t>continuation</a:t>
            </a:r>
            <a:r>
              <a:rPr lang="fr-FR" dirty="0"/>
              <a:t>,</a:t>
            </a:r>
          </a:p>
          <a:p>
            <a:r>
              <a:rPr lang="fr-FR" b="1" dirty="0">
                <a:hlinkClick r:id="rId9"/>
              </a:rPr>
              <a:t>destruction occurrence</a:t>
            </a:r>
            <a:r>
              <a:rPr lang="fr-FR" dirty="0"/>
              <a:t>.</a:t>
            </a:r>
          </a:p>
        </p:txBody>
      </p:sp>
      <p:sp>
        <p:nvSpPr>
          <p:cNvPr id="4" name="Slide Number Placeholder 3"/>
          <p:cNvSpPr>
            <a:spLocks noGrp="1"/>
          </p:cNvSpPr>
          <p:nvPr>
            <p:ph type="sldNum" sz="quarter" idx="12"/>
          </p:nvPr>
        </p:nvSpPr>
        <p:spPr/>
        <p:txBody>
          <a:bodyPr/>
          <a:lstStyle/>
          <a:p>
            <a:fld id="{50488829-712A-49CD-A5AC-8F60246B7228}" type="slidenum">
              <a:rPr lang="en-US" smtClean="0"/>
              <a:t>102</a:t>
            </a:fld>
            <a:endParaRPr lang="en-US"/>
          </a:p>
        </p:txBody>
      </p:sp>
      <p:sp>
        <p:nvSpPr>
          <p:cNvPr id="7" name="Rectangle 6"/>
          <p:cNvSpPr/>
          <p:nvPr/>
        </p:nvSpPr>
        <p:spPr>
          <a:xfrm>
            <a:off x="0" y="6598364"/>
            <a:ext cx="4200189"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10"/>
              </a:rPr>
              <a:t>https://www.uml-diagrams.org/sequence-diagrams-reference.html</a:t>
            </a:r>
            <a:r>
              <a:rPr lang="fr-FR" sz="1000" dirty="0"/>
              <a:t> </a:t>
            </a:r>
          </a:p>
        </p:txBody>
      </p:sp>
    </p:spTree>
    <p:extLst>
      <p:ext uri="{BB962C8B-B14F-4D97-AF65-F5344CB8AC3E}">
        <p14:creationId xmlns:p14="http://schemas.microsoft.com/office/powerpoint/2010/main" val="33396114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103</a:t>
            </a:fld>
            <a:endParaRPr lang="en-US"/>
          </a:p>
        </p:txBody>
      </p:sp>
      <p:sp>
        <p:nvSpPr>
          <p:cNvPr id="3" name="Title 2"/>
          <p:cNvSpPr>
            <a:spLocks noGrp="1"/>
          </p:cNvSpPr>
          <p:nvPr>
            <p:ph type="title"/>
          </p:nvPr>
        </p:nvSpPr>
        <p:spPr/>
        <p:txBody>
          <a:bodyPr/>
          <a:lstStyle/>
          <a:p>
            <a:r>
              <a:rPr lang="fr-FR" dirty="0" err="1"/>
              <a:t>Sequence</a:t>
            </a:r>
            <a:r>
              <a:rPr lang="fr-FR" dirty="0"/>
              <a:t> </a:t>
            </a:r>
            <a:r>
              <a:rPr lang="fr-FR" dirty="0" err="1"/>
              <a:t>diagrams</a:t>
            </a:r>
            <a:endParaRPr lang="en-US" dirty="0"/>
          </a:p>
        </p:txBody>
      </p:sp>
      <p:sp>
        <p:nvSpPr>
          <p:cNvPr id="6" name="Rectangle 5"/>
          <p:cNvSpPr/>
          <p:nvPr/>
        </p:nvSpPr>
        <p:spPr>
          <a:xfrm>
            <a:off x="0" y="6598364"/>
            <a:ext cx="4200189"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2"/>
              </a:rPr>
              <a:t>https://www.uml-diagrams.org/sequence-diagrams-reference.html</a:t>
            </a:r>
            <a:r>
              <a:rPr lang="fr-FR" sz="1000" dirty="0"/>
              <a:t> </a:t>
            </a:r>
          </a:p>
        </p:txBody>
      </p:sp>
      <p:pic>
        <p:nvPicPr>
          <p:cNvPr id="5" name="Picture 4"/>
          <p:cNvPicPr>
            <a:picLocks noChangeAspect="1"/>
          </p:cNvPicPr>
          <p:nvPr/>
        </p:nvPicPr>
        <p:blipFill>
          <a:blip r:embed="rId3"/>
          <a:stretch>
            <a:fillRect/>
          </a:stretch>
        </p:blipFill>
        <p:spPr>
          <a:xfrm>
            <a:off x="1361596" y="1328937"/>
            <a:ext cx="7763549" cy="5223991"/>
          </a:xfrm>
          <a:prstGeom prst="rect">
            <a:avLst/>
          </a:prstGeom>
        </p:spPr>
      </p:pic>
    </p:spTree>
    <p:extLst>
      <p:ext uri="{BB962C8B-B14F-4D97-AF65-F5344CB8AC3E}">
        <p14:creationId xmlns:p14="http://schemas.microsoft.com/office/powerpoint/2010/main" val="240335460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104</a:t>
            </a:fld>
            <a:endParaRPr lang="en-US"/>
          </a:p>
        </p:txBody>
      </p:sp>
      <p:sp>
        <p:nvSpPr>
          <p:cNvPr id="3" name="Title 2"/>
          <p:cNvSpPr>
            <a:spLocks noGrp="1"/>
          </p:cNvSpPr>
          <p:nvPr>
            <p:ph type="title"/>
          </p:nvPr>
        </p:nvSpPr>
        <p:spPr/>
        <p:txBody>
          <a:bodyPr/>
          <a:lstStyle/>
          <a:p>
            <a:r>
              <a:rPr lang="fr-FR" dirty="0" err="1"/>
              <a:t>Lifeline</a:t>
            </a:r>
            <a:endParaRPr lang="en-US" dirty="0"/>
          </a:p>
        </p:txBody>
      </p:sp>
      <p:sp>
        <p:nvSpPr>
          <p:cNvPr id="6" name="Rectangle 5"/>
          <p:cNvSpPr/>
          <p:nvPr/>
        </p:nvSpPr>
        <p:spPr>
          <a:xfrm>
            <a:off x="0" y="6598364"/>
            <a:ext cx="4200189"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2"/>
              </a:rPr>
              <a:t>https://www.uml-diagrams.org/sequence-diagrams-reference.html</a:t>
            </a:r>
            <a:r>
              <a:rPr lang="fr-FR" sz="1000" dirty="0"/>
              <a:t> </a:t>
            </a:r>
          </a:p>
        </p:txBody>
      </p:sp>
      <p:pic>
        <p:nvPicPr>
          <p:cNvPr id="2" name="Picture 1"/>
          <p:cNvPicPr>
            <a:picLocks noChangeAspect="1"/>
          </p:cNvPicPr>
          <p:nvPr/>
        </p:nvPicPr>
        <p:blipFill>
          <a:blip r:embed="rId3"/>
          <a:stretch>
            <a:fillRect/>
          </a:stretch>
        </p:blipFill>
        <p:spPr>
          <a:xfrm>
            <a:off x="1142594" y="2815537"/>
            <a:ext cx="1428566" cy="1464962"/>
          </a:xfrm>
          <a:prstGeom prst="rect">
            <a:avLst/>
          </a:prstGeom>
        </p:spPr>
      </p:pic>
      <p:pic>
        <p:nvPicPr>
          <p:cNvPr id="7" name="Picture 6"/>
          <p:cNvPicPr>
            <a:picLocks noChangeAspect="1"/>
          </p:cNvPicPr>
          <p:nvPr/>
        </p:nvPicPr>
        <p:blipFill>
          <a:blip r:embed="rId4"/>
          <a:stretch>
            <a:fillRect/>
          </a:stretch>
        </p:blipFill>
        <p:spPr>
          <a:xfrm>
            <a:off x="3609587" y="2818530"/>
            <a:ext cx="1410367" cy="1583251"/>
          </a:xfrm>
          <a:prstGeom prst="rect">
            <a:avLst/>
          </a:prstGeom>
        </p:spPr>
      </p:pic>
      <p:pic>
        <p:nvPicPr>
          <p:cNvPr id="8" name="Picture 7"/>
          <p:cNvPicPr>
            <a:picLocks noChangeAspect="1"/>
          </p:cNvPicPr>
          <p:nvPr/>
        </p:nvPicPr>
        <p:blipFill>
          <a:blip r:embed="rId5"/>
          <a:stretch>
            <a:fillRect/>
          </a:stretch>
        </p:blipFill>
        <p:spPr>
          <a:xfrm>
            <a:off x="6380088" y="2815537"/>
            <a:ext cx="1437664" cy="1747036"/>
          </a:xfrm>
          <a:prstGeom prst="rect">
            <a:avLst/>
          </a:prstGeom>
        </p:spPr>
      </p:pic>
    </p:spTree>
    <p:extLst>
      <p:ext uri="{BB962C8B-B14F-4D97-AF65-F5344CB8AC3E}">
        <p14:creationId xmlns:p14="http://schemas.microsoft.com/office/powerpoint/2010/main" val="1686738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Execution</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105</a:t>
            </a:fld>
            <a:endParaRPr lang="en-US"/>
          </a:p>
        </p:txBody>
      </p:sp>
      <p:pic>
        <p:nvPicPr>
          <p:cNvPr id="5" name="Picture 4"/>
          <p:cNvPicPr>
            <a:picLocks noChangeAspect="1"/>
          </p:cNvPicPr>
          <p:nvPr/>
        </p:nvPicPr>
        <p:blipFill>
          <a:blip r:embed="rId2"/>
          <a:stretch>
            <a:fillRect/>
          </a:stretch>
        </p:blipFill>
        <p:spPr>
          <a:xfrm>
            <a:off x="556619" y="2605968"/>
            <a:ext cx="2839691" cy="1814714"/>
          </a:xfrm>
          <a:prstGeom prst="rect">
            <a:avLst/>
          </a:prstGeom>
        </p:spPr>
      </p:pic>
      <p:pic>
        <p:nvPicPr>
          <p:cNvPr id="6" name="Picture 5"/>
          <p:cNvPicPr>
            <a:picLocks noChangeAspect="1"/>
          </p:cNvPicPr>
          <p:nvPr/>
        </p:nvPicPr>
        <p:blipFill>
          <a:blip r:embed="rId3"/>
          <a:stretch>
            <a:fillRect/>
          </a:stretch>
        </p:blipFill>
        <p:spPr>
          <a:xfrm>
            <a:off x="4148156" y="2735520"/>
            <a:ext cx="1319028" cy="1529064"/>
          </a:xfrm>
          <a:prstGeom prst="rect">
            <a:avLst/>
          </a:prstGeom>
        </p:spPr>
      </p:pic>
      <p:pic>
        <p:nvPicPr>
          <p:cNvPr id="7" name="Picture 6"/>
          <p:cNvPicPr>
            <a:picLocks noChangeAspect="1"/>
          </p:cNvPicPr>
          <p:nvPr/>
        </p:nvPicPr>
        <p:blipFill>
          <a:blip r:embed="rId4"/>
          <a:stretch>
            <a:fillRect/>
          </a:stretch>
        </p:blipFill>
        <p:spPr>
          <a:xfrm>
            <a:off x="6343735" y="2644071"/>
            <a:ext cx="1797910" cy="1730699"/>
          </a:xfrm>
          <a:prstGeom prst="rect">
            <a:avLst/>
          </a:prstGeom>
        </p:spPr>
      </p:pic>
      <p:pic>
        <p:nvPicPr>
          <p:cNvPr id="8" name="Picture 7"/>
          <p:cNvPicPr>
            <a:picLocks noChangeAspect="1"/>
          </p:cNvPicPr>
          <p:nvPr/>
        </p:nvPicPr>
        <p:blipFill>
          <a:blip r:embed="rId5"/>
          <a:stretch>
            <a:fillRect/>
          </a:stretch>
        </p:blipFill>
        <p:spPr>
          <a:xfrm>
            <a:off x="9018196" y="2621210"/>
            <a:ext cx="2335604" cy="1781108"/>
          </a:xfrm>
          <a:prstGeom prst="rect">
            <a:avLst/>
          </a:prstGeom>
        </p:spPr>
      </p:pic>
    </p:spTree>
    <p:extLst>
      <p:ext uri="{BB962C8B-B14F-4D97-AF65-F5344CB8AC3E}">
        <p14:creationId xmlns:p14="http://schemas.microsoft.com/office/powerpoint/2010/main" val="16703146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Calls</a:t>
            </a:r>
          </a:p>
        </p:txBody>
      </p:sp>
      <p:sp>
        <p:nvSpPr>
          <p:cNvPr id="4" name="Slide Number Placeholder 3"/>
          <p:cNvSpPr>
            <a:spLocks noGrp="1"/>
          </p:cNvSpPr>
          <p:nvPr>
            <p:ph type="sldNum" sz="quarter" idx="12"/>
          </p:nvPr>
        </p:nvSpPr>
        <p:spPr/>
        <p:txBody>
          <a:bodyPr/>
          <a:lstStyle/>
          <a:p>
            <a:fld id="{50488829-712A-49CD-A5AC-8F60246B7228}" type="slidenum">
              <a:rPr lang="en-US" smtClean="0"/>
              <a:t>106</a:t>
            </a:fld>
            <a:endParaRPr lang="en-US"/>
          </a:p>
        </p:txBody>
      </p:sp>
      <p:pic>
        <p:nvPicPr>
          <p:cNvPr id="5" name="Picture 4"/>
          <p:cNvPicPr>
            <a:picLocks noChangeAspect="1"/>
          </p:cNvPicPr>
          <p:nvPr/>
        </p:nvPicPr>
        <p:blipFill>
          <a:blip r:embed="rId2"/>
          <a:stretch>
            <a:fillRect/>
          </a:stretch>
        </p:blipFill>
        <p:spPr>
          <a:xfrm>
            <a:off x="1521346" y="2107338"/>
            <a:ext cx="2324301" cy="1455546"/>
          </a:xfrm>
          <a:prstGeom prst="rect">
            <a:avLst/>
          </a:prstGeom>
        </p:spPr>
      </p:pic>
      <p:pic>
        <p:nvPicPr>
          <p:cNvPr id="6" name="Picture 5"/>
          <p:cNvPicPr>
            <a:picLocks noChangeAspect="1"/>
          </p:cNvPicPr>
          <p:nvPr/>
        </p:nvPicPr>
        <p:blipFill>
          <a:blip r:embed="rId3"/>
          <a:stretch>
            <a:fillRect/>
          </a:stretch>
        </p:blipFill>
        <p:spPr>
          <a:xfrm>
            <a:off x="7029198" y="2107338"/>
            <a:ext cx="2187130" cy="1455546"/>
          </a:xfrm>
          <a:prstGeom prst="rect">
            <a:avLst/>
          </a:prstGeom>
        </p:spPr>
      </p:pic>
      <p:sp>
        <p:nvSpPr>
          <p:cNvPr id="7" name="Rectangle 6"/>
          <p:cNvSpPr/>
          <p:nvPr/>
        </p:nvSpPr>
        <p:spPr>
          <a:xfrm>
            <a:off x="1521346" y="3482907"/>
            <a:ext cx="6096000" cy="553998"/>
          </a:xfrm>
          <a:prstGeom prst="rect">
            <a:avLst/>
          </a:prstGeom>
        </p:spPr>
        <p:txBody>
          <a:bodyPr>
            <a:spAutoFit/>
          </a:bodyPr>
          <a:lstStyle/>
          <a:p>
            <a:r>
              <a:rPr lang="fr-FR" sz="1000" i="1" dirty="0" err="1"/>
              <a:t>Synchronous</a:t>
            </a:r>
            <a:endParaRPr lang="fr-FR" sz="1000" i="1" dirty="0"/>
          </a:p>
          <a:p>
            <a:r>
              <a:rPr lang="fr-FR" sz="1000" i="1" dirty="0"/>
              <a:t>Web Client </a:t>
            </a:r>
            <a:r>
              <a:rPr lang="fr-FR" sz="1000" i="1" dirty="0" err="1"/>
              <a:t>searches</a:t>
            </a:r>
            <a:r>
              <a:rPr lang="fr-FR" sz="1000" i="1" dirty="0"/>
              <a:t> Online </a:t>
            </a:r>
            <a:r>
              <a:rPr lang="fr-FR" sz="1000" i="1" dirty="0" err="1"/>
              <a:t>Bookshop</a:t>
            </a:r>
            <a:r>
              <a:rPr lang="fr-FR" sz="1000" i="1" dirty="0"/>
              <a:t> and </a:t>
            </a:r>
            <a:r>
              <a:rPr lang="fr-FR" sz="1000" i="1" dirty="0" err="1"/>
              <a:t>waits</a:t>
            </a:r>
            <a:r>
              <a:rPr lang="fr-FR" sz="1000" i="1" dirty="0"/>
              <a:t> for </a:t>
            </a:r>
            <a:r>
              <a:rPr lang="fr-FR" sz="1000" i="1" dirty="0" err="1"/>
              <a:t>results</a:t>
            </a:r>
            <a:r>
              <a:rPr lang="fr-FR" sz="1000" i="1" dirty="0"/>
              <a:t>.</a:t>
            </a:r>
          </a:p>
          <a:p>
            <a:endParaRPr lang="fr-FR" sz="1000" i="1" dirty="0"/>
          </a:p>
        </p:txBody>
      </p:sp>
      <p:sp>
        <p:nvSpPr>
          <p:cNvPr id="8" name="Rectangle 7"/>
          <p:cNvSpPr/>
          <p:nvPr/>
        </p:nvSpPr>
        <p:spPr>
          <a:xfrm>
            <a:off x="7029198" y="3562884"/>
            <a:ext cx="6096000" cy="553998"/>
          </a:xfrm>
          <a:prstGeom prst="rect">
            <a:avLst/>
          </a:prstGeom>
        </p:spPr>
        <p:txBody>
          <a:bodyPr>
            <a:spAutoFit/>
          </a:bodyPr>
          <a:lstStyle/>
          <a:p>
            <a:r>
              <a:rPr lang="fr-FR" sz="1000" i="1" dirty="0" err="1"/>
              <a:t>Asynchronous</a:t>
            </a:r>
            <a:endParaRPr lang="fr-FR" sz="1000" i="1" dirty="0"/>
          </a:p>
          <a:p>
            <a:r>
              <a:rPr lang="fr-FR" sz="1000" i="1" dirty="0"/>
              <a:t>Service </a:t>
            </a:r>
            <a:r>
              <a:rPr lang="fr-FR" sz="1000" i="1" dirty="0" err="1"/>
              <a:t>starts</a:t>
            </a:r>
            <a:r>
              <a:rPr lang="fr-FR" sz="1000" i="1" dirty="0"/>
              <a:t> </a:t>
            </a:r>
            <a:r>
              <a:rPr lang="fr-FR" sz="1000" i="1" dirty="0" err="1"/>
              <a:t>Task</a:t>
            </a:r>
            <a:r>
              <a:rPr lang="fr-FR" sz="1000" i="1" dirty="0"/>
              <a:t> and </a:t>
            </a:r>
            <a:r>
              <a:rPr lang="fr-FR" sz="1000" i="1" dirty="0" err="1"/>
              <a:t>proceeds</a:t>
            </a:r>
            <a:r>
              <a:rPr lang="fr-FR" sz="1000" i="1" dirty="0"/>
              <a:t> in </a:t>
            </a:r>
            <a:r>
              <a:rPr lang="fr-FR" sz="1000" i="1" dirty="0" err="1"/>
              <a:t>parallel</a:t>
            </a:r>
            <a:r>
              <a:rPr lang="fr-FR" sz="1000" i="1" dirty="0"/>
              <a:t> </a:t>
            </a:r>
            <a:r>
              <a:rPr lang="fr-FR" sz="1000" i="1" dirty="0" err="1"/>
              <a:t>without</a:t>
            </a:r>
            <a:r>
              <a:rPr lang="fr-FR" sz="1000" i="1" dirty="0"/>
              <a:t> </a:t>
            </a:r>
            <a:r>
              <a:rPr lang="fr-FR" sz="1000" i="1" dirty="0" err="1"/>
              <a:t>waiting</a:t>
            </a:r>
            <a:r>
              <a:rPr lang="fr-FR" sz="1000" i="1" dirty="0"/>
              <a:t>.</a:t>
            </a:r>
          </a:p>
          <a:p>
            <a:endParaRPr lang="fr-FR" sz="1000" i="1" dirty="0"/>
          </a:p>
        </p:txBody>
      </p:sp>
    </p:spTree>
    <p:extLst>
      <p:ext uri="{BB962C8B-B14F-4D97-AF65-F5344CB8AC3E}">
        <p14:creationId xmlns:p14="http://schemas.microsoft.com/office/powerpoint/2010/main" val="15729299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Messages</a:t>
            </a:r>
          </a:p>
        </p:txBody>
      </p:sp>
      <p:sp>
        <p:nvSpPr>
          <p:cNvPr id="4" name="Slide Number Placeholder 3"/>
          <p:cNvSpPr>
            <a:spLocks noGrp="1"/>
          </p:cNvSpPr>
          <p:nvPr>
            <p:ph type="sldNum" sz="quarter" idx="12"/>
          </p:nvPr>
        </p:nvSpPr>
        <p:spPr/>
        <p:txBody>
          <a:bodyPr/>
          <a:lstStyle/>
          <a:p>
            <a:fld id="{50488829-712A-49CD-A5AC-8F60246B7228}" type="slidenum">
              <a:rPr lang="en-US" smtClean="0"/>
              <a:t>107</a:t>
            </a:fld>
            <a:endParaRPr lang="en-US"/>
          </a:p>
        </p:txBody>
      </p:sp>
      <p:pic>
        <p:nvPicPr>
          <p:cNvPr id="5" name="Picture 4"/>
          <p:cNvPicPr>
            <a:picLocks noChangeAspect="1"/>
          </p:cNvPicPr>
          <p:nvPr/>
        </p:nvPicPr>
        <p:blipFill>
          <a:blip r:embed="rId2"/>
          <a:stretch>
            <a:fillRect/>
          </a:stretch>
        </p:blipFill>
        <p:spPr>
          <a:xfrm>
            <a:off x="1088506" y="1983182"/>
            <a:ext cx="2171888" cy="1402202"/>
          </a:xfrm>
          <a:prstGeom prst="rect">
            <a:avLst/>
          </a:prstGeom>
        </p:spPr>
      </p:pic>
      <p:pic>
        <p:nvPicPr>
          <p:cNvPr id="6" name="Picture 5"/>
          <p:cNvPicPr>
            <a:picLocks noChangeAspect="1"/>
          </p:cNvPicPr>
          <p:nvPr/>
        </p:nvPicPr>
        <p:blipFill>
          <a:blip r:embed="rId3"/>
          <a:stretch>
            <a:fillRect/>
          </a:stretch>
        </p:blipFill>
        <p:spPr>
          <a:xfrm>
            <a:off x="4687541" y="1979372"/>
            <a:ext cx="2194750" cy="1409822"/>
          </a:xfrm>
          <a:prstGeom prst="rect">
            <a:avLst/>
          </a:prstGeom>
        </p:spPr>
      </p:pic>
      <p:pic>
        <p:nvPicPr>
          <p:cNvPr id="7" name="Picture 6"/>
          <p:cNvPicPr>
            <a:picLocks noChangeAspect="1"/>
          </p:cNvPicPr>
          <p:nvPr/>
        </p:nvPicPr>
        <p:blipFill>
          <a:blip r:embed="rId4"/>
          <a:stretch>
            <a:fillRect/>
          </a:stretch>
        </p:blipFill>
        <p:spPr>
          <a:xfrm>
            <a:off x="8163631" y="1979372"/>
            <a:ext cx="2293819" cy="1409822"/>
          </a:xfrm>
          <a:prstGeom prst="rect">
            <a:avLst/>
          </a:prstGeom>
        </p:spPr>
      </p:pic>
      <p:sp>
        <p:nvSpPr>
          <p:cNvPr id="8" name="Rectangle 7"/>
          <p:cNvSpPr/>
          <p:nvPr/>
        </p:nvSpPr>
        <p:spPr>
          <a:xfrm>
            <a:off x="1088506" y="3385384"/>
            <a:ext cx="1646060" cy="246221"/>
          </a:xfrm>
          <a:prstGeom prst="rect">
            <a:avLst/>
          </a:prstGeom>
        </p:spPr>
        <p:txBody>
          <a:bodyPr wrap="square">
            <a:spAutoFit/>
          </a:bodyPr>
          <a:lstStyle/>
          <a:p>
            <a:r>
              <a:rPr lang="fr-FR" sz="1000" i="1" dirty="0" err="1"/>
              <a:t>Create</a:t>
            </a:r>
            <a:endParaRPr lang="fr-FR" sz="1000" i="1" dirty="0"/>
          </a:p>
        </p:txBody>
      </p:sp>
      <p:sp>
        <p:nvSpPr>
          <p:cNvPr id="9" name="Rectangle 8"/>
          <p:cNvSpPr/>
          <p:nvPr/>
        </p:nvSpPr>
        <p:spPr>
          <a:xfrm>
            <a:off x="4687541" y="3385384"/>
            <a:ext cx="1646060" cy="246221"/>
          </a:xfrm>
          <a:prstGeom prst="rect">
            <a:avLst/>
          </a:prstGeom>
        </p:spPr>
        <p:txBody>
          <a:bodyPr wrap="square">
            <a:spAutoFit/>
          </a:bodyPr>
          <a:lstStyle/>
          <a:p>
            <a:r>
              <a:rPr lang="fr-FR" sz="1000" i="1" dirty="0" err="1"/>
              <a:t>Delete</a:t>
            </a:r>
            <a:endParaRPr lang="fr-FR" sz="1000" i="1" dirty="0"/>
          </a:p>
        </p:txBody>
      </p:sp>
      <p:sp>
        <p:nvSpPr>
          <p:cNvPr id="10" name="Rectangle 9"/>
          <p:cNvSpPr/>
          <p:nvPr/>
        </p:nvSpPr>
        <p:spPr>
          <a:xfrm>
            <a:off x="8163631" y="3385384"/>
            <a:ext cx="1646060" cy="246221"/>
          </a:xfrm>
          <a:prstGeom prst="rect">
            <a:avLst/>
          </a:prstGeom>
        </p:spPr>
        <p:txBody>
          <a:bodyPr wrap="square">
            <a:spAutoFit/>
          </a:bodyPr>
          <a:lstStyle/>
          <a:p>
            <a:r>
              <a:rPr lang="fr-FR" sz="1000" i="1" dirty="0" err="1"/>
              <a:t>Reply</a:t>
            </a:r>
            <a:endParaRPr lang="fr-FR" sz="1000" i="1" dirty="0"/>
          </a:p>
        </p:txBody>
      </p:sp>
      <p:pic>
        <p:nvPicPr>
          <p:cNvPr id="11" name="Picture 10"/>
          <p:cNvPicPr>
            <a:picLocks noChangeAspect="1"/>
          </p:cNvPicPr>
          <p:nvPr/>
        </p:nvPicPr>
        <p:blipFill>
          <a:blip r:embed="rId5"/>
          <a:stretch>
            <a:fillRect/>
          </a:stretch>
        </p:blipFill>
        <p:spPr>
          <a:xfrm>
            <a:off x="2565075" y="4596609"/>
            <a:ext cx="1745131" cy="1341236"/>
          </a:xfrm>
          <a:prstGeom prst="rect">
            <a:avLst/>
          </a:prstGeom>
        </p:spPr>
      </p:pic>
      <p:pic>
        <p:nvPicPr>
          <p:cNvPr id="12" name="Picture 11"/>
          <p:cNvPicPr>
            <a:picLocks noChangeAspect="1"/>
          </p:cNvPicPr>
          <p:nvPr/>
        </p:nvPicPr>
        <p:blipFill>
          <a:blip r:embed="rId6"/>
          <a:stretch>
            <a:fillRect/>
          </a:stretch>
        </p:blipFill>
        <p:spPr>
          <a:xfrm>
            <a:off x="6002104" y="4601382"/>
            <a:ext cx="1760373" cy="1356478"/>
          </a:xfrm>
          <a:prstGeom prst="rect">
            <a:avLst/>
          </a:prstGeom>
        </p:spPr>
      </p:pic>
      <p:sp>
        <p:nvSpPr>
          <p:cNvPr id="13" name="Rectangle 12"/>
          <p:cNvSpPr/>
          <p:nvPr/>
        </p:nvSpPr>
        <p:spPr>
          <a:xfrm>
            <a:off x="2565075" y="5957860"/>
            <a:ext cx="1646060" cy="246221"/>
          </a:xfrm>
          <a:prstGeom prst="rect">
            <a:avLst/>
          </a:prstGeom>
        </p:spPr>
        <p:txBody>
          <a:bodyPr wrap="square">
            <a:spAutoFit/>
          </a:bodyPr>
          <a:lstStyle/>
          <a:p>
            <a:r>
              <a:rPr lang="fr-FR" sz="1000" i="1" dirty="0" err="1"/>
              <a:t>Lost</a:t>
            </a:r>
            <a:endParaRPr lang="fr-FR" sz="1000" i="1" dirty="0"/>
          </a:p>
        </p:txBody>
      </p:sp>
      <p:sp>
        <p:nvSpPr>
          <p:cNvPr id="14" name="Rectangle 13"/>
          <p:cNvSpPr/>
          <p:nvPr/>
        </p:nvSpPr>
        <p:spPr>
          <a:xfrm>
            <a:off x="6002104" y="5959383"/>
            <a:ext cx="1646060" cy="246221"/>
          </a:xfrm>
          <a:prstGeom prst="rect">
            <a:avLst/>
          </a:prstGeom>
        </p:spPr>
        <p:txBody>
          <a:bodyPr wrap="square">
            <a:spAutoFit/>
          </a:bodyPr>
          <a:lstStyle/>
          <a:p>
            <a:r>
              <a:rPr lang="fr-FR" sz="1000" i="1" dirty="0" err="1"/>
              <a:t>Found</a:t>
            </a:r>
            <a:endParaRPr lang="fr-FR" sz="1000" i="1" dirty="0"/>
          </a:p>
        </p:txBody>
      </p:sp>
    </p:spTree>
    <p:extLst>
      <p:ext uri="{BB962C8B-B14F-4D97-AF65-F5344CB8AC3E}">
        <p14:creationId xmlns:p14="http://schemas.microsoft.com/office/powerpoint/2010/main" val="19564493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Combined</a:t>
            </a:r>
            <a:r>
              <a:rPr lang="fr-FR" dirty="0"/>
              <a:t> fragment </a:t>
            </a:r>
            <a:r>
              <a:rPr lang="fr-FR" dirty="0" err="1"/>
              <a:t>with</a:t>
            </a:r>
            <a:r>
              <a:rPr lang="fr-FR" dirty="0"/>
              <a:t> interaction </a:t>
            </a:r>
            <a:r>
              <a:rPr lang="fr-FR" dirty="0" err="1"/>
              <a:t>operator</a:t>
            </a:r>
            <a:endParaRPr lang="fr-FR" dirty="0"/>
          </a:p>
        </p:txBody>
      </p:sp>
      <p:sp>
        <p:nvSpPr>
          <p:cNvPr id="3" name="Content Placeholder 2"/>
          <p:cNvSpPr>
            <a:spLocks noGrp="1"/>
          </p:cNvSpPr>
          <p:nvPr>
            <p:ph idx="1"/>
          </p:nvPr>
        </p:nvSpPr>
        <p:spPr/>
        <p:txBody>
          <a:bodyPr>
            <a:normAutofit fontScale="70000" lnSpcReduction="20000"/>
          </a:bodyPr>
          <a:lstStyle/>
          <a:p>
            <a:pPr marL="0" indent="0">
              <a:lnSpc>
                <a:spcPct val="120000"/>
              </a:lnSpc>
              <a:spcBef>
                <a:spcPts val="0"/>
              </a:spcBef>
              <a:buNone/>
            </a:pPr>
            <a:r>
              <a:rPr lang="en-US" b="1" dirty="0"/>
              <a:t>Interaction</a:t>
            </a:r>
            <a:r>
              <a:rPr lang="en-US" dirty="0"/>
              <a:t> operator could be one of:</a:t>
            </a:r>
          </a:p>
          <a:p>
            <a:pPr>
              <a:lnSpc>
                <a:spcPct val="120000"/>
              </a:lnSpc>
              <a:spcBef>
                <a:spcPts val="0"/>
              </a:spcBef>
            </a:pPr>
            <a:r>
              <a:rPr lang="en-US" b="1" dirty="0"/>
              <a:t>alt</a:t>
            </a:r>
            <a:r>
              <a:rPr lang="en-US" dirty="0"/>
              <a:t> - </a:t>
            </a:r>
            <a:r>
              <a:rPr lang="en-US" b="1" dirty="0">
                <a:hlinkClick r:id="rId2"/>
              </a:rPr>
              <a:t>alternatives</a:t>
            </a:r>
            <a:endParaRPr lang="en-US" dirty="0"/>
          </a:p>
          <a:p>
            <a:pPr>
              <a:lnSpc>
                <a:spcPct val="120000"/>
              </a:lnSpc>
              <a:spcBef>
                <a:spcPts val="0"/>
              </a:spcBef>
            </a:pPr>
            <a:r>
              <a:rPr lang="en-US" b="1" dirty="0"/>
              <a:t>opt</a:t>
            </a:r>
            <a:r>
              <a:rPr lang="en-US" dirty="0"/>
              <a:t> - </a:t>
            </a:r>
            <a:r>
              <a:rPr lang="en-US" b="1" dirty="0">
                <a:hlinkClick r:id="rId3"/>
              </a:rPr>
              <a:t>option</a:t>
            </a:r>
            <a:endParaRPr lang="en-US" dirty="0"/>
          </a:p>
          <a:p>
            <a:pPr>
              <a:lnSpc>
                <a:spcPct val="120000"/>
              </a:lnSpc>
              <a:spcBef>
                <a:spcPts val="0"/>
              </a:spcBef>
            </a:pPr>
            <a:r>
              <a:rPr lang="en-US" b="1" dirty="0"/>
              <a:t>loop</a:t>
            </a:r>
            <a:r>
              <a:rPr lang="en-US" dirty="0"/>
              <a:t> - </a:t>
            </a:r>
            <a:r>
              <a:rPr lang="en-US" b="1" dirty="0">
                <a:hlinkClick r:id="rId4"/>
              </a:rPr>
              <a:t>iteration</a:t>
            </a:r>
            <a:endParaRPr lang="en-US" dirty="0"/>
          </a:p>
          <a:p>
            <a:pPr>
              <a:lnSpc>
                <a:spcPct val="120000"/>
              </a:lnSpc>
              <a:spcBef>
                <a:spcPts val="0"/>
              </a:spcBef>
            </a:pPr>
            <a:r>
              <a:rPr lang="en-US" b="1" dirty="0"/>
              <a:t>break</a:t>
            </a:r>
            <a:r>
              <a:rPr lang="en-US" dirty="0"/>
              <a:t> - </a:t>
            </a:r>
            <a:r>
              <a:rPr lang="en-US" b="1" dirty="0">
                <a:hlinkClick r:id="rId5"/>
              </a:rPr>
              <a:t>break</a:t>
            </a:r>
            <a:endParaRPr lang="en-US" dirty="0"/>
          </a:p>
          <a:p>
            <a:pPr>
              <a:lnSpc>
                <a:spcPct val="120000"/>
              </a:lnSpc>
              <a:spcBef>
                <a:spcPts val="0"/>
              </a:spcBef>
            </a:pPr>
            <a:r>
              <a:rPr lang="en-US" b="1" dirty="0"/>
              <a:t>par</a:t>
            </a:r>
            <a:r>
              <a:rPr lang="en-US" dirty="0"/>
              <a:t> - </a:t>
            </a:r>
            <a:r>
              <a:rPr lang="en-US" b="1" dirty="0">
                <a:hlinkClick r:id="rId6"/>
              </a:rPr>
              <a:t>parallel</a:t>
            </a:r>
            <a:endParaRPr lang="en-US" dirty="0"/>
          </a:p>
          <a:p>
            <a:pPr>
              <a:lnSpc>
                <a:spcPct val="120000"/>
              </a:lnSpc>
              <a:spcBef>
                <a:spcPts val="0"/>
              </a:spcBef>
            </a:pPr>
            <a:r>
              <a:rPr lang="en-US" b="1" dirty="0"/>
              <a:t>strict</a:t>
            </a:r>
            <a:r>
              <a:rPr lang="en-US" dirty="0"/>
              <a:t> - </a:t>
            </a:r>
            <a:r>
              <a:rPr lang="en-US" b="1" dirty="0">
                <a:hlinkClick r:id="rId7"/>
              </a:rPr>
              <a:t>strict sequencing</a:t>
            </a:r>
            <a:endParaRPr lang="en-US" dirty="0"/>
          </a:p>
          <a:p>
            <a:pPr>
              <a:lnSpc>
                <a:spcPct val="120000"/>
              </a:lnSpc>
              <a:spcBef>
                <a:spcPts val="0"/>
              </a:spcBef>
            </a:pPr>
            <a:r>
              <a:rPr lang="en-US" b="1" dirty="0" err="1"/>
              <a:t>seq</a:t>
            </a:r>
            <a:r>
              <a:rPr lang="en-US" dirty="0"/>
              <a:t> - </a:t>
            </a:r>
            <a:r>
              <a:rPr lang="en-US" b="1" dirty="0">
                <a:hlinkClick r:id="rId8"/>
              </a:rPr>
              <a:t>weak sequencing</a:t>
            </a:r>
            <a:endParaRPr lang="en-US" dirty="0"/>
          </a:p>
          <a:p>
            <a:pPr>
              <a:lnSpc>
                <a:spcPct val="120000"/>
              </a:lnSpc>
              <a:spcBef>
                <a:spcPts val="0"/>
              </a:spcBef>
            </a:pPr>
            <a:r>
              <a:rPr lang="en-US" b="1" dirty="0"/>
              <a:t>critical</a:t>
            </a:r>
            <a:r>
              <a:rPr lang="en-US" dirty="0"/>
              <a:t> - </a:t>
            </a:r>
            <a:r>
              <a:rPr lang="en-US" b="1" dirty="0">
                <a:hlinkClick r:id="rId9"/>
              </a:rPr>
              <a:t>critical region</a:t>
            </a:r>
            <a:endParaRPr lang="en-US" dirty="0"/>
          </a:p>
          <a:p>
            <a:pPr>
              <a:lnSpc>
                <a:spcPct val="120000"/>
              </a:lnSpc>
              <a:spcBef>
                <a:spcPts val="0"/>
              </a:spcBef>
            </a:pPr>
            <a:r>
              <a:rPr lang="en-US" b="1" dirty="0"/>
              <a:t>ignore</a:t>
            </a:r>
            <a:r>
              <a:rPr lang="en-US" dirty="0"/>
              <a:t> - </a:t>
            </a:r>
            <a:r>
              <a:rPr lang="en-US" b="1" dirty="0">
                <a:hlinkClick r:id="rId10"/>
              </a:rPr>
              <a:t>ignore</a:t>
            </a:r>
            <a:endParaRPr lang="en-US" dirty="0"/>
          </a:p>
          <a:p>
            <a:pPr>
              <a:lnSpc>
                <a:spcPct val="120000"/>
              </a:lnSpc>
              <a:spcBef>
                <a:spcPts val="0"/>
              </a:spcBef>
            </a:pPr>
            <a:r>
              <a:rPr lang="en-US" b="1" dirty="0"/>
              <a:t>consider</a:t>
            </a:r>
            <a:r>
              <a:rPr lang="en-US" dirty="0"/>
              <a:t> - </a:t>
            </a:r>
            <a:r>
              <a:rPr lang="en-US" b="1" dirty="0">
                <a:hlinkClick r:id="rId11"/>
              </a:rPr>
              <a:t>consider</a:t>
            </a:r>
            <a:endParaRPr lang="en-US" dirty="0"/>
          </a:p>
          <a:p>
            <a:pPr>
              <a:lnSpc>
                <a:spcPct val="120000"/>
              </a:lnSpc>
              <a:spcBef>
                <a:spcPts val="0"/>
              </a:spcBef>
            </a:pPr>
            <a:r>
              <a:rPr lang="en-US" b="1" dirty="0"/>
              <a:t>assert</a:t>
            </a:r>
            <a:r>
              <a:rPr lang="en-US" dirty="0"/>
              <a:t> - </a:t>
            </a:r>
            <a:r>
              <a:rPr lang="en-US" b="1" dirty="0">
                <a:hlinkClick r:id="rId12"/>
              </a:rPr>
              <a:t>assertion</a:t>
            </a:r>
            <a:endParaRPr lang="en-US" dirty="0"/>
          </a:p>
          <a:p>
            <a:pPr>
              <a:lnSpc>
                <a:spcPct val="120000"/>
              </a:lnSpc>
              <a:spcBef>
                <a:spcPts val="0"/>
              </a:spcBef>
            </a:pPr>
            <a:r>
              <a:rPr lang="en-US" b="1" dirty="0" err="1"/>
              <a:t>neg</a:t>
            </a:r>
            <a:r>
              <a:rPr lang="en-US" dirty="0"/>
              <a:t> - </a:t>
            </a:r>
            <a:r>
              <a:rPr lang="en-US" b="1" dirty="0">
                <a:hlinkClick r:id="rId13"/>
              </a:rPr>
              <a:t>negative</a:t>
            </a:r>
            <a:endParaRPr lang="en-US" dirty="0"/>
          </a:p>
          <a:p>
            <a:pPr marL="0" indent="0">
              <a:lnSpc>
                <a:spcPct val="120000"/>
              </a:lnSpc>
              <a:spcBef>
                <a:spcPts val="0"/>
              </a:spcBef>
              <a:buNone/>
            </a:pP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108</a:t>
            </a:fld>
            <a:endParaRPr lang="en-US"/>
          </a:p>
        </p:txBody>
      </p:sp>
      <p:pic>
        <p:nvPicPr>
          <p:cNvPr id="5" name="Picture 4"/>
          <p:cNvPicPr>
            <a:picLocks noChangeAspect="1"/>
          </p:cNvPicPr>
          <p:nvPr/>
        </p:nvPicPr>
        <p:blipFill>
          <a:blip r:embed="rId14"/>
          <a:stretch>
            <a:fillRect/>
          </a:stretch>
        </p:blipFill>
        <p:spPr>
          <a:xfrm>
            <a:off x="4771956" y="1423302"/>
            <a:ext cx="1973751" cy="1508891"/>
          </a:xfrm>
          <a:prstGeom prst="rect">
            <a:avLst/>
          </a:prstGeom>
        </p:spPr>
      </p:pic>
      <p:pic>
        <p:nvPicPr>
          <p:cNvPr id="6" name="Picture 5"/>
          <p:cNvPicPr>
            <a:picLocks noChangeAspect="1"/>
          </p:cNvPicPr>
          <p:nvPr/>
        </p:nvPicPr>
        <p:blipFill>
          <a:blip r:embed="rId15"/>
          <a:stretch>
            <a:fillRect/>
          </a:stretch>
        </p:blipFill>
        <p:spPr>
          <a:xfrm>
            <a:off x="6781112" y="1470390"/>
            <a:ext cx="1920406" cy="1112616"/>
          </a:xfrm>
          <a:prstGeom prst="rect">
            <a:avLst/>
          </a:prstGeom>
        </p:spPr>
      </p:pic>
      <p:pic>
        <p:nvPicPr>
          <p:cNvPr id="7" name="Picture 6"/>
          <p:cNvPicPr>
            <a:picLocks noChangeAspect="1"/>
          </p:cNvPicPr>
          <p:nvPr/>
        </p:nvPicPr>
        <p:blipFill>
          <a:blip r:embed="rId16"/>
          <a:stretch>
            <a:fillRect/>
          </a:stretch>
        </p:blipFill>
        <p:spPr>
          <a:xfrm>
            <a:off x="8903192" y="1226365"/>
            <a:ext cx="1988992" cy="1447925"/>
          </a:xfrm>
          <a:prstGeom prst="rect">
            <a:avLst/>
          </a:prstGeom>
        </p:spPr>
      </p:pic>
      <p:pic>
        <p:nvPicPr>
          <p:cNvPr id="8" name="Picture 7"/>
          <p:cNvPicPr>
            <a:picLocks noChangeAspect="1"/>
          </p:cNvPicPr>
          <p:nvPr/>
        </p:nvPicPr>
        <p:blipFill>
          <a:blip r:embed="rId17"/>
          <a:stretch>
            <a:fillRect/>
          </a:stretch>
        </p:blipFill>
        <p:spPr>
          <a:xfrm>
            <a:off x="9306541" y="2143455"/>
            <a:ext cx="2011854" cy="1577477"/>
          </a:xfrm>
          <a:prstGeom prst="rect">
            <a:avLst/>
          </a:prstGeom>
        </p:spPr>
      </p:pic>
      <p:pic>
        <p:nvPicPr>
          <p:cNvPr id="9" name="Picture 8"/>
          <p:cNvPicPr>
            <a:picLocks noChangeAspect="1"/>
          </p:cNvPicPr>
          <p:nvPr/>
        </p:nvPicPr>
        <p:blipFill>
          <a:blip r:embed="rId18"/>
          <a:stretch>
            <a:fillRect/>
          </a:stretch>
        </p:blipFill>
        <p:spPr>
          <a:xfrm>
            <a:off x="9635069" y="3264069"/>
            <a:ext cx="1920406" cy="1554615"/>
          </a:xfrm>
          <a:prstGeom prst="rect">
            <a:avLst/>
          </a:prstGeom>
        </p:spPr>
      </p:pic>
      <p:pic>
        <p:nvPicPr>
          <p:cNvPr id="10" name="Picture 9"/>
          <p:cNvPicPr>
            <a:picLocks noChangeAspect="1"/>
          </p:cNvPicPr>
          <p:nvPr/>
        </p:nvPicPr>
        <p:blipFill>
          <a:blip r:embed="rId19"/>
          <a:stretch>
            <a:fillRect/>
          </a:stretch>
        </p:blipFill>
        <p:spPr>
          <a:xfrm>
            <a:off x="9890927" y="4644980"/>
            <a:ext cx="2126164" cy="2149026"/>
          </a:xfrm>
          <a:prstGeom prst="rect">
            <a:avLst/>
          </a:prstGeom>
        </p:spPr>
      </p:pic>
      <p:pic>
        <p:nvPicPr>
          <p:cNvPr id="11" name="Picture 10"/>
          <p:cNvPicPr>
            <a:picLocks noChangeAspect="1"/>
          </p:cNvPicPr>
          <p:nvPr/>
        </p:nvPicPr>
        <p:blipFill>
          <a:blip r:embed="rId20"/>
          <a:stretch>
            <a:fillRect/>
          </a:stretch>
        </p:blipFill>
        <p:spPr>
          <a:xfrm>
            <a:off x="4101008" y="2848949"/>
            <a:ext cx="2156647" cy="2049958"/>
          </a:xfrm>
          <a:prstGeom prst="rect">
            <a:avLst/>
          </a:prstGeom>
        </p:spPr>
      </p:pic>
      <p:pic>
        <p:nvPicPr>
          <p:cNvPr id="13" name="Picture 12"/>
          <p:cNvPicPr>
            <a:picLocks noChangeAspect="1"/>
          </p:cNvPicPr>
          <p:nvPr/>
        </p:nvPicPr>
        <p:blipFill>
          <a:blip r:embed="rId21"/>
          <a:stretch>
            <a:fillRect/>
          </a:stretch>
        </p:blipFill>
        <p:spPr>
          <a:xfrm>
            <a:off x="4517493" y="4815663"/>
            <a:ext cx="2126164" cy="2042337"/>
          </a:xfrm>
          <a:prstGeom prst="rect">
            <a:avLst/>
          </a:prstGeom>
        </p:spPr>
      </p:pic>
      <p:pic>
        <p:nvPicPr>
          <p:cNvPr id="14" name="Picture 13"/>
          <p:cNvPicPr>
            <a:picLocks noChangeAspect="1"/>
          </p:cNvPicPr>
          <p:nvPr/>
        </p:nvPicPr>
        <p:blipFill>
          <a:blip r:embed="rId22"/>
          <a:stretch>
            <a:fillRect/>
          </a:stretch>
        </p:blipFill>
        <p:spPr>
          <a:xfrm>
            <a:off x="7369395" y="4830904"/>
            <a:ext cx="2156647" cy="2027096"/>
          </a:xfrm>
          <a:prstGeom prst="rect">
            <a:avLst/>
          </a:prstGeom>
        </p:spPr>
      </p:pic>
      <p:pic>
        <p:nvPicPr>
          <p:cNvPr id="15" name="Picture 14"/>
          <p:cNvPicPr>
            <a:picLocks noChangeAspect="1"/>
          </p:cNvPicPr>
          <p:nvPr/>
        </p:nvPicPr>
        <p:blipFill>
          <a:blip r:embed="rId23"/>
          <a:stretch>
            <a:fillRect/>
          </a:stretch>
        </p:blipFill>
        <p:spPr>
          <a:xfrm>
            <a:off x="6745707" y="3045686"/>
            <a:ext cx="1767993" cy="1508891"/>
          </a:xfrm>
          <a:prstGeom prst="rect">
            <a:avLst/>
          </a:prstGeom>
        </p:spPr>
      </p:pic>
    </p:spTree>
    <p:extLst>
      <p:ext uri="{BB962C8B-B14F-4D97-AF65-F5344CB8AC3E}">
        <p14:creationId xmlns:p14="http://schemas.microsoft.com/office/powerpoint/2010/main" val="35633813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Sequence</a:t>
            </a:r>
            <a:r>
              <a:rPr lang="fr-FR" dirty="0"/>
              <a:t> </a:t>
            </a:r>
            <a:r>
              <a:rPr lang="fr-FR" dirty="0" err="1"/>
              <a:t>diagram</a:t>
            </a:r>
            <a:r>
              <a:rPr lang="fr-FR" dirty="0"/>
              <a:t> </a:t>
            </a:r>
            <a:r>
              <a:rPr lang="fr-FR" dirty="0" err="1"/>
              <a:t>examples</a:t>
            </a:r>
            <a:endParaRPr lang="fr-FR" dirty="0"/>
          </a:p>
        </p:txBody>
      </p:sp>
      <p:sp>
        <p:nvSpPr>
          <p:cNvPr id="3" name="Content Placeholder 2"/>
          <p:cNvSpPr>
            <a:spLocks noGrp="1"/>
          </p:cNvSpPr>
          <p:nvPr>
            <p:ph idx="1"/>
          </p:nvPr>
        </p:nvSpPr>
        <p:spPr>
          <a:xfrm>
            <a:off x="838200" y="1825625"/>
            <a:ext cx="11633200" cy="4351338"/>
          </a:xfrm>
        </p:spPr>
        <p:txBody>
          <a:bodyPr/>
          <a:lstStyle/>
          <a:p>
            <a:pPr marL="0" indent="0">
              <a:buNone/>
            </a:pPr>
            <a:r>
              <a:rPr lang="fr-FR" dirty="0" err="1"/>
              <a:t>See</a:t>
            </a:r>
            <a:r>
              <a:rPr lang="fr-FR" dirty="0"/>
              <a:t> </a:t>
            </a:r>
            <a:r>
              <a:rPr lang="fr-FR" dirty="0">
                <a:hlinkClick r:id="rId2"/>
              </a:rPr>
              <a:t>https://www.uml-diagrams.org/sequence-diagrams-examples.html</a:t>
            </a:r>
            <a:r>
              <a:rPr lang="fr-FR" dirty="0"/>
              <a:t> </a:t>
            </a:r>
          </a:p>
        </p:txBody>
      </p:sp>
      <p:sp>
        <p:nvSpPr>
          <p:cNvPr id="4" name="Slide Number Placeholder 3"/>
          <p:cNvSpPr>
            <a:spLocks noGrp="1"/>
          </p:cNvSpPr>
          <p:nvPr>
            <p:ph type="sldNum" sz="quarter" idx="12"/>
          </p:nvPr>
        </p:nvSpPr>
        <p:spPr/>
        <p:txBody>
          <a:bodyPr/>
          <a:lstStyle/>
          <a:p>
            <a:fld id="{50488829-712A-49CD-A5AC-8F60246B7228}" type="slidenum">
              <a:rPr lang="en-US" smtClean="0"/>
              <a:t>109</a:t>
            </a:fld>
            <a:endParaRPr lang="en-US"/>
          </a:p>
        </p:txBody>
      </p:sp>
    </p:spTree>
    <p:extLst>
      <p:ext uri="{BB962C8B-B14F-4D97-AF65-F5344CB8AC3E}">
        <p14:creationId xmlns:p14="http://schemas.microsoft.com/office/powerpoint/2010/main" val="2254607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1D16A36F-070D-8548-A848-247C8420A8C1}"/>
              </a:ext>
            </a:extLst>
          </p:cNvPr>
          <p:cNvSpPr>
            <a:spLocks noGrp="1" noChangeArrowheads="1"/>
          </p:cNvSpPr>
          <p:nvPr>
            <p:ph type="title"/>
          </p:nvPr>
        </p:nvSpPr>
        <p:spPr/>
        <p:txBody>
          <a:bodyPr/>
          <a:lstStyle/>
          <a:p>
            <a:pPr eaLnBrk="1" hangingPunct="1">
              <a:defRPr/>
            </a:pPr>
            <a:r>
              <a:rPr lang="fr-FR" altLang="fr-FR">
                <a:ea typeface="ＭＳ Ｐゴシック" pitchFamily="-111" charset="-128"/>
              </a:rPr>
              <a:t>UML Vocabulary</a:t>
            </a:r>
          </a:p>
        </p:txBody>
      </p:sp>
      <p:sp>
        <p:nvSpPr>
          <p:cNvPr id="13315" name="Line 3"/>
          <p:cNvSpPr>
            <a:spLocks noChangeShapeType="1"/>
          </p:cNvSpPr>
          <p:nvPr/>
        </p:nvSpPr>
        <p:spPr bwMode="auto">
          <a:xfrm flipH="1">
            <a:off x="3348039" y="1752600"/>
            <a:ext cx="2314575" cy="4572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3316" name="Line 4"/>
          <p:cNvSpPr>
            <a:spLocks noChangeShapeType="1"/>
          </p:cNvSpPr>
          <p:nvPr/>
        </p:nvSpPr>
        <p:spPr bwMode="auto">
          <a:xfrm>
            <a:off x="5662614" y="1752600"/>
            <a:ext cx="1114425" cy="9144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3317" name="Line 5"/>
          <p:cNvSpPr>
            <a:spLocks noChangeShapeType="1"/>
          </p:cNvSpPr>
          <p:nvPr/>
        </p:nvSpPr>
        <p:spPr bwMode="auto">
          <a:xfrm>
            <a:off x="5662613" y="1752600"/>
            <a:ext cx="3600450" cy="14478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3318" name="Text Box 6"/>
          <p:cNvSpPr txBox="1">
            <a:spLocks noChangeArrowheads="1"/>
          </p:cNvSpPr>
          <p:nvPr/>
        </p:nvSpPr>
        <p:spPr bwMode="auto">
          <a:xfrm>
            <a:off x="1804988" y="2332038"/>
            <a:ext cx="292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fr-FR" altLang="fr-FR" sz="2400" b="1" dirty="0">
                <a:solidFill>
                  <a:srgbClr val="000099"/>
                </a:solidFill>
              </a:rPr>
              <a:t>Basic components</a:t>
            </a:r>
          </a:p>
        </p:txBody>
      </p:sp>
      <p:sp>
        <p:nvSpPr>
          <p:cNvPr id="13319" name="Text Box 7"/>
          <p:cNvSpPr txBox="1">
            <a:spLocks noChangeArrowheads="1"/>
          </p:cNvSpPr>
          <p:nvPr/>
        </p:nvSpPr>
        <p:spPr bwMode="auto">
          <a:xfrm>
            <a:off x="6091238" y="2560638"/>
            <a:ext cx="155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fr-FR" altLang="fr-FR" sz="2400" b="1" dirty="0">
                <a:solidFill>
                  <a:srgbClr val="000099"/>
                </a:solidFill>
              </a:rPr>
              <a:t>Relations</a:t>
            </a:r>
          </a:p>
        </p:txBody>
      </p:sp>
      <p:sp>
        <p:nvSpPr>
          <p:cNvPr id="13320" name="Text Box 8"/>
          <p:cNvSpPr txBox="1">
            <a:spLocks noChangeArrowheads="1"/>
          </p:cNvSpPr>
          <p:nvPr/>
        </p:nvSpPr>
        <p:spPr bwMode="auto">
          <a:xfrm>
            <a:off x="8389938" y="3246438"/>
            <a:ext cx="1587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fr-FR" altLang="fr-FR" sz="2400" b="1" dirty="0" err="1">
                <a:solidFill>
                  <a:srgbClr val="000099"/>
                </a:solidFill>
              </a:rPr>
              <a:t>Diagrams</a:t>
            </a:r>
            <a:endParaRPr lang="fr-FR" altLang="fr-FR" sz="2400" b="1" dirty="0">
              <a:solidFill>
                <a:srgbClr val="000099"/>
              </a:solidFill>
            </a:endParaRPr>
          </a:p>
        </p:txBody>
      </p:sp>
      <p:sp>
        <p:nvSpPr>
          <p:cNvPr id="13321" name="Line 9"/>
          <p:cNvSpPr>
            <a:spLocks noChangeShapeType="1"/>
          </p:cNvSpPr>
          <p:nvPr/>
        </p:nvSpPr>
        <p:spPr bwMode="auto">
          <a:xfrm flipH="1">
            <a:off x="1976439" y="2743200"/>
            <a:ext cx="1114425" cy="6096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3322" name="Line 10"/>
          <p:cNvSpPr>
            <a:spLocks noChangeShapeType="1"/>
          </p:cNvSpPr>
          <p:nvPr/>
        </p:nvSpPr>
        <p:spPr bwMode="auto">
          <a:xfrm>
            <a:off x="3005139" y="2743200"/>
            <a:ext cx="1114425" cy="13716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3323" name="Line 11"/>
          <p:cNvSpPr>
            <a:spLocks noChangeShapeType="1"/>
          </p:cNvSpPr>
          <p:nvPr/>
        </p:nvSpPr>
        <p:spPr bwMode="auto">
          <a:xfrm>
            <a:off x="3005138" y="2743200"/>
            <a:ext cx="1371600" cy="5334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3324" name="Line 12"/>
          <p:cNvSpPr>
            <a:spLocks noChangeShapeType="1"/>
          </p:cNvSpPr>
          <p:nvPr/>
        </p:nvSpPr>
        <p:spPr bwMode="auto">
          <a:xfrm>
            <a:off x="3005138" y="2743200"/>
            <a:ext cx="1885950" cy="1524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3325" name="Text Box 13"/>
          <p:cNvSpPr txBox="1">
            <a:spLocks noChangeArrowheads="1"/>
          </p:cNvSpPr>
          <p:nvPr/>
        </p:nvSpPr>
        <p:spPr bwMode="auto">
          <a:xfrm>
            <a:off x="1547813" y="3322638"/>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fr-FR" altLang="fr-FR" sz="2400" b="1">
                <a:solidFill>
                  <a:srgbClr val="008000"/>
                </a:solidFill>
              </a:rPr>
              <a:t>Struct.</a:t>
            </a:r>
          </a:p>
        </p:txBody>
      </p:sp>
      <p:sp>
        <p:nvSpPr>
          <p:cNvPr id="13326" name="Text Box 14"/>
          <p:cNvSpPr txBox="1">
            <a:spLocks noChangeArrowheads="1"/>
          </p:cNvSpPr>
          <p:nvPr/>
        </p:nvSpPr>
        <p:spPr bwMode="auto">
          <a:xfrm>
            <a:off x="3690939" y="4084638"/>
            <a:ext cx="1131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fr-FR" altLang="fr-FR" sz="2400" b="1" dirty="0" err="1">
                <a:solidFill>
                  <a:srgbClr val="008000"/>
                </a:solidFill>
              </a:rPr>
              <a:t>Comp</a:t>
            </a:r>
            <a:r>
              <a:rPr lang="fr-FR" altLang="fr-FR" sz="2400" b="1" dirty="0">
                <a:solidFill>
                  <a:srgbClr val="008000"/>
                </a:solidFill>
              </a:rPr>
              <a:t>.</a:t>
            </a:r>
          </a:p>
        </p:txBody>
      </p:sp>
      <p:sp>
        <p:nvSpPr>
          <p:cNvPr id="13327" name="Text Box 15"/>
          <p:cNvSpPr txBox="1">
            <a:spLocks noChangeArrowheads="1"/>
          </p:cNvSpPr>
          <p:nvPr/>
        </p:nvSpPr>
        <p:spPr bwMode="auto">
          <a:xfrm>
            <a:off x="4462464" y="3322638"/>
            <a:ext cx="1182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fr-FR" altLang="fr-FR" sz="2400" b="1" dirty="0">
                <a:solidFill>
                  <a:srgbClr val="008000"/>
                </a:solidFill>
              </a:rPr>
              <a:t>Group.</a:t>
            </a:r>
            <a:endParaRPr lang="fr-FR" altLang="fr-FR" sz="2400" b="1" dirty="0">
              <a:solidFill>
                <a:schemeClr val="tx1"/>
              </a:solidFill>
            </a:endParaRPr>
          </a:p>
        </p:txBody>
      </p:sp>
      <p:sp>
        <p:nvSpPr>
          <p:cNvPr id="13328" name="Text Box 16"/>
          <p:cNvSpPr txBox="1">
            <a:spLocks noChangeArrowheads="1"/>
          </p:cNvSpPr>
          <p:nvPr/>
        </p:nvSpPr>
        <p:spPr bwMode="auto">
          <a:xfrm>
            <a:off x="4633913" y="2789238"/>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fr-FR" altLang="fr-FR" sz="2400" b="1" dirty="0">
                <a:solidFill>
                  <a:srgbClr val="008000"/>
                </a:solidFill>
              </a:rPr>
              <a:t>Annot.</a:t>
            </a:r>
          </a:p>
        </p:txBody>
      </p:sp>
      <p:sp>
        <p:nvSpPr>
          <p:cNvPr id="13329" name="Text Box 17"/>
          <p:cNvSpPr txBox="1">
            <a:spLocks noChangeArrowheads="1"/>
          </p:cNvSpPr>
          <p:nvPr/>
        </p:nvSpPr>
        <p:spPr bwMode="auto">
          <a:xfrm>
            <a:off x="1633539" y="3765550"/>
            <a:ext cx="16605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nSpc>
                <a:spcPct val="90000"/>
              </a:lnSpc>
              <a:spcBef>
                <a:spcPct val="0"/>
              </a:spcBef>
              <a:buClrTx/>
              <a:buSzTx/>
              <a:buFontTx/>
              <a:buNone/>
            </a:pPr>
            <a:r>
              <a:rPr lang="fr-FR" altLang="fr-FR" sz="1800" dirty="0"/>
              <a:t>Use cases</a:t>
            </a:r>
          </a:p>
          <a:p>
            <a:pPr>
              <a:lnSpc>
                <a:spcPct val="90000"/>
              </a:lnSpc>
              <a:spcBef>
                <a:spcPct val="0"/>
              </a:spcBef>
              <a:buClrTx/>
              <a:buSzTx/>
              <a:buFontTx/>
              <a:buNone/>
            </a:pPr>
            <a:r>
              <a:rPr lang="fr-FR" altLang="fr-FR" sz="1800" dirty="0"/>
              <a:t>Classes</a:t>
            </a:r>
          </a:p>
          <a:p>
            <a:pPr>
              <a:lnSpc>
                <a:spcPct val="90000"/>
              </a:lnSpc>
              <a:spcBef>
                <a:spcPct val="0"/>
              </a:spcBef>
              <a:buClrTx/>
              <a:buSzTx/>
              <a:buFontTx/>
              <a:buNone/>
            </a:pPr>
            <a:r>
              <a:rPr lang="fr-FR" altLang="fr-FR" sz="1800" dirty="0"/>
              <a:t>Active classes</a:t>
            </a:r>
          </a:p>
          <a:p>
            <a:pPr>
              <a:lnSpc>
                <a:spcPct val="90000"/>
              </a:lnSpc>
              <a:spcBef>
                <a:spcPct val="0"/>
              </a:spcBef>
              <a:buClrTx/>
              <a:buSzTx/>
              <a:buFontTx/>
              <a:buNone/>
            </a:pPr>
            <a:r>
              <a:rPr lang="fr-FR" altLang="fr-FR" sz="1800" dirty="0"/>
              <a:t>Interface</a:t>
            </a:r>
          </a:p>
          <a:p>
            <a:pPr>
              <a:lnSpc>
                <a:spcPct val="90000"/>
              </a:lnSpc>
              <a:spcBef>
                <a:spcPct val="0"/>
              </a:spcBef>
              <a:buClrTx/>
              <a:buSzTx/>
              <a:buFontTx/>
              <a:buNone/>
            </a:pPr>
            <a:r>
              <a:rPr lang="fr-FR" altLang="fr-FR" sz="1800" dirty="0"/>
              <a:t>Component</a:t>
            </a:r>
          </a:p>
          <a:p>
            <a:pPr>
              <a:lnSpc>
                <a:spcPct val="90000"/>
              </a:lnSpc>
              <a:spcBef>
                <a:spcPct val="0"/>
              </a:spcBef>
              <a:buClrTx/>
              <a:buSzTx/>
              <a:buFontTx/>
              <a:buNone/>
            </a:pPr>
            <a:r>
              <a:rPr lang="fr-FR" altLang="fr-FR" sz="1800" dirty="0"/>
              <a:t>Collaboration </a:t>
            </a:r>
          </a:p>
          <a:p>
            <a:pPr>
              <a:lnSpc>
                <a:spcPct val="90000"/>
              </a:lnSpc>
              <a:spcBef>
                <a:spcPct val="0"/>
              </a:spcBef>
              <a:buClrTx/>
              <a:buSzTx/>
              <a:buFontTx/>
              <a:buNone/>
            </a:pPr>
            <a:r>
              <a:rPr lang="fr-FR" altLang="fr-FR" sz="1800" dirty="0" err="1"/>
              <a:t>Node</a:t>
            </a:r>
            <a:endParaRPr lang="fr-FR" altLang="fr-FR" sz="1800" dirty="0"/>
          </a:p>
        </p:txBody>
      </p:sp>
      <p:sp>
        <p:nvSpPr>
          <p:cNvPr id="13330" name="Text Box 18"/>
          <p:cNvSpPr txBox="1">
            <a:spLocks noChangeArrowheads="1"/>
          </p:cNvSpPr>
          <p:nvPr/>
        </p:nvSpPr>
        <p:spPr bwMode="auto">
          <a:xfrm>
            <a:off x="3844926" y="4510088"/>
            <a:ext cx="16605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nSpc>
                <a:spcPct val="90000"/>
              </a:lnSpc>
              <a:spcBef>
                <a:spcPct val="0"/>
              </a:spcBef>
              <a:buClrTx/>
              <a:buSzTx/>
              <a:buFontTx/>
              <a:buNone/>
            </a:pPr>
            <a:r>
              <a:rPr lang="fr-FR" altLang="fr-FR" sz="1800" dirty="0"/>
              <a:t>Interaction</a:t>
            </a:r>
          </a:p>
          <a:p>
            <a:pPr>
              <a:lnSpc>
                <a:spcPct val="90000"/>
              </a:lnSpc>
              <a:spcBef>
                <a:spcPct val="0"/>
              </a:spcBef>
              <a:buClrTx/>
              <a:buSzTx/>
              <a:buFontTx/>
              <a:buNone/>
            </a:pPr>
            <a:r>
              <a:rPr lang="fr-FR" altLang="fr-FR" sz="1800" dirty="0"/>
              <a:t>State machine</a:t>
            </a:r>
          </a:p>
        </p:txBody>
      </p:sp>
      <p:sp>
        <p:nvSpPr>
          <p:cNvPr id="13331" name="Text Box 19"/>
          <p:cNvSpPr txBox="1">
            <a:spLocks noChangeArrowheads="1"/>
          </p:cNvSpPr>
          <p:nvPr/>
        </p:nvSpPr>
        <p:spPr bwMode="auto">
          <a:xfrm>
            <a:off x="5233988" y="3689350"/>
            <a:ext cx="140335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nSpc>
                <a:spcPct val="90000"/>
              </a:lnSpc>
              <a:spcBef>
                <a:spcPct val="0"/>
              </a:spcBef>
              <a:buClrTx/>
              <a:buSzTx/>
              <a:buFontTx/>
              <a:buNone/>
            </a:pPr>
            <a:r>
              <a:rPr lang="fr-FR" altLang="fr-FR" sz="1800" dirty="0"/>
              <a:t>Package</a:t>
            </a:r>
          </a:p>
          <a:p>
            <a:pPr>
              <a:lnSpc>
                <a:spcPct val="90000"/>
              </a:lnSpc>
              <a:spcBef>
                <a:spcPct val="0"/>
              </a:spcBef>
              <a:buClrTx/>
              <a:buSzTx/>
              <a:buFontTx/>
              <a:buNone/>
            </a:pPr>
            <a:r>
              <a:rPr lang="fr-FR" altLang="fr-FR" sz="1800" dirty="0"/>
              <a:t>Model</a:t>
            </a:r>
          </a:p>
          <a:p>
            <a:pPr>
              <a:lnSpc>
                <a:spcPct val="90000"/>
              </a:lnSpc>
              <a:spcBef>
                <a:spcPct val="0"/>
              </a:spcBef>
              <a:buClrTx/>
              <a:buSzTx/>
              <a:buFontTx/>
              <a:buNone/>
            </a:pPr>
            <a:r>
              <a:rPr lang="fr-FR" altLang="fr-FR" sz="1800" dirty="0" err="1"/>
              <a:t>Sub</a:t>
            </a:r>
            <a:r>
              <a:rPr lang="fr-FR" altLang="fr-FR" sz="1800" dirty="0"/>
              <a:t>-system</a:t>
            </a:r>
          </a:p>
          <a:p>
            <a:pPr>
              <a:lnSpc>
                <a:spcPct val="90000"/>
              </a:lnSpc>
              <a:spcBef>
                <a:spcPct val="0"/>
              </a:spcBef>
              <a:buClrTx/>
              <a:buSzTx/>
              <a:buFontTx/>
              <a:buNone/>
            </a:pPr>
            <a:r>
              <a:rPr lang="fr-FR" altLang="fr-FR" sz="1800" dirty="0"/>
              <a:t>Framework</a:t>
            </a:r>
          </a:p>
        </p:txBody>
      </p:sp>
      <p:sp>
        <p:nvSpPr>
          <p:cNvPr id="13332" name="Text Box 20"/>
          <p:cNvSpPr txBox="1">
            <a:spLocks noChangeArrowheads="1"/>
          </p:cNvSpPr>
          <p:nvPr/>
        </p:nvSpPr>
        <p:spPr bwMode="auto">
          <a:xfrm>
            <a:off x="5491163" y="3005138"/>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fr-FR" altLang="fr-FR" sz="1800"/>
              <a:t>note</a:t>
            </a:r>
          </a:p>
        </p:txBody>
      </p:sp>
      <p:sp>
        <p:nvSpPr>
          <p:cNvPr id="13333" name="Text Box 21"/>
          <p:cNvSpPr txBox="1">
            <a:spLocks noChangeArrowheads="1"/>
          </p:cNvSpPr>
          <p:nvPr/>
        </p:nvSpPr>
        <p:spPr bwMode="auto">
          <a:xfrm>
            <a:off x="6691314" y="2852739"/>
            <a:ext cx="1685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fr-FR" altLang="fr-FR" sz="1800" dirty="0" err="1"/>
              <a:t>Dependences</a:t>
            </a:r>
            <a:endParaRPr lang="fr-FR" altLang="fr-FR" sz="1800" dirty="0"/>
          </a:p>
          <a:p>
            <a:pPr>
              <a:spcBef>
                <a:spcPct val="0"/>
              </a:spcBef>
              <a:buClrTx/>
              <a:buSzTx/>
              <a:buFontTx/>
              <a:buNone/>
            </a:pPr>
            <a:r>
              <a:rPr lang="fr-FR" altLang="fr-FR" sz="1800" dirty="0"/>
              <a:t>Associations</a:t>
            </a:r>
          </a:p>
          <a:p>
            <a:pPr>
              <a:spcBef>
                <a:spcPct val="0"/>
              </a:spcBef>
              <a:buClrTx/>
              <a:buSzTx/>
              <a:buFontTx/>
              <a:buNone/>
            </a:pPr>
            <a:r>
              <a:rPr lang="fr-FR" altLang="fr-FR" sz="1800" dirty="0" err="1"/>
              <a:t>Generalisation</a:t>
            </a:r>
            <a:endParaRPr lang="fr-FR" altLang="fr-FR" sz="2400" dirty="0"/>
          </a:p>
        </p:txBody>
      </p:sp>
      <p:sp>
        <p:nvSpPr>
          <p:cNvPr id="13334" name="Text Box 22"/>
          <p:cNvSpPr txBox="1">
            <a:spLocks noChangeArrowheads="1"/>
          </p:cNvSpPr>
          <p:nvPr/>
        </p:nvSpPr>
        <p:spPr bwMode="auto">
          <a:xfrm>
            <a:off x="8143875" y="3743326"/>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endParaRPr lang="fr-FR" altLang="fr-FR" sz="1800"/>
          </a:p>
          <a:p>
            <a:pPr>
              <a:spcBef>
                <a:spcPct val="0"/>
              </a:spcBef>
              <a:buClrTx/>
              <a:buSzTx/>
              <a:buFontTx/>
              <a:buNone/>
            </a:pPr>
            <a:endParaRPr lang="fr-FR" altLang="fr-FR" sz="1800"/>
          </a:p>
        </p:txBody>
      </p:sp>
      <p:sp>
        <p:nvSpPr>
          <p:cNvPr id="13335" name="Text Box 23"/>
          <p:cNvSpPr txBox="1">
            <a:spLocks noChangeArrowheads="1"/>
          </p:cNvSpPr>
          <p:nvPr/>
        </p:nvSpPr>
        <p:spPr bwMode="auto">
          <a:xfrm>
            <a:off x="2919414" y="5608638"/>
            <a:ext cx="3767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fr-FR" altLang="fr-FR" sz="2400" b="1">
                <a:solidFill>
                  <a:srgbClr val="FF3300"/>
                </a:solidFill>
              </a:rPr>
              <a:t>+ extention mechanisms</a:t>
            </a:r>
          </a:p>
        </p:txBody>
      </p:sp>
    </p:spTree>
    <p:extLst>
      <p:ext uri="{BB962C8B-B14F-4D97-AF65-F5344CB8AC3E}">
        <p14:creationId xmlns:p14="http://schemas.microsoft.com/office/powerpoint/2010/main" val="6318764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36282" y="887849"/>
            <a:ext cx="9763876" cy="5262125"/>
          </a:xfrm>
          <a:prstGeom prst="rect">
            <a:avLst/>
          </a:prstGeom>
        </p:spPr>
      </p:pic>
      <p:sp>
        <p:nvSpPr>
          <p:cNvPr id="441346" name="Rectangle 1026">
            <a:extLst>
              <a:ext uri="{FF2B5EF4-FFF2-40B4-BE49-F238E27FC236}">
                <a16:creationId xmlns:a16="http://schemas.microsoft.com/office/drawing/2014/main" id="{13B7671B-EAB5-B04B-97BA-AEA4513921AC}"/>
              </a:ext>
            </a:extLst>
          </p:cNvPr>
          <p:cNvSpPr>
            <a:spLocks noGrp="1" noChangeArrowheads="1"/>
          </p:cNvSpPr>
          <p:nvPr>
            <p:ph type="title"/>
          </p:nvPr>
        </p:nvSpPr>
        <p:spPr/>
        <p:txBody>
          <a:bodyPr/>
          <a:lstStyle/>
          <a:p>
            <a:pPr>
              <a:defRPr/>
            </a:pPr>
            <a:r>
              <a:rPr lang="fr-FR" altLang="fr-FR" dirty="0">
                <a:ea typeface="ＭＳ Ｐゴシック" pitchFamily="-111" charset="-128"/>
              </a:rPr>
              <a:t>UML </a:t>
            </a:r>
            <a:r>
              <a:rPr lang="fr-FR" altLang="fr-FR" dirty="0" err="1">
                <a:ea typeface="ＭＳ Ｐゴシック" pitchFamily="-111" charset="-128"/>
              </a:rPr>
              <a:t>Diagrams</a:t>
            </a:r>
            <a:endParaRPr lang="fr-FR" altLang="fr-FR" dirty="0">
              <a:ea typeface="ＭＳ Ｐゴシック" pitchFamily="-111" charset="-128"/>
            </a:endParaRPr>
          </a:p>
        </p:txBody>
      </p:sp>
      <p:sp>
        <p:nvSpPr>
          <p:cNvPr id="15365" name="Text Box 52"/>
          <p:cNvSpPr txBox="1">
            <a:spLocks noChangeArrowheads="1"/>
          </p:cNvSpPr>
          <p:nvPr/>
        </p:nvSpPr>
        <p:spPr bwMode="auto">
          <a:xfrm>
            <a:off x="2351088" y="6518275"/>
            <a:ext cx="7162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fr-FR" altLang="fr-FR" sz="1600" b="1" dirty="0" err="1"/>
              <a:t>Possibility</a:t>
            </a:r>
            <a:r>
              <a:rPr lang="fr-FR" altLang="fr-FR" sz="1600" b="1" dirty="0"/>
              <a:t> of </a:t>
            </a:r>
            <a:r>
              <a:rPr lang="fr-FR" altLang="fr-FR" sz="1600" b="1" dirty="0" err="1"/>
              <a:t>representing</a:t>
            </a:r>
            <a:r>
              <a:rPr lang="fr-FR" altLang="fr-FR" sz="1600" b="1" dirty="0"/>
              <a:t> the </a:t>
            </a:r>
            <a:r>
              <a:rPr lang="fr-FR" altLang="fr-FR" sz="1600" b="1" dirty="0" err="1"/>
              <a:t>same</a:t>
            </a:r>
            <a:r>
              <a:rPr lang="fr-FR" altLang="fr-FR" sz="1600" b="1" dirty="0"/>
              <a:t> </a:t>
            </a:r>
            <a:r>
              <a:rPr lang="fr-FR" altLang="fr-FR" sz="1600" b="1" dirty="0" err="1"/>
              <a:t>diagram</a:t>
            </a:r>
            <a:r>
              <a:rPr lang="fr-FR" altLang="fr-FR" sz="1600" b="1" dirty="0"/>
              <a:t> at </a:t>
            </a:r>
            <a:r>
              <a:rPr lang="fr-FR" altLang="fr-FR" sz="1600" b="1" dirty="0" err="1"/>
              <a:t>different</a:t>
            </a:r>
            <a:r>
              <a:rPr lang="fr-FR" altLang="fr-FR" sz="1600" b="1" dirty="0"/>
              <a:t> </a:t>
            </a:r>
            <a:r>
              <a:rPr lang="fr-FR" altLang="fr-FR" sz="1600" b="1" dirty="0" err="1"/>
              <a:t>levels</a:t>
            </a:r>
            <a:r>
              <a:rPr lang="fr-FR" altLang="fr-FR" sz="1600" b="1" dirty="0"/>
              <a:t> of </a:t>
            </a:r>
            <a:r>
              <a:rPr lang="fr-FR" altLang="fr-FR" sz="1600" b="1" dirty="0" err="1"/>
              <a:t>detail</a:t>
            </a:r>
            <a:endParaRPr lang="fr-FR" altLang="fr-FR" sz="1600" b="1" dirty="0"/>
          </a:p>
        </p:txBody>
      </p:sp>
      <p:sp>
        <p:nvSpPr>
          <p:cNvPr id="7" name="Rectangle 6"/>
          <p:cNvSpPr/>
          <p:nvPr/>
        </p:nvSpPr>
        <p:spPr>
          <a:xfrm>
            <a:off x="78456" y="6538912"/>
            <a:ext cx="3740126" cy="230832"/>
          </a:xfrm>
          <a:prstGeom prst="rect">
            <a:avLst/>
          </a:prstGeom>
        </p:spPr>
        <p:txBody>
          <a:bodyPr wrap="none">
            <a:spAutoFit/>
          </a:bodyPr>
          <a:lstStyle/>
          <a:p>
            <a:r>
              <a:rPr lang="fr-FR" sz="900" dirty="0"/>
              <a:t>UML </a:t>
            </a:r>
            <a:r>
              <a:rPr lang="fr-FR" sz="900" dirty="0" err="1"/>
              <a:t>Specification</a:t>
            </a:r>
            <a:r>
              <a:rPr lang="fr-FR" sz="900" dirty="0"/>
              <a:t>, v2.5.1, p727 </a:t>
            </a:r>
            <a:r>
              <a:rPr lang="fr-FR" sz="900" dirty="0">
                <a:hlinkClick r:id="rId4"/>
              </a:rPr>
              <a:t>https://www.omg.org/spec/UML/2.5.1/PDF</a:t>
            </a:r>
            <a:r>
              <a:rPr lang="fr-FR" sz="900" dirty="0"/>
              <a:t> </a:t>
            </a:r>
          </a:p>
        </p:txBody>
      </p:sp>
    </p:spTree>
    <p:extLst>
      <p:ext uri="{BB962C8B-B14F-4D97-AF65-F5344CB8AC3E}">
        <p14:creationId xmlns:p14="http://schemas.microsoft.com/office/powerpoint/2010/main" val="3126168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F629297F-6A92-1246-BFAA-5BF7500ECCDF}"/>
              </a:ext>
            </a:extLst>
          </p:cNvPr>
          <p:cNvSpPr>
            <a:spLocks noGrp="1" noChangeArrowheads="1"/>
          </p:cNvSpPr>
          <p:nvPr>
            <p:ph type="title"/>
          </p:nvPr>
        </p:nvSpPr>
        <p:spPr/>
        <p:txBody>
          <a:bodyPr/>
          <a:lstStyle/>
          <a:p>
            <a:pPr>
              <a:defRPr/>
            </a:pPr>
            <a:r>
              <a:rPr lang="fr-FR" altLang="fr-FR" dirty="0" err="1">
                <a:effectLst>
                  <a:outerShdw blurRad="38100" dist="38100" dir="2700000" algn="tl">
                    <a:srgbClr val="C0C0C0"/>
                  </a:outerShdw>
                </a:effectLst>
                <a:ea typeface="ＭＳ Ｐゴシック" panose="020B0600070205080204" pitchFamily="34" charset="-128"/>
              </a:rPr>
              <a:t>Views</a:t>
            </a:r>
            <a:r>
              <a:rPr lang="fr-FR" altLang="fr-FR" dirty="0">
                <a:effectLst>
                  <a:outerShdw blurRad="38100" dist="38100" dir="2700000" algn="tl">
                    <a:srgbClr val="C0C0C0"/>
                  </a:outerShdw>
                </a:effectLst>
                <a:ea typeface="ＭＳ Ｐゴシック" panose="020B0600070205080204" pitchFamily="34" charset="-128"/>
              </a:rPr>
              <a:t> on the Software</a:t>
            </a:r>
          </a:p>
        </p:txBody>
      </p:sp>
      <p:sp>
        <p:nvSpPr>
          <p:cNvPr id="73731" name="Rectangle 3"/>
          <p:cNvSpPr>
            <a:spLocks noChangeArrowheads="1"/>
          </p:cNvSpPr>
          <p:nvPr/>
        </p:nvSpPr>
        <p:spPr bwMode="auto">
          <a:xfrm>
            <a:off x="2362200" y="1473200"/>
            <a:ext cx="3576638" cy="2046288"/>
          </a:xfrm>
          <a:prstGeom prst="rect">
            <a:avLst/>
          </a:prstGeom>
          <a:solidFill>
            <a:srgbClr val="C0C0C0"/>
          </a:solidFill>
          <a:ln w="12700">
            <a:solidFill>
              <a:srgbClr val="C0C0C0"/>
            </a:solidFill>
            <a:miter lim="800000"/>
            <a:headEnd/>
            <a:tailEnd/>
          </a:ln>
        </p:spPr>
        <p:txBody>
          <a:bodyPr wrap="none" anchor="ct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fr-FR" altLang="fr-FR" sz="2400"/>
          </a:p>
        </p:txBody>
      </p:sp>
      <p:sp>
        <p:nvSpPr>
          <p:cNvPr id="73732" name="Rectangle 8"/>
          <p:cNvSpPr>
            <a:spLocks noChangeArrowheads="1"/>
          </p:cNvSpPr>
          <p:nvPr/>
        </p:nvSpPr>
        <p:spPr bwMode="auto">
          <a:xfrm>
            <a:off x="6019800" y="1473200"/>
            <a:ext cx="3644900" cy="2046288"/>
          </a:xfrm>
          <a:prstGeom prst="rect">
            <a:avLst/>
          </a:prstGeom>
          <a:solidFill>
            <a:srgbClr val="969696"/>
          </a:solidFill>
          <a:ln w="12700">
            <a:solidFill>
              <a:srgbClr val="969696"/>
            </a:solidFill>
            <a:miter lim="800000"/>
            <a:headEnd/>
            <a:tailEnd/>
          </a:ln>
        </p:spPr>
        <p:txBody>
          <a:bodyPr wrap="none" anchor="ct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fr-FR" altLang="fr-FR" sz="2400"/>
          </a:p>
        </p:txBody>
      </p:sp>
      <p:sp>
        <p:nvSpPr>
          <p:cNvPr id="73733" name="Rectangle 11"/>
          <p:cNvSpPr>
            <a:spLocks noChangeArrowheads="1"/>
          </p:cNvSpPr>
          <p:nvPr/>
        </p:nvSpPr>
        <p:spPr bwMode="auto">
          <a:xfrm>
            <a:off x="2362200" y="3581400"/>
            <a:ext cx="3576638" cy="2006600"/>
          </a:xfrm>
          <a:prstGeom prst="rect">
            <a:avLst/>
          </a:prstGeom>
          <a:solidFill>
            <a:srgbClr val="EAEAEA"/>
          </a:solidFill>
          <a:ln w="12700">
            <a:solidFill>
              <a:srgbClr val="EAEAEA"/>
            </a:solidFill>
            <a:miter lim="800000"/>
            <a:headEnd/>
            <a:tailEnd/>
          </a:ln>
        </p:spPr>
        <p:txBody>
          <a:bodyPr wrap="none" anchor="ct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fr-FR" altLang="fr-FR" sz="2400"/>
          </a:p>
        </p:txBody>
      </p:sp>
      <p:grpSp>
        <p:nvGrpSpPr>
          <p:cNvPr id="73734" name="Group 13"/>
          <p:cNvGrpSpPr>
            <a:grpSpLocks/>
          </p:cNvGrpSpPr>
          <p:nvPr/>
        </p:nvGrpSpPr>
        <p:grpSpPr bwMode="auto">
          <a:xfrm>
            <a:off x="2389189" y="4576763"/>
            <a:ext cx="1831975" cy="762000"/>
            <a:chOff x="1680" y="2832"/>
            <a:chExt cx="1154" cy="480"/>
          </a:xfrm>
        </p:grpSpPr>
        <p:sp>
          <p:nvSpPr>
            <p:cNvPr id="73754" name="Rectangle 14"/>
            <p:cNvSpPr>
              <a:spLocks noChangeArrowheads="1"/>
            </p:cNvSpPr>
            <p:nvPr/>
          </p:nvSpPr>
          <p:spPr bwMode="auto">
            <a:xfrm>
              <a:off x="1680" y="2976"/>
              <a:ext cx="8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lvl1pPr defTabSz="1014413">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defTabSz="1014413">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defTabSz="1014413">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ko-KR" sz="1400" b="1">
                  <a:ea typeface="굴림"/>
                  <a:cs typeface="굴림"/>
                </a:rPr>
                <a:t>Performance</a:t>
              </a:r>
            </a:p>
            <a:p>
              <a:pPr>
                <a:spcBef>
                  <a:spcPct val="0"/>
                </a:spcBef>
                <a:buClrTx/>
                <a:buSzTx/>
                <a:buFontTx/>
                <a:buNone/>
              </a:pPr>
              <a:r>
                <a:rPr lang="en-US" altLang="ko-KR" sz="1400" b="1">
                  <a:ea typeface="굴림"/>
                  <a:cs typeface="굴림"/>
                </a:rPr>
                <a:t>Scalability</a:t>
              </a:r>
            </a:p>
          </p:txBody>
        </p:sp>
        <p:sp>
          <p:nvSpPr>
            <p:cNvPr id="73755" name="Rectangle 15"/>
            <p:cNvSpPr>
              <a:spLocks noChangeArrowheads="1"/>
            </p:cNvSpPr>
            <p:nvPr/>
          </p:nvSpPr>
          <p:spPr bwMode="auto">
            <a:xfrm>
              <a:off x="1680" y="2832"/>
              <a:ext cx="115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lvl1pPr defTabSz="1014413">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defTabSz="1014413">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defTabSz="1014413">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ko-KR" sz="1400" b="1">
                  <a:solidFill>
                    <a:srgbClr val="FF3300"/>
                  </a:solidFill>
                  <a:ea typeface="굴림"/>
                  <a:cs typeface="굴림"/>
                </a:rPr>
                <a:t>System integrators</a:t>
              </a:r>
            </a:p>
          </p:txBody>
        </p:sp>
      </p:grpSp>
      <p:sp>
        <p:nvSpPr>
          <p:cNvPr id="73735" name="Rectangle 16"/>
          <p:cNvSpPr>
            <a:spLocks noChangeArrowheads="1"/>
          </p:cNvSpPr>
          <p:nvPr/>
        </p:nvSpPr>
        <p:spPr bwMode="auto">
          <a:xfrm>
            <a:off x="6022975" y="3581400"/>
            <a:ext cx="3644900" cy="2006600"/>
          </a:xfrm>
          <a:prstGeom prst="rect">
            <a:avLst/>
          </a:prstGeom>
          <a:solidFill>
            <a:srgbClr val="777777"/>
          </a:solidFill>
          <a:ln w="12700">
            <a:solidFill>
              <a:srgbClr val="777777"/>
            </a:solidFill>
            <a:miter lim="800000"/>
            <a:headEnd/>
            <a:tailEnd/>
          </a:ln>
        </p:spPr>
        <p:txBody>
          <a:bodyPr wrap="none" anchor="ct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fr-FR" altLang="fr-FR" sz="2400"/>
          </a:p>
        </p:txBody>
      </p:sp>
      <p:sp>
        <p:nvSpPr>
          <p:cNvPr id="73736" name="Rectangle 18"/>
          <p:cNvSpPr>
            <a:spLocks noChangeArrowheads="1"/>
          </p:cNvSpPr>
          <p:nvPr/>
        </p:nvSpPr>
        <p:spPr bwMode="auto">
          <a:xfrm>
            <a:off x="6994525" y="4764088"/>
            <a:ext cx="25669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spAutoFit/>
          </a:bodyPr>
          <a:lstStyle>
            <a:lvl1pPr defTabSz="1014413">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defTabSz="1014413">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defTabSz="1014413">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r">
              <a:spcBef>
                <a:spcPct val="0"/>
              </a:spcBef>
              <a:buClrTx/>
              <a:buSzTx/>
              <a:buFontTx/>
              <a:buNone/>
            </a:pPr>
            <a:r>
              <a:rPr lang="en-US" altLang="ko-KR" sz="1400" b="1">
                <a:ea typeface="굴림"/>
                <a:cs typeface="굴림"/>
              </a:rPr>
              <a:t>System topology</a:t>
            </a:r>
          </a:p>
          <a:p>
            <a:pPr algn="r">
              <a:spcBef>
                <a:spcPct val="0"/>
              </a:spcBef>
              <a:buClrTx/>
              <a:buSzTx/>
              <a:buFontTx/>
              <a:buNone/>
            </a:pPr>
            <a:r>
              <a:rPr lang="en-US" altLang="ko-KR" sz="1400" b="1">
                <a:ea typeface="굴림"/>
                <a:cs typeface="굴림"/>
              </a:rPr>
              <a:t>Installation</a:t>
            </a:r>
          </a:p>
          <a:p>
            <a:pPr algn="r">
              <a:spcBef>
                <a:spcPct val="0"/>
              </a:spcBef>
              <a:buClrTx/>
              <a:buSzTx/>
              <a:buFontTx/>
              <a:buNone/>
            </a:pPr>
            <a:r>
              <a:rPr lang="en-US" altLang="ko-KR" sz="1400" b="1">
                <a:ea typeface="굴림"/>
                <a:cs typeface="굴림"/>
              </a:rPr>
              <a:t>Communication</a:t>
            </a:r>
          </a:p>
        </p:txBody>
      </p:sp>
      <p:sp>
        <p:nvSpPr>
          <p:cNvPr id="73737" name="Rectangle 19"/>
          <p:cNvSpPr>
            <a:spLocks noChangeArrowheads="1"/>
          </p:cNvSpPr>
          <p:nvPr/>
        </p:nvSpPr>
        <p:spPr bwMode="auto">
          <a:xfrm>
            <a:off x="7902576" y="4535488"/>
            <a:ext cx="16541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lvl1pPr defTabSz="1014413">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defTabSz="1014413">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defTabSz="1014413">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r">
              <a:spcBef>
                <a:spcPct val="0"/>
              </a:spcBef>
              <a:buClrTx/>
              <a:buSzTx/>
              <a:buFontTx/>
              <a:buNone/>
            </a:pPr>
            <a:r>
              <a:rPr lang="en-US" altLang="ko-KR" sz="1400" b="1">
                <a:solidFill>
                  <a:srgbClr val="FF3300"/>
                </a:solidFill>
                <a:ea typeface="굴림"/>
                <a:cs typeface="굴림"/>
              </a:rPr>
              <a:t>System engineer</a:t>
            </a:r>
          </a:p>
        </p:txBody>
      </p:sp>
      <p:sp>
        <p:nvSpPr>
          <p:cNvPr id="73738" name="Rectangle 20"/>
          <p:cNvSpPr>
            <a:spLocks noChangeArrowheads="1"/>
          </p:cNvSpPr>
          <p:nvPr/>
        </p:nvSpPr>
        <p:spPr bwMode="auto">
          <a:xfrm>
            <a:off x="3463926" y="5794376"/>
            <a:ext cx="13747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585" tIns="16792" rIns="33585" bIns="16792"/>
          <a:lstStyle>
            <a:lvl1pPr defTabSz="862013">
              <a:spcBef>
                <a:spcPct val="20000"/>
              </a:spcBef>
              <a:buClr>
                <a:srgbClr val="CC3300"/>
              </a:buClr>
              <a:buSzPct val="100000"/>
              <a:buChar char="•"/>
              <a:tabLst>
                <a:tab pos="269875" algn="l"/>
                <a:tab pos="538163" algn="l"/>
                <a:tab pos="808038" algn="l"/>
                <a:tab pos="1077913" algn="l"/>
                <a:tab pos="1346200" algn="l"/>
                <a:tab pos="1616075" algn="l"/>
                <a:tab pos="1884363" algn="l"/>
                <a:tab pos="2154238" algn="l"/>
              </a:tabLst>
              <a:defRPr sz="3200">
                <a:solidFill>
                  <a:srgbClr val="000000"/>
                </a:solidFill>
                <a:latin typeface="Arial" panose="020B0604020202020204" pitchFamily="34" charset="0"/>
                <a:ea typeface="MS PGothic" panose="020B0600070205080204" pitchFamily="34" charset="-128"/>
              </a:defRPr>
            </a:lvl1pPr>
            <a:lvl2pPr marL="742950" indent="-285750" defTabSz="862013">
              <a:spcBef>
                <a:spcPct val="20000"/>
              </a:spcBef>
              <a:buClr>
                <a:srgbClr val="CC3300"/>
              </a:buClr>
              <a:buSzPct val="100000"/>
              <a:buChar char="•"/>
              <a:tabLst>
                <a:tab pos="269875" algn="l"/>
                <a:tab pos="538163" algn="l"/>
                <a:tab pos="808038" algn="l"/>
                <a:tab pos="1077913" algn="l"/>
                <a:tab pos="1346200" algn="l"/>
                <a:tab pos="1616075" algn="l"/>
                <a:tab pos="1884363" algn="l"/>
                <a:tab pos="2154238" algn="l"/>
              </a:tabLst>
              <a:defRPr sz="2800">
                <a:solidFill>
                  <a:srgbClr val="000000"/>
                </a:solidFill>
                <a:latin typeface="Arial" panose="020B0604020202020204" pitchFamily="34" charset="0"/>
                <a:ea typeface="MS PGothic" panose="020B0600070205080204" pitchFamily="34" charset="-128"/>
              </a:defRPr>
            </a:lvl2pPr>
            <a:lvl3pPr marL="1143000" indent="-228600" defTabSz="862013">
              <a:spcBef>
                <a:spcPct val="20000"/>
              </a:spcBef>
              <a:buClr>
                <a:srgbClr val="CC3300"/>
              </a:buClr>
              <a:buSzPct val="100000"/>
              <a:buChar char="•"/>
              <a:tabLst>
                <a:tab pos="269875" algn="l"/>
                <a:tab pos="538163" algn="l"/>
                <a:tab pos="808038" algn="l"/>
                <a:tab pos="1077913" algn="l"/>
                <a:tab pos="1346200" algn="l"/>
                <a:tab pos="1616075" algn="l"/>
                <a:tab pos="1884363" algn="l"/>
                <a:tab pos="2154238" algn="l"/>
              </a:tabLst>
              <a:defRPr sz="2400">
                <a:solidFill>
                  <a:srgbClr val="000000"/>
                </a:solidFill>
                <a:latin typeface="Arial" panose="020B0604020202020204" pitchFamily="34" charset="0"/>
                <a:ea typeface="MS PGothic" panose="020B0600070205080204" pitchFamily="34" charset="-128"/>
              </a:defRPr>
            </a:lvl3pPr>
            <a:lvl4pPr marL="1600200" indent="-228600" defTabSz="862013">
              <a:spcBef>
                <a:spcPct val="20000"/>
              </a:spcBef>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4pPr>
            <a:lvl5pPr marL="2057400" indent="-228600" defTabSz="862013">
              <a:spcBef>
                <a:spcPct val="20000"/>
              </a:spcBef>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5pPr>
            <a:lvl6pPr marL="2514600" indent="-228600" defTabSz="862013" eaLnBrk="0" fontAlgn="base" hangingPunct="0">
              <a:spcBef>
                <a:spcPct val="20000"/>
              </a:spcBef>
              <a:spcAft>
                <a:spcPct val="0"/>
              </a:spcAft>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6pPr>
            <a:lvl7pPr marL="2971800" indent="-228600" defTabSz="862013" eaLnBrk="0" fontAlgn="base" hangingPunct="0">
              <a:spcBef>
                <a:spcPct val="20000"/>
              </a:spcBef>
              <a:spcAft>
                <a:spcPct val="0"/>
              </a:spcAft>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7pPr>
            <a:lvl8pPr marL="3429000" indent="-228600" defTabSz="862013" eaLnBrk="0" fontAlgn="base" hangingPunct="0">
              <a:spcBef>
                <a:spcPct val="20000"/>
              </a:spcBef>
              <a:spcAft>
                <a:spcPct val="0"/>
              </a:spcAft>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8pPr>
            <a:lvl9pPr marL="3886200" indent="-228600" defTabSz="862013" eaLnBrk="0" fontAlgn="base" hangingPunct="0">
              <a:spcBef>
                <a:spcPct val="20000"/>
              </a:spcBef>
              <a:spcAft>
                <a:spcPct val="0"/>
              </a:spcAft>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9pPr>
          </a:lstStyle>
          <a:p>
            <a:pPr algn="ctr">
              <a:lnSpc>
                <a:spcPts val="1900"/>
              </a:lnSpc>
              <a:spcBef>
                <a:spcPts val="900"/>
              </a:spcBef>
              <a:buClrTx/>
              <a:buSzTx/>
              <a:buNone/>
            </a:pPr>
            <a:r>
              <a:rPr lang="en-US" altLang="fr-FR" sz="1800">
                <a:solidFill>
                  <a:schemeClr val="bg1"/>
                </a:solidFill>
              </a:rPr>
              <a:t>Conceptuel</a:t>
            </a:r>
            <a:endParaRPr lang="en-US" altLang="fr-FR" sz="1800">
              <a:solidFill>
                <a:schemeClr val="tx1"/>
              </a:solidFill>
            </a:endParaRPr>
          </a:p>
        </p:txBody>
      </p:sp>
      <p:sp>
        <p:nvSpPr>
          <p:cNvPr id="73739" name="Rectangle 21"/>
          <p:cNvSpPr>
            <a:spLocks noChangeArrowheads="1"/>
          </p:cNvSpPr>
          <p:nvPr/>
        </p:nvSpPr>
        <p:spPr bwMode="auto">
          <a:xfrm>
            <a:off x="7208839" y="5794376"/>
            <a:ext cx="13747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585" tIns="16792" rIns="33585" bIns="16792"/>
          <a:lstStyle>
            <a:lvl1pPr defTabSz="862013">
              <a:spcBef>
                <a:spcPct val="20000"/>
              </a:spcBef>
              <a:buClr>
                <a:srgbClr val="CC3300"/>
              </a:buClr>
              <a:buSzPct val="100000"/>
              <a:buChar char="•"/>
              <a:tabLst>
                <a:tab pos="269875" algn="l"/>
                <a:tab pos="538163" algn="l"/>
                <a:tab pos="808038" algn="l"/>
                <a:tab pos="1077913" algn="l"/>
                <a:tab pos="1346200" algn="l"/>
                <a:tab pos="1616075" algn="l"/>
                <a:tab pos="1884363" algn="l"/>
                <a:tab pos="2154238" algn="l"/>
              </a:tabLst>
              <a:defRPr sz="3200">
                <a:solidFill>
                  <a:srgbClr val="000000"/>
                </a:solidFill>
                <a:latin typeface="Arial" panose="020B0604020202020204" pitchFamily="34" charset="0"/>
                <a:ea typeface="MS PGothic" panose="020B0600070205080204" pitchFamily="34" charset="-128"/>
              </a:defRPr>
            </a:lvl1pPr>
            <a:lvl2pPr marL="742950" indent="-285750" defTabSz="862013">
              <a:spcBef>
                <a:spcPct val="20000"/>
              </a:spcBef>
              <a:buClr>
                <a:srgbClr val="CC3300"/>
              </a:buClr>
              <a:buSzPct val="100000"/>
              <a:buChar char="•"/>
              <a:tabLst>
                <a:tab pos="269875" algn="l"/>
                <a:tab pos="538163" algn="l"/>
                <a:tab pos="808038" algn="l"/>
                <a:tab pos="1077913" algn="l"/>
                <a:tab pos="1346200" algn="l"/>
                <a:tab pos="1616075" algn="l"/>
                <a:tab pos="1884363" algn="l"/>
                <a:tab pos="2154238" algn="l"/>
              </a:tabLst>
              <a:defRPr sz="2800">
                <a:solidFill>
                  <a:srgbClr val="000000"/>
                </a:solidFill>
                <a:latin typeface="Arial" panose="020B0604020202020204" pitchFamily="34" charset="0"/>
                <a:ea typeface="MS PGothic" panose="020B0600070205080204" pitchFamily="34" charset="-128"/>
              </a:defRPr>
            </a:lvl2pPr>
            <a:lvl3pPr marL="1143000" indent="-228600" defTabSz="862013">
              <a:spcBef>
                <a:spcPct val="20000"/>
              </a:spcBef>
              <a:buClr>
                <a:srgbClr val="CC3300"/>
              </a:buClr>
              <a:buSzPct val="100000"/>
              <a:buChar char="•"/>
              <a:tabLst>
                <a:tab pos="269875" algn="l"/>
                <a:tab pos="538163" algn="l"/>
                <a:tab pos="808038" algn="l"/>
                <a:tab pos="1077913" algn="l"/>
                <a:tab pos="1346200" algn="l"/>
                <a:tab pos="1616075" algn="l"/>
                <a:tab pos="1884363" algn="l"/>
                <a:tab pos="2154238" algn="l"/>
              </a:tabLst>
              <a:defRPr sz="2400">
                <a:solidFill>
                  <a:srgbClr val="000000"/>
                </a:solidFill>
                <a:latin typeface="Arial" panose="020B0604020202020204" pitchFamily="34" charset="0"/>
                <a:ea typeface="MS PGothic" panose="020B0600070205080204" pitchFamily="34" charset="-128"/>
              </a:defRPr>
            </a:lvl3pPr>
            <a:lvl4pPr marL="1600200" indent="-228600" defTabSz="862013">
              <a:spcBef>
                <a:spcPct val="20000"/>
              </a:spcBef>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4pPr>
            <a:lvl5pPr marL="2057400" indent="-228600" defTabSz="862013">
              <a:spcBef>
                <a:spcPct val="20000"/>
              </a:spcBef>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5pPr>
            <a:lvl6pPr marL="2514600" indent="-228600" defTabSz="862013" eaLnBrk="0" fontAlgn="base" hangingPunct="0">
              <a:spcBef>
                <a:spcPct val="20000"/>
              </a:spcBef>
              <a:spcAft>
                <a:spcPct val="0"/>
              </a:spcAft>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6pPr>
            <a:lvl7pPr marL="2971800" indent="-228600" defTabSz="862013" eaLnBrk="0" fontAlgn="base" hangingPunct="0">
              <a:spcBef>
                <a:spcPct val="20000"/>
              </a:spcBef>
              <a:spcAft>
                <a:spcPct val="0"/>
              </a:spcAft>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7pPr>
            <a:lvl8pPr marL="3429000" indent="-228600" defTabSz="862013" eaLnBrk="0" fontAlgn="base" hangingPunct="0">
              <a:spcBef>
                <a:spcPct val="20000"/>
              </a:spcBef>
              <a:spcAft>
                <a:spcPct val="0"/>
              </a:spcAft>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8pPr>
            <a:lvl9pPr marL="3886200" indent="-228600" defTabSz="862013" eaLnBrk="0" fontAlgn="base" hangingPunct="0">
              <a:spcBef>
                <a:spcPct val="20000"/>
              </a:spcBef>
              <a:spcAft>
                <a:spcPct val="0"/>
              </a:spcAft>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9pPr>
          </a:lstStyle>
          <a:p>
            <a:pPr algn="ctr">
              <a:lnSpc>
                <a:spcPts val="1900"/>
              </a:lnSpc>
              <a:spcBef>
                <a:spcPts val="900"/>
              </a:spcBef>
              <a:buClrTx/>
              <a:buSzTx/>
              <a:buNone/>
            </a:pPr>
            <a:r>
              <a:rPr lang="en-US" altLang="fr-FR" sz="1800">
                <a:solidFill>
                  <a:schemeClr val="bg1"/>
                </a:solidFill>
              </a:rPr>
              <a:t>Physique</a:t>
            </a:r>
            <a:endParaRPr lang="en-US" altLang="fr-FR" sz="1800">
              <a:solidFill>
                <a:schemeClr val="tx1"/>
              </a:solidFill>
            </a:endParaRPr>
          </a:p>
        </p:txBody>
      </p:sp>
      <p:sp>
        <p:nvSpPr>
          <p:cNvPr id="73740" name="Oval 22"/>
          <p:cNvSpPr>
            <a:spLocks noChangeArrowheads="1"/>
          </p:cNvSpPr>
          <p:nvPr/>
        </p:nvSpPr>
        <p:spPr bwMode="auto">
          <a:xfrm>
            <a:off x="4560888" y="2717801"/>
            <a:ext cx="2830512" cy="1514475"/>
          </a:xfrm>
          <a:prstGeom prst="ellipse">
            <a:avLst/>
          </a:prstGeom>
          <a:solidFill>
            <a:srgbClr val="FFFFFF"/>
          </a:solidFill>
          <a:ln w="12700">
            <a:solidFill>
              <a:srgbClr val="FFFFFF"/>
            </a:solidFill>
            <a:round/>
            <a:headEnd/>
            <a:tailEnd/>
          </a:ln>
        </p:spPr>
        <p:txBody>
          <a:bodyPr wrap="none" anchor="ct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fr-FR" altLang="fr-FR" sz="2400"/>
          </a:p>
        </p:txBody>
      </p:sp>
      <p:sp>
        <p:nvSpPr>
          <p:cNvPr id="73741" name="Rectangle 23"/>
          <p:cNvSpPr>
            <a:spLocks noChangeArrowheads="1"/>
          </p:cNvSpPr>
          <p:nvPr/>
        </p:nvSpPr>
        <p:spPr bwMode="auto">
          <a:xfrm>
            <a:off x="5073650" y="2967039"/>
            <a:ext cx="1811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ko-KR" sz="2000" b="1">
                <a:ea typeface="굴림"/>
                <a:cs typeface="굴림"/>
              </a:rPr>
              <a:t>Use </a:t>
            </a:r>
          </a:p>
          <a:p>
            <a:pPr algn="ctr">
              <a:spcBef>
                <a:spcPct val="0"/>
              </a:spcBef>
              <a:buClrTx/>
              <a:buSzTx/>
              <a:buFontTx/>
              <a:buNone/>
            </a:pPr>
            <a:r>
              <a:rPr lang="en-US" altLang="ko-KR" sz="2000" b="1">
                <a:ea typeface="굴림"/>
                <a:cs typeface="굴림"/>
              </a:rPr>
              <a:t>cases</a:t>
            </a:r>
            <a:endParaRPr lang="en-US" altLang="ko-KR" sz="1800" b="1">
              <a:ea typeface="굴림"/>
              <a:cs typeface="굴림"/>
            </a:endParaRPr>
          </a:p>
        </p:txBody>
      </p:sp>
      <p:sp>
        <p:nvSpPr>
          <p:cNvPr id="73742" name="Line 25"/>
          <p:cNvSpPr>
            <a:spLocks noChangeShapeType="1"/>
          </p:cNvSpPr>
          <p:nvPr/>
        </p:nvSpPr>
        <p:spPr bwMode="auto">
          <a:xfrm>
            <a:off x="5360988" y="1749425"/>
            <a:ext cx="1052512" cy="0"/>
          </a:xfrm>
          <a:prstGeom prst="line">
            <a:avLst/>
          </a:prstGeom>
          <a:noFill/>
          <a:ln w="57150">
            <a:solidFill>
              <a:schemeClr val="hlink"/>
            </a:solidFill>
            <a:round/>
            <a:headEnd/>
            <a:tailEnd type="triangle" w="lg" len="med"/>
          </a:ln>
          <a:extLst>
            <a:ext uri="{909E8E84-426E-40DD-AFC4-6F175D3DCCD1}">
              <a14:hiddenFill xmlns:a14="http://schemas.microsoft.com/office/drawing/2010/main">
                <a:noFill/>
              </a14:hiddenFill>
            </a:ext>
          </a:extLst>
        </p:spPr>
        <p:txBody>
          <a:bodyPr wrap="none">
            <a:spAutoFit/>
          </a:bodyPr>
          <a:lstStyle/>
          <a:p>
            <a:endParaRPr lang="fr-FR"/>
          </a:p>
        </p:txBody>
      </p:sp>
      <p:sp>
        <p:nvSpPr>
          <p:cNvPr id="73743" name="Line 26"/>
          <p:cNvSpPr>
            <a:spLocks noChangeShapeType="1"/>
          </p:cNvSpPr>
          <p:nvPr/>
        </p:nvSpPr>
        <p:spPr bwMode="auto">
          <a:xfrm>
            <a:off x="5397501" y="4906963"/>
            <a:ext cx="1052513" cy="0"/>
          </a:xfrm>
          <a:prstGeom prst="line">
            <a:avLst/>
          </a:prstGeom>
          <a:noFill/>
          <a:ln w="57150">
            <a:solidFill>
              <a:schemeClr val="hlink"/>
            </a:solidFill>
            <a:round/>
            <a:headEnd/>
            <a:tailEnd type="triangle" w="lg" len="med"/>
          </a:ln>
          <a:extLst>
            <a:ext uri="{909E8E84-426E-40DD-AFC4-6F175D3DCCD1}">
              <a14:hiddenFill xmlns:a14="http://schemas.microsoft.com/office/drawing/2010/main">
                <a:noFill/>
              </a14:hiddenFill>
            </a:ext>
          </a:extLst>
        </p:spPr>
        <p:txBody>
          <a:bodyPr wrap="none">
            <a:spAutoFit/>
          </a:bodyPr>
          <a:lstStyle/>
          <a:p>
            <a:endParaRPr lang="fr-FR"/>
          </a:p>
        </p:txBody>
      </p:sp>
      <p:sp>
        <p:nvSpPr>
          <p:cNvPr id="73744" name="Line 27"/>
          <p:cNvSpPr>
            <a:spLocks noChangeShapeType="1"/>
          </p:cNvSpPr>
          <p:nvPr/>
        </p:nvSpPr>
        <p:spPr bwMode="auto">
          <a:xfrm>
            <a:off x="4127500" y="3221039"/>
            <a:ext cx="0" cy="714375"/>
          </a:xfrm>
          <a:prstGeom prst="line">
            <a:avLst/>
          </a:prstGeom>
          <a:noFill/>
          <a:ln w="57150">
            <a:solidFill>
              <a:schemeClr val="hlink"/>
            </a:solidFill>
            <a:round/>
            <a:headEnd/>
            <a:tailEnd type="triangle" w="lg" len="med"/>
          </a:ln>
          <a:extLst>
            <a:ext uri="{909E8E84-426E-40DD-AFC4-6F175D3DCCD1}">
              <a14:hiddenFill xmlns:a14="http://schemas.microsoft.com/office/drawing/2010/main">
                <a:noFill/>
              </a14:hiddenFill>
            </a:ext>
          </a:extLst>
        </p:spPr>
        <p:txBody>
          <a:bodyPr wrap="none">
            <a:spAutoFit/>
          </a:bodyPr>
          <a:lstStyle/>
          <a:p>
            <a:endParaRPr lang="fr-FR"/>
          </a:p>
        </p:txBody>
      </p:sp>
      <p:sp>
        <p:nvSpPr>
          <p:cNvPr id="73745" name="Line 28"/>
          <p:cNvSpPr>
            <a:spLocks noChangeShapeType="1"/>
          </p:cNvSpPr>
          <p:nvPr/>
        </p:nvSpPr>
        <p:spPr bwMode="auto">
          <a:xfrm>
            <a:off x="7810500" y="3230564"/>
            <a:ext cx="0" cy="714375"/>
          </a:xfrm>
          <a:prstGeom prst="line">
            <a:avLst/>
          </a:prstGeom>
          <a:noFill/>
          <a:ln w="57150">
            <a:solidFill>
              <a:schemeClr val="hlink"/>
            </a:solidFill>
            <a:round/>
            <a:headEnd/>
            <a:tailEnd type="triangle" w="lg" len="med"/>
          </a:ln>
          <a:extLst>
            <a:ext uri="{909E8E84-426E-40DD-AFC4-6F175D3DCCD1}">
              <a14:hiddenFill xmlns:a14="http://schemas.microsoft.com/office/drawing/2010/main">
                <a:noFill/>
              </a14:hiddenFill>
            </a:ext>
          </a:extLst>
        </p:spPr>
        <p:txBody>
          <a:bodyPr wrap="none">
            <a:spAutoFit/>
          </a:bodyPr>
          <a:lstStyle/>
          <a:p>
            <a:endParaRPr lang="fr-FR"/>
          </a:p>
        </p:txBody>
      </p:sp>
      <p:sp>
        <p:nvSpPr>
          <p:cNvPr id="73746" name="Rectangle 10"/>
          <p:cNvSpPr>
            <a:spLocks noChangeArrowheads="1"/>
          </p:cNvSpPr>
          <p:nvPr/>
        </p:nvSpPr>
        <p:spPr bwMode="auto">
          <a:xfrm>
            <a:off x="8220595" y="2743201"/>
            <a:ext cx="1423468" cy="74892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lvl1pPr defTabSz="1014413">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defTabSz="1014413">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defTabSz="1014413">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r">
              <a:spcBef>
                <a:spcPct val="0"/>
              </a:spcBef>
              <a:buClrTx/>
              <a:buSzTx/>
              <a:buFontTx/>
              <a:buNone/>
            </a:pPr>
            <a:r>
              <a:rPr lang="en-US" altLang="ko-KR" sz="1400" b="1">
                <a:solidFill>
                  <a:srgbClr val="FF3300"/>
                </a:solidFill>
                <a:ea typeface="굴림"/>
                <a:cs typeface="굴림"/>
              </a:rPr>
              <a:t>Programmers</a:t>
            </a:r>
            <a:r>
              <a:rPr lang="en-US" altLang="ko-KR" sz="1400" b="1">
                <a:solidFill>
                  <a:schemeClr val="bg2"/>
                </a:solidFill>
                <a:ea typeface="굴림"/>
                <a:cs typeface="굴림"/>
              </a:rPr>
              <a:t> </a:t>
            </a:r>
          </a:p>
          <a:p>
            <a:pPr algn="r">
              <a:spcBef>
                <a:spcPct val="0"/>
              </a:spcBef>
              <a:buClrTx/>
              <a:buSzTx/>
              <a:buFontTx/>
              <a:buNone/>
            </a:pPr>
            <a:r>
              <a:rPr lang="en-US" altLang="ko-KR" sz="1400" b="1">
                <a:ea typeface="굴림"/>
                <a:cs typeface="굴림"/>
              </a:rPr>
              <a:t>Software </a:t>
            </a:r>
          </a:p>
          <a:p>
            <a:pPr algn="r">
              <a:spcBef>
                <a:spcPct val="0"/>
              </a:spcBef>
              <a:buClrTx/>
              <a:buSzTx/>
              <a:buFontTx/>
              <a:buNone/>
            </a:pPr>
            <a:r>
              <a:rPr lang="en-US" altLang="ko-KR" sz="1400" b="1">
                <a:ea typeface="굴림"/>
                <a:cs typeface="굴림"/>
              </a:rPr>
              <a:t>management</a:t>
            </a:r>
            <a:endParaRPr lang="en-US" altLang="ko-KR" sz="1600" b="1">
              <a:ea typeface="굴림"/>
              <a:cs typeface="굴림"/>
            </a:endParaRPr>
          </a:p>
        </p:txBody>
      </p:sp>
      <p:grpSp>
        <p:nvGrpSpPr>
          <p:cNvPr id="73747" name="Group 5"/>
          <p:cNvGrpSpPr>
            <a:grpSpLocks/>
          </p:cNvGrpSpPr>
          <p:nvPr/>
        </p:nvGrpSpPr>
        <p:grpSpPr bwMode="auto">
          <a:xfrm>
            <a:off x="2386014" y="2863851"/>
            <a:ext cx="1609725" cy="595313"/>
            <a:chOff x="1056" y="719"/>
            <a:chExt cx="1014" cy="375"/>
          </a:xfrm>
        </p:grpSpPr>
        <p:sp>
          <p:nvSpPr>
            <p:cNvPr id="73752" name="Rectangle 6"/>
            <p:cNvSpPr>
              <a:spLocks noChangeArrowheads="1"/>
            </p:cNvSpPr>
            <p:nvPr/>
          </p:nvSpPr>
          <p:spPr bwMode="auto">
            <a:xfrm>
              <a:off x="1065" y="719"/>
              <a:ext cx="675" cy="2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lvl1pPr defTabSz="1014413">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defTabSz="1014413">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defTabSz="1014413">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ko-KR" sz="1400" b="1">
                  <a:solidFill>
                    <a:srgbClr val="FF3300"/>
                  </a:solidFill>
                  <a:ea typeface="굴림"/>
                  <a:cs typeface="굴림"/>
                </a:rPr>
                <a:t>Designers</a:t>
              </a:r>
            </a:p>
          </p:txBody>
        </p:sp>
        <p:sp>
          <p:nvSpPr>
            <p:cNvPr id="73753" name="Rectangle 7"/>
            <p:cNvSpPr>
              <a:spLocks noChangeArrowheads="1"/>
            </p:cNvSpPr>
            <p:nvPr/>
          </p:nvSpPr>
          <p:spPr bwMode="auto">
            <a:xfrm>
              <a:off x="1056" y="894"/>
              <a:ext cx="1014" cy="2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lvl1pPr defTabSz="1014413">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defTabSz="1014413">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defTabSz="1014413">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ko-KR" sz="1400" b="1">
                  <a:ea typeface="굴림"/>
                  <a:cs typeface="굴림"/>
                </a:rPr>
                <a:t>Problem domain</a:t>
              </a:r>
            </a:p>
          </p:txBody>
        </p:sp>
      </p:grpSp>
      <p:sp>
        <p:nvSpPr>
          <p:cNvPr id="73748" name="Rectangle 9"/>
          <p:cNvSpPr>
            <a:spLocks noChangeArrowheads="1"/>
          </p:cNvSpPr>
          <p:nvPr/>
        </p:nvSpPr>
        <p:spPr bwMode="auto">
          <a:xfrm>
            <a:off x="6130926" y="2052638"/>
            <a:ext cx="3317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ko-KR" sz="2400" b="1">
                <a:ea typeface="굴림"/>
                <a:cs typeface="굴림"/>
              </a:rPr>
              <a:t>Implementation view</a:t>
            </a:r>
          </a:p>
        </p:txBody>
      </p:sp>
      <p:sp>
        <p:nvSpPr>
          <p:cNvPr id="73749" name="Rectangle 12"/>
          <p:cNvSpPr>
            <a:spLocks noChangeArrowheads="1"/>
          </p:cNvSpPr>
          <p:nvPr/>
        </p:nvSpPr>
        <p:spPr bwMode="auto">
          <a:xfrm>
            <a:off x="2339975" y="4252913"/>
            <a:ext cx="323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ko-KR" sz="2400" b="1">
                <a:ea typeface="굴림"/>
                <a:cs typeface="굴림"/>
              </a:rPr>
              <a:t>Process view</a:t>
            </a:r>
          </a:p>
        </p:txBody>
      </p:sp>
      <p:sp>
        <p:nvSpPr>
          <p:cNvPr id="73750" name="Rectangle 17"/>
          <p:cNvSpPr>
            <a:spLocks noChangeArrowheads="1"/>
          </p:cNvSpPr>
          <p:nvPr/>
        </p:nvSpPr>
        <p:spPr bwMode="auto">
          <a:xfrm>
            <a:off x="6064251" y="4260851"/>
            <a:ext cx="3471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ko-KR" sz="2400" b="1">
                <a:ea typeface="굴림"/>
                <a:cs typeface="굴림"/>
              </a:rPr>
              <a:t>Deployment view</a:t>
            </a:r>
          </a:p>
        </p:txBody>
      </p:sp>
      <p:sp>
        <p:nvSpPr>
          <p:cNvPr id="73751" name="Rectangle 4"/>
          <p:cNvSpPr>
            <a:spLocks noChangeArrowheads="1"/>
          </p:cNvSpPr>
          <p:nvPr/>
        </p:nvSpPr>
        <p:spPr bwMode="auto">
          <a:xfrm>
            <a:off x="2359026" y="2058988"/>
            <a:ext cx="2365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ko-KR" sz="2400" b="1">
                <a:ea typeface="굴림"/>
                <a:cs typeface="굴림"/>
              </a:rPr>
              <a:t>Design view</a:t>
            </a:r>
          </a:p>
        </p:txBody>
      </p:sp>
    </p:spTree>
    <p:extLst>
      <p:ext uri="{BB962C8B-B14F-4D97-AF65-F5344CB8AC3E}">
        <p14:creationId xmlns:p14="http://schemas.microsoft.com/office/powerpoint/2010/main" val="3286171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EE2CC9FC-8A42-6D40-A9EF-D2DD6D0F378B}"/>
              </a:ext>
            </a:extLst>
          </p:cNvPr>
          <p:cNvSpPr>
            <a:spLocks noGrp="1" noChangeArrowheads="1"/>
          </p:cNvSpPr>
          <p:nvPr>
            <p:ph type="title"/>
          </p:nvPr>
        </p:nvSpPr>
        <p:spPr/>
        <p:txBody>
          <a:bodyPr/>
          <a:lstStyle/>
          <a:p>
            <a:pPr>
              <a:defRPr/>
            </a:pPr>
            <a:r>
              <a:rPr lang="fr-FR" altLang="fr-FR" dirty="0" err="1">
                <a:effectLst>
                  <a:outerShdw blurRad="38100" dist="38100" dir="2700000" algn="tl">
                    <a:srgbClr val="C0C0C0"/>
                  </a:outerShdw>
                </a:effectLst>
                <a:ea typeface="ＭＳ Ｐゴシック" panose="020B0600070205080204" pitchFamily="34" charset="-128"/>
              </a:rPr>
              <a:t>Diagrams</a:t>
            </a:r>
            <a:r>
              <a:rPr lang="fr-FR" altLang="fr-FR" dirty="0">
                <a:effectLst>
                  <a:outerShdw blurRad="38100" dist="38100" dir="2700000" algn="tl">
                    <a:srgbClr val="C0C0C0"/>
                  </a:outerShdw>
                </a:effectLst>
                <a:ea typeface="ＭＳ Ｐゴシック" panose="020B0600070205080204" pitchFamily="34" charset="-128"/>
              </a:rPr>
              <a:t> </a:t>
            </a:r>
            <a:r>
              <a:rPr lang="fr-FR" altLang="fr-FR" dirty="0" err="1">
                <a:effectLst>
                  <a:outerShdw blurRad="38100" dist="38100" dir="2700000" algn="tl">
                    <a:srgbClr val="C0C0C0"/>
                  </a:outerShdw>
                </a:effectLst>
                <a:ea typeface="ＭＳ Ｐゴシック" panose="020B0600070205080204" pitchFamily="34" charset="-128"/>
              </a:rPr>
              <a:t>within</a:t>
            </a:r>
            <a:r>
              <a:rPr lang="fr-FR" altLang="fr-FR" dirty="0">
                <a:effectLst>
                  <a:outerShdw blurRad="38100" dist="38100" dir="2700000" algn="tl">
                    <a:srgbClr val="C0C0C0"/>
                  </a:outerShdw>
                </a:effectLst>
                <a:ea typeface="ＭＳ Ｐゴシック" panose="020B0600070205080204" pitchFamily="34" charset="-128"/>
              </a:rPr>
              <a:t> </a:t>
            </a:r>
            <a:r>
              <a:rPr lang="fr-FR" altLang="fr-FR" dirty="0" err="1">
                <a:effectLst>
                  <a:outerShdw blurRad="38100" dist="38100" dir="2700000" algn="tl">
                    <a:srgbClr val="C0C0C0"/>
                  </a:outerShdw>
                </a:effectLst>
                <a:ea typeface="ＭＳ Ｐゴシック" panose="020B0600070205080204" pitchFamily="34" charset="-128"/>
              </a:rPr>
              <a:t>Views</a:t>
            </a:r>
            <a:r>
              <a:rPr lang="fr-FR" altLang="fr-FR" dirty="0">
                <a:effectLst>
                  <a:outerShdw blurRad="38100" dist="38100" dir="2700000" algn="tl">
                    <a:srgbClr val="C0C0C0"/>
                  </a:outerShdw>
                </a:effectLst>
                <a:ea typeface="ＭＳ Ｐゴシック" panose="020B0600070205080204" pitchFamily="34" charset="-128"/>
              </a:rPr>
              <a:t> on the Software</a:t>
            </a:r>
          </a:p>
        </p:txBody>
      </p:sp>
      <p:sp>
        <p:nvSpPr>
          <p:cNvPr id="75779" name="Rectangle 3"/>
          <p:cNvSpPr>
            <a:spLocks noChangeArrowheads="1"/>
          </p:cNvSpPr>
          <p:nvPr/>
        </p:nvSpPr>
        <p:spPr bwMode="auto">
          <a:xfrm>
            <a:off x="2362200" y="1473200"/>
            <a:ext cx="3576638" cy="2046288"/>
          </a:xfrm>
          <a:prstGeom prst="rect">
            <a:avLst/>
          </a:prstGeom>
          <a:solidFill>
            <a:srgbClr val="C0C0C0"/>
          </a:solidFill>
          <a:ln w="12700">
            <a:solidFill>
              <a:srgbClr val="C0C0C0"/>
            </a:solidFill>
            <a:miter lim="800000"/>
            <a:headEnd/>
            <a:tailEnd/>
          </a:ln>
        </p:spPr>
        <p:txBody>
          <a:bodyPr wrap="none" anchor="ct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fr-FR" altLang="fr-FR" sz="2400">
              <a:solidFill>
                <a:schemeClr val="tx1"/>
              </a:solidFill>
            </a:endParaRPr>
          </a:p>
        </p:txBody>
      </p:sp>
      <p:grpSp>
        <p:nvGrpSpPr>
          <p:cNvPr id="75780" name="Group 5"/>
          <p:cNvGrpSpPr>
            <a:grpSpLocks/>
          </p:cNvGrpSpPr>
          <p:nvPr/>
        </p:nvGrpSpPr>
        <p:grpSpPr bwMode="auto">
          <a:xfrm>
            <a:off x="2386014" y="2863851"/>
            <a:ext cx="1609725" cy="595313"/>
            <a:chOff x="1056" y="719"/>
            <a:chExt cx="1014" cy="375"/>
          </a:xfrm>
        </p:grpSpPr>
        <p:sp>
          <p:nvSpPr>
            <p:cNvPr id="75803" name="Rectangle 6"/>
            <p:cNvSpPr>
              <a:spLocks noChangeArrowheads="1"/>
            </p:cNvSpPr>
            <p:nvPr/>
          </p:nvSpPr>
          <p:spPr bwMode="auto">
            <a:xfrm>
              <a:off x="1065" y="719"/>
              <a:ext cx="675" cy="2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lvl1pPr defTabSz="1014413">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defTabSz="1014413">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defTabSz="1014413">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ko-KR" sz="1400" b="1">
                  <a:solidFill>
                    <a:srgbClr val="FF3300"/>
                  </a:solidFill>
                  <a:ea typeface="굴림"/>
                  <a:cs typeface="굴림"/>
                </a:rPr>
                <a:t>Designers</a:t>
              </a:r>
            </a:p>
          </p:txBody>
        </p:sp>
        <p:sp>
          <p:nvSpPr>
            <p:cNvPr id="75804" name="Rectangle 7"/>
            <p:cNvSpPr>
              <a:spLocks noChangeArrowheads="1"/>
            </p:cNvSpPr>
            <p:nvPr/>
          </p:nvSpPr>
          <p:spPr bwMode="auto">
            <a:xfrm>
              <a:off x="1056" y="894"/>
              <a:ext cx="1014" cy="2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lvl1pPr defTabSz="1014413">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defTabSz="1014413">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defTabSz="1014413">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ko-KR" sz="1400" b="1">
                  <a:ea typeface="굴림"/>
                  <a:cs typeface="굴림"/>
                </a:rPr>
                <a:t>Problem domain</a:t>
              </a:r>
            </a:p>
          </p:txBody>
        </p:sp>
      </p:grpSp>
      <p:sp>
        <p:nvSpPr>
          <p:cNvPr id="75781" name="Rectangle 8"/>
          <p:cNvSpPr>
            <a:spLocks noChangeArrowheads="1"/>
          </p:cNvSpPr>
          <p:nvPr/>
        </p:nvSpPr>
        <p:spPr bwMode="auto">
          <a:xfrm>
            <a:off x="6019800" y="1473200"/>
            <a:ext cx="3644900" cy="2046288"/>
          </a:xfrm>
          <a:prstGeom prst="rect">
            <a:avLst/>
          </a:prstGeom>
          <a:solidFill>
            <a:srgbClr val="969696"/>
          </a:solidFill>
          <a:ln w="12700">
            <a:solidFill>
              <a:srgbClr val="969696"/>
            </a:solidFill>
            <a:miter lim="800000"/>
            <a:headEnd/>
            <a:tailEnd/>
          </a:ln>
        </p:spPr>
        <p:txBody>
          <a:bodyPr wrap="none" anchor="ct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fr-FR" altLang="fr-FR" sz="2400"/>
          </a:p>
        </p:txBody>
      </p:sp>
      <p:sp>
        <p:nvSpPr>
          <p:cNvPr id="75782" name="Rectangle 9"/>
          <p:cNvSpPr>
            <a:spLocks noChangeArrowheads="1"/>
          </p:cNvSpPr>
          <p:nvPr/>
        </p:nvSpPr>
        <p:spPr bwMode="auto">
          <a:xfrm>
            <a:off x="6130926" y="2052638"/>
            <a:ext cx="3317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ko-KR" sz="2400" b="1">
                <a:ea typeface="굴림"/>
                <a:cs typeface="굴림"/>
              </a:rPr>
              <a:t>Implementation view</a:t>
            </a:r>
          </a:p>
        </p:txBody>
      </p:sp>
      <p:sp>
        <p:nvSpPr>
          <p:cNvPr id="75783" name="Rectangle 10"/>
          <p:cNvSpPr>
            <a:spLocks noChangeArrowheads="1"/>
          </p:cNvSpPr>
          <p:nvPr/>
        </p:nvSpPr>
        <p:spPr bwMode="auto">
          <a:xfrm>
            <a:off x="8220595" y="2781301"/>
            <a:ext cx="1423468" cy="74892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lvl1pPr defTabSz="1014413">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defTabSz="1014413">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defTabSz="1014413">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r">
              <a:spcBef>
                <a:spcPct val="0"/>
              </a:spcBef>
              <a:buClrTx/>
              <a:buSzTx/>
              <a:buFontTx/>
              <a:buNone/>
            </a:pPr>
            <a:r>
              <a:rPr lang="en-US" altLang="ko-KR" sz="1400" b="1">
                <a:solidFill>
                  <a:srgbClr val="FF3300"/>
                </a:solidFill>
                <a:ea typeface="굴림"/>
                <a:cs typeface="굴림"/>
              </a:rPr>
              <a:t>Programmers</a:t>
            </a:r>
            <a:r>
              <a:rPr lang="en-US" altLang="ko-KR" sz="1400" b="1">
                <a:solidFill>
                  <a:schemeClr val="bg2"/>
                </a:solidFill>
                <a:ea typeface="굴림"/>
                <a:cs typeface="굴림"/>
              </a:rPr>
              <a:t> </a:t>
            </a:r>
          </a:p>
          <a:p>
            <a:pPr algn="r">
              <a:spcBef>
                <a:spcPct val="0"/>
              </a:spcBef>
              <a:buClrTx/>
              <a:buSzTx/>
              <a:buFontTx/>
              <a:buNone/>
            </a:pPr>
            <a:r>
              <a:rPr lang="en-US" altLang="ko-KR" sz="1400" b="1">
                <a:ea typeface="굴림"/>
                <a:cs typeface="굴림"/>
              </a:rPr>
              <a:t>Software </a:t>
            </a:r>
          </a:p>
          <a:p>
            <a:pPr algn="r">
              <a:spcBef>
                <a:spcPct val="0"/>
              </a:spcBef>
              <a:buClrTx/>
              <a:buSzTx/>
              <a:buFontTx/>
              <a:buNone/>
            </a:pPr>
            <a:r>
              <a:rPr lang="en-US" altLang="ko-KR" sz="1400" b="1">
                <a:ea typeface="굴림"/>
                <a:cs typeface="굴림"/>
              </a:rPr>
              <a:t>management</a:t>
            </a:r>
            <a:endParaRPr lang="en-US" altLang="ko-KR" sz="1600" b="1">
              <a:ea typeface="굴림"/>
              <a:cs typeface="굴림"/>
            </a:endParaRPr>
          </a:p>
        </p:txBody>
      </p:sp>
      <p:sp>
        <p:nvSpPr>
          <p:cNvPr id="75784" name="Rectangle 11"/>
          <p:cNvSpPr>
            <a:spLocks noChangeArrowheads="1"/>
          </p:cNvSpPr>
          <p:nvPr/>
        </p:nvSpPr>
        <p:spPr bwMode="auto">
          <a:xfrm>
            <a:off x="2362200" y="3581400"/>
            <a:ext cx="3576638" cy="2006600"/>
          </a:xfrm>
          <a:prstGeom prst="rect">
            <a:avLst/>
          </a:prstGeom>
          <a:solidFill>
            <a:srgbClr val="EAEAEA"/>
          </a:solidFill>
          <a:ln w="12700">
            <a:solidFill>
              <a:srgbClr val="EAEAEA"/>
            </a:solidFill>
            <a:miter lim="800000"/>
            <a:headEnd/>
            <a:tailEnd/>
          </a:ln>
        </p:spPr>
        <p:txBody>
          <a:bodyPr wrap="none" anchor="ct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fr-FR" altLang="fr-FR" sz="2400"/>
          </a:p>
        </p:txBody>
      </p:sp>
      <p:sp>
        <p:nvSpPr>
          <p:cNvPr id="75785" name="Rectangle 12"/>
          <p:cNvSpPr>
            <a:spLocks noChangeArrowheads="1"/>
          </p:cNvSpPr>
          <p:nvPr/>
        </p:nvSpPr>
        <p:spPr bwMode="auto">
          <a:xfrm>
            <a:off x="2339975" y="4252913"/>
            <a:ext cx="323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ko-KR" sz="2400" b="1">
                <a:ea typeface="굴림"/>
                <a:cs typeface="굴림"/>
              </a:rPr>
              <a:t>Process view</a:t>
            </a:r>
          </a:p>
        </p:txBody>
      </p:sp>
      <p:grpSp>
        <p:nvGrpSpPr>
          <p:cNvPr id="75786" name="Group 13"/>
          <p:cNvGrpSpPr>
            <a:grpSpLocks/>
          </p:cNvGrpSpPr>
          <p:nvPr/>
        </p:nvGrpSpPr>
        <p:grpSpPr bwMode="auto">
          <a:xfrm>
            <a:off x="2378076" y="4795838"/>
            <a:ext cx="1831975" cy="762000"/>
            <a:chOff x="1680" y="2832"/>
            <a:chExt cx="1154" cy="480"/>
          </a:xfrm>
        </p:grpSpPr>
        <p:sp>
          <p:nvSpPr>
            <p:cNvPr id="75801" name="Rectangle 14"/>
            <p:cNvSpPr>
              <a:spLocks noChangeArrowheads="1"/>
            </p:cNvSpPr>
            <p:nvPr/>
          </p:nvSpPr>
          <p:spPr bwMode="auto">
            <a:xfrm>
              <a:off x="1680" y="2976"/>
              <a:ext cx="8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lvl1pPr defTabSz="1014413">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defTabSz="1014413">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defTabSz="1014413">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ko-KR" sz="1400" b="1">
                  <a:ea typeface="굴림"/>
                  <a:cs typeface="굴림"/>
                </a:rPr>
                <a:t>Performance</a:t>
              </a:r>
            </a:p>
            <a:p>
              <a:pPr>
                <a:spcBef>
                  <a:spcPct val="0"/>
                </a:spcBef>
                <a:buClrTx/>
                <a:buSzTx/>
                <a:buFontTx/>
                <a:buNone/>
              </a:pPr>
              <a:r>
                <a:rPr lang="en-US" altLang="ko-KR" sz="1400" b="1">
                  <a:ea typeface="굴림"/>
                  <a:cs typeface="굴림"/>
                </a:rPr>
                <a:t>Scalability</a:t>
              </a:r>
            </a:p>
          </p:txBody>
        </p:sp>
        <p:sp>
          <p:nvSpPr>
            <p:cNvPr id="75802" name="Rectangle 15"/>
            <p:cNvSpPr>
              <a:spLocks noChangeArrowheads="1"/>
            </p:cNvSpPr>
            <p:nvPr/>
          </p:nvSpPr>
          <p:spPr bwMode="auto">
            <a:xfrm>
              <a:off x="1680" y="2832"/>
              <a:ext cx="115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lvl1pPr defTabSz="1014413">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defTabSz="1014413">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defTabSz="1014413">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ko-KR" sz="1400" b="1">
                  <a:solidFill>
                    <a:srgbClr val="FF3300"/>
                  </a:solidFill>
                  <a:ea typeface="굴림"/>
                  <a:cs typeface="굴림"/>
                </a:rPr>
                <a:t>System integrators</a:t>
              </a:r>
            </a:p>
          </p:txBody>
        </p:sp>
      </p:grpSp>
      <p:sp>
        <p:nvSpPr>
          <p:cNvPr id="75787" name="Rectangle 16"/>
          <p:cNvSpPr>
            <a:spLocks noChangeArrowheads="1"/>
          </p:cNvSpPr>
          <p:nvPr/>
        </p:nvSpPr>
        <p:spPr bwMode="auto">
          <a:xfrm>
            <a:off x="6022975" y="3581400"/>
            <a:ext cx="3644900" cy="2006600"/>
          </a:xfrm>
          <a:prstGeom prst="rect">
            <a:avLst/>
          </a:prstGeom>
          <a:solidFill>
            <a:srgbClr val="777777"/>
          </a:solidFill>
          <a:ln w="12700">
            <a:solidFill>
              <a:srgbClr val="777777"/>
            </a:solidFill>
            <a:miter lim="800000"/>
            <a:headEnd/>
            <a:tailEnd/>
          </a:ln>
        </p:spPr>
        <p:txBody>
          <a:bodyPr wrap="none" anchor="ct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fr-FR" altLang="fr-FR" sz="2400"/>
          </a:p>
        </p:txBody>
      </p:sp>
      <p:sp>
        <p:nvSpPr>
          <p:cNvPr id="75788" name="Rectangle 17"/>
          <p:cNvSpPr>
            <a:spLocks noChangeArrowheads="1"/>
          </p:cNvSpPr>
          <p:nvPr/>
        </p:nvSpPr>
        <p:spPr bwMode="auto">
          <a:xfrm>
            <a:off x="6064251" y="4260851"/>
            <a:ext cx="3471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ko-KR" sz="2400" b="1">
                <a:ea typeface="굴림"/>
                <a:cs typeface="굴림"/>
              </a:rPr>
              <a:t>Deployment view</a:t>
            </a:r>
          </a:p>
        </p:txBody>
      </p:sp>
      <p:sp>
        <p:nvSpPr>
          <p:cNvPr id="75789" name="Rectangle 18"/>
          <p:cNvSpPr>
            <a:spLocks noChangeArrowheads="1"/>
          </p:cNvSpPr>
          <p:nvPr/>
        </p:nvSpPr>
        <p:spPr bwMode="auto">
          <a:xfrm>
            <a:off x="7092950" y="4826000"/>
            <a:ext cx="25669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spAutoFit/>
          </a:bodyPr>
          <a:lstStyle>
            <a:lvl1pPr defTabSz="1014413">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defTabSz="1014413">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defTabSz="1014413">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r">
              <a:spcBef>
                <a:spcPct val="0"/>
              </a:spcBef>
              <a:buClrTx/>
              <a:buSzTx/>
              <a:buFontTx/>
              <a:buNone/>
            </a:pPr>
            <a:r>
              <a:rPr lang="en-US" altLang="ko-KR" sz="1400" b="1">
                <a:ea typeface="굴림"/>
                <a:cs typeface="굴림"/>
              </a:rPr>
              <a:t>System topology</a:t>
            </a:r>
          </a:p>
          <a:p>
            <a:pPr algn="r">
              <a:spcBef>
                <a:spcPct val="0"/>
              </a:spcBef>
              <a:buClrTx/>
              <a:buSzTx/>
              <a:buFontTx/>
              <a:buNone/>
            </a:pPr>
            <a:r>
              <a:rPr lang="en-US" altLang="ko-KR" sz="1400" b="1">
                <a:ea typeface="굴림"/>
                <a:cs typeface="굴림"/>
              </a:rPr>
              <a:t>Installation</a:t>
            </a:r>
          </a:p>
          <a:p>
            <a:pPr algn="r">
              <a:spcBef>
                <a:spcPct val="0"/>
              </a:spcBef>
              <a:buClrTx/>
              <a:buSzTx/>
              <a:buFontTx/>
              <a:buNone/>
            </a:pPr>
            <a:r>
              <a:rPr lang="en-US" altLang="ko-KR" sz="1400" b="1">
                <a:ea typeface="굴림"/>
                <a:cs typeface="굴림"/>
              </a:rPr>
              <a:t>Communication</a:t>
            </a:r>
          </a:p>
        </p:txBody>
      </p:sp>
      <p:sp>
        <p:nvSpPr>
          <p:cNvPr id="75790" name="Rectangle 19"/>
          <p:cNvSpPr>
            <a:spLocks noChangeArrowheads="1"/>
          </p:cNvSpPr>
          <p:nvPr/>
        </p:nvSpPr>
        <p:spPr bwMode="auto">
          <a:xfrm>
            <a:off x="8008939" y="4597400"/>
            <a:ext cx="16541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lvl1pPr defTabSz="1014413">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defTabSz="1014413">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defTabSz="1014413">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defTabSz="1014413">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r">
              <a:spcBef>
                <a:spcPct val="0"/>
              </a:spcBef>
              <a:buClrTx/>
              <a:buSzTx/>
              <a:buFontTx/>
              <a:buNone/>
            </a:pPr>
            <a:r>
              <a:rPr lang="en-US" altLang="ko-KR" sz="1400" b="1">
                <a:solidFill>
                  <a:srgbClr val="FF3300"/>
                </a:solidFill>
                <a:ea typeface="굴림"/>
                <a:cs typeface="굴림"/>
              </a:rPr>
              <a:t>System engineer</a:t>
            </a:r>
          </a:p>
        </p:txBody>
      </p:sp>
      <p:sp>
        <p:nvSpPr>
          <p:cNvPr id="75791" name="Rectangle 20"/>
          <p:cNvSpPr>
            <a:spLocks noChangeArrowheads="1"/>
          </p:cNvSpPr>
          <p:nvPr/>
        </p:nvSpPr>
        <p:spPr bwMode="auto">
          <a:xfrm>
            <a:off x="3463926" y="5794376"/>
            <a:ext cx="13747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585" tIns="16792" rIns="33585" bIns="16792"/>
          <a:lstStyle>
            <a:lvl1pPr defTabSz="862013">
              <a:spcBef>
                <a:spcPct val="20000"/>
              </a:spcBef>
              <a:buClr>
                <a:srgbClr val="CC3300"/>
              </a:buClr>
              <a:buSzPct val="100000"/>
              <a:buChar char="•"/>
              <a:tabLst>
                <a:tab pos="269875" algn="l"/>
                <a:tab pos="538163" algn="l"/>
                <a:tab pos="808038" algn="l"/>
                <a:tab pos="1077913" algn="l"/>
                <a:tab pos="1346200" algn="l"/>
                <a:tab pos="1616075" algn="l"/>
                <a:tab pos="1884363" algn="l"/>
                <a:tab pos="2154238" algn="l"/>
              </a:tabLst>
              <a:defRPr sz="3200">
                <a:solidFill>
                  <a:srgbClr val="000000"/>
                </a:solidFill>
                <a:latin typeface="Arial" panose="020B0604020202020204" pitchFamily="34" charset="0"/>
                <a:ea typeface="MS PGothic" panose="020B0600070205080204" pitchFamily="34" charset="-128"/>
              </a:defRPr>
            </a:lvl1pPr>
            <a:lvl2pPr marL="742950" indent="-285750" defTabSz="862013">
              <a:spcBef>
                <a:spcPct val="20000"/>
              </a:spcBef>
              <a:buClr>
                <a:srgbClr val="CC3300"/>
              </a:buClr>
              <a:buSzPct val="100000"/>
              <a:buChar char="•"/>
              <a:tabLst>
                <a:tab pos="269875" algn="l"/>
                <a:tab pos="538163" algn="l"/>
                <a:tab pos="808038" algn="l"/>
                <a:tab pos="1077913" algn="l"/>
                <a:tab pos="1346200" algn="l"/>
                <a:tab pos="1616075" algn="l"/>
                <a:tab pos="1884363" algn="l"/>
                <a:tab pos="2154238" algn="l"/>
              </a:tabLst>
              <a:defRPr sz="2800">
                <a:solidFill>
                  <a:srgbClr val="000000"/>
                </a:solidFill>
                <a:latin typeface="Arial" panose="020B0604020202020204" pitchFamily="34" charset="0"/>
                <a:ea typeface="MS PGothic" panose="020B0600070205080204" pitchFamily="34" charset="-128"/>
              </a:defRPr>
            </a:lvl2pPr>
            <a:lvl3pPr marL="1143000" indent="-228600" defTabSz="862013">
              <a:spcBef>
                <a:spcPct val="20000"/>
              </a:spcBef>
              <a:buClr>
                <a:srgbClr val="CC3300"/>
              </a:buClr>
              <a:buSzPct val="100000"/>
              <a:buChar char="•"/>
              <a:tabLst>
                <a:tab pos="269875" algn="l"/>
                <a:tab pos="538163" algn="l"/>
                <a:tab pos="808038" algn="l"/>
                <a:tab pos="1077913" algn="l"/>
                <a:tab pos="1346200" algn="l"/>
                <a:tab pos="1616075" algn="l"/>
                <a:tab pos="1884363" algn="l"/>
                <a:tab pos="2154238" algn="l"/>
              </a:tabLst>
              <a:defRPr sz="2400">
                <a:solidFill>
                  <a:srgbClr val="000000"/>
                </a:solidFill>
                <a:latin typeface="Arial" panose="020B0604020202020204" pitchFamily="34" charset="0"/>
                <a:ea typeface="MS PGothic" panose="020B0600070205080204" pitchFamily="34" charset="-128"/>
              </a:defRPr>
            </a:lvl3pPr>
            <a:lvl4pPr marL="1600200" indent="-228600" defTabSz="862013">
              <a:spcBef>
                <a:spcPct val="20000"/>
              </a:spcBef>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4pPr>
            <a:lvl5pPr marL="2057400" indent="-228600" defTabSz="862013">
              <a:spcBef>
                <a:spcPct val="20000"/>
              </a:spcBef>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5pPr>
            <a:lvl6pPr marL="2514600" indent="-228600" defTabSz="862013" eaLnBrk="0" fontAlgn="base" hangingPunct="0">
              <a:spcBef>
                <a:spcPct val="20000"/>
              </a:spcBef>
              <a:spcAft>
                <a:spcPct val="0"/>
              </a:spcAft>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6pPr>
            <a:lvl7pPr marL="2971800" indent="-228600" defTabSz="862013" eaLnBrk="0" fontAlgn="base" hangingPunct="0">
              <a:spcBef>
                <a:spcPct val="20000"/>
              </a:spcBef>
              <a:spcAft>
                <a:spcPct val="0"/>
              </a:spcAft>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7pPr>
            <a:lvl8pPr marL="3429000" indent="-228600" defTabSz="862013" eaLnBrk="0" fontAlgn="base" hangingPunct="0">
              <a:spcBef>
                <a:spcPct val="20000"/>
              </a:spcBef>
              <a:spcAft>
                <a:spcPct val="0"/>
              </a:spcAft>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8pPr>
            <a:lvl9pPr marL="3886200" indent="-228600" defTabSz="862013" eaLnBrk="0" fontAlgn="base" hangingPunct="0">
              <a:spcBef>
                <a:spcPct val="20000"/>
              </a:spcBef>
              <a:spcAft>
                <a:spcPct val="0"/>
              </a:spcAft>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9pPr>
          </a:lstStyle>
          <a:p>
            <a:pPr algn="ctr">
              <a:lnSpc>
                <a:spcPts val="1900"/>
              </a:lnSpc>
              <a:spcBef>
                <a:spcPts val="900"/>
              </a:spcBef>
              <a:buClrTx/>
              <a:buSzTx/>
              <a:buNone/>
            </a:pPr>
            <a:r>
              <a:rPr lang="en-US" altLang="fr-FR" sz="1800" b="1"/>
              <a:t>Conceptual</a:t>
            </a:r>
          </a:p>
        </p:txBody>
      </p:sp>
      <p:sp>
        <p:nvSpPr>
          <p:cNvPr id="75792" name="Rectangle 21"/>
          <p:cNvSpPr>
            <a:spLocks noChangeArrowheads="1"/>
          </p:cNvSpPr>
          <p:nvPr/>
        </p:nvSpPr>
        <p:spPr bwMode="auto">
          <a:xfrm>
            <a:off x="7208839" y="5794376"/>
            <a:ext cx="13747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585" tIns="16792" rIns="33585" bIns="16792"/>
          <a:lstStyle>
            <a:lvl1pPr defTabSz="862013">
              <a:spcBef>
                <a:spcPct val="20000"/>
              </a:spcBef>
              <a:buClr>
                <a:srgbClr val="CC3300"/>
              </a:buClr>
              <a:buSzPct val="100000"/>
              <a:buChar char="•"/>
              <a:tabLst>
                <a:tab pos="269875" algn="l"/>
                <a:tab pos="538163" algn="l"/>
                <a:tab pos="808038" algn="l"/>
                <a:tab pos="1077913" algn="l"/>
                <a:tab pos="1346200" algn="l"/>
                <a:tab pos="1616075" algn="l"/>
                <a:tab pos="1884363" algn="l"/>
                <a:tab pos="2154238" algn="l"/>
              </a:tabLst>
              <a:defRPr sz="3200">
                <a:solidFill>
                  <a:srgbClr val="000000"/>
                </a:solidFill>
                <a:latin typeface="Arial" panose="020B0604020202020204" pitchFamily="34" charset="0"/>
                <a:ea typeface="MS PGothic" panose="020B0600070205080204" pitchFamily="34" charset="-128"/>
              </a:defRPr>
            </a:lvl1pPr>
            <a:lvl2pPr marL="742950" indent="-285750" defTabSz="862013">
              <a:spcBef>
                <a:spcPct val="20000"/>
              </a:spcBef>
              <a:buClr>
                <a:srgbClr val="CC3300"/>
              </a:buClr>
              <a:buSzPct val="100000"/>
              <a:buChar char="•"/>
              <a:tabLst>
                <a:tab pos="269875" algn="l"/>
                <a:tab pos="538163" algn="l"/>
                <a:tab pos="808038" algn="l"/>
                <a:tab pos="1077913" algn="l"/>
                <a:tab pos="1346200" algn="l"/>
                <a:tab pos="1616075" algn="l"/>
                <a:tab pos="1884363" algn="l"/>
                <a:tab pos="2154238" algn="l"/>
              </a:tabLst>
              <a:defRPr sz="2800">
                <a:solidFill>
                  <a:srgbClr val="000000"/>
                </a:solidFill>
                <a:latin typeface="Arial" panose="020B0604020202020204" pitchFamily="34" charset="0"/>
                <a:ea typeface="MS PGothic" panose="020B0600070205080204" pitchFamily="34" charset="-128"/>
              </a:defRPr>
            </a:lvl2pPr>
            <a:lvl3pPr marL="1143000" indent="-228600" defTabSz="862013">
              <a:spcBef>
                <a:spcPct val="20000"/>
              </a:spcBef>
              <a:buClr>
                <a:srgbClr val="CC3300"/>
              </a:buClr>
              <a:buSzPct val="100000"/>
              <a:buChar char="•"/>
              <a:tabLst>
                <a:tab pos="269875" algn="l"/>
                <a:tab pos="538163" algn="l"/>
                <a:tab pos="808038" algn="l"/>
                <a:tab pos="1077913" algn="l"/>
                <a:tab pos="1346200" algn="l"/>
                <a:tab pos="1616075" algn="l"/>
                <a:tab pos="1884363" algn="l"/>
                <a:tab pos="2154238" algn="l"/>
              </a:tabLst>
              <a:defRPr sz="2400">
                <a:solidFill>
                  <a:srgbClr val="000000"/>
                </a:solidFill>
                <a:latin typeface="Arial" panose="020B0604020202020204" pitchFamily="34" charset="0"/>
                <a:ea typeface="MS PGothic" panose="020B0600070205080204" pitchFamily="34" charset="-128"/>
              </a:defRPr>
            </a:lvl3pPr>
            <a:lvl4pPr marL="1600200" indent="-228600" defTabSz="862013">
              <a:spcBef>
                <a:spcPct val="20000"/>
              </a:spcBef>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4pPr>
            <a:lvl5pPr marL="2057400" indent="-228600" defTabSz="862013">
              <a:spcBef>
                <a:spcPct val="20000"/>
              </a:spcBef>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5pPr>
            <a:lvl6pPr marL="2514600" indent="-228600" defTabSz="862013" eaLnBrk="0" fontAlgn="base" hangingPunct="0">
              <a:spcBef>
                <a:spcPct val="20000"/>
              </a:spcBef>
              <a:spcAft>
                <a:spcPct val="0"/>
              </a:spcAft>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6pPr>
            <a:lvl7pPr marL="2971800" indent="-228600" defTabSz="862013" eaLnBrk="0" fontAlgn="base" hangingPunct="0">
              <a:spcBef>
                <a:spcPct val="20000"/>
              </a:spcBef>
              <a:spcAft>
                <a:spcPct val="0"/>
              </a:spcAft>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7pPr>
            <a:lvl8pPr marL="3429000" indent="-228600" defTabSz="862013" eaLnBrk="0" fontAlgn="base" hangingPunct="0">
              <a:spcBef>
                <a:spcPct val="20000"/>
              </a:spcBef>
              <a:spcAft>
                <a:spcPct val="0"/>
              </a:spcAft>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8pPr>
            <a:lvl9pPr marL="3886200" indent="-228600" defTabSz="862013" eaLnBrk="0" fontAlgn="base" hangingPunct="0">
              <a:spcBef>
                <a:spcPct val="20000"/>
              </a:spcBef>
              <a:spcAft>
                <a:spcPct val="0"/>
              </a:spcAft>
              <a:buClr>
                <a:srgbClr val="CC3300"/>
              </a:buClr>
              <a:buSzPct val="100000"/>
              <a:buChar char="•"/>
              <a:tabLst>
                <a:tab pos="269875" algn="l"/>
                <a:tab pos="538163" algn="l"/>
                <a:tab pos="808038" algn="l"/>
                <a:tab pos="1077913" algn="l"/>
                <a:tab pos="1346200" algn="l"/>
                <a:tab pos="1616075" algn="l"/>
                <a:tab pos="1884363" algn="l"/>
                <a:tab pos="2154238" algn="l"/>
              </a:tabLst>
              <a:defRPr sz="2000">
                <a:solidFill>
                  <a:srgbClr val="000000"/>
                </a:solidFill>
                <a:latin typeface="Arial" panose="020B0604020202020204" pitchFamily="34" charset="0"/>
                <a:ea typeface="MS PGothic" panose="020B0600070205080204" pitchFamily="34" charset="-128"/>
              </a:defRPr>
            </a:lvl9pPr>
          </a:lstStyle>
          <a:p>
            <a:pPr algn="ctr">
              <a:lnSpc>
                <a:spcPts val="1900"/>
              </a:lnSpc>
              <a:spcBef>
                <a:spcPts val="900"/>
              </a:spcBef>
              <a:buClrTx/>
              <a:buSzTx/>
              <a:buNone/>
            </a:pPr>
            <a:r>
              <a:rPr lang="en-US" altLang="fr-FR" sz="1800" b="1"/>
              <a:t>Physical</a:t>
            </a:r>
          </a:p>
        </p:txBody>
      </p:sp>
      <p:sp>
        <p:nvSpPr>
          <p:cNvPr id="75793" name="Oval 22"/>
          <p:cNvSpPr>
            <a:spLocks noChangeArrowheads="1"/>
          </p:cNvSpPr>
          <p:nvPr/>
        </p:nvSpPr>
        <p:spPr bwMode="auto">
          <a:xfrm>
            <a:off x="4560888" y="2717801"/>
            <a:ext cx="2830512" cy="1514475"/>
          </a:xfrm>
          <a:prstGeom prst="ellipse">
            <a:avLst/>
          </a:prstGeom>
          <a:solidFill>
            <a:srgbClr val="FFFFFF"/>
          </a:solidFill>
          <a:ln w="12700">
            <a:solidFill>
              <a:srgbClr val="FFFFFF"/>
            </a:solidFill>
            <a:round/>
            <a:headEnd/>
            <a:tailEnd/>
          </a:ln>
        </p:spPr>
        <p:txBody>
          <a:bodyPr wrap="none" anchor="ct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fr-FR" altLang="fr-FR" sz="2400"/>
          </a:p>
        </p:txBody>
      </p:sp>
      <p:sp>
        <p:nvSpPr>
          <p:cNvPr id="75794" name="Rectangle 23"/>
          <p:cNvSpPr>
            <a:spLocks noChangeArrowheads="1"/>
          </p:cNvSpPr>
          <p:nvPr/>
        </p:nvSpPr>
        <p:spPr bwMode="auto">
          <a:xfrm>
            <a:off x="4735513" y="3144838"/>
            <a:ext cx="2525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ko-KR" sz="2400" b="1">
                <a:ea typeface="굴림"/>
                <a:cs typeface="굴림"/>
              </a:rPr>
              <a:t>Use case view</a:t>
            </a:r>
            <a:endParaRPr lang="en-US" altLang="ko-KR" sz="2000" b="1">
              <a:ea typeface="굴림"/>
              <a:cs typeface="굴림"/>
            </a:endParaRPr>
          </a:p>
        </p:txBody>
      </p:sp>
      <p:sp>
        <p:nvSpPr>
          <p:cNvPr id="75795" name="Text Box 25"/>
          <p:cNvSpPr txBox="1">
            <a:spLocks noChangeArrowheads="1"/>
          </p:cNvSpPr>
          <p:nvPr/>
        </p:nvSpPr>
        <p:spPr bwMode="auto">
          <a:xfrm>
            <a:off x="2363788" y="1512889"/>
            <a:ext cx="3486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fr-FR" altLang="fr-FR" sz="1400" b="1">
                <a:solidFill>
                  <a:srgbClr val="0000FF"/>
                </a:solidFill>
              </a:rPr>
              <a:t>Classes, Objects, Composite Structure</a:t>
            </a:r>
          </a:p>
          <a:p>
            <a:pPr>
              <a:spcBef>
                <a:spcPct val="0"/>
              </a:spcBef>
              <a:buClrTx/>
              <a:buSzTx/>
              <a:buFontTx/>
              <a:buNone/>
            </a:pPr>
            <a:r>
              <a:rPr lang="fr-FR" altLang="fr-FR" sz="1400" b="1">
                <a:solidFill>
                  <a:srgbClr val="FF0000"/>
                </a:solidFill>
              </a:rPr>
              <a:t>Communication, Sequences</a:t>
            </a:r>
          </a:p>
        </p:txBody>
      </p:sp>
      <p:sp>
        <p:nvSpPr>
          <p:cNvPr id="75796" name="Text Box 26"/>
          <p:cNvSpPr txBox="1">
            <a:spLocks noChangeArrowheads="1"/>
          </p:cNvSpPr>
          <p:nvPr/>
        </p:nvSpPr>
        <p:spPr bwMode="auto">
          <a:xfrm>
            <a:off x="2357439" y="3629026"/>
            <a:ext cx="1836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fr-FR" altLang="fr-FR" sz="1400" b="1">
                <a:solidFill>
                  <a:srgbClr val="FF0000"/>
                </a:solidFill>
              </a:rPr>
              <a:t>Interaction, Activity</a:t>
            </a:r>
          </a:p>
        </p:txBody>
      </p:sp>
      <p:sp>
        <p:nvSpPr>
          <p:cNvPr id="75797" name="Text Box 27"/>
          <p:cNvSpPr txBox="1">
            <a:spLocks noChangeArrowheads="1"/>
          </p:cNvSpPr>
          <p:nvPr/>
        </p:nvSpPr>
        <p:spPr bwMode="auto">
          <a:xfrm>
            <a:off x="6496051" y="1490664"/>
            <a:ext cx="31480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fr-FR" altLang="fr-FR" sz="1400" b="1">
                <a:solidFill>
                  <a:srgbClr val="0000FF"/>
                </a:solidFill>
              </a:rPr>
              <a:t>Components, Composite Structure</a:t>
            </a:r>
          </a:p>
          <a:p>
            <a:pPr>
              <a:spcBef>
                <a:spcPct val="0"/>
              </a:spcBef>
              <a:buClrTx/>
              <a:buSzTx/>
              <a:buFontTx/>
              <a:buNone/>
            </a:pPr>
            <a:r>
              <a:rPr lang="fr-FR" altLang="fr-FR" sz="1400" b="1">
                <a:solidFill>
                  <a:srgbClr val="FF0000"/>
                </a:solidFill>
              </a:rPr>
              <a:t>Interaction, Statechart</a:t>
            </a:r>
          </a:p>
        </p:txBody>
      </p:sp>
      <p:sp>
        <p:nvSpPr>
          <p:cNvPr id="75798" name="Text Box 28"/>
          <p:cNvSpPr txBox="1">
            <a:spLocks noChangeArrowheads="1"/>
          </p:cNvSpPr>
          <p:nvPr/>
        </p:nvSpPr>
        <p:spPr bwMode="auto">
          <a:xfrm>
            <a:off x="7366001" y="3629026"/>
            <a:ext cx="2301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fr-FR" altLang="fr-FR" sz="1400" b="1">
                <a:solidFill>
                  <a:srgbClr val="0000FF"/>
                </a:solidFill>
              </a:rPr>
              <a:t>Component, Deployment</a:t>
            </a:r>
          </a:p>
          <a:p>
            <a:pPr>
              <a:spcBef>
                <a:spcPct val="0"/>
              </a:spcBef>
              <a:buClrTx/>
              <a:buSzTx/>
              <a:buFontTx/>
              <a:buNone/>
            </a:pPr>
            <a:r>
              <a:rPr lang="fr-FR" altLang="fr-FR" sz="1400" b="1">
                <a:solidFill>
                  <a:srgbClr val="FF0000"/>
                </a:solidFill>
              </a:rPr>
              <a:t>Interaction </a:t>
            </a:r>
          </a:p>
        </p:txBody>
      </p:sp>
      <p:sp>
        <p:nvSpPr>
          <p:cNvPr id="75799" name="Text Box 29"/>
          <p:cNvSpPr txBox="1">
            <a:spLocks noChangeArrowheads="1"/>
          </p:cNvSpPr>
          <p:nvPr/>
        </p:nvSpPr>
        <p:spPr bwMode="auto">
          <a:xfrm>
            <a:off x="5519738" y="3560764"/>
            <a:ext cx="1098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fr-FR" altLang="fr-FR" sz="1400" b="1">
                <a:solidFill>
                  <a:srgbClr val="0000FF"/>
                </a:solidFill>
              </a:rPr>
              <a:t>Use Cases</a:t>
            </a:r>
          </a:p>
          <a:p>
            <a:pPr>
              <a:spcBef>
                <a:spcPct val="0"/>
              </a:spcBef>
              <a:buClrTx/>
              <a:buSzTx/>
              <a:buFontTx/>
              <a:buNone/>
            </a:pPr>
            <a:r>
              <a:rPr lang="fr-FR" altLang="fr-FR" sz="1400" b="1">
                <a:solidFill>
                  <a:srgbClr val="FF0000"/>
                </a:solidFill>
              </a:rPr>
              <a:t>Interaction</a:t>
            </a:r>
          </a:p>
        </p:txBody>
      </p:sp>
      <p:sp>
        <p:nvSpPr>
          <p:cNvPr id="75800" name="Rectangle 4"/>
          <p:cNvSpPr>
            <a:spLocks noChangeArrowheads="1"/>
          </p:cNvSpPr>
          <p:nvPr/>
        </p:nvSpPr>
        <p:spPr bwMode="auto">
          <a:xfrm>
            <a:off x="2359026" y="2058988"/>
            <a:ext cx="2365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ko-KR" sz="2400" b="1">
                <a:ea typeface="굴림"/>
                <a:cs typeface="굴림"/>
              </a:rPr>
              <a:t>Design view</a:t>
            </a:r>
          </a:p>
        </p:txBody>
      </p:sp>
    </p:spTree>
    <p:extLst>
      <p:ext uri="{BB962C8B-B14F-4D97-AF65-F5344CB8AC3E}">
        <p14:creationId xmlns:p14="http://schemas.microsoft.com/office/powerpoint/2010/main" val="2433339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C76AAB-4739-524C-91F8-791852101FD2}"/>
              </a:ext>
            </a:extLst>
          </p:cNvPr>
          <p:cNvSpPr>
            <a:spLocks noGrp="1"/>
          </p:cNvSpPr>
          <p:nvPr>
            <p:ph type="title"/>
          </p:nvPr>
        </p:nvSpPr>
        <p:spPr/>
        <p:txBody>
          <a:bodyPr/>
          <a:lstStyle/>
          <a:p>
            <a:pPr>
              <a:defRPr/>
            </a:pPr>
            <a:r>
              <a:rPr lang="en-US" dirty="0">
                <a:ea typeface="ＭＳ Ｐゴシック" pitchFamily="-111" charset="-128"/>
              </a:rPr>
              <a:t>Rules of thumb</a:t>
            </a:r>
          </a:p>
        </p:txBody>
      </p:sp>
      <p:sp>
        <p:nvSpPr>
          <p:cNvPr id="17411" name="Espace réservé du contenu 2"/>
          <p:cNvSpPr>
            <a:spLocks noGrp="1" noChangeArrowheads="1"/>
          </p:cNvSpPr>
          <p:nvPr>
            <p:ph idx="1"/>
          </p:nvPr>
        </p:nvSpPr>
        <p:spPr>
          <a:xfrm>
            <a:off x="838200" y="2063750"/>
            <a:ext cx="8624887" cy="4114800"/>
          </a:xfrm>
        </p:spPr>
        <p:txBody>
          <a:bodyPr/>
          <a:lstStyle/>
          <a:p>
            <a:r>
              <a:rPr lang="fr-FR" altLang="fr-FR" sz="2400" dirty="0" err="1"/>
              <a:t>Nearly</a:t>
            </a:r>
            <a:r>
              <a:rPr lang="fr-FR" altLang="fr-FR" sz="2400" dirty="0"/>
              <a:t> </a:t>
            </a:r>
            <a:r>
              <a:rPr lang="fr-FR" altLang="fr-FR" sz="2400" dirty="0" err="1"/>
              <a:t>everything</a:t>
            </a:r>
            <a:r>
              <a:rPr lang="fr-FR" altLang="fr-FR" sz="2400" dirty="0"/>
              <a:t> in UML </a:t>
            </a:r>
            <a:r>
              <a:rPr lang="fr-FR" altLang="fr-FR" sz="2400" dirty="0" err="1"/>
              <a:t>is</a:t>
            </a:r>
            <a:r>
              <a:rPr lang="fr-FR" altLang="fr-FR" sz="2400" dirty="0"/>
              <a:t> </a:t>
            </a:r>
            <a:r>
              <a:rPr lang="fr-FR" altLang="fr-FR" sz="2400" dirty="0" err="1"/>
              <a:t>optional</a:t>
            </a:r>
            <a:endParaRPr lang="fr-FR" altLang="fr-FR" sz="2400" dirty="0"/>
          </a:p>
          <a:p>
            <a:r>
              <a:rPr lang="fr-FR" altLang="fr-FR" sz="2400" dirty="0"/>
              <a:t>UML </a:t>
            </a:r>
            <a:r>
              <a:rPr lang="fr-FR" altLang="fr-FR" sz="2400" dirty="0" err="1"/>
              <a:t>provides</a:t>
            </a:r>
            <a:r>
              <a:rPr lang="fr-FR" altLang="fr-FR" sz="2400" dirty="0"/>
              <a:t> a </a:t>
            </a:r>
            <a:r>
              <a:rPr lang="fr-FR" altLang="fr-FR" sz="2400" dirty="0" err="1"/>
              <a:t>language</a:t>
            </a:r>
            <a:r>
              <a:rPr lang="fr-FR" altLang="fr-FR" sz="2400" dirty="0"/>
              <a:t> to capture information </a:t>
            </a:r>
            <a:r>
              <a:rPr lang="fr-FR" altLang="fr-FR" sz="2400" dirty="0" err="1"/>
              <a:t>that</a:t>
            </a:r>
            <a:r>
              <a:rPr lang="fr-FR" altLang="fr-FR" sz="2400" dirty="0"/>
              <a:t> varies </a:t>
            </a:r>
            <a:r>
              <a:rPr lang="fr-FR" altLang="fr-FR" sz="2400" dirty="0" err="1"/>
              <a:t>greatly</a:t>
            </a:r>
            <a:r>
              <a:rPr lang="fr-FR" altLang="fr-FR" sz="2400" dirty="0"/>
              <a:t> </a:t>
            </a:r>
            <a:r>
              <a:rPr lang="fr-FR" altLang="fr-FR" sz="2400" dirty="0" err="1"/>
              <a:t>depending</a:t>
            </a:r>
            <a:r>
              <a:rPr lang="fr-FR" altLang="fr-FR" sz="2400" dirty="0"/>
              <a:t> on the </a:t>
            </a:r>
            <a:r>
              <a:rPr lang="fr-FR" altLang="fr-FR" sz="2400" dirty="0" err="1"/>
              <a:t>domain</a:t>
            </a:r>
            <a:r>
              <a:rPr lang="fr-FR" altLang="fr-FR" sz="2400" dirty="0"/>
              <a:t> of the </a:t>
            </a:r>
            <a:r>
              <a:rPr lang="fr-FR" altLang="fr-FR" sz="2400" dirty="0" err="1"/>
              <a:t>problem</a:t>
            </a:r>
            <a:r>
              <a:rPr lang="fr-FR" altLang="fr-FR" sz="2400" dirty="0"/>
              <a:t>. </a:t>
            </a:r>
          </a:p>
          <a:p>
            <a:r>
              <a:rPr lang="fr-FR" altLang="fr-FR" sz="2400" dirty="0"/>
              <a:t>Parts of UML </a:t>
            </a:r>
            <a:r>
              <a:rPr lang="fr-FR" altLang="fr-FR" sz="2400" dirty="0" err="1"/>
              <a:t>either</a:t>
            </a:r>
            <a:r>
              <a:rPr lang="fr-FR" altLang="fr-FR" sz="2400" dirty="0"/>
              <a:t> </a:t>
            </a:r>
            <a:r>
              <a:rPr lang="fr-FR" altLang="fr-FR" sz="2400" dirty="0" err="1"/>
              <a:t>don't</a:t>
            </a:r>
            <a:r>
              <a:rPr lang="fr-FR" altLang="fr-FR" sz="2400" dirty="0"/>
              <a:t> </a:t>
            </a:r>
            <a:r>
              <a:rPr lang="fr-FR" altLang="fr-FR" sz="2400" dirty="0" err="1"/>
              <a:t>apply</a:t>
            </a:r>
            <a:r>
              <a:rPr lang="fr-FR" altLang="fr-FR" sz="2400" dirty="0"/>
              <a:t> to </a:t>
            </a:r>
            <a:r>
              <a:rPr lang="fr-FR" altLang="fr-FR" sz="2400" dirty="0" err="1"/>
              <a:t>your</a:t>
            </a:r>
            <a:r>
              <a:rPr lang="fr-FR" altLang="fr-FR" sz="2400" dirty="0"/>
              <a:t> </a:t>
            </a:r>
            <a:r>
              <a:rPr lang="fr-FR" altLang="fr-FR" sz="2400" dirty="0" err="1"/>
              <a:t>particular</a:t>
            </a:r>
            <a:r>
              <a:rPr lang="fr-FR" altLang="fr-FR" sz="2400" dirty="0"/>
              <a:t> </a:t>
            </a:r>
            <a:r>
              <a:rPr lang="fr-FR" altLang="fr-FR" sz="2400" dirty="0" err="1"/>
              <a:t>problem</a:t>
            </a:r>
            <a:r>
              <a:rPr lang="fr-FR" altLang="fr-FR" sz="2400" dirty="0"/>
              <a:t> or </a:t>
            </a:r>
            <a:r>
              <a:rPr lang="fr-FR" altLang="fr-FR" sz="2400" dirty="0" err="1"/>
              <a:t>may</a:t>
            </a:r>
            <a:r>
              <a:rPr lang="fr-FR" altLang="fr-FR" sz="2400" dirty="0"/>
              <a:t> not </a:t>
            </a:r>
            <a:r>
              <a:rPr lang="fr-FR" altLang="fr-FR" sz="2400" dirty="0" err="1"/>
              <a:t>lend</a:t>
            </a:r>
            <a:r>
              <a:rPr lang="fr-FR" altLang="fr-FR" sz="2400" dirty="0"/>
              <a:t> </a:t>
            </a:r>
            <a:r>
              <a:rPr lang="fr-FR" altLang="fr-FR" sz="2400" dirty="0" err="1"/>
              <a:t>anything</a:t>
            </a:r>
            <a:r>
              <a:rPr lang="fr-FR" altLang="fr-FR" sz="2400" dirty="0"/>
              <a:t> to the </a:t>
            </a:r>
            <a:r>
              <a:rPr lang="fr-FR" altLang="fr-FR" sz="2400" dirty="0" err="1"/>
              <a:t>particular</a:t>
            </a:r>
            <a:r>
              <a:rPr lang="fr-FR" altLang="fr-FR" sz="2400" dirty="0"/>
              <a:t> </a:t>
            </a:r>
            <a:r>
              <a:rPr lang="fr-FR" altLang="fr-FR" sz="2400" dirty="0" err="1"/>
              <a:t>view</a:t>
            </a:r>
            <a:r>
              <a:rPr lang="fr-FR" altLang="fr-FR" sz="2400" dirty="0"/>
              <a:t> </a:t>
            </a:r>
            <a:r>
              <a:rPr lang="fr-FR" altLang="fr-FR" sz="2400" dirty="0" err="1"/>
              <a:t>you</a:t>
            </a:r>
            <a:r>
              <a:rPr lang="fr-FR" altLang="fr-FR" sz="2400" dirty="0"/>
              <a:t> are </a:t>
            </a:r>
            <a:r>
              <a:rPr lang="fr-FR" altLang="fr-FR" sz="2400" dirty="0" err="1"/>
              <a:t>trying</a:t>
            </a:r>
            <a:r>
              <a:rPr lang="fr-FR" altLang="fr-FR" sz="2400" dirty="0"/>
              <a:t> to </a:t>
            </a:r>
            <a:r>
              <a:rPr lang="fr-FR" altLang="fr-FR" sz="2400" dirty="0" err="1"/>
              <a:t>convey</a:t>
            </a:r>
            <a:r>
              <a:rPr lang="fr-FR" altLang="fr-FR" sz="2400" dirty="0"/>
              <a:t>. </a:t>
            </a:r>
          </a:p>
          <a:p>
            <a:r>
              <a:rPr lang="fr-FR" altLang="fr-FR" sz="2400" dirty="0"/>
              <a:t>You </a:t>
            </a:r>
            <a:r>
              <a:rPr lang="fr-FR" altLang="fr-FR" sz="2400" dirty="0" err="1"/>
              <a:t>don't</a:t>
            </a:r>
            <a:r>
              <a:rPr lang="fr-FR" altLang="fr-FR" sz="2400" dirty="0"/>
              <a:t> </a:t>
            </a:r>
            <a:r>
              <a:rPr lang="fr-FR" altLang="fr-FR" sz="2400" dirty="0" err="1"/>
              <a:t>need</a:t>
            </a:r>
            <a:r>
              <a:rPr lang="fr-FR" altLang="fr-FR" sz="2400" dirty="0"/>
              <a:t> to use </a:t>
            </a:r>
            <a:r>
              <a:rPr lang="fr-FR" altLang="fr-FR" sz="2400" dirty="0" err="1"/>
              <a:t>every</a:t>
            </a:r>
            <a:r>
              <a:rPr lang="fr-FR" altLang="fr-FR" sz="2400" dirty="0"/>
              <a:t> part of UML in </a:t>
            </a:r>
            <a:r>
              <a:rPr lang="fr-FR" altLang="fr-FR" sz="2400" dirty="0" err="1"/>
              <a:t>every</a:t>
            </a:r>
            <a:r>
              <a:rPr lang="fr-FR" altLang="fr-FR" sz="2400" dirty="0"/>
              <a:t> model </a:t>
            </a:r>
            <a:r>
              <a:rPr lang="fr-FR" altLang="fr-FR" sz="2400" dirty="0" err="1"/>
              <a:t>you</a:t>
            </a:r>
            <a:r>
              <a:rPr lang="fr-FR" altLang="fr-FR" sz="2400" dirty="0"/>
              <a:t> </a:t>
            </a:r>
            <a:r>
              <a:rPr lang="fr-FR" altLang="fr-FR" sz="2400" dirty="0" err="1"/>
              <a:t>create</a:t>
            </a:r>
            <a:r>
              <a:rPr lang="fr-FR" altLang="fr-FR" sz="2400" dirty="0"/>
              <a:t>. </a:t>
            </a:r>
          </a:p>
          <a:p>
            <a:r>
              <a:rPr lang="fr-FR" altLang="fr-FR" sz="2400" dirty="0"/>
              <a:t>You </a:t>
            </a:r>
            <a:r>
              <a:rPr lang="fr-FR" altLang="fr-FR" sz="2400" dirty="0" err="1"/>
              <a:t>don't</a:t>
            </a:r>
            <a:r>
              <a:rPr lang="fr-FR" altLang="fr-FR" sz="2400" dirty="0"/>
              <a:t> </a:t>
            </a:r>
            <a:r>
              <a:rPr lang="fr-FR" altLang="fr-FR" sz="2400" dirty="0" err="1"/>
              <a:t>need</a:t>
            </a:r>
            <a:r>
              <a:rPr lang="fr-FR" altLang="fr-FR" sz="2400" dirty="0"/>
              <a:t> to use </a:t>
            </a:r>
            <a:r>
              <a:rPr lang="fr-FR" altLang="fr-FR" sz="2400" dirty="0" err="1"/>
              <a:t>every</a:t>
            </a:r>
            <a:r>
              <a:rPr lang="fr-FR" altLang="fr-FR" sz="2400" dirty="0"/>
              <a:t> </a:t>
            </a:r>
            <a:r>
              <a:rPr lang="fr-FR" altLang="fr-FR" sz="2400" dirty="0" err="1"/>
              <a:t>allowable</a:t>
            </a:r>
            <a:r>
              <a:rPr lang="fr-FR" altLang="fr-FR" sz="2400" dirty="0"/>
              <a:t> </a:t>
            </a:r>
            <a:r>
              <a:rPr lang="fr-FR" altLang="fr-FR" sz="2400" dirty="0" err="1"/>
              <a:t>symbol</a:t>
            </a:r>
            <a:r>
              <a:rPr lang="fr-FR" altLang="fr-FR" sz="2400" dirty="0"/>
              <a:t> for a </a:t>
            </a:r>
            <a:r>
              <a:rPr lang="fr-FR" altLang="fr-FR" sz="2400" dirty="0" err="1"/>
              <a:t>diagram</a:t>
            </a:r>
            <a:r>
              <a:rPr lang="fr-FR" altLang="fr-FR" sz="2400" dirty="0"/>
              <a:t> type in </a:t>
            </a:r>
            <a:r>
              <a:rPr lang="fr-FR" altLang="fr-FR" sz="2400" dirty="0" err="1"/>
              <a:t>every</a:t>
            </a:r>
            <a:r>
              <a:rPr lang="fr-FR" altLang="fr-FR" sz="2400" dirty="0"/>
              <a:t> </a:t>
            </a:r>
            <a:r>
              <a:rPr lang="fr-FR" altLang="fr-FR" sz="2400" dirty="0" err="1"/>
              <a:t>diagram</a:t>
            </a:r>
            <a:r>
              <a:rPr lang="fr-FR" altLang="fr-FR" sz="2400" dirty="0"/>
              <a:t> </a:t>
            </a:r>
            <a:r>
              <a:rPr lang="fr-FR" altLang="fr-FR" sz="2400" dirty="0" err="1"/>
              <a:t>you</a:t>
            </a:r>
            <a:r>
              <a:rPr lang="fr-FR" altLang="fr-FR" sz="2400" dirty="0"/>
              <a:t> </a:t>
            </a:r>
            <a:r>
              <a:rPr lang="fr-FR" altLang="fr-FR" sz="2400" dirty="0" err="1"/>
              <a:t>create</a:t>
            </a:r>
            <a:r>
              <a:rPr lang="fr-FR" altLang="fr-FR" sz="2400" dirty="0"/>
              <a:t>. </a:t>
            </a:r>
          </a:p>
          <a:p>
            <a:r>
              <a:rPr lang="fr-FR" altLang="fr-FR" sz="2400" dirty="0"/>
              <a:t>Show </a:t>
            </a:r>
            <a:r>
              <a:rPr lang="fr-FR" altLang="fr-FR" sz="2400" dirty="0" err="1"/>
              <a:t>only</a:t>
            </a:r>
            <a:r>
              <a:rPr lang="fr-FR" altLang="fr-FR" sz="2400" dirty="0"/>
              <a:t> </a:t>
            </a:r>
            <a:r>
              <a:rPr lang="fr-FR" altLang="fr-FR" sz="2400" dirty="0" err="1"/>
              <a:t>what</a:t>
            </a:r>
            <a:r>
              <a:rPr lang="fr-FR" altLang="fr-FR" sz="2400" dirty="0"/>
              <a:t> </a:t>
            </a:r>
            <a:r>
              <a:rPr lang="fr-FR" altLang="fr-FR" sz="2400" dirty="0" err="1"/>
              <a:t>helps</a:t>
            </a:r>
            <a:r>
              <a:rPr lang="fr-FR" altLang="fr-FR" sz="2400" dirty="0"/>
              <a:t> </a:t>
            </a:r>
            <a:r>
              <a:rPr lang="fr-FR" altLang="fr-FR" sz="2400" dirty="0" err="1"/>
              <a:t>clarify</a:t>
            </a:r>
            <a:r>
              <a:rPr lang="fr-FR" altLang="fr-FR" sz="2400" dirty="0"/>
              <a:t> the message </a:t>
            </a:r>
            <a:r>
              <a:rPr lang="fr-FR" altLang="fr-FR" sz="2400" dirty="0" err="1"/>
              <a:t>you</a:t>
            </a:r>
            <a:r>
              <a:rPr lang="fr-FR" altLang="fr-FR" sz="2400" dirty="0"/>
              <a:t> are </a:t>
            </a:r>
            <a:r>
              <a:rPr lang="fr-FR" altLang="fr-FR" sz="2400" dirty="0" err="1"/>
              <a:t>trying</a:t>
            </a:r>
            <a:r>
              <a:rPr lang="fr-FR" altLang="fr-FR" sz="2400" dirty="0"/>
              <a:t> to</a:t>
            </a:r>
          </a:p>
          <a:p>
            <a:endParaRPr lang="en-US" altLang="fr-FR" sz="2400" dirty="0"/>
          </a:p>
        </p:txBody>
      </p:sp>
    </p:spTree>
    <p:extLst>
      <p:ext uri="{BB962C8B-B14F-4D97-AF65-F5344CB8AC3E}">
        <p14:creationId xmlns:p14="http://schemas.microsoft.com/office/powerpoint/2010/main" val="2194258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F3DED783-0D87-E147-85DF-F1D61A85F93D}"/>
              </a:ext>
            </a:extLst>
          </p:cNvPr>
          <p:cNvSpPr>
            <a:spLocks noGrp="1" noChangeArrowheads="1"/>
          </p:cNvSpPr>
          <p:nvPr>
            <p:ph type="title"/>
          </p:nvPr>
        </p:nvSpPr>
        <p:spPr/>
        <p:txBody>
          <a:bodyPr/>
          <a:lstStyle/>
          <a:p>
            <a:r>
              <a:rPr lang="fr-FR" altLang="fr-FR"/>
              <a:t>Pointers</a:t>
            </a:r>
            <a:endParaRPr lang="fr-FR" altLang="fr-FR" dirty="0"/>
          </a:p>
        </p:txBody>
      </p:sp>
      <p:sp>
        <p:nvSpPr>
          <p:cNvPr id="6" name="Content Placeholder 5"/>
          <p:cNvSpPr>
            <a:spLocks noGrp="1"/>
          </p:cNvSpPr>
          <p:nvPr>
            <p:ph idx="1"/>
          </p:nvPr>
        </p:nvSpPr>
        <p:spPr/>
        <p:txBody>
          <a:bodyPr/>
          <a:lstStyle/>
          <a:p>
            <a:r>
              <a:rPr lang="fr-FR" altLang="fr-FR" dirty="0"/>
              <a:t>The UML </a:t>
            </a:r>
            <a:r>
              <a:rPr lang="fr-FR" altLang="fr-FR" dirty="0" err="1"/>
              <a:t>Specification</a:t>
            </a:r>
            <a:r>
              <a:rPr lang="fr-FR" altLang="fr-FR" dirty="0"/>
              <a:t> </a:t>
            </a:r>
            <a:r>
              <a:rPr lang="fr-FR" altLang="fr-FR" dirty="0">
                <a:hlinkClick r:id="rId3"/>
              </a:rPr>
              <a:t>https://www.omg.org/spec/UML/About-UML/</a:t>
            </a:r>
            <a:r>
              <a:rPr lang="fr-FR" altLang="fr-FR" dirty="0"/>
              <a:t> </a:t>
            </a:r>
          </a:p>
          <a:p>
            <a:r>
              <a:rPr lang="fr-FR" altLang="fr-FR" dirty="0">
                <a:hlinkClick r:id="rId4"/>
              </a:rPr>
              <a:t>https://www.uml-diagrams.org/</a:t>
            </a:r>
            <a:r>
              <a:rPr lang="fr-FR" altLang="fr-FR" dirty="0"/>
              <a:t> </a:t>
            </a:r>
          </a:p>
          <a:p>
            <a:endParaRPr lang="fr-FR" dirty="0"/>
          </a:p>
        </p:txBody>
      </p:sp>
    </p:spTree>
    <p:extLst>
      <p:ext uri="{BB962C8B-B14F-4D97-AF65-F5344CB8AC3E}">
        <p14:creationId xmlns:p14="http://schemas.microsoft.com/office/powerpoint/2010/main" val="3473536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Software Engineering</a:t>
            </a:r>
          </a:p>
        </p:txBody>
      </p:sp>
      <p:sp>
        <p:nvSpPr>
          <p:cNvPr id="3" name="Subtitle 2"/>
          <p:cNvSpPr>
            <a:spLocks noGrp="1"/>
          </p:cNvSpPr>
          <p:nvPr>
            <p:ph type="subTitle" idx="1"/>
          </p:nvPr>
        </p:nvSpPr>
        <p:spPr/>
        <p:txBody>
          <a:bodyPr/>
          <a:lstStyle/>
          <a:p>
            <a:pPr algn="l"/>
            <a:r>
              <a:rPr lang="fr-FR" dirty="0"/>
              <a:t>Part 6 – The </a:t>
            </a:r>
            <a:r>
              <a:rPr lang="fr-FR" dirty="0" err="1"/>
              <a:t>Unified</a:t>
            </a:r>
            <a:r>
              <a:rPr lang="fr-FR" dirty="0"/>
              <a:t> Modeling </a:t>
            </a:r>
            <a:r>
              <a:rPr lang="fr-FR" dirty="0" err="1"/>
              <a:t>Language</a:t>
            </a:r>
            <a:endParaRPr lang="fr-FR" dirty="0"/>
          </a:p>
          <a:p>
            <a:pPr indent="623888" algn="l"/>
            <a:r>
              <a:rPr lang="fr-FR" dirty="0"/>
              <a:t>6.2 – </a:t>
            </a:r>
            <a:r>
              <a:rPr lang="fr-FR" dirty="0" err="1"/>
              <a:t>diagrams</a:t>
            </a:r>
            <a:r>
              <a:rPr lang="fr-FR" dirty="0"/>
              <a:t> </a:t>
            </a:r>
            <a:r>
              <a:rPr lang="fr-FR" dirty="0" err="1"/>
              <a:t>we’ll</a:t>
            </a:r>
            <a:r>
              <a:rPr lang="fr-FR" dirty="0"/>
              <a:t> use for the </a:t>
            </a:r>
            <a:r>
              <a:rPr lang="fr-FR" dirty="0" err="1"/>
              <a:t>analysis</a:t>
            </a:r>
            <a:r>
              <a:rPr lang="fr-FR" dirty="0"/>
              <a:t> phase</a:t>
            </a:r>
          </a:p>
          <a:p>
            <a:pPr indent="623888" algn="l"/>
            <a:r>
              <a:rPr lang="fr-FR" dirty="0"/>
              <a:t>6.2.1 – Use case </a:t>
            </a:r>
            <a:r>
              <a:rPr lang="fr-FR" dirty="0" err="1"/>
              <a:t>diagrams</a:t>
            </a:r>
            <a:endParaRPr lang="fr-FR" dirty="0"/>
          </a:p>
          <a:p>
            <a:pPr algn="l"/>
            <a:endParaRPr lang="fr-FR" dirty="0"/>
          </a:p>
        </p:txBody>
      </p:sp>
      <p:sp>
        <p:nvSpPr>
          <p:cNvPr id="7" name="TextBox 6"/>
          <p:cNvSpPr txBox="1"/>
          <p:nvPr/>
        </p:nvSpPr>
        <p:spPr>
          <a:xfrm>
            <a:off x="100584" y="5818477"/>
            <a:ext cx="7903639" cy="954107"/>
          </a:xfrm>
          <a:prstGeom prst="rect">
            <a:avLst/>
          </a:prstGeom>
          <a:noFill/>
        </p:spPr>
        <p:txBody>
          <a:bodyPr wrap="none" rtlCol="0">
            <a:spAutoFit/>
          </a:bodyPr>
          <a:lstStyle/>
          <a:p>
            <a:r>
              <a:rPr lang="en-US" sz="1400" dirty="0"/>
              <a:t>ICM – Computer Science Major – Software Engineering - Part 1: Introduction</a:t>
            </a:r>
          </a:p>
          <a:p>
            <a:r>
              <a:rPr lang="en-US" sz="1400" dirty="0"/>
              <a:t>M1 Cyber Physical and Social Systems – CPS2 engineering and development - Part 3: Software Engineering</a:t>
            </a:r>
          </a:p>
          <a:p>
            <a:r>
              <a:rPr lang="en-US" sz="1400" dirty="0"/>
              <a:t>Guillaume Muller </a:t>
            </a:r>
          </a:p>
          <a:p>
            <a:r>
              <a:rPr lang="en-US" sz="1400" dirty="0"/>
              <a:t>Course unit URL: </a:t>
            </a:r>
            <a:r>
              <a:rPr lang="en-US" sz="1400" dirty="0">
                <a:hlinkClick r:id="rId2"/>
              </a:rPr>
              <a:t>https://ci.mines-stetienne.fr/cps2/course/softeng/</a:t>
            </a:r>
            <a:r>
              <a:rPr lang="en-US" sz="1400" dirty="0"/>
              <a:t>  </a:t>
            </a:r>
          </a:p>
        </p:txBody>
      </p:sp>
    </p:spTree>
    <p:extLst>
      <p:ext uri="{BB962C8B-B14F-4D97-AF65-F5344CB8AC3E}">
        <p14:creationId xmlns:p14="http://schemas.microsoft.com/office/powerpoint/2010/main" val="650799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Use case </a:t>
            </a:r>
            <a:r>
              <a:rPr lang="fr-FR" dirty="0" err="1"/>
              <a:t>diagrams</a:t>
            </a:r>
            <a:endParaRPr lang="fr-FR" dirty="0"/>
          </a:p>
        </p:txBody>
      </p:sp>
      <p:sp>
        <p:nvSpPr>
          <p:cNvPr id="3" name="Content Placeholder 2"/>
          <p:cNvSpPr>
            <a:spLocks noGrp="1"/>
          </p:cNvSpPr>
          <p:nvPr>
            <p:ph idx="1"/>
          </p:nvPr>
        </p:nvSpPr>
        <p:spPr>
          <a:xfrm>
            <a:off x="838200" y="1863725"/>
            <a:ext cx="10515600" cy="4351338"/>
          </a:xfrm>
        </p:spPr>
        <p:txBody>
          <a:bodyPr/>
          <a:lstStyle/>
          <a:p>
            <a:pPr marL="0" indent="0">
              <a:buNone/>
            </a:pPr>
            <a:r>
              <a:rPr lang="en-US" i="1" dirty="0"/>
              <a:t>Describes a set of actions (</a:t>
            </a:r>
            <a:r>
              <a:rPr lang="en-US" b="1" i="1" dirty="0">
                <a:hlinkClick r:id="rId2"/>
              </a:rPr>
              <a:t>use cases</a:t>
            </a:r>
            <a:r>
              <a:rPr lang="en-US" i="1" dirty="0"/>
              <a:t>) that some system or systems (</a:t>
            </a:r>
            <a:r>
              <a:rPr lang="en-US" b="1" i="1" dirty="0"/>
              <a:t>subject</a:t>
            </a:r>
            <a:r>
              <a:rPr lang="en-US" i="1" dirty="0"/>
              <a:t>) should or can perform in collaboration with one or more external users of the system (</a:t>
            </a:r>
            <a:r>
              <a:rPr lang="en-US" b="1" i="1" dirty="0">
                <a:hlinkClick r:id="rId3"/>
              </a:rPr>
              <a:t>actors</a:t>
            </a:r>
            <a:r>
              <a:rPr lang="en-US" i="1" dirty="0"/>
              <a:t>) to provide some observable and valuable results to the actors or other stakeholders of the system(s).</a:t>
            </a:r>
            <a:endParaRPr lang="fr-FR" i="1" dirty="0"/>
          </a:p>
        </p:txBody>
      </p:sp>
      <p:sp>
        <p:nvSpPr>
          <p:cNvPr id="4" name="Slide Number Placeholder 3"/>
          <p:cNvSpPr>
            <a:spLocks noGrp="1"/>
          </p:cNvSpPr>
          <p:nvPr>
            <p:ph type="sldNum" sz="quarter" idx="12"/>
          </p:nvPr>
        </p:nvSpPr>
        <p:spPr/>
        <p:txBody>
          <a:bodyPr/>
          <a:lstStyle/>
          <a:p>
            <a:fld id="{50488829-712A-49CD-A5AC-8F60246B7228}" type="slidenum">
              <a:rPr lang="en-US" smtClean="0"/>
              <a:t>18</a:t>
            </a:fld>
            <a:endParaRPr lang="en-US"/>
          </a:p>
        </p:txBody>
      </p:sp>
      <p:sp>
        <p:nvSpPr>
          <p:cNvPr id="5" name="Rectangle 4"/>
          <p:cNvSpPr/>
          <p:nvPr/>
        </p:nvSpPr>
        <p:spPr>
          <a:xfrm>
            <a:off x="838200" y="5764590"/>
            <a:ext cx="10515600" cy="400110"/>
          </a:xfrm>
          <a:prstGeom prst="rect">
            <a:avLst/>
          </a:prstGeom>
        </p:spPr>
        <p:txBody>
          <a:bodyPr wrap="square" anchor="b">
            <a:spAutoFit/>
          </a:bodyPr>
          <a:lstStyle/>
          <a:p>
            <a:r>
              <a:rPr lang="en-US" sz="2000" dirty="0">
                <a:solidFill>
                  <a:srgbClr val="000000"/>
                </a:solidFill>
              </a:rPr>
              <a:t>terminology: </a:t>
            </a:r>
            <a:r>
              <a:rPr lang="en-US" sz="2000" b="1" dirty="0">
                <a:solidFill>
                  <a:srgbClr val="0000FF"/>
                </a:solidFill>
                <a:hlinkClick r:id="rId2"/>
              </a:rPr>
              <a:t>use case</a:t>
            </a:r>
            <a:r>
              <a:rPr lang="en-US" sz="2000" dirty="0">
                <a:solidFill>
                  <a:srgbClr val="000000"/>
                </a:solidFill>
              </a:rPr>
              <a:t>, </a:t>
            </a:r>
            <a:r>
              <a:rPr lang="en-US" sz="2000" b="1" dirty="0">
                <a:solidFill>
                  <a:srgbClr val="0000FF"/>
                </a:solidFill>
                <a:hlinkClick r:id="rId3"/>
              </a:rPr>
              <a:t>actor</a:t>
            </a:r>
            <a:r>
              <a:rPr lang="en-US" sz="2000" dirty="0">
                <a:solidFill>
                  <a:srgbClr val="000000"/>
                </a:solidFill>
              </a:rPr>
              <a:t>, </a:t>
            </a:r>
            <a:r>
              <a:rPr lang="en-US" sz="2000" b="1" dirty="0">
                <a:solidFill>
                  <a:srgbClr val="0000FF"/>
                </a:solidFill>
                <a:hlinkClick r:id="rId4"/>
              </a:rPr>
              <a:t>subject</a:t>
            </a:r>
            <a:r>
              <a:rPr lang="en-US" sz="2000" dirty="0">
                <a:solidFill>
                  <a:srgbClr val="000000"/>
                </a:solidFill>
              </a:rPr>
              <a:t>, </a:t>
            </a:r>
            <a:r>
              <a:rPr lang="en-US" sz="2000" b="1" dirty="0">
                <a:solidFill>
                  <a:srgbClr val="0000FF"/>
                </a:solidFill>
                <a:hlinkClick r:id="rId5"/>
              </a:rPr>
              <a:t>extend</a:t>
            </a:r>
            <a:r>
              <a:rPr lang="en-US" sz="2000" dirty="0">
                <a:solidFill>
                  <a:srgbClr val="000000"/>
                </a:solidFill>
              </a:rPr>
              <a:t>, </a:t>
            </a:r>
            <a:r>
              <a:rPr lang="en-US" sz="2000" b="1" dirty="0">
                <a:solidFill>
                  <a:srgbClr val="0000FF"/>
                </a:solidFill>
                <a:hlinkClick r:id="rId6"/>
              </a:rPr>
              <a:t>include</a:t>
            </a:r>
            <a:r>
              <a:rPr lang="en-US" sz="2000" dirty="0">
                <a:solidFill>
                  <a:srgbClr val="000000"/>
                </a:solidFill>
              </a:rPr>
              <a:t>, </a:t>
            </a:r>
            <a:r>
              <a:rPr lang="en-US" sz="2000" b="1" dirty="0">
                <a:solidFill>
                  <a:srgbClr val="0000FF"/>
                </a:solidFill>
                <a:hlinkClick r:id="rId7"/>
              </a:rPr>
              <a:t>association</a:t>
            </a:r>
            <a:r>
              <a:rPr lang="en-US" sz="2000" dirty="0">
                <a:solidFill>
                  <a:srgbClr val="000000"/>
                </a:solidFill>
              </a:rPr>
              <a:t>. </a:t>
            </a:r>
            <a:endParaRPr lang="fr-FR" sz="2000" dirty="0"/>
          </a:p>
        </p:txBody>
      </p:sp>
      <p:sp>
        <p:nvSpPr>
          <p:cNvPr id="7" name="Rectangle 6"/>
          <p:cNvSpPr/>
          <p:nvPr/>
        </p:nvSpPr>
        <p:spPr>
          <a:xfrm>
            <a:off x="0" y="6598364"/>
            <a:ext cx="3607078"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8"/>
              </a:rPr>
              <a:t>https://www.uml-diagrams.org/use-case-reference.html</a:t>
            </a:r>
            <a:r>
              <a:rPr lang="fr-FR" sz="1000" dirty="0"/>
              <a:t> </a:t>
            </a:r>
          </a:p>
        </p:txBody>
      </p:sp>
    </p:spTree>
    <p:extLst>
      <p:ext uri="{BB962C8B-B14F-4D97-AF65-F5344CB8AC3E}">
        <p14:creationId xmlns:p14="http://schemas.microsoft.com/office/powerpoint/2010/main" val="4132315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Business Use Case </a:t>
            </a:r>
            <a:r>
              <a:rPr lang="fr-FR" dirty="0" err="1"/>
              <a:t>Diagrams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19</a:t>
            </a:fld>
            <a:endParaRPr lang="en-US"/>
          </a:p>
        </p:txBody>
      </p:sp>
      <p:pic>
        <p:nvPicPr>
          <p:cNvPr id="81922" name="Picture 2" descr="Major elements of business use case UML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74" y="1230349"/>
            <a:ext cx="6207126" cy="53680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598364"/>
            <a:ext cx="3607078"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3"/>
              </a:rPr>
              <a:t>https://www.uml-diagrams.org/use-case-reference.html</a:t>
            </a:r>
            <a:r>
              <a:rPr lang="fr-FR" sz="1000" dirty="0"/>
              <a:t> </a:t>
            </a:r>
          </a:p>
        </p:txBody>
      </p:sp>
    </p:spTree>
    <p:extLst>
      <p:ext uri="{BB962C8B-B14F-4D97-AF65-F5344CB8AC3E}">
        <p14:creationId xmlns:p14="http://schemas.microsoft.com/office/powerpoint/2010/main" val="1289222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Software Engineering</a:t>
            </a:r>
          </a:p>
        </p:txBody>
      </p:sp>
      <p:sp>
        <p:nvSpPr>
          <p:cNvPr id="3" name="Subtitle 2"/>
          <p:cNvSpPr>
            <a:spLocks noGrp="1"/>
          </p:cNvSpPr>
          <p:nvPr>
            <p:ph type="subTitle" idx="1"/>
          </p:nvPr>
        </p:nvSpPr>
        <p:spPr/>
        <p:txBody>
          <a:bodyPr/>
          <a:lstStyle/>
          <a:p>
            <a:r>
              <a:rPr lang="fr-FR" dirty="0"/>
              <a:t>Part 6 – The </a:t>
            </a:r>
            <a:r>
              <a:rPr lang="fr-FR" dirty="0" err="1"/>
              <a:t>Unified</a:t>
            </a:r>
            <a:r>
              <a:rPr lang="fr-FR" dirty="0"/>
              <a:t> Modeling </a:t>
            </a:r>
            <a:r>
              <a:rPr lang="fr-FR" dirty="0" err="1"/>
              <a:t>Language</a:t>
            </a:r>
            <a:endParaRPr lang="fr-FR" dirty="0"/>
          </a:p>
          <a:p>
            <a:r>
              <a:rPr lang="fr-FR" dirty="0"/>
              <a:t>6.1 Introduction</a:t>
            </a:r>
          </a:p>
        </p:txBody>
      </p:sp>
      <p:sp>
        <p:nvSpPr>
          <p:cNvPr id="7" name="TextBox 6"/>
          <p:cNvSpPr txBox="1"/>
          <p:nvPr/>
        </p:nvSpPr>
        <p:spPr>
          <a:xfrm>
            <a:off x="100584" y="5818477"/>
            <a:ext cx="7903639" cy="954107"/>
          </a:xfrm>
          <a:prstGeom prst="rect">
            <a:avLst/>
          </a:prstGeom>
          <a:noFill/>
        </p:spPr>
        <p:txBody>
          <a:bodyPr wrap="none" rtlCol="0">
            <a:spAutoFit/>
          </a:bodyPr>
          <a:lstStyle/>
          <a:p>
            <a:r>
              <a:rPr lang="en-US" sz="1400" dirty="0"/>
              <a:t>ICM – Computer Science Major – Software Engineering - Part 1: Introduction</a:t>
            </a:r>
          </a:p>
          <a:p>
            <a:r>
              <a:rPr lang="en-US" sz="1400" dirty="0"/>
              <a:t>M1 Cyber Physical and Social Systems – CPS2 engineering and development - Part 3: Software Engineering</a:t>
            </a:r>
          </a:p>
          <a:p>
            <a:r>
              <a:rPr lang="en-US" sz="1400" dirty="0"/>
              <a:t>Guillaume Muller </a:t>
            </a:r>
          </a:p>
          <a:p>
            <a:r>
              <a:rPr lang="en-US" sz="1400" dirty="0"/>
              <a:t>Course unit URL: </a:t>
            </a:r>
            <a:r>
              <a:rPr lang="en-US" sz="1400" dirty="0">
                <a:hlinkClick r:id="rId2"/>
              </a:rPr>
              <a:t>https://ci.mines-stetienne.fr/cps2/course/softeng/</a:t>
            </a:r>
            <a:r>
              <a:rPr lang="en-US" sz="1400" dirty="0"/>
              <a:t>  </a:t>
            </a:r>
          </a:p>
        </p:txBody>
      </p:sp>
    </p:spTree>
    <p:extLst>
      <p:ext uri="{BB962C8B-B14F-4D97-AF65-F5344CB8AC3E}">
        <p14:creationId xmlns:p14="http://schemas.microsoft.com/office/powerpoint/2010/main" val="2696174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System Use Case </a:t>
            </a:r>
            <a:r>
              <a:rPr lang="fr-FR" dirty="0" err="1"/>
              <a:t>Diagrams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20</a:t>
            </a:fld>
            <a:endParaRPr lang="en-US"/>
          </a:p>
        </p:txBody>
      </p:sp>
      <p:pic>
        <p:nvPicPr>
          <p:cNvPr id="82946" name="Picture 2" descr="Major elements of UML use cas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4" y="1348925"/>
            <a:ext cx="6550025" cy="53491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598364"/>
            <a:ext cx="3607078"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3"/>
              </a:rPr>
              <a:t>https://www.uml-diagrams.org/use-case-reference.html</a:t>
            </a:r>
            <a:r>
              <a:rPr lang="fr-FR" sz="1000" dirty="0"/>
              <a:t> </a:t>
            </a:r>
          </a:p>
        </p:txBody>
      </p:sp>
    </p:spTree>
    <p:extLst>
      <p:ext uri="{BB962C8B-B14F-4D97-AF65-F5344CB8AC3E}">
        <p14:creationId xmlns:p14="http://schemas.microsoft.com/office/powerpoint/2010/main" val="661114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Actors and use cases</a:t>
            </a:r>
          </a:p>
        </p:txBody>
      </p:sp>
      <p:sp>
        <p:nvSpPr>
          <p:cNvPr id="3" name="Content Placeholder 2"/>
          <p:cNvSpPr>
            <a:spLocks noGrp="1"/>
          </p:cNvSpPr>
          <p:nvPr>
            <p:ph idx="1"/>
          </p:nvPr>
        </p:nvSpPr>
        <p:spPr>
          <a:xfrm>
            <a:off x="838200" y="1584325"/>
            <a:ext cx="10515600" cy="3072370"/>
          </a:xfrm>
        </p:spPr>
        <p:txBody>
          <a:bodyPr>
            <a:noAutofit/>
          </a:bodyPr>
          <a:lstStyle/>
          <a:p>
            <a:pPr marL="0" indent="0">
              <a:buNone/>
            </a:pPr>
            <a:r>
              <a:rPr lang="en-US" sz="2000" b="1" dirty="0"/>
              <a:t>Actor</a:t>
            </a:r>
          </a:p>
          <a:p>
            <a:pPr marL="0" indent="0">
              <a:buNone/>
            </a:pPr>
            <a:r>
              <a:rPr lang="en-US" sz="1800" dirty="0"/>
              <a:t>An </a:t>
            </a:r>
            <a:r>
              <a:rPr lang="en-US" sz="1800" b="1" dirty="0"/>
              <a:t>actor</a:t>
            </a:r>
            <a:r>
              <a:rPr lang="en-US" sz="1800" dirty="0"/>
              <a:t> is </a:t>
            </a:r>
            <a:r>
              <a:rPr lang="en-US" sz="1800" b="1" dirty="0" err="1">
                <a:hlinkClick r:id="rId2"/>
              </a:rPr>
              <a:t>behaviored</a:t>
            </a:r>
            <a:r>
              <a:rPr lang="en-US" sz="1800" b="1" dirty="0">
                <a:hlinkClick r:id="rId2"/>
              </a:rPr>
              <a:t> classifier</a:t>
            </a:r>
            <a:r>
              <a:rPr lang="en-US" sz="1800" dirty="0"/>
              <a:t> which specifies a </a:t>
            </a:r>
            <a:r>
              <a:rPr lang="en-US" sz="1800" b="1" dirty="0"/>
              <a:t>role</a:t>
            </a:r>
            <a:r>
              <a:rPr lang="en-US" sz="1800" dirty="0"/>
              <a:t> played by an </a:t>
            </a:r>
            <a:r>
              <a:rPr lang="en-US" sz="1800" b="1" dirty="0"/>
              <a:t>external entity</a:t>
            </a:r>
            <a:r>
              <a:rPr lang="en-US" sz="1800" dirty="0"/>
              <a:t> that interacts with the </a:t>
            </a:r>
            <a:r>
              <a:rPr lang="en-US" sz="1800" b="1" dirty="0">
                <a:hlinkClick r:id="rId3"/>
              </a:rPr>
              <a:t>subject</a:t>
            </a:r>
            <a:r>
              <a:rPr lang="en-US" sz="1800" dirty="0"/>
              <a:t> (e.g., by exchanging signals and data), a human user of the designed system, some other system or hardware using services of the subject.</a:t>
            </a:r>
          </a:p>
          <a:p>
            <a:pPr marL="0" indent="0">
              <a:buNone/>
            </a:pPr>
            <a:r>
              <a:rPr lang="en-US" sz="2000" b="1" dirty="0"/>
              <a:t>Use case</a:t>
            </a:r>
          </a:p>
          <a:p>
            <a:pPr marL="0" indent="0">
              <a:buNone/>
            </a:pPr>
            <a:r>
              <a:rPr lang="en-US" sz="1800" dirty="0"/>
              <a:t>A </a:t>
            </a:r>
            <a:r>
              <a:rPr lang="en-US" sz="1800" b="1" dirty="0"/>
              <a:t>use case</a:t>
            </a:r>
            <a:r>
              <a:rPr lang="en-US" sz="1800" dirty="0"/>
              <a:t> is a kind of </a:t>
            </a:r>
            <a:r>
              <a:rPr lang="en-US" sz="1800" b="1" dirty="0" err="1">
                <a:hlinkClick r:id="rId2"/>
              </a:rPr>
              <a:t>behaviored</a:t>
            </a:r>
            <a:r>
              <a:rPr lang="en-US" sz="1800" b="1" dirty="0">
                <a:hlinkClick r:id="rId2"/>
              </a:rPr>
              <a:t> classifier</a:t>
            </a:r>
            <a:r>
              <a:rPr lang="en-US" sz="1800" dirty="0"/>
              <a:t> that specifies a [complete] unit of [useful] functionality performed by [one or more] </a:t>
            </a:r>
            <a:r>
              <a:rPr lang="en-US" sz="1800" b="1" dirty="0">
                <a:hlinkClick r:id="rId3"/>
              </a:rPr>
              <a:t>subjects</a:t>
            </a:r>
            <a:r>
              <a:rPr lang="en-US" sz="1800" dirty="0"/>
              <a:t> to which the </a:t>
            </a:r>
            <a:r>
              <a:rPr lang="en-US" sz="1800" b="1" dirty="0">
                <a:hlinkClick r:id="rId4"/>
              </a:rPr>
              <a:t>use case applies</a:t>
            </a:r>
            <a:r>
              <a:rPr lang="en-US" sz="1800" dirty="0"/>
              <a:t> in collaboration with one or more </a:t>
            </a:r>
            <a:r>
              <a:rPr lang="en-US" sz="1800" b="1" dirty="0">
                <a:hlinkClick r:id="rId5"/>
              </a:rPr>
              <a:t>actors</a:t>
            </a:r>
            <a:r>
              <a:rPr lang="en-US" sz="1800" dirty="0"/>
              <a:t>, and which [for complete use cases] yields an observable result that is of some value to those actors [or other stakeholders] of each subject.</a:t>
            </a:r>
            <a:endParaRPr lang="fr-FR" sz="1800" dirty="0"/>
          </a:p>
        </p:txBody>
      </p:sp>
      <p:sp>
        <p:nvSpPr>
          <p:cNvPr id="4" name="Slide Number Placeholder 3"/>
          <p:cNvSpPr>
            <a:spLocks noGrp="1"/>
          </p:cNvSpPr>
          <p:nvPr>
            <p:ph type="sldNum" sz="quarter" idx="12"/>
          </p:nvPr>
        </p:nvSpPr>
        <p:spPr/>
        <p:txBody>
          <a:bodyPr/>
          <a:lstStyle/>
          <a:p>
            <a:fld id="{50488829-712A-49CD-A5AC-8F60246B7228}" type="slidenum">
              <a:rPr lang="en-US" smtClean="0"/>
              <a:t>21</a:t>
            </a:fld>
            <a:endParaRPr lang="en-US"/>
          </a:p>
        </p:txBody>
      </p:sp>
      <p:pic>
        <p:nvPicPr>
          <p:cNvPr id="83970" name="Picture 2" descr="Generalization between use case acto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6875" y="4344612"/>
            <a:ext cx="2438400" cy="20859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86875" y="6451503"/>
            <a:ext cx="1782860" cy="246221"/>
          </a:xfrm>
          <a:prstGeom prst="rect">
            <a:avLst/>
          </a:prstGeom>
          <a:noFill/>
        </p:spPr>
        <p:txBody>
          <a:bodyPr wrap="none" rtlCol="0">
            <a:spAutoFit/>
          </a:bodyPr>
          <a:lstStyle/>
          <a:p>
            <a:r>
              <a:rPr lang="fr-FR" sz="1000" dirty="0" err="1"/>
              <a:t>Generalization</a:t>
            </a:r>
            <a:r>
              <a:rPr lang="fr-FR" sz="1000" dirty="0"/>
              <a:t> </a:t>
            </a:r>
            <a:r>
              <a:rPr lang="fr-FR" sz="1000" dirty="0" err="1"/>
              <a:t>between</a:t>
            </a:r>
            <a:r>
              <a:rPr lang="fr-FR" sz="1000" dirty="0"/>
              <a:t> </a:t>
            </a:r>
            <a:r>
              <a:rPr lang="fr-FR" sz="1000" dirty="0" err="1"/>
              <a:t>actors</a:t>
            </a:r>
            <a:endParaRPr lang="fr-FR" sz="1000" dirty="0"/>
          </a:p>
        </p:txBody>
      </p:sp>
      <p:pic>
        <p:nvPicPr>
          <p:cNvPr id="83972" name="Picture 4" descr="Use case actor as a stick m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525" y="4873250"/>
            <a:ext cx="6477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83974" name="Picture 6" descr="Use case actor shown as custom web client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0150" y="4858962"/>
            <a:ext cx="762000" cy="1057276"/>
          </a:xfrm>
          <a:prstGeom prst="rect">
            <a:avLst/>
          </a:prstGeom>
          <a:noFill/>
          <a:extLst>
            <a:ext uri="{909E8E84-426E-40DD-AFC4-6F175D3DCCD1}">
              <a14:hiddenFill xmlns:a14="http://schemas.microsoft.com/office/drawing/2010/main">
                <a:solidFill>
                  <a:srgbClr val="FFFFFF"/>
                </a:solidFill>
              </a14:hiddenFill>
            </a:ext>
          </a:extLst>
        </p:spPr>
      </p:pic>
      <p:pic>
        <p:nvPicPr>
          <p:cNvPr id="83976" name="Picture 8" descr="Use case actor shown as custom bank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7075" y="4963738"/>
            <a:ext cx="762000" cy="847725"/>
          </a:xfrm>
          <a:prstGeom prst="rect">
            <a:avLst/>
          </a:prstGeom>
          <a:noFill/>
          <a:extLst>
            <a:ext uri="{909E8E84-426E-40DD-AFC4-6F175D3DCCD1}">
              <a14:hiddenFill xmlns:a14="http://schemas.microsoft.com/office/drawing/2010/main">
                <a:solidFill>
                  <a:srgbClr val="FFFFFF"/>
                </a:solidFill>
              </a14:hiddenFill>
            </a:ext>
          </a:extLst>
        </p:spPr>
      </p:pic>
      <p:pic>
        <p:nvPicPr>
          <p:cNvPr id="83978" name="Picture 10" descr="Use case actor shown as Clas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4000" y="4863725"/>
            <a:ext cx="1428750" cy="1047751"/>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838200" y="4850528"/>
            <a:ext cx="10515600" cy="1425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p>
        </p:txBody>
      </p:sp>
      <p:sp>
        <p:nvSpPr>
          <p:cNvPr id="13" name="Rectangle 12"/>
          <p:cNvSpPr/>
          <p:nvPr/>
        </p:nvSpPr>
        <p:spPr>
          <a:xfrm>
            <a:off x="0" y="6598364"/>
            <a:ext cx="3607078"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11"/>
              </a:rPr>
              <a:t>https://www.uml-diagrams.org/use-case-reference.html</a:t>
            </a:r>
            <a:r>
              <a:rPr lang="fr-FR" sz="1000" dirty="0"/>
              <a:t> </a:t>
            </a:r>
          </a:p>
        </p:txBody>
      </p:sp>
    </p:spTree>
    <p:extLst>
      <p:ext uri="{BB962C8B-B14F-4D97-AF65-F5344CB8AC3E}">
        <p14:creationId xmlns:p14="http://schemas.microsoft.com/office/powerpoint/2010/main" val="2174951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Actors and use cases</a:t>
            </a:r>
          </a:p>
        </p:txBody>
      </p:sp>
      <p:sp>
        <p:nvSpPr>
          <p:cNvPr id="3" name="Content Placeholder 2"/>
          <p:cNvSpPr>
            <a:spLocks noGrp="1"/>
          </p:cNvSpPr>
          <p:nvPr>
            <p:ph idx="1"/>
          </p:nvPr>
        </p:nvSpPr>
        <p:spPr>
          <a:xfrm>
            <a:off x="838200" y="1584325"/>
            <a:ext cx="10515600" cy="3072370"/>
          </a:xfrm>
        </p:spPr>
        <p:txBody>
          <a:bodyPr>
            <a:noAutofit/>
          </a:bodyPr>
          <a:lstStyle/>
          <a:p>
            <a:pPr marL="0" indent="0">
              <a:buNone/>
            </a:pPr>
            <a:r>
              <a:rPr lang="en-US" sz="2000" b="1" dirty="0"/>
              <a:t>Actor</a:t>
            </a:r>
          </a:p>
          <a:p>
            <a:pPr marL="0" indent="0">
              <a:buNone/>
            </a:pPr>
            <a:r>
              <a:rPr lang="en-US" sz="1800" dirty="0"/>
              <a:t>An </a:t>
            </a:r>
            <a:r>
              <a:rPr lang="en-US" sz="1800" b="1" dirty="0"/>
              <a:t>actor</a:t>
            </a:r>
            <a:r>
              <a:rPr lang="en-US" sz="1800" dirty="0"/>
              <a:t> is </a:t>
            </a:r>
            <a:r>
              <a:rPr lang="en-US" sz="1800" b="1" dirty="0" err="1">
                <a:hlinkClick r:id="rId2"/>
              </a:rPr>
              <a:t>behaviored</a:t>
            </a:r>
            <a:r>
              <a:rPr lang="en-US" sz="1800" b="1" dirty="0">
                <a:hlinkClick r:id="rId2"/>
              </a:rPr>
              <a:t> classifier</a:t>
            </a:r>
            <a:r>
              <a:rPr lang="en-US" sz="1800" dirty="0"/>
              <a:t> which specifies a </a:t>
            </a:r>
            <a:r>
              <a:rPr lang="en-US" sz="1800" b="1" dirty="0"/>
              <a:t>role</a:t>
            </a:r>
            <a:r>
              <a:rPr lang="en-US" sz="1800" dirty="0"/>
              <a:t> played by an </a:t>
            </a:r>
            <a:r>
              <a:rPr lang="en-US" sz="1800" b="1" dirty="0"/>
              <a:t>external entity</a:t>
            </a:r>
            <a:r>
              <a:rPr lang="en-US" sz="1800" dirty="0"/>
              <a:t> that interacts with the </a:t>
            </a:r>
            <a:r>
              <a:rPr lang="en-US" sz="1800" b="1" dirty="0">
                <a:hlinkClick r:id="rId3"/>
              </a:rPr>
              <a:t>subject</a:t>
            </a:r>
            <a:r>
              <a:rPr lang="en-US" sz="1800" dirty="0"/>
              <a:t> (e.g., by exchanging signals and data), a human user of the designed system, some other system or hardware using services of the subject.</a:t>
            </a:r>
          </a:p>
          <a:p>
            <a:pPr marL="0" indent="0">
              <a:buNone/>
            </a:pPr>
            <a:r>
              <a:rPr lang="en-US" sz="2000" b="1" dirty="0"/>
              <a:t>Use case</a:t>
            </a:r>
          </a:p>
          <a:p>
            <a:pPr marL="0" indent="0">
              <a:buNone/>
            </a:pPr>
            <a:r>
              <a:rPr lang="en-US" sz="1800" dirty="0"/>
              <a:t>A </a:t>
            </a:r>
            <a:r>
              <a:rPr lang="en-US" sz="1800" b="1" dirty="0"/>
              <a:t>use case</a:t>
            </a:r>
            <a:r>
              <a:rPr lang="en-US" sz="1800" dirty="0"/>
              <a:t> is a kind of </a:t>
            </a:r>
            <a:r>
              <a:rPr lang="en-US" sz="1800" b="1" dirty="0" err="1">
                <a:hlinkClick r:id="rId2"/>
              </a:rPr>
              <a:t>behaviored</a:t>
            </a:r>
            <a:r>
              <a:rPr lang="en-US" sz="1800" b="1" dirty="0">
                <a:hlinkClick r:id="rId2"/>
              </a:rPr>
              <a:t> classifier</a:t>
            </a:r>
            <a:r>
              <a:rPr lang="en-US" sz="1800" dirty="0"/>
              <a:t> that specifies a [complete] unit of [useful] functionality performed by [one or more] </a:t>
            </a:r>
            <a:r>
              <a:rPr lang="en-US" sz="1800" b="1" dirty="0">
                <a:hlinkClick r:id="rId3"/>
              </a:rPr>
              <a:t>subjects</a:t>
            </a:r>
            <a:r>
              <a:rPr lang="en-US" sz="1800" dirty="0"/>
              <a:t> to which the </a:t>
            </a:r>
            <a:r>
              <a:rPr lang="en-US" sz="1800" b="1" dirty="0">
                <a:hlinkClick r:id="rId4"/>
              </a:rPr>
              <a:t>use case applies</a:t>
            </a:r>
            <a:r>
              <a:rPr lang="en-US" sz="1800" dirty="0"/>
              <a:t> in collaboration with one or more </a:t>
            </a:r>
            <a:r>
              <a:rPr lang="en-US" sz="1800" b="1" dirty="0">
                <a:hlinkClick r:id="rId5"/>
              </a:rPr>
              <a:t>actors</a:t>
            </a:r>
            <a:r>
              <a:rPr lang="en-US" sz="1800" dirty="0"/>
              <a:t>, and which [for complete use cases] yields an observable result that is of some value to those actors [or other stakeholders] of each subject.</a:t>
            </a:r>
            <a:endParaRPr lang="fr-FR" sz="1800" dirty="0"/>
          </a:p>
        </p:txBody>
      </p:sp>
      <p:sp>
        <p:nvSpPr>
          <p:cNvPr id="4" name="Slide Number Placeholder 3"/>
          <p:cNvSpPr>
            <a:spLocks noGrp="1"/>
          </p:cNvSpPr>
          <p:nvPr>
            <p:ph type="sldNum" sz="quarter" idx="12"/>
          </p:nvPr>
        </p:nvSpPr>
        <p:spPr/>
        <p:txBody>
          <a:bodyPr/>
          <a:lstStyle/>
          <a:p>
            <a:fld id="{50488829-712A-49CD-A5AC-8F60246B7228}" type="slidenum">
              <a:rPr lang="en-US" smtClean="0"/>
              <a:t>22</a:t>
            </a:fld>
            <a:endParaRPr lang="en-US"/>
          </a:p>
        </p:txBody>
      </p:sp>
      <p:sp>
        <p:nvSpPr>
          <p:cNvPr id="12" name="Content Placeholder 2"/>
          <p:cNvSpPr txBox="1">
            <a:spLocks/>
          </p:cNvSpPr>
          <p:nvPr/>
        </p:nvSpPr>
        <p:spPr>
          <a:xfrm>
            <a:off x="838200" y="4850528"/>
            <a:ext cx="10515600" cy="1425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p>
        </p:txBody>
      </p:sp>
      <p:pic>
        <p:nvPicPr>
          <p:cNvPr id="13" name="Picture 2" descr="Use case shown as an ellipse with the name insi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5063750"/>
            <a:ext cx="13335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84996" name="Picture 4" descr="Use case shown as an ellipse with the name be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512" y="4887538"/>
            <a:ext cx="13335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84998" name="Picture 6" descr="Use case with stereotype and properti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9575" y="4863725"/>
            <a:ext cx="1905000" cy="1152526"/>
          </a:xfrm>
          <a:prstGeom prst="rect">
            <a:avLst/>
          </a:prstGeom>
          <a:noFill/>
          <a:extLst>
            <a:ext uri="{909E8E84-426E-40DD-AFC4-6F175D3DCCD1}">
              <a14:hiddenFill xmlns:a14="http://schemas.microsoft.com/office/drawing/2010/main">
                <a:solidFill>
                  <a:srgbClr val="FFFFFF"/>
                </a:solidFill>
              </a14:hiddenFill>
            </a:ext>
          </a:extLst>
        </p:spPr>
      </p:pic>
      <p:pic>
        <p:nvPicPr>
          <p:cNvPr id="85000" name="Picture 8" descr="Use case with extension points in a compartm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5138" y="4887538"/>
            <a:ext cx="17145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5002" name="Picture 10" descr="Use case shown with standard rectangle notation for classifier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20200" y="4934664"/>
            <a:ext cx="1524000" cy="12573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0" y="6598364"/>
            <a:ext cx="3607078"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11"/>
              </a:rPr>
              <a:t>https://www.uml-diagrams.org/use-case-reference.html</a:t>
            </a:r>
            <a:r>
              <a:rPr lang="fr-FR" sz="1000" dirty="0"/>
              <a:t> </a:t>
            </a:r>
          </a:p>
        </p:txBody>
      </p:sp>
    </p:spTree>
    <p:extLst>
      <p:ext uri="{BB962C8B-B14F-4D97-AF65-F5344CB8AC3E}">
        <p14:creationId xmlns:p14="http://schemas.microsoft.com/office/powerpoint/2010/main" val="251749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Includes</a:t>
            </a:r>
            <a:r>
              <a:rPr lang="fr-FR" dirty="0"/>
              <a:t> and </a:t>
            </a:r>
            <a:r>
              <a:rPr lang="fr-FR" dirty="0" err="1"/>
              <a:t>Extends</a:t>
            </a:r>
            <a:endParaRPr lang="fr-FR" dirty="0"/>
          </a:p>
        </p:txBody>
      </p:sp>
      <p:sp>
        <p:nvSpPr>
          <p:cNvPr id="3" name="Content Placeholder 2"/>
          <p:cNvSpPr>
            <a:spLocks noGrp="1"/>
          </p:cNvSpPr>
          <p:nvPr>
            <p:ph idx="1"/>
          </p:nvPr>
        </p:nvSpPr>
        <p:spPr>
          <a:xfrm>
            <a:off x="838200" y="1584325"/>
            <a:ext cx="10515600" cy="3072370"/>
          </a:xfrm>
        </p:spPr>
        <p:txBody>
          <a:bodyPr>
            <a:noAutofit/>
          </a:bodyPr>
          <a:lstStyle/>
          <a:p>
            <a:pPr marL="0" indent="0">
              <a:buNone/>
            </a:pPr>
            <a:r>
              <a:rPr lang="en-US" sz="2000" b="1" dirty="0"/>
              <a:t>Extends</a:t>
            </a:r>
          </a:p>
          <a:p>
            <a:pPr marL="0" indent="0">
              <a:buNone/>
            </a:pPr>
            <a:r>
              <a:rPr lang="en-US" sz="1800" b="1" dirty="0"/>
              <a:t>Extend</a:t>
            </a:r>
            <a:r>
              <a:rPr lang="en-US" sz="1800" dirty="0"/>
              <a:t> is a </a:t>
            </a:r>
            <a:r>
              <a:rPr lang="en-US" sz="1800" b="1" dirty="0">
                <a:hlinkClick r:id="rId2"/>
              </a:rPr>
              <a:t>directed relationship</a:t>
            </a:r>
            <a:r>
              <a:rPr lang="en-US" sz="1800" dirty="0"/>
              <a:t> that specifies how and when the behavior defined in usually supplementary (optional) </a:t>
            </a:r>
            <a:r>
              <a:rPr lang="en-US" sz="1800" b="1" dirty="0"/>
              <a:t>extending use case</a:t>
            </a:r>
            <a:r>
              <a:rPr lang="en-US" sz="1800" dirty="0"/>
              <a:t> can be inserted into the </a:t>
            </a:r>
            <a:r>
              <a:rPr lang="en-US" sz="1800" b="1" dirty="0">
                <a:hlinkClick r:id="rId3"/>
              </a:rPr>
              <a:t>behavior</a:t>
            </a:r>
            <a:r>
              <a:rPr lang="en-US" sz="1800" dirty="0"/>
              <a:t> defined in the </a:t>
            </a:r>
            <a:r>
              <a:rPr lang="en-US" sz="1800" b="1" dirty="0"/>
              <a:t>extended use case</a:t>
            </a:r>
            <a:r>
              <a:rPr lang="en-US" sz="1800" dirty="0"/>
              <a:t>.</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br>
              <a:rPr lang="en-US" sz="1800" dirty="0"/>
            </a:br>
            <a:r>
              <a:rPr lang="en-US" sz="2000" b="1" dirty="0"/>
              <a:t>Includes</a:t>
            </a:r>
          </a:p>
          <a:p>
            <a:pPr marL="0" indent="0">
              <a:buNone/>
            </a:pPr>
            <a:r>
              <a:rPr lang="en-US" sz="1800" dirty="0"/>
              <a:t>A </a:t>
            </a:r>
            <a:r>
              <a:rPr lang="en-US" sz="1800" b="1" dirty="0"/>
              <a:t>use case</a:t>
            </a:r>
            <a:r>
              <a:rPr lang="en-US" sz="1800" dirty="0"/>
              <a:t> is a kind of </a:t>
            </a:r>
            <a:r>
              <a:rPr lang="en-US" sz="1800" b="1" dirty="0" err="1">
                <a:hlinkClick r:id="rId4"/>
              </a:rPr>
              <a:t>behaviored</a:t>
            </a:r>
            <a:r>
              <a:rPr lang="en-US" sz="1800" b="1" dirty="0">
                <a:hlinkClick r:id="rId4"/>
              </a:rPr>
              <a:t> classifier</a:t>
            </a:r>
            <a:r>
              <a:rPr lang="en-US" sz="1800" dirty="0"/>
              <a:t> that specifies a [complete] unit of [useful] functionality performed by [one or more] </a:t>
            </a:r>
            <a:r>
              <a:rPr lang="en-US" sz="1800" b="1" dirty="0">
                <a:hlinkClick r:id="rId5"/>
              </a:rPr>
              <a:t>subjects</a:t>
            </a:r>
            <a:r>
              <a:rPr lang="en-US" sz="1800" dirty="0"/>
              <a:t> to which the </a:t>
            </a:r>
            <a:r>
              <a:rPr lang="en-US" sz="1800" b="1" dirty="0">
                <a:hlinkClick r:id="rId6"/>
              </a:rPr>
              <a:t>use case applies</a:t>
            </a:r>
            <a:r>
              <a:rPr lang="en-US" sz="1800" dirty="0"/>
              <a:t> in collaboration with one or more </a:t>
            </a:r>
            <a:r>
              <a:rPr lang="en-US" sz="1800" b="1" dirty="0">
                <a:hlinkClick r:id="rId7"/>
              </a:rPr>
              <a:t>actors</a:t>
            </a:r>
            <a:r>
              <a:rPr lang="en-US" sz="1800" dirty="0"/>
              <a:t>, and which [for complete use cases] yields an observable result that is of some value to those actors [or other stakeholders] of each subject.</a:t>
            </a:r>
            <a:endParaRPr lang="fr-FR" sz="1800" dirty="0"/>
          </a:p>
        </p:txBody>
      </p:sp>
      <p:sp>
        <p:nvSpPr>
          <p:cNvPr id="4" name="Slide Number Placeholder 3"/>
          <p:cNvSpPr>
            <a:spLocks noGrp="1"/>
          </p:cNvSpPr>
          <p:nvPr>
            <p:ph type="sldNum" sz="quarter" idx="12"/>
          </p:nvPr>
        </p:nvSpPr>
        <p:spPr/>
        <p:txBody>
          <a:bodyPr/>
          <a:lstStyle/>
          <a:p>
            <a:fld id="{50488829-712A-49CD-A5AC-8F60246B7228}" type="slidenum">
              <a:rPr lang="en-US" smtClean="0"/>
              <a:t>23</a:t>
            </a:fld>
            <a:endParaRPr lang="en-US"/>
          </a:p>
        </p:txBody>
      </p:sp>
      <p:sp>
        <p:nvSpPr>
          <p:cNvPr id="12" name="Content Placeholder 2"/>
          <p:cNvSpPr txBox="1">
            <a:spLocks/>
          </p:cNvSpPr>
          <p:nvPr/>
        </p:nvSpPr>
        <p:spPr>
          <a:xfrm>
            <a:off x="838200" y="4850528"/>
            <a:ext cx="10515600" cy="1425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p>
        </p:txBody>
      </p:sp>
      <p:pic>
        <p:nvPicPr>
          <p:cNvPr id="86018" name="Picture 2" descr="UML extend relationship example - Registration use case is conditionally extended by Get Help On Registra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4918" y="2771355"/>
            <a:ext cx="3228975" cy="1524001"/>
          </a:xfrm>
          <a:prstGeom prst="rect">
            <a:avLst/>
          </a:prstGeom>
          <a:noFill/>
          <a:extLst>
            <a:ext uri="{909E8E84-426E-40DD-AFC4-6F175D3DCCD1}">
              <a14:hiddenFill xmlns:a14="http://schemas.microsoft.com/office/drawing/2010/main">
                <a:solidFill>
                  <a:srgbClr val="FFFFFF"/>
                </a:solidFill>
              </a14:hiddenFill>
            </a:ext>
          </a:extLst>
        </p:spPr>
      </p:pic>
      <p:pic>
        <p:nvPicPr>
          <p:cNvPr id="86020" name="Picture 4" descr="UML extend relationship example - Registration use case is extended with optional Get Help use cas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965" y="3209505"/>
            <a:ext cx="30670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Use case with extension points in a compartme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45796" y="2938043"/>
            <a:ext cx="17145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Use case shown with standard rectangle notation for classifier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82200" y="2904705"/>
            <a:ext cx="1524000" cy="12573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0" y="6598364"/>
            <a:ext cx="3607078"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12"/>
              </a:rPr>
              <a:t>https://www.uml-diagrams.org/use-case-reference.html</a:t>
            </a:r>
            <a:r>
              <a:rPr lang="fr-FR" sz="1000" dirty="0"/>
              <a:t> </a:t>
            </a:r>
          </a:p>
        </p:txBody>
      </p:sp>
    </p:spTree>
    <p:extLst>
      <p:ext uri="{BB962C8B-B14F-4D97-AF65-F5344CB8AC3E}">
        <p14:creationId xmlns:p14="http://schemas.microsoft.com/office/powerpoint/2010/main" val="2133893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Includes</a:t>
            </a:r>
            <a:r>
              <a:rPr lang="fr-FR" dirty="0"/>
              <a:t> and </a:t>
            </a:r>
            <a:r>
              <a:rPr lang="fr-FR" dirty="0" err="1"/>
              <a:t>Extends</a:t>
            </a:r>
            <a:endParaRPr lang="fr-FR" dirty="0"/>
          </a:p>
        </p:txBody>
      </p:sp>
      <p:sp>
        <p:nvSpPr>
          <p:cNvPr id="3" name="Content Placeholder 2"/>
          <p:cNvSpPr>
            <a:spLocks noGrp="1"/>
          </p:cNvSpPr>
          <p:nvPr>
            <p:ph idx="1"/>
          </p:nvPr>
        </p:nvSpPr>
        <p:spPr>
          <a:xfrm>
            <a:off x="838200" y="1584325"/>
            <a:ext cx="10515600" cy="3072370"/>
          </a:xfrm>
        </p:spPr>
        <p:txBody>
          <a:bodyPr>
            <a:noAutofit/>
          </a:bodyPr>
          <a:lstStyle/>
          <a:p>
            <a:pPr marL="0" indent="0">
              <a:buNone/>
            </a:pPr>
            <a:r>
              <a:rPr lang="en-US" sz="2000" b="1" dirty="0"/>
              <a:t>Includes</a:t>
            </a:r>
          </a:p>
          <a:p>
            <a:pPr marL="0" indent="0">
              <a:buNone/>
            </a:pPr>
            <a:r>
              <a:rPr lang="en-US" sz="1800" b="1" dirty="0"/>
              <a:t>Use case include</a:t>
            </a:r>
            <a:r>
              <a:rPr lang="en-US" sz="1800" dirty="0"/>
              <a:t> is a </a:t>
            </a:r>
            <a:r>
              <a:rPr lang="en-US" sz="1800" b="1" dirty="0">
                <a:hlinkClick r:id="rId2"/>
              </a:rPr>
              <a:t>directed relationship</a:t>
            </a:r>
            <a:r>
              <a:rPr lang="en-US" sz="1800" dirty="0"/>
              <a:t> between two </a:t>
            </a:r>
            <a:r>
              <a:rPr lang="en-US" sz="1800" b="1" dirty="0">
                <a:hlinkClick r:id="rId3"/>
              </a:rPr>
              <a:t>use cases</a:t>
            </a:r>
            <a:r>
              <a:rPr lang="en-US" sz="1800" dirty="0"/>
              <a:t> which is used to show that behavior of the </a:t>
            </a:r>
            <a:r>
              <a:rPr lang="en-US" sz="1800" b="1" dirty="0"/>
              <a:t>included</a:t>
            </a:r>
            <a:r>
              <a:rPr lang="en-US" sz="1800" dirty="0"/>
              <a:t> use case (the addition) is inserted into the </a:t>
            </a:r>
            <a:r>
              <a:rPr lang="en-US" sz="1800" b="1" dirty="0">
                <a:hlinkClick r:id="rId4"/>
              </a:rPr>
              <a:t>behavior</a:t>
            </a:r>
            <a:r>
              <a:rPr lang="en-US" sz="1800" dirty="0"/>
              <a:t> of the </a:t>
            </a:r>
            <a:r>
              <a:rPr lang="en-US" sz="1800" b="1" dirty="0"/>
              <a:t>including</a:t>
            </a:r>
            <a:r>
              <a:rPr lang="en-US" sz="1800" dirty="0"/>
              <a:t> (the base) use case.</a:t>
            </a:r>
          </a:p>
          <a:p>
            <a:pPr marL="0" indent="0">
              <a:buNone/>
            </a:pPr>
            <a:r>
              <a:rPr lang="en-US" sz="1800" dirty="0"/>
              <a:t>The </a:t>
            </a:r>
            <a:r>
              <a:rPr lang="en-US" sz="1800" b="1" dirty="0"/>
              <a:t>include</a:t>
            </a:r>
            <a:r>
              <a:rPr lang="en-US" sz="1800" dirty="0"/>
              <a:t> relationship could be used:</a:t>
            </a:r>
          </a:p>
          <a:p>
            <a:r>
              <a:rPr lang="en-US" sz="1800" dirty="0"/>
              <a:t>to simplify large use case by splitting it into several use cases,</a:t>
            </a:r>
          </a:p>
          <a:p>
            <a:r>
              <a:rPr lang="en-US" sz="1800" dirty="0"/>
              <a:t>to extract </a:t>
            </a:r>
            <a:r>
              <a:rPr lang="en-US" sz="1800" b="1" dirty="0"/>
              <a:t>common parts</a:t>
            </a:r>
            <a:r>
              <a:rPr lang="en-US" sz="1800" dirty="0"/>
              <a:t> of the behaviors of two or more use cases.</a:t>
            </a:r>
            <a:br>
              <a:rPr lang="en-US" sz="1800" dirty="0"/>
            </a:br>
            <a:endParaRPr lang="fr-FR" sz="1800" dirty="0"/>
          </a:p>
        </p:txBody>
      </p:sp>
      <p:sp>
        <p:nvSpPr>
          <p:cNvPr id="4" name="Slide Number Placeholder 3"/>
          <p:cNvSpPr>
            <a:spLocks noGrp="1"/>
          </p:cNvSpPr>
          <p:nvPr>
            <p:ph type="sldNum" sz="quarter" idx="12"/>
          </p:nvPr>
        </p:nvSpPr>
        <p:spPr/>
        <p:txBody>
          <a:bodyPr/>
          <a:lstStyle/>
          <a:p>
            <a:fld id="{50488829-712A-49CD-A5AC-8F60246B7228}" type="slidenum">
              <a:rPr lang="en-US" smtClean="0"/>
              <a:t>24</a:t>
            </a:fld>
            <a:endParaRPr lang="en-US"/>
          </a:p>
        </p:txBody>
      </p:sp>
      <p:sp>
        <p:nvSpPr>
          <p:cNvPr id="12" name="Content Placeholder 2"/>
          <p:cNvSpPr txBox="1">
            <a:spLocks/>
          </p:cNvSpPr>
          <p:nvPr/>
        </p:nvSpPr>
        <p:spPr>
          <a:xfrm>
            <a:off x="838200" y="4850528"/>
            <a:ext cx="10515600" cy="1425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p>
        </p:txBody>
      </p:sp>
      <p:pic>
        <p:nvPicPr>
          <p:cNvPr id="87042" name="Picture 2" descr="Use case C is extracted from use cases A and B to be reused by both use cases using UML include relationsh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8109" y="127000"/>
            <a:ext cx="4390665" cy="1577895"/>
          </a:xfrm>
          <a:prstGeom prst="rect">
            <a:avLst/>
          </a:prstGeom>
          <a:noFill/>
          <a:extLst>
            <a:ext uri="{909E8E84-426E-40DD-AFC4-6F175D3DCCD1}">
              <a14:hiddenFill xmlns:a14="http://schemas.microsoft.com/office/drawing/2010/main">
                <a:solidFill>
                  <a:srgbClr val="FFFFFF"/>
                </a:solidFill>
              </a14:hiddenFill>
            </a:ext>
          </a:extLst>
        </p:spPr>
      </p:pic>
      <p:pic>
        <p:nvPicPr>
          <p:cNvPr id="87044" name="Picture 4" descr="Large and complex use case could be simplified by splitting it into several use cases using inclu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3275" y="4117974"/>
            <a:ext cx="2905125" cy="2286001"/>
          </a:xfrm>
          <a:prstGeom prst="rect">
            <a:avLst/>
          </a:prstGeom>
          <a:noFill/>
          <a:extLst>
            <a:ext uri="{909E8E84-426E-40DD-AFC4-6F175D3DCCD1}">
              <a14:hiddenFill xmlns:a14="http://schemas.microsoft.com/office/drawing/2010/main">
                <a:solidFill>
                  <a:srgbClr val="FFFFFF"/>
                </a:solidFill>
              </a14:hiddenFill>
            </a:ext>
          </a:extLst>
        </p:spPr>
      </p:pic>
      <p:pic>
        <p:nvPicPr>
          <p:cNvPr id="87046" name="Picture 6" descr="UML include relationship example - Deposit Funds and Withdraw Cash use cases include Customer Authentication use ca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0300" y="4522786"/>
            <a:ext cx="2914650" cy="14763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6598364"/>
            <a:ext cx="3607078"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8"/>
              </a:rPr>
              <a:t>https://www.uml-diagrams.org/use-case-reference.html</a:t>
            </a:r>
            <a:r>
              <a:rPr lang="fr-FR" sz="1000" dirty="0"/>
              <a:t> </a:t>
            </a:r>
          </a:p>
        </p:txBody>
      </p:sp>
    </p:spTree>
    <p:extLst>
      <p:ext uri="{BB962C8B-B14F-4D97-AF65-F5344CB8AC3E}">
        <p14:creationId xmlns:p14="http://schemas.microsoft.com/office/powerpoint/2010/main" val="1191335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Use Case </a:t>
            </a:r>
            <a:r>
              <a:rPr lang="fr-FR" dirty="0" err="1"/>
              <a:t>Relationships</a:t>
            </a:r>
            <a:r>
              <a:rPr lang="fr-FR" dirty="0"/>
              <a:t> </a:t>
            </a:r>
            <a:r>
              <a:rPr lang="fr-FR" dirty="0" err="1"/>
              <a:t>Compared</a:t>
            </a:r>
            <a:br>
              <a:rPr lang="fr-FR" dirty="0"/>
            </a:b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25</a:t>
            </a:fld>
            <a:endParaRPr lang="en-US"/>
          </a:p>
        </p:txBody>
      </p:sp>
      <p:graphicFrame>
        <p:nvGraphicFramePr>
          <p:cNvPr id="5" name="Table 4"/>
          <p:cNvGraphicFramePr>
            <a:graphicFrameLocks noGrp="1"/>
          </p:cNvGraphicFramePr>
          <p:nvPr>
            <p:extLst/>
          </p:nvPr>
        </p:nvGraphicFramePr>
        <p:xfrm>
          <a:off x="596899" y="2012950"/>
          <a:ext cx="11315700" cy="4019550"/>
        </p:xfrm>
        <a:graphic>
          <a:graphicData uri="http://schemas.openxmlformats.org/drawingml/2006/table">
            <a:tbl>
              <a:tblPr/>
              <a:tblGrid>
                <a:gridCol w="3771900">
                  <a:extLst>
                    <a:ext uri="{9D8B030D-6E8A-4147-A177-3AD203B41FA5}">
                      <a16:colId xmlns:a16="http://schemas.microsoft.com/office/drawing/2014/main" val="1035342111"/>
                    </a:ext>
                  </a:extLst>
                </a:gridCol>
                <a:gridCol w="3771900">
                  <a:extLst>
                    <a:ext uri="{9D8B030D-6E8A-4147-A177-3AD203B41FA5}">
                      <a16:colId xmlns:a16="http://schemas.microsoft.com/office/drawing/2014/main" val="1207780601"/>
                    </a:ext>
                  </a:extLst>
                </a:gridCol>
                <a:gridCol w="3771900">
                  <a:extLst>
                    <a:ext uri="{9D8B030D-6E8A-4147-A177-3AD203B41FA5}">
                      <a16:colId xmlns:a16="http://schemas.microsoft.com/office/drawing/2014/main" val="1139902863"/>
                    </a:ext>
                  </a:extLst>
                </a:gridCol>
              </a:tblGrid>
              <a:tr h="0">
                <a:tc>
                  <a:txBody>
                    <a:bodyPr/>
                    <a:lstStyle/>
                    <a:p>
                      <a:pPr algn="ctr" fontAlgn="ctr"/>
                      <a:r>
                        <a:rPr lang="fr-FR" b="1">
                          <a:solidFill>
                            <a:srgbClr val="000000"/>
                          </a:solidFill>
                          <a:effectLst/>
                        </a:rPr>
                        <a:t>Generalization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b="1">
                          <a:solidFill>
                            <a:srgbClr val="000000"/>
                          </a:solidFill>
                          <a:effectLst/>
                        </a:rPr>
                        <a:t>Extend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b="1">
                          <a:solidFill>
                            <a:srgbClr val="000000"/>
                          </a:solidFill>
                          <a:effectLst/>
                        </a:rPr>
                        <a:t>Include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1045570"/>
                  </a:ext>
                </a:extLst>
              </a:tr>
              <a:tr h="0">
                <a:tc>
                  <a:txBody>
                    <a:bodyPr/>
                    <a:lstStyle/>
                    <a:p>
                      <a:pPr algn="l" fontAlgn="t"/>
                      <a:endParaRPr lang="fr-FR" dirty="0">
                        <a:solidFill>
                          <a:srgbClr val="000000"/>
                        </a:solidFill>
                        <a:effectLst/>
                      </a:endParaRPr>
                    </a:p>
                  </a:txBody>
                  <a:tcPr marL="38100" marR="19050" marT="38100" marB="190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a:endParaRPr lang="fr-FR" dirty="0">
                        <a:solidFill>
                          <a:srgbClr val="000000"/>
                        </a:solidFill>
                        <a:effectLst/>
                      </a:endParaRPr>
                    </a:p>
                    <a:p>
                      <a:pPr algn="l" fontAlgn="t"/>
                      <a:endParaRPr lang="fr-FR" dirty="0">
                        <a:solidFill>
                          <a:srgbClr val="000000"/>
                        </a:solidFill>
                        <a:effectLst/>
                      </a:endParaRPr>
                    </a:p>
                    <a:p>
                      <a:pPr algn="l" fontAlgn="t"/>
                      <a:endParaRPr lang="fr-FR" dirty="0">
                        <a:solidFill>
                          <a:srgbClr val="000000"/>
                        </a:solidFill>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a:endParaRPr lang="fr-FR">
                        <a:solidFill>
                          <a:srgbClr val="000000"/>
                        </a:solidFill>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9405255"/>
                  </a:ext>
                </a:extLst>
              </a:tr>
              <a:tr h="0">
                <a:tc>
                  <a:txBody>
                    <a:bodyPr/>
                    <a:lstStyle/>
                    <a:p>
                      <a:pPr algn="l" fontAlgn="t"/>
                      <a:r>
                        <a:rPr lang="en-US">
                          <a:solidFill>
                            <a:srgbClr val="000000"/>
                          </a:solidFill>
                          <a:effectLst/>
                        </a:rPr>
                        <a:t>Base use case could be </a:t>
                      </a:r>
                      <a:r>
                        <a:rPr lang="en-US" b="1" u="none" strike="noStrike">
                          <a:solidFill>
                            <a:srgbClr val="0000FF"/>
                          </a:solidFill>
                          <a:effectLst/>
                          <a:hlinkClick r:id="rId2"/>
                        </a:rPr>
                        <a:t>abstract use case</a:t>
                      </a:r>
                      <a:r>
                        <a:rPr lang="en-US">
                          <a:solidFill>
                            <a:srgbClr val="000000"/>
                          </a:solidFill>
                          <a:effectLst/>
                        </a:rPr>
                        <a:t> (incomplete) or concrete (complete).</a:t>
                      </a:r>
                    </a:p>
                  </a:txBody>
                  <a:tcPr marL="38100" marR="19050" marT="38100" marB="190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a:r>
                        <a:rPr lang="en-US">
                          <a:solidFill>
                            <a:srgbClr val="000000"/>
                          </a:solidFill>
                          <a:effectLst/>
                        </a:rPr>
                        <a:t>Base use case is complete (concrete) by itself, defined independently.</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a:r>
                        <a:rPr lang="en-US">
                          <a:solidFill>
                            <a:srgbClr val="000000"/>
                          </a:solidFill>
                          <a:effectLst/>
                        </a:rPr>
                        <a:t>Base use case is incomplete (</a:t>
                      </a:r>
                      <a:r>
                        <a:rPr lang="en-US" b="1" u="none" strike="noStrike">
                          <a:solidFill>
                            <a:srgbClr val="0000FF"/>
                          </a:solidFill>
                          <a:effectLst/>
                          <a:hlinkClick r:id="rId2"/>
                        </a:rPr>
                        <a:t>abstract use case</a:t>
                      </a:r>
                      <a:r>
                        <a:rPr lang="en-US">
                          <a:solidFill>
                            <a:srgbClr val="000000"/>
                          </a:solidFill>
                          <a:effectLst/>
                        </a:rPr>
                        <a:t>).</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6130057"/>
                  </a:ext>
                </a:extLst>
              </a:tr>
              <a:tr h="0">
                <a:tc>
                  <a:txBody>
                    <a:bodyPr/>
                    <a:lstStyle/>
                    <a:p>
                      <a:pPr algn="l" fontAlgn="t"/>
                      <a:r>
                        <a:rPr lang="en-US">
                          <a:solidFill>
                            <a:srgbClr val="000000"/>
                          </a:solidFill>
                          <a:effectLst/>
                        </a:rPr>
                        <a:t>Specialized use case is required, not optional, if base use case is abstract.</a:t>
                      </a:r>
                    </a:p>
                  </a:txBody>
                  <a:tcPr marL="38100" marR="19050" marT="38100" marB="190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a:r>
                        <a:rPr lang="en-US">
                          <a:solidFill>
                            <a:srgbClr val="000000"/>
                          </a:solidFill>
                          <a:effectLst/>
                        </a:rPr>
                        <a:t>Extending use case is optional, supplementary.</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a:r>
                        <a:rPr lang="en-US">
                          <a:solidFill>
                            <a:srgbClr val="000000"/>
                          </a:solidFill>
                          <a:effectLst/>
                        </a:rPr>
                        <a:t>Included use case required, not optional.</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8737675"/>
                  </a:ext>
                </a:extLst>
              </a:tr>
              <a:tr h="0">
                <a:tc>
                  <a:txBody>
                    <a:bodyPr/>
                    <a:lstStyle/>
                    <a:p>
                      <a:pPr algn="l" fontAlgn="t"/>
                      <a:r>
                        <a:rPr lang="en-US">
                          <a:solidFill>
                            <a:srgbClr val="000000"/>
                          </a:solidFill>
                          <a:effectLst/>
                        </a:rPr>
                        <a:t>No explicit location to use specialization.</a:t>
                      </a:r>
                    </a:p>
                  </a:txBody>
                  <a:tcPr marL="38100" marR="19050" marT="38100" marB="190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a:r>
                        <a:rPr lang="en-US">
                          <a:solidFill>
                            <a:srgbClr val="000000"/>
                          </a:solidFill>
                          <a:effectLst/>
                        </a:rPr>
                        <a:t>Has at least one explicit extension location.</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a:r>
                        <a:rPr lang="en-US">
                          <a:solidFill>
                            <a:srgbClr val="000000"/>
                          </a:solidFill>
                          <a:effectLst/>
                        </a:rPr>
                        <a:t>No explicit inclusion location but is included at some location.</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7756651"/>
                  </a:ext>
                </a:extLst>
              </a:tr>
              <a:tr h="0">
                <a:tc>
                  <a:txBody>
                    <a:bodyPr/>
                    <a:lstStyle/>
                    <a:p>
                      <a:pPr algn="l" fontAlgn="t"/>
                      <a:r>
                        <a:rPr lang="en-US">
                          <a:solidFill>
                            <a:srgbClr val="000000"/>
                          </a:solidFill>
                          <a:effectLst/>
                        </a:rPr>
                        <a:t>No explicit condition to use specialization.</a:t>
                      </a:r>
                    </a:p>
                  </a:txBody>
                  <a:tcPr marL="38100" marR="19050" marT="38100" marB="190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a:r>
                        <a:rPr lang="en-US">
                          <a:solidFill>
                            <a:srgbClr val="000000"/>
                          </a:solidFill>
                          <a:effectLst/>
                        </a:rPr>
                        <a:t>Could have optional extension condition.</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a:r>
                        <a:rPr lang="fr-FR" dirty="0">
                          <a:solidFill>
                            <a:srgbClr val="000000"/>
                          </a:solidFill>
                          <a:effectLst/>
                        </a:rPr>
                        <a:t>No explicit inclusion condition.</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4850010"/>
                  </a:ext>
                </a:extLst>
              </a:tr>
            </a:tbl>
          </a:graphicData>
        </a:graphic>
      </p:graphicFrame>
      <p:pic>
        <p:nvPicPr>
          <p:cNvPr id="88065" name="Picture 1" descr="Use case generalization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2504281"/>
            <a:ext cx="28575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88066" name="Picture 2" descr="Use case extend exa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325" y="2532856"/>
            <a:ext cx="2857500" cy="628650"/>
          </a:xfrm>
          <a:prstGeom prst="rect">
            <a:avLst/>
          </a:prstGeom>
          <a:noFill/>
          <a:extLst>
            <a:ext uri="{909E8E84-426E-40DD-AFC4-6F175D3DCCD1}">
              <a14:hiddenFill xmlns:a14="http://schemas.microsoft.com/office/drawing/2010/main">
                <a:solidFill>
                  <a:srgbClr val="FFFFFF"/>
                </a:solidFill>
              </a14:hiddenFill>
            </a:ext>
          </a:extLst>
        </p:spPr>
      </p:pic>
      <p:pic>
        <p:nvPicPr>
          <p:cNvPr id="88067" name="Picture 3" descr="Use case include exam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3450" y="2518569"/>
            <a:ext cx="2857500" cy="6572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6598364"/>
            <a:ext cx="3607078"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6"/>
              </a:rPr>
              <a:t>https://www.uml-diagrams.org/use-case-reference.html</a:t>
            </a:r>
            <a:r>
              <a:rPr lang="fr-FR" sz="1000" dirty="0"/>
              <a:t> </a:t>
            </a:r>
          </a:p>
        </p:txBody>
      </p:sp>
    </p:spTree>
    <p:extLst>
      <p:ext uri="{BB962C8B-B14F-4D97-AF65-F5344CB8AC3E}">
        <p14:creationId xmlns:p14="http://schemas.microsoft.com/office/powerpoint/2010/main" val="3409158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Describe</a:t>
            </a:r>
            <a:r>
              <a:rPr lang="fr-FR" dirty="0"/>
              <a:t> Use Case </a:t>
            </a:r>
            <a:r>
              <a:rPr lang="fr-FR" dirty="0" err="1"/>
              <a:t>Behaviors</a:t>
            </a:r>
            <a:endParaRPr lang="fr-FR" dirty="0"/>
          </a:p>
        </p:txBody>
      </p:sp>
      <p:sp>
        <p:nvSpPr>
          <p:cNvPr id="3" name="Content Placeholder 2"/>
          <p:cNvSpPr>
            <a:spLocks noGrp="1"/>
          </p:cNvSpPr>
          <p:nvPr>
            <p:ph idx="1"/>
          </p:nvPr>
        </p:nvSpPr>
        <p:spPr>
          <a:xfrm>
            <a:off x="838200" y="1825625"/>
            <a:ext cx="7261225" cy="4351338"/>
          </a:xfrm>
        </p:spPr>
        <p:txBody>
          <a:bodyPr>
            <a:normAutofit/>
          </a:bodyPr>
          <a:lstStyle/>
          <a:p>
            <a:pPr marL="0" indent="0">
              <a:buNone/>
            </a:pPr>
            <a:r>
              <a:rPr lang="en-US" sz="2000" dirty="0"/>
              <a:t>Use case </a:t>
            </a:r>
            <a:r>
              <a:rPr lang="en-US" sz="2000" b="1" dirty="0">
                <a:hlinkClick r:id="rId2"/>
              </a:rPr>
              <a:t>behaviors</a:t>
            </a:r>
            <a:r>
              <a:rPr lang="en-US" sz="2000" dirty="0"/>
              <a:t> may be described in a natural language text (opaque behavior), which is current common practice, or by using UML </a:t>
            </a:r>
            <a:r>
              <a:rPr lang="en-US" sz="2000" b="1" dirty="0">
                <a:hlinkClick r:id="rId3"/>
              </a:rPr>
              <a:t>behavior diagrams</a:t>
            </a:r>
            <a:r>
              <a:rPr lang="en-US" sz="2000" dirty="0"/>
              <a:t> for specific behaviors such as</a:t>
            </a:r>
          </a:p>
          <a:p>
            <a:r>
              <a:rPr lang="fr-FR" sz="2000" b="1" dirty="0" err="1">
                <a:hlinkClick r:id="rId4"/>
              </a:rPr>
              <a:t>activity</a:t>
            </a:r>
            <a:r>
              <a:rPr lang="fr-FR" sz="2000" dirty="0"/>
              <a:t>,</a:t>
            </a:r>
          </a:p>
          <a:p>
            <a:r>
              <a:rPr lang="fr-FR" sz="2000" b="1" dirty="0">
                <a:hlinkClick r:id="rId5"/>
              </a:rPr>
              <a:t>state machine</a:t>
            </a:r>
            <a:r>
              <a:rPr lang="fr-FR" sz="2000" dirty="0"/>
              <a:t>,</a:t>
            </a:r>
          </a:p>
          <a:p>
            <a:r>
              <a:rPr lang="fr-FR" sz="2000" b="1" dirty="0">
                <a:hlinkClick r:id="rId6"/>
              </a:rPr>
              <a:t>interaction</a:t>
            </a:r>
            <a:r>
              <a:rPr lang="fr-FR" sz="2000" dirty="0"/>
              <a:t>.</a:t>
            </a:r>
            <a:br>
              <a:rPr lang="fr-FR" sz="2000" dirty="0"/>
            </a:br>
            <a:endParaRPr lang="en-US" sz="2000" dirty="0"/>
          </a:p>
        </p:txBody>
      </p:sp>
      <p:sp>
        <p:nvSpPr>
          <p:cNvPr id="4" name="Slide Number Placeholder 3"/>
          <p:cNvSpPr>
            <a:spLocks noGrp="1"/>
          </p:cNvSpPr>
          <p:nvPr>
            <p:ph type="sldNum" sz="quarter" idx="12"/>
          </p:nvPr>
        </p:nvSpPr>
        <p:spPr/>
        <p:txBody>
          <a:bodyPr/>
          <a:lstStyle/>
          <a:p>
            <a:fld id="{50488829-712A-49CD-A5AC-8F60246B7228}" type="slidenum">
              <a:rPr lang="en-US" smtClean="0"/>
              <a:t>26</a:t>
            </a:fld>
            <a:endParaRPr lang="en-US"/>
          </a:p>
        </p:txBody>
      </p:sp>
      <p:pic>
        <p:nvPicPr>
          <p:cNvPr id="89090" name="Picture 2" descr="Use case as a frame with associated activity diagr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6668" y="3492500"/>
            <a:ext cx="2532395" cy="2819400"/>
          </a:xfrm>
          <a:prstGeom prst="rect">
            <a:avLst/>
          </a:prstGeom>
          <a:noFill/>
          <a:extLst>
            <a:ext uri="{909E8E84-426E-40DD-AFC4-6F175D3DCCD1}">
              <a14:hiddenFill xmlns:a14="http://schemas.microsoft.com/office/drawing/2010/main">
                <a:solidFill>
                  <a:srgbClr val="FFFFFF"/>
                </a:solidFill>
              </a14:hiddenFill>
            </a:ext>
          </a:extLst>
        </p:spPr>
      </p:pic>
      <p:pic>
        <p:nvPicPr>
          <p:cNvPr id="89092" name="Picture 4" descr="Example of Purchase Ticket use case behavior described using activity diagra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5833" y="179388"/>
            <a:ext cx="3398792" cy="6437312"/>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Purchase Ticket use case owns behavior represented by Purchase Ticket activit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2447" y="3121025"/>
            <a:ext cx="1752600" cy="1352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82447" y="4468654"/>
            <a:ext cx="2201244" cy="246221"/>
          </a:xfrm>
          <a:prstGeom prst="rect">
            <a:avLst/>
          </a:prstGeom>
          <a:noFill/>
        </p:spPr>
        <p:txBody>
          <a:bodyPr wrap="none" rtlCol="0">
            <a:spAutoFit/>
          </a:bodyPr>
          <a:lstStyle/>
          <a:p>
            <a:r>
              <a:rPr lang="fr-FR" sz="1000" dirty="0" err="1"/>
              <a:t>link</a:t>
            </a:r>
            <a:r>
              <a:rPr lang="fr-FR" sz="1000" dirty="0"/>
              <a:t> </a:t>
            </a:r>
            <a:r>
              <a:rPr lang="fr-FR" sz="1000" dirty="0" err="1"/>
              <a:t>between</a:t>
            </a:r>
            <a:r>
              <a:rPr lang="fr-FR" sz="1000" dirty="0"/>
              <a:t> a use case and an </a:t>
            </a:r>
            <a:r>
              <a:rPr lang="fr-FR" sz="1000" dirty="0" err="1"/>
              <a:t>activity</a:t>
            </a:r>
            <a:endParaRPr lang="fr-FR" sz="1000" dirty="0"/>
          </a:p>
        </p:txBody>
      </p:sp>
      <p:sp>
        <p:nvSpPr>
          <p:cNvPr id="9" name="TextBox 8"/>
          <p:cNvSpPr txBox="1"/>
          <p:nvPr/>
        </p:nvSpPr>
        <p:spPr>
          <a:xfrm>
            <a:off x="2966668" y="6306979"/>
            <a:ext cx="2380780" cy="246221"/>
          </a:xfrm>
          <a:prstGeom prst="rect">
            <a:avLst/>
          </a:prstGeom>
          <a:noFill/>
        </p:spPr>
        <p:txBody>
          <a:bodyPr wrap="none" rtlCol="0">
            <a:spAutoFit/>
          </a:bodyPr>
          <a:lstStyle/>
          <a:p>
            <a:r>
              <a:rPr lang="fr-FR" sz="1000" dirty="0"/>
              <a:t>description </a:t>
            </a:r>
            <a:r>
              <a:rPr lang="fr-FR" sz="1000" dirty="0" err="1"/>
              <a:t>using</a:t>
            </a:r>
            <a:r>
              <a:rPr lang="fr-FR" sz="1000" dirty="0"/>
              <a:t> a state machine </a:t>
            </a:r>
            <a:r>
              <a:rPr lang="fr-FR" sz="1000" dirty="0" err="1"/>
              <a:t>diagram</a:t>
            </a:r>
            <a:endParaRPr lang="fr-FR" sz="1000" dirty="0"/>
          </a:p>
        </p:txBody>
      </p:sp>
      <p:sp>
        <p:nvSpPr>
          <p:cNvPr id="10" name="TextBox 9"/>
          <p:cNvSpPr txBox="1"/>
          <p:nvPr/>
        </p:nvSpPr>
        <p:spPr>
          <a:xfrm>
            <a:off x="8162131" y="6627495"/>
            <a:ext cx="3230372" cy="246221"/>
          </a:xfrm>
          <a:prstGeom prst="rect">
            <a:avLst/>
          </a:prstGeom>
          <a:noFill/>
        </p:spPr>
        <p:txBody>
          <a:bodyPr wrap="none" rtlCol="0">
            <a:spAutoFit/>
          </a:bodyPr>
          <a:lstStyle/>
          <a:p>
            <a:r>
              <a:rPr lang="fr-FR" sz="1000" dirty="0"/>
              <a:t>Activity </a:t>
            </a:r>
            <a:r>
              <a:rPr lang="fr-FR" sz="1000" dirty="0" err="1"/>
              <a:t>diagram</a:t>
            </a:r>
            <a:r>
              <a:rPr lang="fr-FR" sz="1000" dirty="0"/>
              <a:t>: description of the </a:t>
            </a:r>
            <a:r>
              <a:rPr lang="fr-FR" sz="1000" dirty="0" err="1"/>
              <a:t>Purchase</a:t>
            </a:r>
            <a:r>
              <a:rPr lang="fr-FR" sz="1000" dirty="0"/>
              <a:t> Ticket </a:t>
            </a:r>
            <a:r>
              <a:rPr lang="fr-FR" sz="1000" dirty="0" err="1"/>
              <a:t>activity</a:t>
            </a:r>
            <a:endParaRPr lang="fr-FR" sz="1000" dirty="0"/>
          </a:p>
        </p:txBody>
      </p:sp>
      <p:sp>
        <p:nvSpPr>
          <p:cNvPr id="6" name="Right Arrow 5"/>
          <p:cNvSpPr/>
          <p:nvPr/>
        </p:nvSpPr>
        <p:spPr>
          <a:xfrm>
            <a:off x="7670800" y="3581400"/>
            <a:ext cx="330200" cy="5969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0" y="6598364"/>
            <a:ext cx="3607078"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10"/>
              </a:rPr>
              <a:t>https://www.uml-diagrams.org/use-case-reference.html</a:t>
            </a:r>
            <a:r>
              <a:rPr lang="fr-FR" sz="1000" dirty="0"/>
              <a:t> </a:t>
            </a:r>
          </a:p>
        </p:txBody>
      </p:sp>
    </p:spTree>
    <p:extLst>
      <p:ext uri="{BB962C8B-B14F-4D97-AF65-F5344CB8AC3E}">
        <p14:creationId xmlns:p14="http://schemas.microsoft.com/office/powerpoint/2010/main" val="1794445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Use Case </a:t>
            </a:r>
            <a:r>
              <a:rPr lang="fr-FR" dirty="0" err="1"/>
              <a:t>diagrams</a:t>
            </a:r>
            <a:r>
              <a:rPr lang="fr-FR" dirty="0"/>
              <a:t> </a:t>
            </a:r>
            <a:r>
              <a:rPr lang="fr-FR" dirty="0" err="1"/>
              <a:t>examples</a:t>
            </a:r>
            <a:endParaRPr lang="fr-FR" dirty="0"/>
          </a:p>
        </p:txBody>
      </p:sp>
      <p:sp>
        <p:nvSpPr>
          <p:cNvPr id="3" name="Content Placeholder 2"/>
          <p:cNvSpPr>
            <a:spLocks noGrp="1"/>
          </p:cNvSpPr>
          <p:nvPr>
            <p:ph idx="1"/>
          </p:nvPr>
        </p:nvSpPr>
        <p:spPr/>
        <p:txBody>
          <a:bodyPr/>
          <a:lstStyle/>
          <a:p>
            <a:pPr marL="0" indent="0">
              <a:buNone/>
            </a:pPr>
            <a:r>
              <a:rPr lang="fr-FR" dirty="0" err="1"/>
              <a:t>See</a:t>
            </a:r>
            <a:r>
              <a:rPr lang="fr-FR" dirty="0"/>
              <a:t> </a:t>
            </a:r>
            <a:r>
              <a:rPr lang="fr-FR" dirty="0">
                <a:hlinkClick r:id="rId2"/>
              </a:rPr>
              <a:t>https://www.uml-diagrams.org/use-case-diagrams-examples.html</a:t>
            </a:r>
            <a:r>
              <a:rPr lang="fr-FR" dirty="0"/>
              <a:t> </a:t>
            </a:r>
          </a:p>
        </p:txBody>
      </p:sp>
      <p:sp>
        <p:nvSpPr>
          <p:cNvPr id="4" name="Slide Number Placeholder 3"/>
          <p:cNvSpPr>
            <a:spLocks noGrp="1"/>
          </p:cNvSpPr>
          <p:nvPr>
            <p:ph type="sldNum" sz="quarter" idx="12"/>
          </p:nvPr>
        </p:nvSpPr>
        <p:spPr/>
        <p:txBody>
          <a:bodyPr/>
          <a:lstStyle/>
          <a:p>
            <a:fld id="{50488829-712A-49CD-A5AC-8F60246B7228}" type="slidenum">
              <a:rPr lang="en-US" smtClean="0"/>
              <a:t>27</a:t>
            </a:fld>
            <a:endParaRPr lang="en-US"/>
          </a:p>
        </p:txBody>
      </p:sp>
    </p:spTree>
    <p:extLst>
      <p:ext uri="{BB962C8B-B14F-4D97-AF65-F5344CB8AC3E}">
        <p14:creationId xmlns:p14="http://schemas.microsoft.com/office/powerpoint/2010/main" val="3925841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Software Engineering</a:t>
            </a:r>
          </a:p>
        </p:txBody>
      </p:sp>
      <p:sp>
        <p:nvSpPr>
          <p:cNvPr id="3" name="Subtitle 2"/>
          <p:cNvSpPr>
            <a:spLocks noGrp="1"/>
          </p:cNvSpPr>
          <p:nvPr>
            <p:ph type="subTitle" idx="1"/>
          </p:nvPr>
        </p:nvSpPr>
        <p:spPr/>
        <p:txBody>
          <a:bodyPr/>
          <a:lstStyle/>
          <a:p>
            <a:pPr algn="l"/>
            <a:r>
              <a:rPr lang="fr-FR" dirty="0"/>
              <a:t>Part 6 – The </a:t>
            </a:r>
            <a:r>
              <a:rPr lang="fr-FR" dirty="0" err="1"/>
              <a:t>Unified</a:t>
            </a:r>
            <a:r>
              <a:rPr lang="fr-FR" dirty="0"/>
              <a:t> Modeling </a:t>
            </a:r>
            <a:r>
              <a:rPr lang="fr-FR" dirty="0" err="1"/>
              <a:t>Language</a:t>
            </a:r>
            <a:endParaRPr lang="fr-FR" dirty="0"/>
          </a:p>
          <a:p>
            <a:pPr indent="623888" algn="l"/>
            <a:r>
              <a:rPr lang="fr-FR" dirty="0"/>
              <a:t>6.2 – </a:t>
            </a:r>
            <a:r>
              <a:rPr lang="fr-FR" dirty="0" err="1"/>
              <a:t>diagrams</a:t>
            </a:r>
            <a:r>
              <a:rPr lang="fr-FR" dirty="0"/>
              <a:t> </a:t>
            </a:r>
            <a:r>
              <a:rPr lang="fr-FR" dirty="0" err="1"/>
              <a:t>we’ll</a:t>
            </a:r>
            <a:r>
              <a:rPr lang="fr-FR" dirty="0"/>
              <a:t> use for the </a:t>
            </a:r>
            <a:r>
              <a:rPr lang="fr-FR" dirty="0" err="1"/>
              <a:t>analysis</a:t>
            </a:r>
            <a:r>
              <a:rPr lang="fr-FR" dirty="0"/>
              <a:t> phase</a:t>
            </a:r>
          </a:p>
          <a:p>
            <a:pPr indent="623888" algn="l"/>
            <a:r>
              <a:rPr lang="fr-FR" dirty="0"/>
              <a:t>6.2.2 – Activity </a:t>
            </a:r>
            <a:r>
              <a:rPr lang="fr-FR" dirty="0" err="1"/>
              <a:t>diagrams</a:t>
            </a:r>
            <a:endParaRPr lang="fr-FR" dirty="0"/>
          </a:p>
          <a:p>
            <a:pPr algn="l"/>
            <a:endParaRPr lang="fr-FR" dirty="0"/>
          </a:p>
        </p:txBody>
      </p:sp>
      <p:sp>
        <p:nvSpPr>
          <p:cNvPr id="7" name="TextBox 6"/>
          <p:cNvSpPr txBox="1"/>
          <p:nvPr/>
        </p:nvSpPr>
        <p:spPr>
          <a:xfrm>
            <a:off x="100584" y="5818477"/>
            <a:ext cx="7903639" cy="954107"/>
          </a:xfrm>
          <a:prstGeom prst="rect">
            <a:avLst/>
          </a:prstGeom>
          <a:noFill/>
        </p:spPr>
        <p:txBody>
          <a:bodyPr wrap="none" rtlCol="0">
            <a:spAutoFit/>
          </a:bodyPr>
          <a:lstStyle/>
          <a:p>
            <a:r>
              <a:rPr lang="en-US" sz="1400" dirty="0"/>
              <a:t>ICM – Computer Science Major – Software Engineering - Part 1: Introduction</a:t>
            </a:r>
          </a:p>
          <a:p>
            <a:r>
              <a:rPr lang="en-US" sz="1400" dirty="0"/>
              <a:t>M1 Cyber Physical and Social Systems – CPS2 engineering and development - Part 3: Software Engineering</a:t>
            </a:r>
          </a:p>
          <a:p>
            <a:r>
              <a:rPr lang="en-US" sz="1400" dirty="0"/>
              <a:t>Guillaume Muller </a:t>
            </a:r>
          </a:p>
          <a:p>
            <a:r>
              <a:rPr lang="en-US" sz="1400" dirty="0"/>
              <a:t>Course unit URL: </a:t>
            </a:r>
            <a:r>
              <a:rPr lang="en-US" sz="1400" dirty="0">
                <a:hlinkClick r:id="rId2"/>
              </a:rPr>
              <a:t>https://ci.mines-stetienne.fr/cps2/course/softeng/</a:t>
            </a:r>
            <a:r>
              <a:rPr lang="en-US" sz="1400" dirty="0"/>
              <a:t>  </a:t>
            </a:r>
          </a:p>
        </p:txBody>
      </p:sp>
    </p:spTree>
    <p:extLst>
      <p:ext uri="{BB962C8B-B14F-4D97-AF65-F5344CB8AC3E}">
        <p14:creationId xmlns:p14="http://schemas.microsoft.com/office/powerpoint/2010/main" val="1646341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Activity </a:t>
            </a:r>
            <a:r>
              <a:rPr lang="fr-FR" dirty="0" err="1"/>
              <a:t>diagrams</a:t>
            </a:r>
            <a:endParaRPr lang="fr-FR" dirty="0"/>
          </a:p>
        </p:txBody>
      </p:sp>
      <p:sp>
        <p:nvSpPr>
          <p:cNvPr id="3" name="Content Placeholder 2"/>
          <p:cNvSpPr>
            <a:spLocks noGrp="1"/>
          </p:cNvSpPr>
          <p:nvPr>
            <p:ph idx="1"/>
          </p:nvPr>
        </p:nvSpPr>
        <p:spPr>
          <a:xfrm>
            <a:off x="838200" y="1863725"/>
            <a:ext cx="10515600" cy="4351338"/>
          </a:xfrm>
        </p:spPr>
        <p:txBody>
          <a:bodyPr/>
          <a:lstStyle/>
          <a:p>
            <a:pPr marL="0" indent="0">
              <a:buNone/>
            </a:pPr>
            <a:r>
              <a:rPr lang="en-US" b="1" i="1" dirty="0"/>
              <a:t>Activity diagram</a:t>
            </a:r>
            <a:r>
              <a:rPr lang="en-US" i="1" dirty="0"/>
              <a:t> is UML </a:t>
            </a:r>
            <a:r>
              <a:rPr lang="en-US" b="1" i="1" dirty="0">
                <a:hlinkClick r:id="rId2"/>
              </a:rPr>
              <a:t>behavior diagram</a:t>
            </a:r>
            <a:r>
              <a:rPr lang="en-US" i="1" dirty="0"/>
              <a:t> which shows </a:t>
            </a:r>
            <a:r>
              <a:rPr lang="en-US" b="1" i="1" dirty="0"/>
              <a:t>flow of control</a:t>
            </a:r>
            <a:r>
              <a:rPr lang="en-US" i="1" dirty="0"/>
              <a:t> or </a:t>
            </a:r>
            <a:r>
              <a:rPr lang="en-US" b="1" i="1" dirty="0"/>
              <a:t>object flow</a:t>
            </a:r>
            <a:r>
              <a:rPr lang="en-US" i="1" dirty="0"/>
              <a:t> with emphasis on the sequence and conditions of the flow. The actions coordinated by activity models can be initiated because other actions finish executing, because objects and data become available, or because some events external to the flow occur.</a:t>
            </a:r>
            <a:br>
              <a:rPr lang="en-US" i="1" dirty="0"/>
            </a:br>
            <a:endParaRPr lang="fr-FR" i="1" dirty="0"/>
          </a:p>
        </p:txBody>
      </p:sp>
      <p:sp>
        <p:nvSpPr>
          <p:cNvPr id="4" name="Slide Number Placeholder 3"/>
          <p:cNvSpPr>
            <a:spLocks noGrp="1"/>
          </p:cNvSpPr>
          <p:nvPr>
            <p:ph type="sldNum" sz="quarter" idx="12"/>
          </p:nvPr>
        </p:nvSpPr>
        <p:spPr/>
        <p:txBody>
          <a:bodyPr/>
          <a:lstStyle/>
          <a:p>
            <a:fld id="{50488829-712A-49CD-A5AC-8F60246B7228}" type="slidenum">
              <a:rPr lang="en-US" smtClean="0"/>
              <a:t>29</a:t>
            </a:fld>
            <a:endParaRPr lang="en-US"/>
          </a:p>
        </p:txBody>
      </p:sp>
      <p:sp>
        <p:nvSpPr>
          <p:cNvPr id="5" name="Rectangle 4"/>
          <p:cNvSpPr/>
          <p:nvPr/>
        </p:nvSpPr>
        <p:spPr>
          <a:xfrm>
            <a:off x="838200" y="5764590"/>
            <a:ext cx="10515600" cy="400110"/>
          </a:xfrm>
          <a:prstGeom prst="rect">
            <a:avLst/>
          </a:prstGeom>
        </p:spPr>
        <p:txBody>
          <a:bodyPr wrap="square" anchor="b">
            <a:spAutoFit/>
          </a:bodyPr>
          <a:lstStyle/>
          <a:p>
            <a:r>
              <a:rPr lang="en-US" sz="2000" dirty="0">
                <a:solidFill>
                  <a:srgbClr val="000000"/>
                </a:solidFill>
              </a:rPr>
              <a:t>terminology:</a:t>
            </a:r>
            <a:r>
              <a:rPr lang="en-US" dirty="0"/>
              <a:t> </a:t>
            </a:r>
            <a:r>
              <a:rPr lang="en-US" sz="2000" b="1" dirty="0">
                <a:hlinkClick r:id="rId3"/>
              </a:rPr>
              <a:t>activity</a:t>
            </a:r>
            <a:r>
              <a:rPr lang="en-US" sz="2000" dirty="0"/>
              <a:t>, </a:t>
            </a:r>
            <a:r>
              <a:rPr lang="en-US" sz="2000" b="1" dirty="0">
                <a:hlinkClick r:id="rId4"/>
              </a:rPr>
              <a:t>partition</a:t>
            </a:r>
            <a:r>
              <a:rPr lang="en-US" sz="2000" dirty="0"/>
              <a:t>, </a:t>
            </a:r>
            <a:r>
              <a:rPr lang="en-US" sz="2000" b="1" dirty="0">
                <a:hlinkClick r:id="rId5"/>
              </a:rPr>
              <a:t>action</a:t>
            </a:r>
            <a:r>
              <a:rPr lang="en-US" sz="2000" dirty="0"/>
              <a:t>, </a:t>
            </a:r>
            <a:r>
              <a:rPr lang="en-US" sz="2000" b="1" dirty="0">
                <a:hlinkClick r:id="rId6"/>
              </a:rPr>
              <a:t>object</a:t>
            </a:r>
            <a:r>
              <a:rPr lang="en-US" sz="2000" dirty="0"/>
              <a:t>, </a:t>
            </a:r>
            <a:r>
              <a:rPr lang="en-US" sz="2000" b="1" dirty="0">
                <a:hlinkClick r:id="rId7"/>
              </a:rPr>
              <a:t>control</a:t>
            </a:r>
            <a:r>
              <a:rPr lang="en-US" sz="2000" dirty="0"/>
              <a:t>, </a:t>
            </a:r>
            <a:r>
              <a:rPr lang="en-US" sz="2000" b="1" dirty="0">
                <a:hlinkClick r:id="rId8"/>
              </a:rPr>
              <a:t>activity edge</a:t>
            </a:r>
            <a:r>
              <a:rPr lang="en-US" sz="2000" dirty="0"/>
              <a:t>.</a:t>
            </a:r>
            <a:endParaRPr lang="fr-FR" sz="2000" dirty="0"/>
          </a:p>
        </p:txBody>
      </p:sp>
      <p:sp>
        <p:nvSpPr>
          <p:cNvPr id="7" name="Rectangle 6"/>
          <p:cNvSpPr/>
          <p:nvPr/>
        </p:nvSpPr>
        <p:spPr>
          <a:xfrm>
            <a:off x="0" y="6598364"/>
            <a:ext cx="404790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9"/>
              </a:rPr>
              <a:t>https://www.uml-diagrams.org/activity-diagrams-reference.html</a:t>
            </a:r>
            <a:r>
              <a:rPr lang="fr-FR" sz="1000" dirty="0"/>
              <a:t> </a:t>
            </a:r>
          </a:p>
        </p:txBody>
      </p:sp>
    </p:spTree>
    <p:extLst>
      <p:ext uri="{BB962C8B-B14F-4D97-AF65-F5344CB8AC3E}">
        <p14:creationId xmlns:p14="http://schemas.microsoft.com/office/powerpoint/2010/main" val="3050647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ltLang="fr-FR"/>
              <a:t>Software Development Methods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pPr/>
              <a:t>3</a:t>
            </a:fld>
            <a:endParaRPr lang="en-US"/>
          </a:p>
        </p:txBody>
      </p:sp>
      <p:pic>
        <p:nvPicPr>
          <p:cNvPr id="7" name="Picture 6" descr="Software development life cycle (SDLC) of waterfall model. The... |  Download Scientific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246" y="1429511"/>
            <a:ext cx="3183839" cy="17940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DLC V-Mod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5891" y="1429511"/>
            <a:ext cx="2545907" cy="20552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www.tutorialscampus.com/sdlc/img/incremental-model-phas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3503" y="3179460"/>
            <a:ext cx="3488697" cy="13882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a:xfrm>
            <a:off x="8610600" y="1041234"/>
            <a:ext cx="2270687" cy="1799818"/>
          </a:xfrm>
          <a:prstGeom prst="rect">
            <a:avLst/>
          </a:prstGeom>
        </p:spPr>
      </p:pic>
      <p:pic>
        <p:nvPicPr>
          <p:cNvPr id="12" name="Picture 2" descr="https://www.tutorialscampus.com/sdlc/img/iterative-mode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3109" y="3301575"/>
            <a:ext cx="2167004" cy="1709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www.tutorialscampus.com/sdlc/img/agile-model-with-multiple-iteration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5095613"/>
            <a:ext cx="4385003" cy="15830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Scrum Framewo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6088" y="4995094"/>
            <a:ext cx="4136911" cy="1783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625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Activity </a:t>
            </a:r>
            <a:r>
              <a:rPr lang="fr-FR" dirty="0" err="1"/>
              <a:t>diagrams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30</a:t>
            </a:fld>
            <a:endParaRPr lang="en-US"/>
          </a:p>
        </p:txBody>
      </p:sp>
      <p:sp>
        <p:nvSpPr>
          <p:cNvPr id="5" name="Rectangle 4"/>
          <p:cNvSpPr/>
          <p:nvPr/>
        </p:nvSpPr>
        <p:spPr>
          <a:xfrm>
            <a:off x="838200" y="5764590"/>
            <a:ext cx="10515600" cy="400110"/>
          </a:xfrm>
          <a:prstGeom prst="rect">
            <a:avLst/>
          </a:prstGeom>
        </p:spPr>
        <p:txBody>
          <a:bodyPr wrap="square" anchor="b">
            <a:spAutoFit/>
          </a:bodyPr>
          <a:lstStyle/>
          <a:p>
            <a:r>
              <a:rPr lang="en-US" sz="2000" dirty="0">
                <a:solidFill>
                  <a:srgbClr val="000000"/>
                </a:solidFill>
              </a:rPr>
              <a:t>terminology:</a:t>
            </a:r>
            <a:r>
              <a:rPr lang="en-US" dirty="0"/>
              <a:t> </a:t>
            </a:r>
            <a:r>
              <a:rPr lang="en-US" sz="2000" b="1" dirty="0">
                <a:hlinkClick r:id="rId2"/>
              </a:rPr>
              <a:t>activity</a:t>
            </a:r>
            <a:r>
              <a:rPr lang="en-US" sz="2000" dirty="0"/>
              <a:t>, </a:t>
            </a:r>
            <a:r>
              <a:rPr lang="en-US" sz="2000" b="1" dirty="0">
                <a:hlinkClick r:id="rId3"/>
              </a:rPr>
              <a:t>partition</a:t>
            </a:r>
            <a:r>
              <a:rPr lang="en-US" sz="2000" dirty="0"/>
              <a:t>, </a:t>
            </a:r>
            <a:r>
              <a:rPr lang="en-US" sz="2000" b="1" dirty="0">
                <a:hlinkClick r:id="rId4"/>
              </a:rPr>
              <a:t>action</a:t>
            </a:r>
            <a:r>
              <a:rPr lang="en-US" sz="2000" dirty="0"/>
              <a:t>, </a:t>
            </a:r>
            <a:r>
              <a:rPr lang="en-US" sz="2000" b="1" dirty="0">
                <a:hlinkClick r:id="rId5"/>
              </a:rPr>
              <a:t>object</a:t>
            </a:r>
            <a:r>
              <a:rPr lang="en-US" sz="2000" dirty="0"/>
              <a:t>, </a:t>
            </a:r>
            <a:r>
              <a:rPr lang="en-US" sz="2000" b="1" dirty="0">
                <a:hlinkClick r:id="rId6"/>
              </a:rPr>
              <a:t>control</a:t>
            </a:r>
            <a:r>
              <a:rPr lang="en-US" sz="2000" dirty="0"/>
              <a:t>, </a:t>
            </a:r>
            <a:r>
              <a:rPr lang="en-US" sz="2000" b="1" dirty="0">
                <a:hlinkClick r:id="rId7"/>
              </a:rPr>
              <a:t>activity edge</a:t>
            </a:r>
            <a:r>
              <a:rPr lang="en-US" sz="2000" dirty="0"/>
              <a:t>.</a:t>
            </a:r>
            <a:endParaRPr lang="fr-FR" sz="2000" dirty="0"/>
          </a:p>
        </p:txBody>
      </p:sp>
      <p:sp>
        <p:nvSpPr>
          <p:cNvPr id="7" name="Rectangle 6"/>
          <p:cNvSpPr/>
          <p:nvPr/>
        </p:nvSpPr>
        <p:spPr>
          <a:xfrm>
            <a:off x="0" y="6598364"/>
            <a:ext cx="404790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8"/>
              </a:rPr>
              <a:t>https://www.uml-diagrams.org/activity-diagrams-reference.html</a:t>
            </a:r>
            <a:r>
              <a:rPr lang="fr-FR" sz="1000" dirty="0"/>
              <a:t> </a:t>
            </a:r>
          </a:p>
        </p:txBody>
      </p:sp>
      <p:pic>
        <p:nvPicPr>
          <p:cNvPr id="90114" name="Picture 2" descr="Online Shopping activit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275" y="2077384"/>
            <a:ext cx="22860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90116" name="Picture 4" descr="Authenticate User activity with two parameters - Login Id and Passwor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5156" y="3690382"/>
            <a:ext cx="26670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90118" name="Picture 6" descr="Authenticate User activity frame with two parameters - Login Id and Passwor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3725" y="1871914"/>
            <a:ext cx="333375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ctivity partition shown using horizontal swimlane notati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15438" y="4083397"/>
            <a:ext cx="1714500" cy="16383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215438" y="5721697"/>
            <a:ext cx="1010213" cy="246221"/>
          </a:xfrm>
          <a:prstGeom prst="rect">
            <a:avLst/>
          </a:prstGeom>
          <a:noFill/>
        </p:spPr>
        <p:txBody>
          <a:bodyPr wrap="none" rtlCol="0">
            <a:spAutoFit/>
          </a:bodyPr>
          <a:lstStyle/>
          <a:p>
            <a:r>
              <a:rPr lang="fr-FR" sz="1000" dirty="0" err="1"/>
              <a:t>With</a:t>
            </a:r>
            <a:r>
              <a:rPr lang="fr-FR" sz="1000" dirty="0"/>
              <a:t> </a:t>
            </a:r>
            <a:r>
              <a:rPr lang="fr-FR" sz="1000" dirty="0" err="1"/>
              <a:t>swimlanes</a:t>
            </a:r>
            <a:endParaRPr lang="fr-FR" sz="1000" dirty="0"/>
          </a:p>
        </p:txBody>
      </p:sp>
      <p:sp>
        <p:nvSpPr>
          <p:cNvPr id="13" name="TextBox 12"/>
          <p:cNvSpPr txBox="1"/>
          <p:nvPr/>
        </p:nvSpPr>
        <p:spPr>
          <a:xfrm>
            <a:off x="6943725" y="3529265"/>
            <a:ext cx="3357009" cy="246221"/>
          </a:xfrm>
          <a:prstGeom prst="rect">
            <a:avLst/>
          </a:prstGeom>
          <a:noFill/>
        </p:spPr>
        <p:txBody>
          <a:bodyPr wrap="none" rtlCol="0">
            <a:spAutoFit/>
          </a:bodyPr>
          <a:lstStyle/>
          <a:p>
            <a:r>
              <a:rPr lang="fr-FR" sz="1000" dirty="0" err="1"/>
              <a:t>Rendered</a:t>
            </a:r>
            <a:r>
              <a:rPr lang="fr-FR" sz="1000" dirty="0"/>
              <a:t> </a:t>
            </a:r>
            <a:r>
              <a:rPr lang="fr-FR" sz="1000" dirty="0" err="1"/>
              <a:t>with</a:t>
            </a:r>
            <a:r>
              <a:rPr lang="fr-FR" sz="1000" dirty="0"/>
              <a:t> the frame notation for </a:t>
            </a:r>
            <a:r>
              <a:rPr lang="fr-FR" sz="1000" dirty="0" err="1"/>
              <a:t>diagrams</a:t>
            </a:r>
            <a:r>
              <a:rPr lang="fr-FR" sz="1000" dirty="0"/>
              <a:t>: keyword </a:t>
            </a:r>
            <a:r>
              <a:rPr lang="fr-FR" sz="1000" b="1" dirty="0" err="1"/>
              <a:t>act</a:t>
            </a:r>
            <a:endParaRPr lang="fr-FR" sz="1000" b="1" dirty="0"/>
          </a:p>
        </p:txBody>
      </p:sp>
      <p:sp>
        <p:nvSpPr>
          <p:cNvPr id="14" name="TextBox 13"/>
          <p:cNvSpPr txBox="1"/>
          <p:nvPr/>
        </p:nvSpPr>
        <p:spPr>
          <a:xfrm>
            <a:off x="3144044" y="5533064"/>
            <a:ext cx="1069524" cy="246221"/>
          </a:xfrm>
          <a:prstGeom prst="rect">
            <a:avLst/>
          </a:prstGeom>
          <a:noFill/>
        </p:spPr>
        <p:txBody>
          <a:bodyPr wrap="none" rtlCol="0">
            <a:spAutoFit/>
          </a:bodyPr>
          <a:lstStyle/>
          <a:p>
            <a:r>
              <a:rPr lang="fr-FR" sz="1000" dirty="0" err="1"/>
              <a:t>With</a:t>
            </a:r>
            <a:r>
              <a:rPr lang="fr-FR" sz="1000" dirty="0"/>
              <a:t> </a:t>
            </a:r>
            <a:r>
              <a:rPr lang="fr-FR" sz="1000" dirty="0" err="1"/>
              <a:t>parameters</a:t>
            </a:r>
            <a:endParaRPr lang="fr-FR" sz="1000" dirty="0"/>
          </a:p>
        </p:txBody>
      </p:sp>
    </p:spTree>
    <p:extLst>
      <p:ext uri="{BB962C8B-B14F-4D97-AF65-F5344CB8AC3E}">
        <p14:creationId xmlns:p14="http://schemas.microsoft.com/office/powerpoint/2010/main" val="224214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838200" y="2254082"/>
            <a:ext cx="10515600" cy="3072370"/>
          </a:xfrm>
        </p:spPr>
        <p:txBody>
          <a:bodyPr>
            <a:noAutofit/>
          </a:bodyPr>
          <a:lstStyle/>
          <a:p>
            <a:pPr marL="0" indent="0">
              <a:lnSpc>
                <a:spcPct val="100000"/>
              </a:lnSpc>
              <a:spcBef>
                <a:spcPts val="0"/>
              </a:spcBef>
              <a:buNone/>
            </a:pPr>
            <a:r>
              <a:rPr lang="en-US" sz="2000" b="1" dirty="0"/>
              <a:t>Types of actions</a:t>
            </a:r>
          </a:p>
          <a:p>
            <a:pPr marL="0" indent="0">
              <a:lnSpc>
                <a:spcPct val="100000"/>
              </a:lnSpc>
              <a:spcBef>
                <a:spcPts val="0"/>
              </a:spcBef>
              <a:buNone/>
            </a:pPr>
            <a:r>
              <a:rPr lang="en-US" sz="1800" dirty="0"/>
              <a:t>Action is a named element which represents a single atomic step within activity, i.e. that is not further decomposed within the activity. Activity represents a behavior that is composed of individual elements that are actions.</a:t>
            </a:r>
          </a:p>
          <a:p>
            <a:pPr>
              <a:lnSpc>
                <a:spcPct val="100000"/>
              </a:lnSpc>
              <a:spcBef>
                <a:spcPts val="0"/>
              </a:spcBef>
            </a:pPr>
            <a:r>
              <a:rPr lang="en-US" sz="1400" dirty="0"/>
              <a:t>Object actions include different actions on objects, e.g. create and destroy object, test object identity, specify value, etc. </a:t>
            </a:r>
          </a:p>
          <a:p>
            <a:pPr>
              <a:lnSpc>
                <a:spcPct val="100000"/>
              </a:lnSpc>
              <a:spcBef>
                <a:spcPts val="0"/>
              </a:spcBef>
            </a:pPr>
            <a:r>
              <a:rPr lang="en-US" sz="1400" dirty="0"/>
              <a:t>Variable actions include variable read, write, add, remove and clear actions.</a:t>
            </a:r>
          </a:p>
          <a:p>
            <a:pPr>
              <a:lnSpc>
                <a:spcPct val="100000"/>
              </a:lnSpc>
              <a:spcBef>
                <a:spcPts val="0"/>
              </a:spcBef>
            </a:pPr>
            <a:r>
              <a:rPr lang="en-US" sz="1400" dirty="0"/>
              <a:t>Invocation actions include several call actions, signal send and broadcast actions and send object action.</a:t>
            </a:r>
          </a:p>
          <a:p>
            <a:pPr>
              <a:lnSpc>
                <a:spcPct val="100000"/>
              </a:lnSpc>
              <a:spcBef>
                <a:spcPts val="0"/>
              </a:spcBef>
            </a:pPr>
            <a:r>
              <a:rPr lang="fr-FR" sz="1400" dirty="0" err="1"/>
              <a:t>Send</a:t>
            </a:r>
            <a:r>
              <a:rPr lang="fr-FR" sz="1400" dirty="0"/>
              <a:t> signal action</a:t>
            </a:r>
          </a:p>
          <a:p>
            <a:pPr>
              <a:lnSpc>
                <a:spcPct val="100000"/>
              </a:lnSpc>
              <a:spcBef>
                <a:spcPts val="0"/>
              </a:spcBef>
            </a:pPr>
            <a:r>
              <a:rPr lang="fr-FR" sz="1400" dirty="0" err="1"/>
              <a:t>Accept</a:t>
            </a:r>
            <a:r>
              <a:rPr lang="fr-FR" sz="1400" dirty="0"/>
              <a:t> signal action</a:t>
            </a:r>
          </a:p>
          <a:p>
            <a:pPr>
              <a:lnSpc>
                <a:spcPct val="100000"/>
              </a:lnSpc>
              <a:spcBef>
                <a:spcPts val="0"/>
              </a:spcBef>
            </a:pPr>
            <a:r>
              <a:rPr lang="fr-FR" sz="1400" dirty="0" err="1"/>
              <a:t>Wait</a:t>
            </a:r>
            <a:r>
              <a:rPr lang="fr-FR" sz="1400" dirty="0"/>
              <a:t> time action</a:t>
            </a:r>
          </a:p>
          <a:p>
            <a:pPr>
              <a:lnSpc>
                <a:spcPct val="100000"/>
              </a:lnSpc>
              <a:spcBef>
                <a:spcPts val="0"/>
              </a:spcBef>
            </a:pPr>
            <a:r>
              <a:rPr lang="fr-FR" sz="1400" dirty="0"/>
              <a:t>...</a:t>
            </a:r>
            <a:endParaRPr lang="en-US" sz="1400" dirty="0"/>
          </a:p>
        </p:txBody>
      </p:sp>
      <p:sp>
        <p:nvSpPr>
          <p:cNvPr id="2" name="Title 1"/>
          <p:cNvSpPr>
            <a:spLocks noGrp="1"/>
          </p:cNvSpPr>
          <p:nvPr>
            <p:ph type="title"/>
          </p:nvPr>
        </p:nvSpPr>
        <p:spPr/>
        <p:txBody>
          <a:bodyPr/>
          <a:lstStyle/>
          <a:p>
            <a:r>
              <a:rPr lang="fr-FR" dirty="0"/>
              <a:t>Actions</a:t>
            </a:r>
          </a:p>
        </p:txBody>
      </p:sp>
      <p:sp>
        <p:nvSpPr>
          <p:cNvPr id="4" name="Slide Number Placeholder 3"/>
          <p:cNvSpPr>
            <a:spLocks noGrp="1"/>
          </p:cNvSpPr>
          <p:nvPr>
            <p:ph type="sldNum" sz="quarter" idx="12"/>
          </p:nvPr>
        </p:nvSpPr>
        <p:spPr/>
        <p:txBody>
          <a:bodyPr/>
          <a:lstStyle/>
          <a:p>
            <a:fld id="{50488829-712A-49CD-A5AC-8F60246B7228}" type="slidenum">
              <a:rPr lang="en-US" smtClean="0"/>
              <a:t>31</a:t>
            </a:fld>
            <a:endParaRPr lang="en-US"/>
          </a:p>
        </p:txBody>
      </p:sp>
      <p:sp>
        <p:nvSpPr>
          <p:cNvPr id="5" name="Rectangle 4"/>
          <p:cNvSpPr/>
          <p:nvPr/>
        </p:nvSpPr>
        <p:spPr>
          <a:xfrm>
            <a:off x="838200" y="5764590"/>
            <a:ext cx="10515600" cy="400110"/>
          </a:xfrm>
          <a:prstGeom prst="rect">
            <a:avLst/>
          </a:prstGeom>
        </p:spPr>
        <p:txBody>
          <a:bodyPr wrap="square" anchor="b">
            <a:spAutoFit/>
          </a:bodyPr>
          <a:lstStyle/>
          <a:p>
            <a:r>
              <a:rPr lang="en-US" sz="2000" dirty="0">
                <a:solidFill>
                  <a:srgbClr val="000000"/>
                </a:solidFill>
              </a:rPr>
              <a:t>terminology:</a:t>
            </a:r>
            <a:r>
              <a:rPr lang="en-US" dirty="0"/>
              <a:t> </a:t>
            </a:r>
            <a:r>
              <a:rPr lang="en-US" sz="2000" b="1" dirty="0">
                <a:hlinkClick r:id="rId2"/>
              </a:rPr>
              <a:t>activity</a:t>
            </a:r>
            <a:r>
              <a:rPr lang="en-US" sz="2000" dirty="0"/>
              <a:t>, </a:t>
            </a:r>
            <a:r>
              <a:rPr lang="en-US" sz="2000" b="1" dirty="0">
                <a:hlinkClick r:id="rId3"/>
              </a:rPr>
              <a:t>partition</a:t>
            </a:r>
            <a:r>
              <a:rPr lang="en-US" sz="2000" dirty="0"/>
              <a:t>, </a:t>
            </a:r>
            <a:r>
              <a:rPr lang="en-US" sz="2000" b="1" dirty="0">
                <a:hlinkClick r:id="rId4"/>
              </a:rPr>
              <a:t>action</a:t>
            </a:r>
            <a:r>
              <a:rPr lang="en-US" sz="2000" dirty="0"/>
              <a:t>, </a:t>
            </a:r>
            <a:r>
              <a:rPr lang="en-US" sz="2000" b="1" dirty="0">
                <a:hlinkClick r:id="rId5"/>
              </a:rPr>
              <a:t>object</a:t>
            </a:r>
            <a:r>
              <a:rPr lang="en-US" sz="2000" dirty="0"/>
              <a:t>, </a:t>
            </a:r>
            <a:r>
              <a:rPr lang="en-US" sz="2000" b="1" dirty="0">
                <a:hlinkClick r:id="rId6"/>
              </a:rPr>
              <a:t>control</a:t>
            </a:r>
            <a:r>
              <a:rPr lang="en-US" sz="2000" dirty="0"/>
              <a:t>, </a:t>
            </a:r>
            <a:r>
              <a:rPr lang="en-US" sz="2000" b="1" dirty="0">
                <a:hlinkClick r:id="rId7"/>
              </a:rPr>
              <a:t>activity edge</a:t>
            </a:r>
            <a:r>
              <a:rPr lang="en-US" sz="2000" dirty="0"/>
              <a:t>.</a:t>
            </a:r>
            <a:endParaRPr lang="fr-FR" sz="2000" dirty="0"/>
          </a:p>
        </p:txBody>
      </p:sp>
      <p:sp>
        <p:nvSpPr>
          <p:cNvPr id="7" name="Rectangle 6"/>
          <p:cNvSpPr/>
          <p:nvPr/>
        </p:nvSpPr>
        <p:spPr>
          <a:xfrm>
            <a:off x="0" y="6598364"/>
            <a:ext cx="404790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4"/>
              </a:rPr>
              <a:t>https://www.uml-diagrams.org/activity-diagrams-actions.html</a:t>
            </a:r>
            <a:r>
              <a:rPr lang="fr-FR" sz="1000" dirty="0"/>
              <a:t> </a:t>
            </a:r>
          </a:p>
        </p:txBody>
      </p:sp>
      <p:pic>
        <p:nvPicPr>
          <p:cNvPr id="94210" name="Picture 2" descr="Actions are notated as round-cornered rectangl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1653" y="1066798"/>
            <a:ext cx="952500" cy="504826"/>
          </a:xfrm>
          <a:prstGeom prst="rect">
            <a:avLst/>
          </a:prstGeom>
          <a:noFill/>
          <a:extLst>
            <a:ext uri="{909E8E84-426E-40DD-AFC4-6F175D3DCCD1}">
              <a14:hiddenFill xmlns:a14="http://schemas.microsoft.com/office/drawing/2010/main">
                <a:solidFill>
                  <a:srgbClr val="FFFFFF"/>
                </a:solidFill>
              </a14:hiddenFill>
            </a:ext>
          </a:extLst>
        </p:spPr>
      </p:pic>
      <p:pic>
        <p:nvPicPr>
          <p:cNvPr id="94212" name="Picture 4" descr="Action could be expressed in some application-dependent action langu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33914" y="947736"/>
            <a:ext cx="1905000" cy="742951"/>
          </a:xfrm>
          <a:prstGeom prst="rect">
            <a:avLst/>
          </a:prstGeom>
          <a:noFill/>
          <a:extLst>
            <a:ext uri="{909E8E84-426E-40DD-AFC4-6F175D3DCCD1}">
              <a14:hiddenFill xmlns:a14="http://schemas.microsoft.com/office/drawing/2010/main">
                <a:solidFill>
                  <a:srgbClr val="FFFFFF"/>
                </a:solidFill>
              </a14:hiddenFill>
            </a:ext>
          </a:extLst>
        </p:spPr>
      </p:pic>
      <p:pic>
        <p:nvPicPr>
          <p:cNvPr id="94214" name="Picture 6" descr="Local pre-conditions and post-conditions are shown as not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48675" y="290511"/>
            <a:ext cx="209550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94216" name="Picture 8" descr="Call activity action for User Authentication activit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15550" y="3670565"/>
            <a:ext cx="1238250" cy="581026"/>
          </a:xfrm>
          <a:prstGeom prst="rect">
            <a:avLst/>
          </a:prstGeom>
          <a:noFill/>
          <a:extLst>
            <a:ext uri="{909E8E84-426E-40DD-AFC4-6F175D3DCCD1}">
              <a14:hiddenFill xmlns:a14="http://schemas.microsoft.com/office/drawing/2010/main">
                <a:solidFill>
                  <a:srgbClr val="FFFFFF"/>
                </a:solidFill>
              </a14:hiddenFill>
            </a:ext>
          </a:extLst>
        </p:spPr>
      </p:pic>
      <p:pic>
        <p:nvPicPr>
          <p:cNvPr id="94218" name="Picture 10" descr="Send signal action notated with a convex pentag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96425" y="4323176"/>
            <a:ext cx="2476500" cy="561975"/>
          </a:xfrm>
          <a:prstGeom prst="rect">
            <a:avLst/>
          </a:prstGeom>
          <a:noFill/>
          <a:extLst>
            <a:ext uri="{909E8E84-426E-40DD-AFC4-6F175D3DCCD1}">
              <a14:hiddenFill xmlns:a14="http://schemas.microsoft.com/office/drawing/2010/main">
                <a:solidFill>
                  <a:srgbClr val="FFFFFF"/>
                </a:solidFill>
              </a14:hiddenFill>
            </a:ext>
          </a:extLst>
        </p:spPr>
      </p:pic>
      <p:pic>
        <p:nvPicPr>
          <p:cNvPr id="94220" name="Picture 12" descr="Accept time event action (wait time action) is notated with an hour glas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44050" y="5602725"/>
            <a:ext cx="23812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94222" name="Picture 14" descr="Accept signal action is notated with a concave pentag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44050" y="5022511"/>
            <a:ext cx="2381250" cy="51435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2603500" y="4584700"/>
            <a:ext cx="6769100" cy="6350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92400" y="4885152"/>
            <a:ext cx="6680200" cy="326442"/>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13000" y="5231911"/>
            <a:ext cx="6959600" cy="52820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712200" y="4021306"/>
            <a:ext cx="660400" cy="29739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48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838200" y="1651970"/>
            <a:ext cx="10515600" cy="3072370"/>
          </a:xfrm>
        </p:spPr>
        <p:txBody>
          <a:bodyPr>
            <a:noAutofit/>
          </a:bodyPr>
          <a:lstStyle/>
          <a:p>
            <a:pPr marL="0" indent="0">
              <a:lnSpc>
                <a:spcPct val="100000"/>
              </a:lnSpc>
              <a:spcBef>
                <a:spcPts val="0"/>
              </a:spcBef>
              <a:buNone/>
            </a:pPr>
            <a:r>
              <a:rPr lang="en-US" sz="2000" b="1" dirty="0"/>
              <a:t>Types of controls</a:t>
            </a:r>
          </a:p>
          <a:p>
            <a:pPr marL="0" indent="0">
              <a:lnSpc>
                <a:spcPct val="100000"/>
              </a:lnSpc>
              <a:spcBef>
                <a:spcPts val="0"/>
              </a:spcBef>
              <a:buNone/>
            </a:pPr>
            <a:r>
              <a:rPr lang="en-US" sz="1800" dirty="0"/>
              <a:t>Control node is an activity node used to coordinate the flows between other nodes. It includes:</a:t>
            </a:r>
          </a:p>
          <a:p>
            <a:pPr>
              <a:lnSpc>
                <a:spcPct val="100000"/>
              </a:lnSpc>
              <a:spcBef>
                <a:spcPts val="0"/>
              </a:spcBef>
            </a:pPr>
            <a:r>
              <a:rPr lang="en-US" sz="1800" dirty="0"/>
              <a:t>initial node</a:t>
            </a:r>
          </a:p>
          <a:p>
            <a:pPr>
              <a:lnSpc>
                <a:spcPct val="100000"/>
              </a:lnSpc>
              <a:spcBef>
                <a:spcPts val="0"/>
              </a:spcBef>
            </a:pPr>
            <a:r>
              <a:rPr lang="en-US" sz="1800" dirty="0"/>
              <a:t>flow final node</a:t>
            </a:r>
          </a:p>
          <a:p>
            <a:pPr>
              <a:lnSpc>
                <a:spcPct val="100000"/>
              </a:lnSpc>
              <a:spcBef>
                <a:spcPts val="0"/>
              </a:spcBef>
            </a:pPr>
            <a:r>
              <a:rPr lang="en-US" sz="1800" dirty="0"/>
              <a:t>activity final node</a:t>
            </a:r>
          </a:p>
          <a:p>
            <a:pPr>
              <a:lnSpc>
                <a:spcPct val="100000"/>
              </a:lnSpc>
              <a:spcBef>
                <a:spcPts val="0"/>
              </a:spcBef>
            </a:pPr>
            <a:r>
              <a:rPr lang="en-US" sz="1800" dirty="0"/>
              <a:t>decision node</a:t>
            </a:r>
          </a:p>
          <a:p>
            <a:pPr>
              <a:lnSpc>
                <a:spcPct val="100000"/>
              </a:lnSpc>
              <a:spcBef>
                <a:spcPts val="0"/>
              </a:spcBef>
            </a:pPr>
            <a:r>
              <a:rPr lang="en-US" sz="1800" dirty="0"/>
              <a:t>merge node</a:t>
            </a:r>
          </a:p>
          <a:p>
            <a:pPr>
              <a:lnSpc>
                <a:spcPct val="100000"/>
              </a:lnSpc>
              <a:spcBef>
                <a:spcPts val="0"/>
              </a:spcBef>
            </a:pPr>
            <a:r>
              <a:rPr lang="en-US" sz="1800" dirty="0"/>
              <a:t>fork node</a:t>
            </a:r>
          </a:p>
          <a:p>
            <a:pPr>
              <a:lnSpc>
                <a:spcPct val="100000"/>
              </a:lnSpc>
              <a:spcBef>
                <a:spcPts val="0"/>
              </a:spcBef>
            </a:pPr>
            <a:r>
              <a:rPr lang="en-US" sz="1800" dirty="0"/>
              <a:t>join node</a:t>
            </a:r>
            <a:endParaRPr lang="en-US" sz="1400" dirty="0"/>
          </a:p>
        </p:txBody>
      </p:sp>
      <p:sp>
        <p:nvSpPr>
          <p:cNvPr id="2" name="Title 1"/>
          <p:cNvSpPr>
            <a:spLocks noGrp="1"/>
          </p:cNvSpPr>
          <p:nvPr>
            <p:ph type="title"/>
          </p:nvPr>
        </p:nvSpPr>
        <p:spPr/>
        <p:txBody>
          <a:bodyPr/>
          <a:lstStyle/>
          <a:p>
            <a:r>
              <a:rPr lang="fr-FR" dirty="0" err="1"/>
              <a:t>Controls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32</a:t>
            </a:fld>
            <a:endParaRPr lang="en-US"/>
          </a:p>
        </p:txBody>
      </p:sp>
      <p:sp>
        <p:nvSpPr>
          <p:cNvPr id="5" name="Rectangle 4"/>
          <p:cNvSpPr/>
          <p:nvPr/>
        </p:nvSpPr>
        <p:spPr>
          <a:xfrm>
            <a:off x="838200" y="5764590"/>
            <a:ext cx="10515600" cy="400110"/>
          </a:xfrm>
          <a:prstGeom prst="rect">
            <a:avLst/>
          </a:prstGeom>
        </p:spPr>
        <p:txBody>
          <a:bodyPr wrap="square" anchor="b">
            <a:spAutoFit/>
          </a:bodyPr>
          <a:lstStyle/>
          <a:p>
            <a:r>
              <a:rPr lang="en-US" sz="2000" dirty="0">
                <a:solidFill>
                  <a:srgbClr val="000000"/>
                </a:solidFill>
              </a:rPr>
              <a:t>terminology:</a:t>
            </a:r>
            <a:r>
              <a:rPr lang="en-US" dirty="0"/>
              <a:t> </a:t>
            </a:r>
            <a:r>
              <a:rPr lang="en-US" sz="2000" b="1" dirty="0">
                <a:hlinkClick r:id="rId2"/>
              </a:rPr>
              <a:t>activity</a:t>
            </a:r>
            <a:r>
              <a:rPr lang="en-US" sz="2000" dirty="0"/>
              <a:t>, </a:t>
            </a:r>
            <a:r>
              <a:rPr lang="en-US" sz="2000" b="1" dirty="0">
                <a:hlinkClick r:id="rId3"/>
              </a:rPr>
              <a:t>partition</a:t>
            </a:r>
            <a:r>
              <a:rPr lang="en-US" sz="2000" dirty="0"/>
              <a:t>, </a:t>
            </a:r>
            <a:r>
              <a:rPr lang="en-US" sz="2000" b="1" dirty="0">
                <a:hlinkClick r:id="rId4"/>
              </a:rPr>
              <a:t>action</a:t>
            </a:r>
            <a:r>
              <a:rPr lang="en-US" sz="2000" dirty="0"/>
              <a:t>, </a:t>
            </a:r>
            <a:r>
              <a:rPr lang="en-US" sz="2000" b="1" dirty="0">
                <a:hlinkClick r:id="rId5"/>
              </a:rPr>
              <a:t>object</a:t>
            </a:r>
            <a:r>
              <a:rPr lang="en-US" sz="2000" dirty="0"/>
              <a:t>, </a:t>
            </a:r>
            <a:r>
              <a:rPr lang="en-US" sz="2000" b="1" dirty="0">
                <a:hlinkClick r:id="rId6"/>
              </a:rPr>
              <a:t>control</a:t>
            </a:r>
            <a:r>
              <a:rPr lang="en-US" sz="2000" dirty="0"/>
              <a:t>, </a:t>
            </a:r>
            <a:r>
              <a:rPr lang="en-US" sz="2000" b="1" dirty="0">
                <a:hlinkClick r:id="rId7"/>
              </a:rPr>
              <a:t>activity edge</a:t>
            </a:r>
            <a:r>
              <a:rPr lang="en-US" sz="2000" dirty="0"/>
              <a:t>.</a:t>
            </a:r>
            <a:endParaRPr lang="fr-FR" sz="2000" dirty="0"/>
          </a:p>
        </p:txBody>
      </p:sp>
      <p:sp>
        <p:nvSpPr>
          <p:cNvPr id="7" name="Rectangle 6"/>
          <p:cNvSpPr/>
          <p:nvPr/>
        </p:nvSpPr>
        <p:spPr>
          <a:xfrm>
            <a:off x="0" y="6598364"/>
            <a:ext cx="404790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8"/>
              </a:rPr>
              <a:t>https://www.uml-diagrams.org/activity-diagrams-reference.html</a:t>
            </a:r>
            <a:r>
              <a:rPr lang="fr-FR" sz="1000" dirty="0"/>
              <a:t> </a:t>
            </a:r>
          </a:p>
        </p:txBody>
      </p:sp>
      <p:pic>
        <p:nvPicPr>
          <p:cNvPr id="93188" name="Picture 4" descr="UML activity control nodes overvie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0403" y="2518645"/>
            <a:ext cx="8042496" cy="277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130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838200" y="1651970"/>
            <a:ext cx="10515600" cy="3072370"/>
          </a:xfrm>
        </p:spPr>
        <p:txBody>
          <a:bodyPr>
            <a:noAutofit/>
          </a:bodyPr>
          <a:lstStyle/>
          <a:p>
            <a:pPr marL="0" indent="0">
              <a:lnSpc>
                <a:spcPct val="100000"/>
              </a:lnSpc>
              <a:spcBef>
                <a:spcPts val="0"/>
              </a:spcBef>
              <a:buNone/>
            </a:pPr>
            <a:r>
              <a:rPr lang="en-US" sz="2000" b="1" dirty="0"/>
              <a:t>Types of controls</a:t>
            </a:r>
          </a:p>
          <a:p>
            <a:pPr marL="0" indent="0">
              <a:lnSpc>
                <a:spcPct val="100000"/>
              </a:lnSpc>
              <a:spcBef>
                <a:spcPts val="0"/>
              </a:spcBef>
              <a:buNone/>
            </a:pPr>
            <a:r>
              <a:rPr lang="en-US" sz="1800" dirty="0"/>
              <a:t>Control node is an activity node used to coordinate the flows between other nodes. It includes:</a:t>
            </a:r>
          </a:p>
          <a:p>
            <a:pPr>
              <a:lnSpc>
                <a:spcPct val="100000"/>
              </a:lnSpc>
              <a:spcBef>
                <a:spcPts val="0"/>
              </a:spcBef>
            </a:pPr>
            <a:r>
              <a:rPr lang="en-US" sz="1800" dirty="0"/>
              <a:t>initial node</a:t>
            </a:r>
          </a:p>
          <a:p>
            <a:pPr>
              <a:lnSpc>
                <a:spcPct val="100000"/>
              </a:lnSpc>
              <a:spcBef>
                <a:spcPts val="0"/>
              </a:spcBef>
            </a:pPr>
            <a:r>
              <a:rPr lang="en-US" sz="1800" dirty="0"/>
              <a:t>flow final node</a:t>
            </a:r>
          </a:p>
          <a:p>
            <a:pPr>
              <a:lnSpc>
                <a:spcPct val="100000"/>
              </a:lnSpc>
              <a:spcBef>
                <a:spcPts val="0"/>
              </a:spcBef>
            </a:pPr>
            <a:r>
              <a:rPr lang="en-US" sz="1800" dirty="0"/>
              <a:t>activity final node</a:t>
            </a:r>
          </a:p>
          <a:p>
            <a:pPr>
              <a:lnSpc>
                <a:spcPct val="100000"/>
              </a:lnSpc>
              <a:spcBef>
                <a:spcPts val="0"/>
              </a:spcBef>
            </a:pPr>
            <a:r>
              <a:rPr lang="en-US" sz="1800" dirty="0"/>
              <a:t>decision node</a:t>
            </a:r>
          </a:p>
          <a:p>
            <a:pPr>
              <a:lnSpc>
                <a:spcPct val="100000"/>
              </a:lnSpc>
              <a:spcBef>
                <a:spcPts val="0"/>
              </a:spcBef>
            </a:pPr>
            <a:r>
              <a:rPr lang="en-US" sz="1800" dirty="0"/>
              <a:t>merge node</a:t>
            </a:r>
          </a:p>
          <a:p>
            <a:pPr>
              <a:lnSpc>
                <a:spcPct val="100000"/>
              </a:lnSpc>
              <a:spcBef>
                <a:spcPts val="0"/>
              </a:spcBef>
            </a:pPr>
            <a:r>
              <a:rPr lang="en-US" sz="1800" dirty="0"/>
              <a:t>fork node</a:t>
            </a:r>
          </a:p>
          <a:p>
            <a:pPr>
              <a:lnSpc>
                <a:spcPct val="100000"/>
              </a:lnSpc>
              <a:spcBef>
                <a:spcPts val="0"/>
              </a:spcBef>
            </a:pPr>
            <a:r>
              <a:rPr lang="en-US" sz="1800" dirty="0"/>
              <a:t>join node</a:t>
            </a:r>
            <a:endParaRPr lang="en-US" sz="1400" dirty="0"/>
          </a:p>
        </p:txBody>
      </p:sp>
      <p:sp>
        <p:nvSpPr>
          <p:cNvPr id="2" name="Title 1"/>
          <p:cNvSpPr>
            <a:spLocks noGrp="1"/>
          </p:cNvSpPr>
          <p:nvPr>
            <p:ph type="title"/>
          </p:nvPr>
        </p:nvSpPr>
        <p:spPr/>
        <p:txBody>
          <a:bodyPr/>
          <a:lstStyle/>
          <a:p>
            <a:r>
              <a:rPr lang="fr-FR" dirty="0" err="1"/>
              <a:t>Controls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33</a:t>
            </a:fld>
            <a:endParaRPr lang="en-US"/>
          </a:p>
        </p:txBody>
      </p:sp>
      <p:sp>
        <p:nvSpPr>
          <p:cNvPr id="5" name="Rectangle 4"/>
          <p:cNvSpPr/>
          <p:nvPr/>
        </p:nvSpPr>
        <p:spPr>
          <a:xfrm>
            <a:off x="838200" y="5764590"/>
            <a:ext cx="10515600" cy="400110"/>
          </a:xfrm>
          <a:prstGeom prst="rect">
            <a:avLst/>
          </a:prstGeom>
        </p:spPr>
        <p:txBody>
          <a:bodyPr wrap="square" anchor="b">
            <a:spAutoFit/>
          </a:bodyPr>
          <a:lstStyle/>
          <a:p>
            <a:r>
              <a:rPr lang="en-US" sz="2000" dirty="0">
                <a:solidFill>
                  <a:srgbClr val="000000"/>
                </a:solidFill>
              </a:rPr>
              <a:t>terminology:</a:t>
            </a:r>
            <a:r>
              <a:rPr lang="en-US" dirty="0"/>
              <a:t> </a:t>
            </a:r>
            <a:r>
              <a:rPr lang="en-US" sz="2000" b="1" dirty="0">
                <a:hlinkClick r:id="rId2"/>
              </a:rPr>
              <a:t>activity</a:t>
            </a:r>
            <a:r>
              <a:rPr lang="en-US" sz="2000" dirty="0"/>
              <a:t>, </a:t>
            </a:r>
            <a:r>
              <a:rPr lang="en-US" sz="2000" b="1" dirty="0">
                <a:hlinkClick r:id="rId3"/>
              </a:rPr>
              <a:t>partition</a:t>
            </a:r>
            <a:r>
              <a:rPr lang="en-US" sz="2000" dirty="0"/>
              <a:t>, </a:t>
            </a:r>
            <a:r>
              <a:rPr lang="en-US" sz="2000" b="1" dirty="0">
                <a:hlinkClick r:id="rId4"/>
              </a:rPr>
              <a:t>action</a:t>
            </a:r>
            <a:r>
              <a:rPr lang="en-US" sz="2000" dirty="0"/>
              <a:t>, </a:t>
            </a:r>
            <a:r>
              <a:rPr lang="en-US" sz="2000" b="1" dirty="0">
                <a:hlinkClick r:id="rId5"/>
              </a:rPr>
              <a:t>object</a:t>
            </a:r>
            <a:r>
              <a:rPr lang="en-US" sz="2000" dirty="0"/>
              <a:t>, </a:t>
            </a:r>
            <a:r>
              <a:rPr lang="en-US" sz="2000" b="1" dirty="0">
                <a:hlinkClick r:id="rId6"/>
              </a:rPr>
              <a:t>control</a:t>
            </a:r>
            <a:r>
              <a:rPr lang="en-US" sz="2000" dirty="0"/>
              <a:t>, </a:t>
            </a:r>
            <a:r>
              <a:rPr lang="en-US" sz="2000" b="1" dirty="0">
                <a:hlinkClick r:id="rId7"/>
              </a:rPr>
              <a:t>activity edge</a:t>
            </a:r>
            <a:r>
              <a:rPr lang="en-US" sz="2000" dirty="0"/>
              <a:t>.</a:t>
            </a:r>
            <a:endParaRPr lang="fr-FR" sz="2000" dirty="0"/>
          </a:p>
        </p:txBody>
      </p:sp>
      <p:sp>
        <p:nvSpPr>
          <p:cNvPr id="7" name="Rectangle 6"/>
          <p:cNvSpPr/>
          <p:nvPr/>
        </p:nvSpPr>
        <p:spPr>
          <a:xfrm>
            <a:off x="0" y="6598364"/>
            <a:ext cx="3918060"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5"/>
              </a:rPr>
              <a:t>https://www.uml-diagrams.org/activity-diagrams-objects.html</a:t>
            </a:r>
            <a:r>
              <a:rPr lang="fr-FR" sz="1000" dirty="0"/>
              <a:t> </a:t>
            </a:r>
          </a:p>
        </p:txBody>
      </p:sp>
      <p:pic>
        <p:nvPicPr>
          <p:cNvPr id="93188" name="Picture 4" descr="UML activity control nodes over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0403" y="2518645"/>
            <a:ext cx="8042496" cy="277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244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838200" y="1651970"/>
            <a:ext cx="10515600" cy="3072370"/>
          </a:xfrm>
        </p:spPr>
        <p:txBody>
          <a:bodyPr>
            <a:noAutofit/>
          </a:bodyPr>
          <a:lstStyle/>
          <a:p>
            <a:pPr marL="0" indent="0">
              <a:lnSpc>
                <a:spcPct val="100000"/>
              </a:lnSpc>
              <a:spcBef>
                <a:spcPts val="0"/>
              </a:spcBef>
              <a:buNone/>
            </a:pPr>
            <a:r>
              <a:rPr lang="en-US" sz="2000" b="1" dirty="0"/>
              <a:t>Types of controls</a:t>
            </a:r>
          </a:p>
          <a:p>
            <a:pPr marL="0" indent="0">
              <a:lnSpc>
                <a:spcPct val="100000"/>
              </a:lnSpc>
              <a:spcBef>
                <a:spcPts val="0"/>
              </a:spcBef>
              <a:buNone/>
            </a:pPr>
            <a:r>
              <a:rPr lang="en-US" sz="1800" dirty="0"/>
              <a:t>Control node is an activity node:</a:t>
            </a:r>
          </a:p>
          <a:p>
            <a:pPr>
              <a:lnSpc>
                <a:spcPct val="100000"/>
              </a:lnSpc>
              <a:spcBef>
                <a:spcPts val="0"/>
              </a:spcBef>
            </a:pPr>
            <a:r>
              <a:rPr lang="en-US" sz="1800" dirty="0"/>
              <a:t>initial node</a:t>
            </a:r>
          </a:p>
          <a:p>
            <a:pPr>
              <a:lnSpc>
                <a:spcPct val="100000"/>
              </a:lnSpc>
              <a:spcBef>
                <a:spcPts val="0"/>
              </a:spcBef>
            </a:pPr>
            <a:r>
              <a:rPr lang="en-US" sz="1800" dirty="0"/>
              <a:t>flow final node</a:t>
            </a:r>
          </a:p>
          <a:p>
            <a:pPr>
              <a:lnSpc>
                <a:spcPct val="100000"/>
              </a:lnSpc>
              <a:spcBef>
                <a:spcPts val="0"/>
              </a:spcBef>
            </a:pPr>
            <a:r>
              <a:rPr lang="en-US" sz="1800" dirty="0"/>
              <a:t>activity final node</a:t>
            </a:r>
          </a:p>
          <a:p>
            <a:pPr>
              <a:lnSpc>
                <a:spcPct val="100000"/>
              </a:lnSpc>
              <a:spcBef>
                <a:spcPts val="0"/>
              </a:spcBef>
            </a:pPr>
            <a:r>
              <a:rPr lang="en-US" sz="1800" b="1" dirty="0"/>
              <a:t>decision node</a:t>
            </a:r>
          </a:p>
          <a:p>
            <a:pPr>
              <a:lnSpc>
                <a:spcPct val="100000"/>
              </a:lnSpc>
              <a:spcBef>
                <a:spcPts val="0"/>
              </a:spcBef>
            </a:pPr>
            <a:r>
              <a:rPr lang="en-US" sz="1800" dirty="0"/>
              <a:t>merge node</a:t>
            </a:r>
          </a:p>
          <a:p>
            <a:pPr>
              <a:lnSpc>
                <a:spcPct val="100000"/>
              </a:lnSpc>
              <a:spcBef>
                <a:spcPts val="0"/>
              </a:spcBef>
            </a:pPr>
            <a:r>
              <a:rPr lang="en-US" sz="1800" dirty="0"/>
              <a:t>fork node</a:t>
            </a:r>
          </a:p>
          <a:p>
            <a:pPr>
              <a:lnSpc>
                <a:spcPct val="100000"/>
              </a:lnSpc>
              <a:spcBef>
                <a:spcPts val="0"/>
              </a:spcBef>
            </a:pPr>
            <a:r>
              <a:rPr lang="en-US" sz="1800" dirty="0"/>
              <a:t>join node</a:t>
            </a:r>
            <a:endParaRPr lang="en-US" sz="1400" dirty="0"/>
          </a:p>
        </p:txBody>
      </p:sp>
      <p:sp>
        <p:nvSpPr>
          <p:cNvPr id="2" name="Title 1"/>
          <p:cNvSpPr>
            <a:spLocks noGrp="1"/>
          </p:cNvSpPr>
          <p:nvPr>
            <p:ph type="title"/>
          </p:nvPr>
        </p:nvSpPr>
        <p:spPr/>
        <p:txBody>
          <a:bodyPr/>
          <a:lstStyle/>
          <a:p>
            <a:r>
              <a:rPr lang="fr-FR" dirty="0" err="1"/>
              <a:t>Controls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34</a:t>
            </a:fld>
            <a:endParaRPr lang="en-US"/>
          </a:p>
        </p:txBody>
      </p:sp>
      <p:sp>
        <p:nvSpPr>
          <p:cNvPr id="5" name="Rectangle 4"/>
          <p:cNvSpPr/>
          <p:nvPr/>
        </p:nvSpPr>
        <p:spPr>
          <a:xfrm>
            <a:off x="838200" y="5764590"/>
            <a:ext cx="10515600" cy="400110"/>
          </a:xfrm>
          <a:prstGeom prst="rect">
            <a:avLst/>
          </a:prstGeom>
        </p:spPr>
        <p:txBody>
          <a:bodyPr wrap="square" anchor="b">
            <a:spAutoFit/>
          </a:bodyPr>
          <a:lstStyle/>
          <a:p>
            <a:r>
              <a:rPr lang="en-US" sz="2000" dirty="0">
                <a:solidFill>
                  <a:srgbClr val="000000"/>
                </a:solidFill>
              </a:rPr>
              <a:t>terminology:</a:t>
            </a:r>
            <a:r>
              <a:rPr lang="en-US" dirty="0"/>
              <a:t> </a:t>
            </a:r>
            <a:r>
              <a:rPr lang="en-US" sz="2000" b="1" dirty="0">
                <a:hlinkClick r:id="rId2"/>
              </a:rPr>
              <a:t>activity</a:t>
            </a:r>
            <a:r>
              <a:rPr lang="en-US" sz="2000" dirty="0"/>
              <a:t>, </a:t>
            </a:r>
            <a:r>
              <a:rPr lang="en-US" sz="2000" b="1" dirty="0">
                <a:hlinkClick r:id="rId3"/>
              </a:rPr>
              <a:t>partition</a:t>
            </a:r>
            <a:r>
              <a:rPr lang="en-US" sz="2000" dirty="0"/>
              <a:t>, </a:t>
            </a:r>
            <a:r>
              <a:rPr lang="en-US" sz="2000" b="1" dirty="0">
                <a:hlinkClick r:id="rId4"/>
              </a:rPr>
              <a:t>action</a:t>
            </a:r>
            <a:r>
              <a:rPr lang="en-US" sz="2000" dirty="0"/>
              <a:t>, </a:t>
            </a:r>
            <a:r>
              <a:rPr lang="en-US" sz="2000" b="1" dirty="0">
                <a:hlinkClick r:id="rId5"/>
              </a:rPr>
              <a:t>object</a:t>
            </a:r>
            <a:r>
              <a:rPr lang="en-US" sz="2000" dirty="0"/>
              <a:t>, </a:t>
            </a:r>
            <a:r>
              <a:rPr lang="en-US" sz="2000" b="1" dirty="0">
                <a:hlinkClick r:id="rId6"/>
              </a:rPr>
              <a:t>control</a:t>
            </a:r>
            <a:r>
              <a:rPr lang="en-US" sz="2000" dirty="0"/>
              <a:t>, </a:t>
            </a:r>
            <a:r>
              <a:rPr lang="en-US" sz="2000" b="1" dirty="0">
                <a:hlinkClick r:id="rId7"/>
              </a:rPr>
              <a:t>activity edge</a:t>
            </a:r>
            <a:r>
              <a:rPr lang="en-US" sz="2000" dirty="0"/>
              <a:t>.</a:t>
            </a:r>
            <a:endParaRPr lang="fr-FR" sz="2000" dirty="0"/>
          </a:p>
        </p:txBody>
      </p:sp>
      <p:sp>
        <p:nvSpPr>
          <p:cNvPr id="7" name="Rectangle 6"/>
          <p:cNvSpPr/>
          <p:nvPr/>
        </p:nvSpPr>
        <p:spPr>
          <a:xfrm>
            <a:off x="0" y="6598364"/>
            <a:ext cx="404790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6"/>
              </a:rPr>
              <a:t>https://www.uml-diagrams.org/activity-diagrams-controls.html</a:t>
            </a:r>
            <a:r>
              <a:rPr lang="fr-FR" sz="1000" dirty="0"/>
              <a:t> </a:t>
            </a:r>
          </a:p>
        </p:txBody>
      </p:sp>
      <p:pic>
        <p:nvPicPr>
          <p:cNvPr id="95234" name="Picture 2" descr="The notation for a decision node is a diamond-shaped symb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5958" y="1618731"/>
            <a:ext cx="2133600" cy="1419226"/>
          </a:xfrm>
          <a:prstGeom prst="rect">
            <a:avLst/>
          </a:prstGeom>
          <a:noFill/>
          <a:extLst>
            <a:ext uri="{909E8E84-426E-40DD-AFC4-6F175D3DCCD1}">
              <a14:hiddenFill xmlns:a14="http://schemas.microsoft.com/office/drawing/2010/main">
                <a:solidFill>
                  <a:srgbClr val="FFFFFF"/>
                </a:solidFill>
              </a14:hiddenFill>
            </a:ext>
          </a:extLst>
        </p:spPr>
      </p:pic>
      <p:pic>
        <p:nvPicPr>
          <p:cNvPr id="95236" name="Picture 4" descr="For decision points, a predefined guard [else] may be defin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5958" y="3329669"/>
            <a:ext cx="206692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95238" name="Picture 6" descr="Decision input behavior is specified by the keyword «decisionInput» placed in a not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45723" y="3174193"/>
            <a:ext cx="238125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95240" name="Picture 8" descr="Decision input flow is specified by the keyword «decisionInputFlow» annotating that f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93301" y="3334212"/>
            <a:ext cx="2095500" cy="14573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92495" y="4769986"/>
            <a:ext cx="2297112" cy="246221"/>
          </a:xfrm>
          <a:prstGeom prst="rect">
            <a:avLst/>
          </a:prstGeom>
        </p:spPr>
        <p:txBody>
          <a:bodyPr wrap="square">
            <a:spAutoFit/>
          </a:bodyPr>
          <a:lstStyle/>
          <a:p>
            <a:r>
              <a:rPr lang="en-US" sz="1000" dirty="0"/>
              <a:t>Decision node with decision input flow.</a:t>
            </a:r>
            <a:endParaRPr lang="fr-FR" sz="1000" dirty="0"/>
          </a:p>
        </p:txBody>
      </p:sp>
      <p:sp>
        <p:nvSpPr>
          <p:cNvPr id="13" name="Rectangle 12"/>
          <p:cNvSpPr/>
          <p:nvPr/>
        </p:nvSpPr>
        <p:spPr>
          <a:xfrm>
            <a:off x="6844111" y="4740659"/>
            <a:ext cx="2582862" cy="246221"/>
          </a:xfrm>
          <a:prstGeom prst="rect">
            <a:avLst/>
          </a:prstGeom>
        </p:spPr>
        <p:txBody>
          <a:bodyPr wrap="square">
            <a:spAutoFit/>
          </a:bodyPr>
          <a:lstStyle/>
          <a:p>
            <a:r>
              <a:rPr lang="en-US" sz="1000" dirty="0"/>
              <a:t>Decision node with decision input behavior.</a:t>
            </a:r>
            <a:endParaRPr lang="fr-FR" sz="1000" dirty="0"/>
          </a:p>
        </p:txBody>
      </p:sp>
      <p:sp>
        <p:nvSpPr>
          <p:cNvPr id="14" name="Rectangle 13"/>
          <p:cNvSpPr/>
          <p:nvPr/>
        </p:nvSpPr>
        <p:spPr>
          <a:xfrm>
            <a:off x="3887989" y="4740659"/>
            <a:ext cx="2983706" cy="246221"/>
          </a:xfrm>
          <a:prstGeom prst="rect">
            <a:avLst/>
          </a:prstGeom>
        </p:spPr>
        <p:txBody>
          <a:bodyPr wrap="square">
            <a:spAutoFit/>
          </a:bodyPr>
          <a:lstStyle/>
          <a:p>
            <a:r>
              <a:rPr lang="en-US" sz="1000" dirty="0"/>
              <a:t>Decision node with outgoing edges with guards</a:t>
            </a:r>
            <a:endParaRPr lang="fr-FR" sz="1000" dirty="0"/>
          </a:p>
        </p:txBody>
      </p:sp>
    </p:spTree>
    <p:extLst>
      <p:ext uri="{BB962C8B-B14F-4D97-AF65-F5344CB8AC3E}">
        <p14:creationId xmlns:p14="http://schemas.microsoft.com/office/powerpoint/2010/main" val="1121581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838200" y="1651970"/>
            <a:ext cx="10515600" cy="3072370"/>
          </a:xfrm>
        </p:spPr>
        <p:txBody>
          <a:bodyPr>
            <a:noAutofit/>
          </a:bodyPr>
          <a:lstStyle/>
          <a:p>
            <a:pPr marL="0" indent="0">
              <a:lnSpc>
                <a:spcPct val="100000"/>
              </a:lnSpc>
              <a:spcBef>
                <a:spcPts val="0"/>
              </a:spcBef>
              <a:buNone/>
            </a:pPr>
            <a:r>
              <a:rPr lang="en-US" sz="2000" dirty="0"/>
              <a:t>Objects flow in an activity</a:t>
            </a:r>
          </a:p>
        </p:txBody>
      </p:sp>
      <p:sp>
        <p:nvSpPr>
          <p:cNvPr id="2" name="Title 1"/>
          <p:cNvSpPr>
            <a:spLocks noGrp="1"/>
          </p:cNvSpPr>
          <p:nvPr>
            <p:ph type="title"/>
          </p:nvPr>
        </p:nvSpPr>
        <p:spPr/>
        <p:txBody>
          <a:bodyPr/>
          <a:lstStyle/>
          <a:p>
            <a:r>
              <a:rPr lang="fr-FR" dirty="0" err="1"/>
              <a:t>Objects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35</a:t>
            </a:fld>
            <a:endParaRPr lang="en-US"/>
          </a:p>
        </p:txBody>
      </p:sp>
      <p:sp>
        <p:nvSpPr>
          <p:cNvPr id="5" name="Rectangle 4"/>
          <p:cNvSpPr/>
          <p:nvPr/>
        </p:nvSpPr>
        <p:spPr>
          <a:xfrm>
            <a:off x="838200" y="5764590"/>
            <a:ext cx="10515600" cy="400110"/>
          </a:xfrm>
          <a:prstGeom prst="rect">
            <a:avLst/>
          </a:prstGeom>
        </p:spPr>
        <p:txBody>
          <a:bodyPr wrap="square" anchor="b">
            <a:spAutoFit/>
          </a:bodyPr>
          <a:lstStyle/>
          <a:p>
            <a:r>
              <a:rPr lang="en-US" sz="2000" dirty="0">
                <a:solidFill>
                  <a:srgbClr val="000000"/>
                </a:solidFill>
              </a:rPr>
              <a:t>terminology:</a:t>
            </a:r>
            <a:r>
              <a:rPr lang="en-US" dirty="0"/>
              <a:t> </a:t>
            </a:r>
            <a:r>
              <a:rPr lang="en-US" sz="2000" b="1" dirty="0">
                <a:hlinkClick r:id="rId2"/>
              </a:rPr>
              <a:t>activity</a:t>
            </a:r>
            <a:r>
              <a:rPr lang="en-US" sz="2000" dirty="0"/>
              <a:t>, </a:t>
            </a:r>
            <a:r>
              <a:rPr lang="en-US" sz="2000" b="1" dirty="0">
                <a:hlinkClick r:id="rId3"/>
              </a:rPr>
              <a:t>partition</a:t>
            </a:r>
            <a:r>
              <a:rPr lang="en-US" sz="2000" dirty="0"/>
              <a:t>, </a:t>
            </a:r>
            <a:r>
              <a:rPr lang="en-US" sz="2000" b="1" dirty="0">
                <a:hlinkClick r:id="rId4"/>
              </a:rPr>
              <a:t>action</a:t>
            </a:r>
            <a:r>
              <a:rPr lang="en-US" sz="2000" dirty="0"/>
              <a:t>, </a:t>
            </a:r>
            <a:r>
              <a:rPr lang="en-US" sz="2000" b="1" dirty="0">
                <a:hlinkClick r:id="rId5"/>
              </a:rPr>
              <a:t>object</a:t>
            </a:r>
            <a:r>
              <a:rPr lang="en-US" sz="2000" dirty="0"/>
              <a:t>, </a:t>
            </a:r>
            <a:r>
              <a:rPr lang="en-US" sz="2000" b="1" dirty="0">
                <a:hlinkClick r:id="rId6"/>
              </a:rPr>
              <a:t>control</a:t>
            </a:r>
            <a:r>
              <a:rPr lang="en-US" sz="2000" dirty="0"/>
              <a:t>, </a:t>
            </a:r>
            <a:r>
              <a:rPr lang="en-US" sz="2000" b="1" dirty="0">
                <a:hlinkClick r:id="rId7"/>
              </a:rPr>
              <a:t>activity edge</a:t>
            </a:r>
            <a:r>
              <a:rPr lang="en-US" sz="2000" dirty="0"/>
              <a:t>.</a:t>
            </a:r>
            <a:endParaRPr lang="fr-FR" sz="2000" dirty="0"/>
          </a:p>
        </p:txBody>
      </p:sp>
      <p:sp>
        <p:nvSpPr>
          <p:cNvPr id="7" name="Rectangle 6"/>
          <p:cNvSpPr/>
          <p:nvPr/>
        </p:nvSpPr>
        <p:spPr>
          <a:xfrm>
            <a:off x="0" y="6598364"/>
            <a:ext cx="404790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6"/>
              </a:rPr>
              <a:t>https://www.uml-diagrams.org/activity-diagrams-controls.html</a:t>
            </a:r>
            <a:r>
              <a:rPr lang="fr-FR" sz="1000" dirty="0"/>
              <a:t> </a:t>
            </a:r>
          </a:p>
        </p:txBody>
      </p:sp>
      <p:sp>
        <p:nvSpPr>
          <p:cNvPr id="13" name="Rectangle 12"/>
          <p:cNvSpPr/>
          <p:nvPr/>
        </p:nvSpPr>
        <p:spPr>
          <a:xfrm>
            <a:off x="8496300" y="4740659"/>
            <a:ext cx="3937000" cy="400110"/>
          </a:xfrm>
          <a:prstGeom prst="rect">
            <a:avLst/>
          </a:prstGeom>
        </p:spPr>
        <p:txBody>
          <a:bodyPr wrap="square">
            <a:spAutoFit/>
          </a:bodyPr>
          <a:lstStyle/>
          <a:p>
            <a:r>
              <a:rPr lang="en-US" sz="1000" dirty="0"/>
              <a:t>A data store is a central buffer node for non-transient information.</a:t>
            </a:r>
          </a:p>
          <a:p>
            <a:endParaRPr lang="en-US" sz="1000" dirty="0"/>
          </a:p>
        </p:txBody>
      </p:sp>
      <p:sp>
        <p:nvSpPr>
          <p:cNvPr id="14" name="Rectangle 13"/>
          <p:cNvSpPr/>
          <p:nvPr/>
        </p:nvSpPr>
        <p:spPr>
          <a:xfrm>
            <a:off x="5224266" y="4740659"/>
            <a:ext cx="2983706" cy="246221"/>
          </a:xfrm>
          <a:prstGeom prst="rect">
            <a:avLst/>
          </a:prstGeom>
        </p:spPr>
        <p:txBody>
          <a:bodyPr wrap="square">
            <a:spAutoFit/>
          </a:bodyPr>
          <a:lstStyle/>
          <a:p>
            <a:r>
              <a:rPr lang="en-US" sz="1000" dirty="0"/>
              <a:t>input and output pins</a:t>
            </a:r>
            <a:endParaRPr lang="fr-FR" sz="1000" dirty="0"/>
          </a:p>
        </p:txBody>
      </p:sp>
      <p:pic>
        <p:nvPicPr>
          <p:cNvPr id="97282" name="Picture 2" descr="Object flow edges are activity edges used to show data flow between action nod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500" y="3664333"/>
            <a:ext cx="2476500" cy="1076326"/>
          </a:xfrm>
          <a:prstGeom prst="rect">
            <a:avLst/>
          </a:prstGeom>
          <a:noFill/>
          <a:extLst>
            <a:ext uri="{909E8E84-426E-40DD-AFC4-6F175D3DCCD1}">
              <a14:hiddenFill xmlns:a14="http://schemas.microsoft.com/office/drawing/2010/main">
                <a:solidFill>
                  <a:srgbClr val="FFFFFF"/>
                </a:solidFill>
              </a14:hiddenFill>
            </a:ext>
          </a:extLst>
        </p:spPr>
      </p:pic>
      <p:pic>
        <p:nvPicPr>
          <p:cNvPr id="97284" name="Picture 4" descr="Item is input pin to the Add to Shopping Cart ac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4266" y="4140826"/>
            <a:ext cx="1752600" cy="552451"/>
          </a:xfrm>
          <a:prstGeom prst="rect">
            <a:avLst/>
          </a:prstGeom>
          <a:noFill/>
          <a:extLst>
            <a:ext uri="{909E8E84-426E-40DD-AFC4-6F175D3DCCD1}">
              <a14:hiddenFill xmlns:a14="http://schemas.microsoft.com/office/drawing/2010/main">
                <a:solidFill>
                  <a:srgbClr val="FFFFFF"/>
                </a:solidFill>
              </a14:hiddenFill>
            </a:ext>
          </a:extLst>
        </p:spPr>
      </p:pic>
      <p:pic>
        <p:nvPicPr>
          <p:cNvPr id="97286" name="Picture 6" descr="Invoice is output pin from the Create Invoice ac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4227" y="3195339"/>
            <a:ext cx="1733550" cy="552451"/>
          </a:xfrm>
          <a:prstGeom prst="rect">
            <a:avLst/>
          </a:prstGeom>
          <a:noFill/>
          <a:extLst>
            <a:ext uri="{909E8E84-426E-40DD-AFC4-6F175D3DCCD1}">
              <a14:hiddenFill xmlns:a14="http://schemas.microsoft.com/office/drawing/2010/main">
                <a:solidFill>
                  <a:srgbClr val="FFFFFF"/>
                </a:solidFill>
              </a14:hiddenFill>
            </a:ext>
          </a:extLst>
        </p:spPr>
      </p:pic>
      <p:pic>
        <p:nvPicPr>
          <p:cNvPr id="97288" name="Picture 8" descr="Incoming Patient token is stored by the Patients data stor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6300" y="4152839"/>
            <a:ext cx="285750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015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Activity </a:t>
            </a:r>
            <a:r>
              <a:rPr lang="fr-FR" dirty="0" err="1"/>
              <a:t>diagrams</a:t>
            </a:r>
            <a:r>
              <a:rPr lang="fr-FR" dirty="0"/>
              <a:t> </a:t>
            </a:r>
            <a:r>
              <a:rPr lang="fr-FR" dirty="0" err="1"/>
              <a:t>examples</a:t>
            </a:r>
            <a:endParaRPr lang="fr-FR" dirty="0"/>
          </a:p>
        </p:txBody>
      </p:sp>
      <p:sp>
        <p:nvSpPr>
          <p:cNvPr id="3" name="Content Placeholder 2"/>
          <p:cNvSpPr>
            <a:spLocks noGrp="1"/>
          </p:cNvSpPr>
          <p:nvPr>
            <p:ph idx="1"/>
          </p:nvPr>
        </p:nvSpPr>
        <p:spPr/>
        <p:txBody>
          <a:bodyPr/>
          <a:lstStyle/>
          <a:p>
            <a:pPr marL="0" indent="0">
              <a:buNone/>
            </a:pPr>
            <a:r>
              <a:rPr lang="fr-FR" dirty="0" err="1"/>
              <a:t>See</a:t>
            </a:r>
            <a:r>
              <a:rPr lang="fr-FR" dirty="0"/>
              <a:t> </a:t>
            </a:r>
            <a:r>
              <a:rPr lang="fr-FR" dirty="0">
                <a:hlinkClick r:id="rId2"/>
              </a:rPr>
              <a:t>https://www.uml-diagrams.org/activity-diagrams-examples.html</a:t>
            </a:r>
            <a:r>
              <a:rPr lang="fr-FR" dirty="0"/>
              <a:t> </a:t>
            </a:r>
          </a:p>
        </p:txBody>
      </p:sp>
      <p:sp>
        <p:nvSpPr>
          <p:cNvPr id="4" name="Slide Number Placeholder 3"/>
          <p:cNvSpPr>
            <a:spLocks noGrp="1"/>
          </p:cNvSpPr>
          <p:nvPr>
            <p:ph type="sldNum" sz="quarter" idx="12"/>
          </p:nvPr>
        </p:nvSpPr>
        <p:spPr/>
        <p:txBody>
          <a:bodyPr/>
          <a:lstStyle/>
          <a:p>
            <a:fld id="{50488829-712A-49CD-A5AC-8F60246B7228}" type="slidenum">
              <a:rPr lang="en-US" smtClean="0"/>
              <a:t>36</a:t>
            </a:fld>
            <a:endParaRPr lang="en-US"/>
          </a:p>
        </p:txBody>
      </p:sp>
    </p:spTree>
    <p:extLst>
      <p:ext uri="{BB962C8B-B14F-4D97-AF65-F5344CB8AC3E}">
        <p14:creationId xmlns:p14="http://schemas.microsoft.com/office/powerpoint/2010/main" val="1508995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Software Engineering</a:t>
            </a:r>
          </a:p>
        </p:txBody>
      </p:sp>
      <p:sp>
        <p:nvSpPr>
          <p:cNvPr id="3" name="Subtitle 2"/>
          <p:cNvSpPr>
            <a:spLocks noGrp="1"/>
          </p:cNvSpPr>
          <p:nvPr>
            <p:ph type="subTitle" idx="1"/>
          </p:nvPr>
        </p:nvSpPr>
        <p:spPr/>
        <p:txBody>
          <a:bodyPr/>
          <a:lstStyle/>
          <a:p>
            <a:pPr algn="l"/>
            <a:r>
              <a:rPr lang="fr-FR" dirty="0"/>
              <a:t>Part 6 – The </a:t>
            </a:r>
            <a:r>
              <a:rPr lang="fr-FR" dirty="0" err="1"/>
              <a:t>Unified</a:t>
            </a:r>
            <a:r>
              <a:rPr lang="fr-FR" dirty="0"/>
              <a:t> Modeling </a:t>
            </a:r>
            <a:r>
              <a:rPr lang="fr-FR" dirty="0" err="1"/>
              <a:t>Language</a:t>
            </a:r>
            <a:endParaRPr lang="fr-FR" dirty="0"/>
          </a:p>
          <a:p>
            <a:pPr indent="623888" algn="l"/>
            <a:r>
              <a:rPr lang="fr-FR" dirty="0"/>
              <a:t>6.2 – </a:t>
            </a:r>
            <a:r>
              <a:rPr lang="fr-FR" dirty="0" err="1"/>
              <a:t>diagrams</a:t>
            </a:r>
            <a:r>
              <a:rPr lang="fr-FR" dirty="0"/>
              <a:t> </a:t>
            </a:r>
            <a:r>
              <a:rPr lang="fr-FR" dirty="0" err="1"/>
              <a:t>we’ll</a:t>
            </a:r>
            <a:r>
              <a:rPr lang="fr-FR" dirty="0"/>
              <a:t> use for the </a:t>
            </a:r>
            <a:r>
              <a:rPr lang="fr-FR" dirty="0" err="1"/>
              <a:t>analysis</a:t>
            </a:r>
            <a:r>
              <a:rPr lang="fr-FR" dirty="0"/>
              <a:t> phase</a:t>
            </a:r>
          </a:p>
          <a:p>
            <a:pPr indent="623888" algn="l"/>
            <a:r>
              <a:rPr lang="fr-FR" dirty="0"/>
              <a:t>6.2.3 – State machine </a:t>
            </a:r>
            <a:r>
              <a:rPr lang="fr-FR" dirty="0" err="1"/>
              <a:t>diagrams</a:t>
            </a:r>
            <a:endParaRPr lang="fr-FR" dirty="0"/>
          </a:p>
          <a:p>
            <a:pPr algn="l"/>
            <a:endParaRPr lang="fr-FR" dirty="0"/>
          </a:p>
        </p:txBody>
      </p:sp>
      <p:sp>
        <p:nvSpPr>
          <p:cNvPr id="7" name="TextBox 6"/>
          <p:cNvSpPr txBox="1"/>
          <p:nvPr/>
        </p:nvSpPr>
        <p:spPr>
          <a:xfrm>
            <a:off x="100584" y="5818477"/>
            <a:ext cx="7903639" cy="954107"/>
          </a:xfrm>
          <a:prstGeom prst="rect">
            <a:avLst/>
          </a:prstGeom>
          <a:noFill/>
        </p:spPr>
        <p:txBody>
          <a:bodyPr wrap="none" rtlCol="0">
            <a:spAutoFit/>
          </a:bodyPr>
          <a:lstStyle/>
          <a:p>
            <a:r>
              <a:rPr lang="en-US" sz="1400" dirty="0"/>
              <a:t>ICM – Computer Science Major – Software Engineering - Part 1: Introduction</a:t>
            </a:r>
          </a:p>
          <a:p>
            <a:r>
              <a:rPr lang="en-US" sz="1400" dirty="0"/>
              <a:t>M1 Cyber Physical and Social Systems – CPS2 engineering and development - Part 3: Software Engineering</a:t>
            </a:r>
          </a:p>
          <a:p>
            <a:r>
              <a:rPr lang="en-US" sz="1400" dirty="0"/>
              <a:t>Guillaume Muller </a:t>
            </a:r>
          </a:p>
          <a:p>
            <a:r>
              <a:rPr lang="en-US" sz="1400" dirty="0"/>
              <a:t>Course unit URL: </a:t>
            </a:r>
            <a:r>
              <a:rPr lang="en-US" sz="1400" dirty="0">
                <a:hlinkClick r:id="rId2"/>
              </a:rPr>
              <a:t>https://ci.mines-stetienne.fr/cps2/course/softeng/</a:t>
            </a:r>
            <a:r>
              <a:rPr lang="en-US" sz="1400" dirty="0"/>
              <a:t>  </a:t>
            </a:r>
          </a:p>
        </p:txBody>
      </p:sp>
    </p:spTree>
    <p:extLst>
      <p:ext uri="{BB962C8B-B14F-4D97-AF65-F5344CB8AC3E}">
        <p14:creationId xmlns:p14="http://schemas.microsoft.com/office/powerpoint/2010/main" val="953231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State machine </a:t>
            </a:r>
            <a:r>
              <a:rPr lang="fr-FR" dirty="0" err="1"/>
              <a:t>diagrams</a:t>
            </a:r>
            <a:endParaRPr lang="fr-FR" dirty="0"/>
          </a:p>
        </p:txBody>
      </p:sp>
      <p:sp>
        <p:nvSpPr>
          <p:cNvPr id="3" name="Content Placeholder 2"/>
          <p:cNvSpPr>
            <a:spLocks noGrp="1"/>
          </p:cNvSpPr>
          <p:nvPr>
            <p:ph idx="1"/>
          </p:nvPr>
        </p:nvSpPr>
        <p:spPr>
          <a:xfrm>
            <a:off x="838200" y="1863725"/>
            <a:ext cx="10515600" cy="4351338"/>
          </a:xfrm>
        </p:spPr>
        <p:txBody>
          <a:bodyPr/>
          <a:lstStyle/>
          <a:p>
            <a:pPr marL="0" indent="0">
              <a:buNone/>
            </a:pPr>
            <a:r>
              <a:rPr lang="en-US" i="1" dirty="0"/>
              <a:t>Used for modeling discrete behavior through finite state transitions. In addition to expressing the </a:t>
            </a:r>
            <a:r>
              <a:rPr lang="en-US" b="1" i="1" dirty="0"/>
              <a:t>behavior</a:t>
            </a:r>
            <a:r>
              <a:rPr lang="en-US" i="1" dirty="0"/>
              <a:t> of a part of the system, state machines can also be used to express the </a:t>
            </a:r>
            <a:r>
              <a:rPr lang="en-US" b="1" i="1" dirty="0"/>
              <a:t>usage protocol</a:t>
            </a:r>
            <a:r>
              <a:rPr lang="en-US" i="1" dirty="0"/>
              <a:t> of part of a system. These two kinds of state machines are referred to as </a:t>
            </a:r>
            <a:r>
              <a:rPr lang="en-US" b="1" i="1" dirty="0">
                <a:hlinkClick r:id="rId2"/>
              </a:rPr>
              <a:t>behavioral state machines</a:t>
            </a:r>
            <a:r>
              <a:rPr lang="en-US" i="1" dirty="0"/>
              <a:t> and </a:t>
            </a:r>
            <a:r>
              <a:rPr lang="en-US" b="1" i="1" dirty="0">
                <a:hlinkClick r:id="rId3"/>
              </a:rPr>
              <a:t>protocol state machines</a:t>
            </a:r>
            <a:r>
              <a:rPr lang="en-US" i="1" dirty="0"/>
              <a:t>.</a:t>
            </a:r>
            <a:endParaRPr lang="fr-FR" i="1" dirty="0"/>
          </a:p>
        </p:txBody>
      </p:sp>
      <p:sp>
        <p:nvSpPr>
          <p:cNvPr id="4" name="Slide Number Placeholder 3"/>
          <p:cNvSpPr>
            <a:spLocks noGrp="1"/>
          </p:cNvSpPr>
          <p:nvPr>
            <p:ph type="sldNum" sz="quarter" idx="12"/>
          </p:nvPr>
        </p:nvSpPr>
        <p:spPr/>
        <p:txBody>
          <a:bodyPr/>
          <a:lstStyle/>
          <a:p>
            <a:fld id="{50488829-712A-49CD-A5AC-8F60246B7228}" type="slidenum">
              <a:rPr lang="en-US" smtClean="0"/>
              <a:t>38</a:t>
            </a:fld>
            <a:endParaRPr lang="en-US"/>
          </a:p>
        </p:txBody>
      </p:sp>
      <p:sp>
        <p:nvSpPr>
          <p:cNvPr id="5" name="Rectangle 4"/>
          <p:cNvSpPr/>
          <p:nvPr/>
        </p:nvSpPr>
        <p:spPr>
          <a:xfrm>
            <a:off x="838200" y="5456814"/>
            <a:ext cx="10515600" cy="707886"/>
          </a:xfrm>
          <a:prstGeom prst="rect">
            <a:avLst/>
          </a:prstGeom>
        </p:spPr>
        <p:txBody>
          <a:bodyPr wrap="square" anchor="b">
            <a:spAutoFit/>
          </a:bodyPr>
          <a:lstStyle/>
          <a:p>
            <a:r>
              <a:rPr lang="en-US" sz="2000" dirty="0">
                <a:solidFill>
                  <a:srgbClr val="000000"/>
                </a:solidFill>
              </a:rPr>
              <a:t>terminology:</a:t>
            </a:r>
            <a:r>
              <a:rPr lang="en-US" sz="2000" dirty="0"/>
              <a:t> </a:t>
            </a:r>
            <a:r>
              <a:rPr lang="fr-FR" sz="2000" b="1" dirty="0" err="1">
                <a:hlinkClick r:id="rId4"/>
              </a:rPr>
              <a:t>behavioral</a:t>
            </a:r>
            <a:r>
              <a:rPr lang="fr-FR" sz="2000" b="1" dirty="0">
                <a:hlinkClick r:id="rId4"/>
              </a:rPr>
              <a:t> state</a:t>
            </a:r>
            <a:r>
              <a:rPr lang="fr-FR" sz="2000" dirty="0"/>
              <a:t>, </a:t>
            </a:r>
            <a:r>
              <a:rPr lang="fr-FR" sz="2000" b="1" dirty="0" err="1">
                <a:hlinkClick r:id="rId5"/>
              </a:rPr>
              <a:t>behavioral</a:t>
            </a:r>
            <a:r>
              <a:rPr lang="fr-FR" sz="2000" b="1" dirty="0">
                <a:hlinkClick r:id="rId5"/>
              </a:rPr>
              <a:t> transition</a:t>
            </a:r>
            <a:r>
              <a:rPr lang="fr-FR" sz="2000" dirty="0"/>
              <a:t>, </a:t>
            </a:r>
            <a:r>
              <a:rPr lang="fr-FR" sz="2000" b="1" dirty="0" err="1">
                <a:hlinkClick r:id="rId6"/>
              </a:rPr>
              <a:t>protocol</a:t>
            </a:r>
            <a:r>
              <a:rPr lang="fr-FR" sz="2000" b="1" dirty="0">
                <a:hlinkClick r:id="rId6"/>
              </a:rPr>
              <a:t> state</a:t>
            </a:r>
            <a:r>
              <a:rPr lang="fr-FR" sz="2000" dirty="0"/>
              <a:t>, </a:t>
            </a:r>
            <a:r>
              <a:rPr lang="fr-FR" sz="2000" b="1" dirty="0" err="1">
                <a:hlinkClick r:id="rId7"/>
              </a:rPr>
              <a:t>protocol</a:t>
            </a:r>
            <a:r>
              <a:rPr lang="fr-FR" sz="2000" b="1" dirty="0">
                <a:hlinkClick r:id="rId7"/>
              </a:rPr>
              <a:t> transition</a:t>
            </a:r>
            <a:r>
              <a:rPr lang="fr-FR" sz="2000" dirty="0"/>
              <a:t>, </a:t>
            </a:r>
            <a:r>
              <a:rPr lang="fr-FR" sz="2000" dirty="0" err="1"/>
              <a:t>different</a:t>
            </a:r>
            <a:r>
              <a:rPr lang="fr-FR" sz="2000" dirty="0"/>
              <a:t> </a:t>
            </a:r>
            <a:r>
              <a:rPr lang="fr-FR" sz="2000" b="1" dirty="0" err="1">
                <a:hlinkClick r:id="rId8"/>
              </a:rPr>
              <a:t>pseudostates</a:t>
            </a:r>
            <a:r>
              <a:rPr lang="fr-FR" sz="2000" dirty="0"/>
              <a:t>.</a:t>
            </a:r>
          </a:p>
        </p:txBody>
      </p:sp>
      <p:sp>
        <p:nvSpPr>
          <p:cNvPr id="7" name="Rectangle 6"/>
          <p:cNvSpPr/>
          <p:nvPr/>
        </p:nvSpPr>
        <p:spPr>
          <a:xfrm>
            <a:off x="0" y="6598364"/>
            <a:ext cx="404790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9"/>
              </a:rPr>
              <a:t>https://www.uml-diagrams.org/activity-diagrams-reference.html</a:t>
            </a:r>
            <a:r>
              <a:rPr lang="fr-FR" sz="1000" dirty="0"/>
              <a:t> </a:t>
            </a:r>
          </a:p>
        </p:txBody>
      </p:sp>
    </p:spTree>
    <p:extLst>
      <p:ext uri="{BB962C8B-B14F-4D97-AF65-F5344CB8AC3E}">
        <p14:creationId xmlns:p14="http://schemas.microsoft.com/office/powerpoint/2010/main" val="1338641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State machine </a:t>
            </a:r>
            <a:r>
              <a:rPr lang="fr-FR" dirty="0" err="1"/>
              <a:t>diagrams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39</a:t>
            </a:fld>
            <a:endParaRPr lang="en-US"/>
          </a:p>
        </p:txBody>
      </p:sp>
      <p:pic>
        <p:nvPicPr>
          <p:cNvPr id="99330" name="Picture 2" descr="UML protocol state machine diagram overview, major el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999" y="1266634"/>
            <a:ext cx="5705475" cy="559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665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ltLang="fr-FR" dirty="0"/>
              <a:t>Software </a:t>
            </a:r>
            <a:r>
              <a:rPr lang="fr-FR" altLang="fr-FR" dirty="0" err="1"/>
              <a:t>Development</a:t>
            </a:r>
            <a:r>
              <a:rPr lang="fr-FR" altLang="fr-FR" dirty="0"/>
              <a:t> </a:t>
            </a:r>
            <a:r>
              <a:rPr lang="fr-FR" altLang="fr-FR" dirty="0" err="1"/>
              <a:t>Methods</a:t>
            </a:r>
            <a:endParaRPr lang="fr-FR" dirty="0"/>
          </a:p>
        </p:txBody>
      </p:sp>
      <p:sp>
        <p:nvSpPr>
          <p:cNvPr id="8" name="Content Placeholder 7"/>
          <p:cNvSpPr>
            <a:spLocks noGrp="1"/>
          </p:cNvSpPr>
          <p:nvPr>
            <p:ph idx="1"/>
          </p:nvPr>
        </p:nvSpPr>
        <p:spPr/>
        <p:txBody>
          <a:bodyPr>
            <a:normAutofit fontScale="92500"/>
          </a:bodyPr>
          <a:lstStyle/>
          <a:p>
            <a:r>
              <a:rPr lang="en-US" i="1" dirty="0"/>
              <a:t>processes</a:t>
            </a:r>
            <a:r>
              <a:rPr lang="en-US" dirty="0"/>
              <a:t> that distinguish development stages in the software life cycle.</a:t>
            </a:r>
            <a:br>
              <a:rPr lang="en-US" dirty="0"/>
            </a:br>
            <a:r>
              <a:rPr lang="en-US" dirty="0"/>
              <a:t>Should:</a:t>
            </a:r>
          </a:p>
          <a:p>
            <a:pPr lvl="1"/>
            <a:r>
              <a:rPr lang="en-US" dirty="0"/>
              <a:t>be modular, reduce complexity, </a:t>
            </a:r>
            <a:r>
              <a:rPr lang="en-US" dirty="0" err="1"/>
              <a:t>reuseable</a:t>
            </a:r>
            <a:r>
              <a:rPr lang="en-US" dirty="0"/>
              <a:t>, at the right level </a:t>
            </a:r>
            <a:r>
              <a:rPr lang="en-US"/>
              <a:t>of abstraction</a:t>
            </a:r>
            <a:endParaRPr lang="en-US" dirty="0"/>
          </a:p>
          <a:p>
            <a:endParaRPr lang="en-US" dirty="0"/>
          </a:p>
          <a:p>
            <a:r>
              <a:rPr lang="en-US" dirty="0"/>
              <a:t>Using a </a:t>
            </a:r>
            <a:r>
              <a:rPr lang="en-US" i="1" dirty="0"/>
              <a:t>representation formalism </a:t>
            </a:r>
            <a:r>
              <a:rPr lang="en-US" dirty="0"/>
              <a:t>that facilitates communication, organization and verification</a:t>
            </a:r>
          </a:p>
          <a:p>
            <a:endParaRPr lang="en-US" dirty="0"/>
          </a:p>
          <a:p>
            <a:r>
              <a:rPr lang="en-US" dirty="0"/>
              <a:t>Production of a set of </a:t>
            </a:r>
            <a:r>
              <a:rPr lang="en-US" i="1" dirty="0"/>
              <a:t>artifacts</a:t>
            </a:r>
            <a:r>
              <a:rPr lang="en-US" dirty="0"/>
              <a:t> that facilitate design feedback and application evolution</a:t>
            </a:r>
          </a:p>
          <a:p>
            <a:pPr lvl="1"/>
            <a:r>
              <a:rPr lang="en-US" dirty="0"/>
              <a:t>documents, models, prototypes</a:t>
            </a:r>
          </a:p>
          <a:p>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pPr/>
              <a:t>4</a:t>
            </a:fld>
            <a:endParaRPr lang="en-US"/>
          </a:p>
        </p:txBody>
      </p:sp>
    </p:spTree>
    <p:extLst>
      <p:ext uri="{BB962C8B-B14F-4D97-AF65-F5344CB8AC3E}">
        <p14:creationId xmlns:p14="http://schemas.microsoft.com/office/powerpoint/2010/main" val="915231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States</a:t>
            </a:r>
          </a:p>
        </p:txBody>
      </p:sp>
      <p:sp>
        <p:nvSpPr>
          <p:cNvPr id="4" name="Slide Number Placeholder 3"/>
          <p:cNvSpPr>
            <a:spLocks noGrp="1"/>
          </p:cNvSpPr>
          <p:nvPr>
            <p:ph type="sldNum" sz="quarter" idx="12"/>
          </p:nvPr>
        </p:nvSpPr>
        <p:spPr/>
        <p:txBody>
          <a:bodyPr/>
          <a:lstStyle/>
          <a:p>
            <a:fld id="{50488829-712A-49CD-A5AC-8F60246B7228}" type="slidenum">
              <a:rPr lang="en-US" smtClean="0"/>
              <a:t>40</a:t>
            </a:fld>
            <a:endParaRPr lang="en-US"/>
          </a:p>
        </p:txBody>
      </p:sp>
      <p:pic>
        <p:nvPicPr>
          <p:cNvPr id="100354" name="Picture 2" descr="Simple composite state Serving Customer has two sub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6952" y="2526190"/>
            <a:ext cx="323850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100356" name="Picture 4" descr="Simple state Waiting for Customer Input with name and internal activities compart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078" y="3545600"/>
            <a:ext cx="142875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100358" name="Picture 6" descr="Simple state Waiting for Customer Inp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078" y="2263377"/>
            <a:ext cx="1238250" cy="6953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76078" y="3002280"/>
            <a:ext cx="2983706" cy="246221"/>
          </a:xfrm>
          <a:prstGeom prst="rect">
            <a:avLst/>
          </a:prstGeom>
        </p:spPr>
        <p:txBody>
          <a:bodyPr wrap="square">
            <a:spAutoFit/>
          </a:bodyPr>
          <a:lstStyle/>
          <a:p>
            <a:r>
              <a:rPr lang="fr-FR" sz="1000" dirty="0"/>
              <a:t>Simple state</a:t>
            </a:r>
          </a:p>
        </p:txBody>
      </p:sp>
      <p:sp>
        <p:nvSpPr>
          <p:cNvPr id="9" name="Rectangle 8"/>
          <p:cNvSpPr/>
          <p:nvPr/>
        </p:nvSpPr>
        <p:spPr>
          <a:xfrm>
            <a:off x="2212975" y="4617879"/>
            <a:ext cx="2983706" cy="246221"/>
          </a:xfrm>
          <a:prstGeom prst="rect">
            <a:avLst/>
          </a:prstGeom>
        </p:spPr>
        <p:txBody>
          <a:bodyPr wrap="square">
            <a:spAutoFit/>
          </a:bodyPr>
          <a:lstStyle/>
          <a:p>
            <a:r>
              <a:rPr lang="fr-FR" sz="1000" dirty="0"/>
              <a:t>List of </a:t>
            </a:r>
            <a:r>
              <a:rPr lang="fr-FR" sz="1000" dirty="0" err="1"/>
              <a:t>internal</a:t>
            </a:r>
            <a:r>
              <a:rPr lang="fr-FR" sz="1000" dirty="0"/>
              <a:t> </a:t>
            </a:r>
            <a:r>
              <a:rPr lang="fr-FR" sz="1000" dirty="0" err="1"/>
              <a:t>activities</a:t>
            </a:r>
            <a:endParaRPr lang="fr-FR" sz="1000" dirty="0"/>
          </a:p>
        </p:txBody>
      </p:sp>
      <p:sp>
        <p:nvSpPr>
          <p:cNvPr id="10" name="Rectangle 9"/>
          <p:cNvSpPr/>
          <p:nvPr/>
        </p:nvSpPr>
        <p:spPr>
          <a:xfrm>
            <a:off x="6736952" y="3688240"/>
            <a:ext cx="2983706" cy="246221"/>
          </a:xfrm>
          <a:prstGeom prst="rect">
            <a:avLst/>
          </a:prstGeom>
        </p:spPr>
        <p:txBody>
          <a:bodyPr wrap="square">
            <a:spAutoFit/>
          </a:bodyPr>
          <a:lstStyle/>
          <a:p>
            <a:r>
              <a:rPr lang="fr-FR" sz="1000" dirty="0"/>
              <a:t>Composite state</a:t>
            </a:r>
          </a:p>
        </p:txBody>
      </p:sp>
      <p:pic>
        <p:nvPicPr>
          <p:cNvPr id="100360" name="Picture 8" descr="Composite state Serving Customer with decomposition hidd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6952" y="4574301"/>
            <a:ext cx="1238250" cy="6858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736952" y="5283278"/>
            <a:ext cx="2983706" cy="246221"/>
          </a:xfrm>
          <a:prstGeom prst="rect">
            <a:avLst/>
          </a:prstGeom>
        </p:spPr>
        <p:txBody>
          <a:bodyPr wrap="square">
            <a:spAutoFit/>
          </a:bodyPr>
          <a:lstStyle/>
          <a:p>
            <a:r>
              <a:rPr lang="fr-FR" sz="1000" dirty="0"/>
              <a:t>Composite state </a:t>
            </a:r>
            <a:r>
              <a:rPr lang="fr-FR" sz="1000" dirty="0" err="1"/>
              <a:t>with</a:t>
            </a:r>
            <a:r>
              <a:rPr lang="fr-FR" sz="1000" dirty="0"/>
              <a:t> </a:t>
            </a:r>
            <a:r>
              <a:rPr lang="fr-FR" sz="1000" dirty="0" err="1"/>
              <a:t>hidden</a:t>
            </a:r>
            <a:r>
              <a:rPr lang="fr-FR" sz="1000" dirty="0"/>
              <a:t> </a:t>
            </a:r>
            <a:r>
              <a:rPr lang="fr-FR" sz="1000" dirty="0" err="1"/>
              <a:t>decomposition</a:t>
            </a:r>
            <a:endParaRPr lang="fr-FR" sz="1000" dirty="0"/>
          </a:p>
        </p:txBody>
      </p:sp>
    </p:spTree>
    <p:extLst>
      <p:ext uri="{BB962C8B-B14F-4D97-AF65-F5344CB8AC3E}">
        <p14:creationId xmlns:p14="http://schemas.microsoft.com/office/powerpoint/2010/main" val="3443237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Pseudostates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41</a:t>
            </a:fld>
            <a:endParaRPr lang="en-US"/>
          </a:p>
        </p:txBody>
      </p:sp>
      <p:pic>
        <p:nvPicPr>
          <p:cNvPr id="101378" name="Picture 2" descr="The notation for a join is a short heavy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6025" y="4429124"/>
            <a:ext cx="1905000" cy="904876"/>
          </a:xfrm>
          <a:prstGeom prst="rect">
            <a:avLst/>
          </a:prstGeom>
          <a:noFill/>
          <a:extLst>
            <a:ext uri="{909E8E84-426E-40DD-AFC4-6F175D3DCCD1}">
              <a14:hiddenFill xmlns:a14="http://schemas.microsoft.com/office/drawing/2010/main">
                <a:solidFill>
                  <a:srgbClr val="FFFFFF"/>
                </a:solidFill>
              </a14:hiddenFill>
            </a:ext>
          </a:extLst>
        </p:spPr>
      </p:pic>
      <p:pic>
        <p:nvPicPr>
          <p:cNvPr id="101380" name="Picture 4" descr="The notation for a fork is a short heavy 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6025" y="2765426"/>
            <a:ext cx="1905000" cy="971551"/>
          </a:xfrm>
          <a:prstGeom prst="rect">
            <a:avLst/>
          </a:prstGeom>
          <a:noFill/>
          <a:extLst>
            <a:ext uri="{909E8E84-426E-40DD-AFC4-6F175D3DCCD1}">
              <a14:hiddenFill xmlns:a14="http://schemas.microsoft.com/office/drawing/2010/main">
                <a:solidFill>
                  <a:srgbClr val="FFFFFF"/>
                </a:solidFill>
              </a14:hiddenFill>
            </a:ext>
          </a:extLst>
        </p:spPr>
      </p:pic>
      <p:pic>
        <p:nvPicPr>
          <p:cNvPr id="101382" name="Picture 6" descr="If more than one of the guards evaluates to true, an arbitrary one is selec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925" y="4157661"/>
            <a:ext cx="142875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101384" name="Picture 8" descr="A choice pseudostate is shown as a diamond-shaped symb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6800" y="2693988"/>
            <a:ext cx="19050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01386" name="Picture 10" descr="Exit point shown as a small circle with a cross on the border of the state mach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9050" y="4179885"/>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01388" name="Picture 12" descr="Entry point shown as a small circle on the border of the state mach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9050" y="2508250"/>
            <a:ext cx="15240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1390" name="Picture 14" descr="A terminate pseudostate is shown as a cro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3675" y="3983589"/>
            <a:ext cx="11430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101392" name="Picture 16" descr="An initial pseudostate is shown as a small solid filled circ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3175" y="2892184"/>
            <a:ext cx="1524000" cy="54292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273175" y="5954709"/>
            <a:ext cx="2983706" cy="246221"/>
          </a:xfrm>
          <a:prstGeom prst="rect">
            <a:avLst/>
          </a:prstGeom>
        </p:spPr>
        <p:txBody>
          <a:bodyPr wrap="square">
            <a:spAutoFit/>
          </a:bodyPr>
          <a:lstStyle/>
          <a:p>
            <a:r>
              <a:rPr lang="fr-FR" sz="1000" dirty="0"/>
              <a:t>initial/</a:t>
            </a:r>
            <a:r>
              <a:rPr lang="fr-FR" sz="1000" dirty="0" err="1"/>
              <a:t>terminate</a:t>
            </a:r>
            <a:r>
              <a:rPr lang="fr-FR" sz="1000" dirty="0"/>
              <a:t>(destroy)/final</a:t>
            </a:r>
          </a:p>
        </p:txBody>
      </p:sp>
      <p:sp>
        <p:nvSpPr>
          <p:cNvPr id="22" name="Rectangle 21"/>
          <p:cNvSpPr/>
          <p:nvPr/>
        </p:nvSpPr>
        <p:spPr>
          <a:xfrm>
            <a:off x="3861197" y="5954710"/>
            <a:ext cx="2983706" cy="246221"/>
          </a:xfrm>
          <a:prstGeom prst="rect">
            <a:avLst/>
          </a:prstGeom>
        </p:spPr>
        <p:txBody>
          <a:bodyPr wrap="square">
            <a:spAutoFit/>
          </a:bodyPr>
          <a:lstStyle/>
          <a:p>
            <a:r>
              <a:rPr lang="fr-FR" sz="1000" dirty="0"/>
              <a:t>entry/exit</a:t>
            </a:r>
          </a:p>
        </p:txBody>
      </p:sp>
      <p:sp>
        <p:nvSpPr>
          <p:cNvPr id="23" name="Rectangle 22"/>
          <p:cNvSpPr/>
          <p:nvPr/>
        </p:nvSpPr>
        <p:spPr>
          <a:xfrm>
            <a:off x="6146800" y="5954709"/>
            <a:ext cx="2983706" cy="246221"/>
          </a:xfrm>
          <a:prstGeom prst="rect">
            <a:avLst/>
          </a:prstGeom>
        </p:spPr>
        <p:txBody>
          <a:bodyPr wrap="square">
            <a:spAutoFit/>
          </a:bodyPr>
          <a:lstStyle/>
          <a:p>
            <a:r>
              <a:rPr lang="fr-FR" sz="1000" dirty="0" err="1"/>
              <a:t>choice</a:t>
            </a:r>
            <a:endParaRPr lang="fr-FR" sz="1000" dirty="0"/>
          </a:p>
        </p:txBody>
      </p:sp>
      <p:sp>
        <p:nvSpPr>
          <p:cNvPr id="24" name="Rectangle 23"/>
          <p:cNvSpPr/>
          <p:nvPr/>
        </p:nvSpPr>
        <p:spPr>
          <a:xfrm>
            <a:off x="8836025" y="5973759"/>
            <a:ext cx="2983706" cy="246221"/>
          </a:xfrm>
          <a:prstGeom prst="rect">
            <a:avLst/>
          </a:prstGeom>
        </p:spPr>
        <p:txBody>
          <a:bodyPr wrap="square">
            <a:spAutoFit/>
          </a:bodyPr>
          <a:lstStyle/>
          <a:p>
            <a:r>
              <a:rPr lang="fr-FR" sz="1000" dirty="0"/>
              <a:t>fork/</a:t>
            </a:r>
            <a:r>
              <a:rPr lang="fr-FR" sz="1000" dirty="0" err="1"/>
              <a:t>join</a:t>
            </a:r>
            <a:endParaRPr lang="fr-FR" sz="1000" dirty="0"/>
          </a:p>
        </p:txBody>
      </p:sp>
      <p:pic>
        <p:nvPicPr>
          <p:cNvPr id="101394" name="Picture 18" descr="Final stat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8925" y="4688440"/>
            <a:ext cx="95250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496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Protocol transition</a:t>
            </a:r>
          </a:p>
        </p:txBody>
      </p:sp>
      <p:sp>
        <p:nvSpPr>
          <p:cNvPr id="4" name="Slide Number Placeholder 3"/>
          <p:cNvSpPr>
            <a:spLocks noGrp="1"/>
          </p:cNvSpPr>
          <p:nvPr>
            <p:ph type="sldNum" sz="quarter" idx="12"/>
          </p:nvPr>
        </p:nvSpPr>
        <p:spPr/>
        <p:txBody>
          <a:bodyPr/>
          <a:lstStyle/>
          <a:p>
            <a:fld id="{50488829-712A-49CD-A5AC-8F60246B7228}" type="slidenum">
              <a:rPr lang="en-US" smtClean="0"/>
              <a:t>42</a:t>
            </a:fld>
            <a:endParaRPr lang="en-US"/>
          </a:p>
        </p:txBody>
      </p:sp>
      <p:pic>
        <p:nvPicPr>
          <p:cNvPr id="102402" name="Picture 2" descr="Protocol transition from New to the Active state with pre-condition (guard), trigger, and a post-cond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175" y="3302000"/>
            <a:ext cx="3000375" cy="9620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18100" y="4914007"/>
            <a:ext cx="6096000" cy="738664"/>
          </a:xfrm>
          <a:prstGeom prst="rect">
            <a:avLst/>
          </a:prstGeom>
        </p:spPr>
        <p:txBody>
          <a:bodyPr>
            <a:spAutoFit/>
          </a:bodyPr>
          <a:lstStyle/>
          <a:p>
            <a:r>
              <a:rPr lang="fr-FR" sz="1400" b="1" i="1" dirty="0" err="1">
                <a:solidFill>
                  <a:srgbClr val="006600"/>
                </a:solidFill>
                <a:latin typeface="Arial" panose="020B0604020202020204" pitchFamily="34" charset="0"/>
              </a:rPr>
              <a:t>protocol</a:t>
            </a:r>
            <a:r>
              <a:rPr lang="fr-FR" sz="1400" b="1" i="1" dirty="0">
                <a:solidFill>
                  <a:srgbClr val="006600"/>
                </a:solidFill>
                <a:latin typeface="Arial" panose="020B0604020202020204" pitchFamily="34" charset="0"/>
              </a:rPr>
              <a:t>-transition</a:t>
            </a:r>
            <a:r>
              <a:rPr lang="fr-FR" sz="1400" dirty="0">
                <a:solidFill>
                  <a:srgbClr val="000000"/>
                </a:solidFill>
                <a:latin typeface="Arial" panose="020B0604020202020204" pitchFamily="34" charset="0"/>
              </a:rPr>
              <a:t> ::= [ </a:t>
            </a:r>
            <a:r>
              <a:rPr lang="fr-FR" sz="1400" b="1" i="1" dirty="0" err="1">
                <a:solidFill>
                  <a:srgbClr val="006600"/>
                </a:solidFill>
                <a:latin typeface="Arial" panose="020B0604020202020204" pitchFamily="34" charset="0"/>
              </a:rPr>
              <a:t>pre-condition</a:t>
            </a:r>
            <a:r>
              <a:rPr lang="fr-FR" sz="1400" dirty="0">
                <a:solidFill>
                  <a:srgbClr val="000000"/>
                </a:solidFill>
                <a:latin typeface="Arial" panose="020B0604020202020204" pitchFamily="34" charset="0"/>
              </a:rPr>
              <a:t> ]  </a:t>
            </a:r>
            <a:r>
              <a:rPr lang="fr-FR" sz="1400" b="1" i="1" dirty="0">
                <a:solidFill>
                  <a:srgbClr val="0000FF"/>
                </a:solidFill>
                <a:latin typeface="Arial" panose="020B0604020202020204" pitchFamily="34" charset="0"/>
                <a:hlinkClick r:id="rId3"/>
              </a:rPr>
              <a:t>trigger</a:t>
            </a:r>
            <a:r>
              <a:rPr lang="fr-FR" sz="1400" dirty="0">
                <a:solidFill>
                  <a:srgbClr val="000000"/>
                </a:solidFill>
                <a:latin typeface="Arial" panose="020B0604020202020204" pitchFamily="34" charset="0"/>
              </a:rPr>
              <a:t> '/'  [ </a:t>
            </a:r>
            <a:r>
              <a:rPr lang="fr-FR" sz="1400" b="1" i="1" dirty="0">
                <a:solidFill>
                  <a:srgbClr val="006600"/>
                </a:solidFill>
                <a:latin typeface="Arial" panose="020B0604020202020204" pitchFamily="34" charset="0"/>
              </a:rPr>
              <a:t>post-condition</a:t>
            </a:r>
            <a:r>
              <a:rPr lang="fr-FR" sz="1400" dirty="0">
                <a:solidFill>
                  <a:srgbClr val="000000"/>
                </a:solidFill>
                <a:latin typeface="Arial" panose="020B0604020202020204" pitchFamily="34" charset="0"/>
              </a:rPr>
              <a:t> ] </a:t>
            </a:r>
            <a:br>
              <a:rPr lang="fr-FR" sz="1400" dirty="0"/>
            </a:br>
            <a:r>
              <a:rPr lang="fr-FR" sz="1400" b="1" i="1" dirty="0" err="1">
                <a:solidFill>
                  <a:srgbClr val="006600"/>
                </a:solidFill>
                <a:latin typeface="Arial" panose="020B0604020202020204" pitchFamily="34" charset="0"/>
              </a:rPr>
              <a:t>pre-condition</a:t>
            </a:r>
            <a:r>
              <a:rPr lang="fr-FR" sz="1400" dirty="0">
                <a:solidFill>
                  <a:srgbClr val="000000"/>
                </a:solidFill>
                <a:latin typeface="Arial" panose="020B0604020202020204" pitchFamily="34" charset="0"/>
              </a:rPr>
              <a:t> ::=  '[' </a:t>
            </a:r>
            <a:r>
              <a:rPr lang="fr-FR" sz="1400" b="1" i="1" dirty="0" err="1">
                <a:solidFill>
                  <a:srgbClr val="0000FF"/>
                </a:solidFill>
                <a:latin typeface="Arial" panose="020B0604020202020204" pitchFamily="34" charset="0"/>
                <a:hlinkClick r:id="rId4"/>
              </a:rPr>
              <a:t>constraint</a:t>
            </a:r>
            <a:r>
              <a:rPr lang="fr-FR" sz="1400" dirty="0">
                <a:solidFill>
                  <a:srgbClr val="000000"/>
                </a:solidFill>
                <a:latin typeface="Arial" panose="020B0604020202020204" pitchFamily="34" charset="0"/>
              </a:rPr>
              <a:t> ']'</a:t>
            </a:r>
            <a:br>
              <a:rPr lang="fr-FR" sz="1400" dirty="0"/>
            </a:br>
            <a:r>
              <a:rPr lang="fr-FR" sz="1400" b="1" i="1" dirty="0">
                <a:solidFill>
                  <a:srgbClr val="006600"/>
                </a:solidFill>
                <a:latin typeface="Arial" panose="020B0604020202020204" pitchFamily="34" charset="0"/>
              </a:rPr>
              <a:t>post-condition</a:t>
            </a:r>
            <a:r>
              <a:rPr lang="fr-FR" sz="1400" dirty="0">
                <a:solidFill>
                  <a:srgbClr val="000000"/>
                </a:solidFill>
                <a:latin typeface="Arial" panose="020B0604020202020204" pitchFamily="34" charset="0"/>
              </a:rPr>
              <a:t> ::=  '[' </a:t>
            </a:r>
            <a:r>
              <a:rPr lang="fr-FR" sz="1400" b="1" i="1" dirty="0" err="1">
                <a:solidFill>
                  <a:srgbClr val="FF0000"/>
                </a:solidFill>
                <a:latin typeface="Arial" panose="020B0604020202020204" pitchFamily="34" charset="0"/>
                <a:hlinkClick r:id="rId4"/>
              </a:rPr>
              <a:t>constraint</a:t>
            </a:r>
            <a:r>
              <a:rPr lang="fr-FR" sz="1400" dirty="0">
                <a:solidFill>
                  <a:srgbClr val="000000"/>
                </a:solidFill>
                <a:latin typeface="Arial" panose="020B0604020202020204" pitchFamily="34" charset="0"/>
              </a:rPr>
              <a:t> ']'</a:t>
            </a:r>
            <a:endParaRPr lang="fr-FR" sz="1400" dirty="0"/>
          </a:p>
        </p:txBody>
      </p:sp>
      <p:sp>
        <p:nvSpPr>
          <p:cNvPr id="6" name="Rectangle 5"/>
          <p:cNvSpPr/>
          <p:nvPr/>
        </p:nvSpPr>
        <p:spPr>
          <a:xfrm>
            <a:off x="838200" y="1917352"/>
            <a:ext cx="10375900" cy="923330"/>
          </a:xfrm>
          <a:prstGeom prst="rect">
            <a:avLst/>
          </a:prstGeom>
        </p:spPr>
        <p:txBody>
          <a:bodyPr wrap="square">
            <a:spAutoFit/>
          </a:bodyPr>
          <a:lstStyle/>
          <a:p>
            <a:r>
              <a:rPr lang="en-US">
                <a:solidFill>
                  <a:srgbClr val="000000"/>
                </a:solidFill>
              </a:rPr>
              <a:t>A </a:t>
            </a:r>
            <a:r>
              <a:rPr lang="en-US" b="1">
                <a:solidFill>
                  <a:srgbClr val="000000"/>
                </a:solidFill>
              </a:rPr>
              <a:t>protocol transition</a:t>
            </a:r>
            <a:r>
              <a:rPr lang="en-US">
                <a:solidFill>
                  <a:srgbClr val="000000"/>
                </a:solidFill>
              </a:rPr>
              <a:t> is specialization of </a:t>
            </a:r>
            <a:r>
              <a:rPr lang="en-US" b="1">
                <a:solidFill>
                  <a:srgbClr val="0000FF"/>
                </a:solidFill>
                <a:hlinkClick r:id="rId5"/>
              </a:rPr>
              <a:t>(behavioral) transition</a:t>
            </a:r>
            <a:r>
              <a:rPr lang="en-US">
                <a:solidFill>
                  <a:srgbClr val="000000"/>
                </a:solidFill>
              </a:rPr>
              <a:t> used for the protocol state machines which specifies a legal transition for an </a:t>
            </a:r>
            <a:r>
              <a:rPr lang="en-US" b="1">
                <a:solidFill>
                  <a:srgbClr val="0000FF"/>
                </a:solidFill>
                <a:hlinkClick r:id="rId6"/>
              </a:rPr>
              <a:t>operation</a:t>
            </a:r>
            <a:r>
              <a:rPr lang="en-US">
                <a:solidFill>
                  <a:srgbClr val="000000"/>
                </a:solidFill>
              </a:rPr>
              <a:t>. </a:t>
            </a:r>
            <a:r>
              <a:rPr lang="en-US" dirty="0">
                <a:solidFill>
                  <a:srgbClr val="000000"/>
                </a:solidFill>
              </a:rPr>
              <a:t>Protocol transition has the following </a:t>
            </a:r>
            <a:r>
              <a:rPr lang="en-US" b="1" dirty="0">
                <a:solidFill>
                  <a:srgbClr val="0000FF"/>
                </a:solidFill>
                <a:hlinkClick r:id="rId7"/>
              </a:rPr>
              <a:t>features</a:t>
            </a:r>
            <a:r>
              <a:rPr lang="en-US" dirty="0">
                <a:solidFill>
                  <a:srgbClr val="000000"/>
                </a:solidFill>
              </a:rPr>
              <a:t>: a pre-condition (guard), </a:t>
            </a:r>
            <a:r>
              <a:rPr lang="en-US" b="1" dirty="0">
                <a:solidFill>
                  <a:srgbClr val="0000FF"/>
                </a:solidFill>
                <a:hlinkClick r:id="rId8"/>
              </a:rPr>
              <a:t>trigger</a:t>
            </a:r>
            <a:r>
              <a:rPr lang="en-US" dirty="0">
                <a:solidFill>
                  <a:srgbClr val="000000"/>
                </a:solidFill>
              </a:rPr>
              <a:t>, and a post-condition.</a:t>
            </a:r>
            <a:endParaRPr lang="fr-FR" dirty="0"/>
          </a:p>
        </p:txBody>
      </p:sp>
    </p:spTree>
    <p:extLst>
      <p:ext uri="{BB962C8B-B14F-4D97-AF65-F5344CB8AC3E}">
        <p14:creationId xmlns:p14="http://schemas.microsoft.com/office/powerpoint/2010/main" val="621896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State Machine </a:t>
            </a:r>
            <a:r>
              <a:rPr lang="fr-FR" dirty="0" err="1"/>
              <a:t>diagram</a:t>
            </a:r>
            <a:r>
              <a:rPr lang="fr-FR" dirty="0"/>
              <a:t> </a:t>
            </a:r>
            <a:r>
              <a:rPr lang="fr-FR" dirty="0" err="1"/>
              <a:t>examples</a:t>
            </a:r>
            <a:endParaRPr lang="fr-FR" dirty="0"/>
          </a:p>
        </p:txBody>
      </p:sp>
      <p:sp>
        <p:nvSpPr>
          <p:cNvPr id="3" name="Content Placeholder 2"/>
          <p:cNvSpPr>
            <a:spLocks noGrp="1"/>
          </p:cNvSpPr>
          <p:nvPr>
            <p:ph idx="1"/>
          </p:nvPr>
        </p:nvSpPr>
        <p:spPr>
          <a:xfrm>
            <a:off x="838200" y="1825625"/>
            <a:ext cx="11214100" cy="4351338"/>
          </a:xfrm>
        </p:spPr>
        <p:txBody>
          <a:bodyPr/>
          <a:lstStyle/>
          <a:p>
            <a:pPr marL="0" indent="0">
              <a:buNone/>
            </a:pPr>
            <a:r>
              <a:rPr lang="fr-FR" dirty="0" err="1"/>
              <a:t>See</a:t>
            </a:r>
            <a:r>
              <a:rPr lang="fr-FR" dirty="0"/>
              <a:t> </a:t>
            </a:r>
            <a:r>
              <a:rPr lang="fr-FR" dirty="0">
                <a:hlinkClick r:id="rId2"/>
              </a:rPr>
              <a:t>https://www.uml-diagrams.org/state-machine-diagrams-examples.html</a:t>
            </a:r>
            <a:r>
              <a:rPr lang="fr-FR" dirty="0"/>
              <a:t> </a:t>
            </a:r>
          </a:p>
        </p:txBody>
      </p:sp>
      <p:sp>
        <p:nvSpPr>
          <p:cNvPr id="4" name="Slide Number Placeholder 3"/>
          <p:cNvSpPr>
            <a:spLocks noGrp="1"/>
          </p:cNvSpPr>
          <p:nvPr>
            <p:ph type="sldNum" sz="quarter" idx="12"/>
          </p:nvPr>
        </p:nvSpPr>
        <p:spPr/>
        <p:txBody>
          <a:bodyPr/>
          <a:lstStyle/>
          <a:p>
            <a:fld id="{50488829-712A-49CD-A5AC-8F60246B7228}" type="slidenum">
              <a:rPr lang="en-US" smtClean="0"/>
              <a:t>43</a:t>
            </a:fld>
            <a:endParaRPr lang="en-US"/>
          </a:p>
        </p:txBody>
      </p:sp>
    </p:spTree>
    <p:extLst>
      <p:ext uri="{BB962C8B-B14F-4D97-AF65-F5344CB8AC3E}">
        <p14:creationId xmlns:p14="http://schemas.microsoft.com/office/powerpoint/2010/main" val="4069215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Software Engineering</a:t>
            </a:r>
          </a:p>
        </p:txBody>
      </p:sp>
      <p:sp>
        <p:nvSpPr>
          <p:cNvPr id="3" name="Subtitle 2"/>
          <p:cNvSpPr>
            <a:spLocks noGrp="1"/>
          </p:cNvSpPr>
          <p:nvPr>
            <p:ph type="subTitle" idx="1"/>
          </p:nvPr>
        </p:nvSpPr>
        <p:spPr/>
        <p:txBody>
          <a:bodyPr/>
          <a:lstStyle/>
          <a:p>
            <a:pPr algn="l"/>
            <a:r>
              <a:rPr lang="fr-FR" dirty="0"/>
              <a:t>Part 6 – The </a:t>
            </a:r>
            <a:r>
              <a:rPr lang="fr-FR" dirty="0" err="1"/>
              <a:t>Unified</a:t>
            </a:r>
            <a:r>
              <a:rPr lang="fr-FR" dirty="0"/>
              <a:t> Modeling </a:t>
            </a:r>
            <a:r>
              <a:rPr lang="fr-FR" dirty="0" err="1"/>
              <a:t>Language</a:t>
            </a:r>
            <a:endParaRPr lang="fr-FR" dirty="0"/>
          </a:p>
          <a:p>
            <a:pPr indent="623888" algn="l"/>
            <a:r>
              <a:rPr lang="fr-FR" dirty="0"/>
              <a:t>6.2 – </a:t>
            </a:r>
            <a:r>
              <a:rPr lang="fr-FR" dirty="0" err="1"/>
              <a:t>diagrams</a:t>
            </a:r>
            <a:r>
              <a:rPr lang="fr-FR" dirty="0"/>
              <a:t> </a:t>
            </a:r>
            <a:r>
              <a:rPr lang="fr-FR" dirty="0" err="1"/>
              <a:t>we’ll</a:t>
            </a:r>
            <a:r>
              <a:rPr lang="fr-FR" dirty="0"/>
              <a:t> use for the </a:t>
            </a:r>
            <a:r>
              <a:rPr lang="fr-FR" dirty="0" err="1"/>
              <a:t>analysis</a:t>
            </a:r>
            <a:r>
              <a:rPr lang="fr-FR" dirty="0"/>
              <a:t> phase</a:t>
            </a:r>
          </a:p>
          <a:p>
            <a:pPr indent="623888" algn="l"/>
            <a:r>
              <a:rPr lang="fr-FR" dirty="0"/>
              <a:t>6.2.3 – Communication </a:t>
            </a:r>
            <a:r>
              <a:rPr lang="fr-FR" dirty="0" err="1"/>
              <a:t>diagrams</a:t>
            </a:r>
            <a:endParaRPr lang="fr-FR" dirty="0"/>
          </a:p>
          <a:p>
            <a:pPr algn="l"/>
            <a:endParaRPr lang="fr-FR" dirty="0"/>
          </a:p>
        </p:txBody>
      </p:sp>
      <p:sp>
        <p:nvSpPr>
          <p:cNvPr id="7" name="TextBox 6"/>
          <p:cNvSpPr txBox="1"/>
          <p:nvPr/>
        </p:nvSpPr>
        <p:spPr>
          <a:xfrm>
            <a:off x="100584" y="5818477"/>
            <a:ext cx="7903639" cy="954107"/>
          </a:xfrm>
          <a:prstGeom prst="rect">
            <a:avLst/>
          </a:prstGeom>
          <a:noFill/>
        </p:spPr>
        <p:txBody>
          <a:bodyPr wrap="none" rtlCol="0">
            <a:spAutoFit/>
          </a:bodyPr>
          <a:lstStyle/>
          <a:p>
            <a:r>
              <a:rPr lang="en-US" sz="1400" dirty="0"/>
              <a:t>ICM – Computer Science Major – Software Engineering - Part 1: Introduction</a:t>
            </a:r>
          </a:p>
          <a:p>
            <a:r>
              <a:rPr lang="en-US" sz="1400" dirty="0"/>
              <a:t>M1 Cyber Physical and Social Systems – CPS2 engineering and development - Part 3: Software Engineering</a:t>
            </a:r>
          </a:p>
          <a:p>
            <a:r>
              <a:rPr lang="en-US" sz="1400" dirty="0"/>
              <a:t>Guillaume Muller </a:t>
            </a:r>
          </a:p>
          <a:p>
            <a:r>
              <a:rPr lang="en-US" sz="1400" dirty="0"/>
              <a:t>Course unit URL: </a:t>
            </a:r>
            <a:r>
              <a:rPr lang="en-US" sz="1400" dirty="0">
                <a:hlinkClick r:id="rId2"/>
              </a:rPr>
              <a:t>https://ci.mines-stetienne.fr/cps2/course/softeng/</a:t>
            </a:r>
            <a:r>
              <a:rPr lang="en-US" sz="1400" dirty="0"/>
              <a:t>  </a:t>
            </a:r>
          </a:p>
        </p:txBody>
      </p:sp>
    </p:spTree>
    <p:extLst>
      <p:ext uri="{BB962C8B-B14F-4D97-AF65-F5344CB8AC3E}">
        <p14:creationId xmlns:p14="http://schemas.microsoft.com/office/powerpoint/2010/main" val="459874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Communication </a:t>
            </a:r>
            <a:r>
              <a:rPr lang="fr-FR" dirty="0" err="1"/>
              <a:t>diagrams</a:t>
            </a:r>
            <a:endParaRPr lang="fr-FR" dirty="0"/>
          </a:p>
        </p:txBody>
      </p:sp>
      <p:sp>
        <p:nvSpPr>
          <p:cNvPr id="3" name="Content Placeholder 2"/>
          <p:cNvSpPr>
            <a:spLocks noGrp="1"/>
          </p:cNvSpPr>
          <p:nvPr>
            <p:ph idx="1"/>
          </p:nvPr>
        </p:nvSpPr>
        <p:spPr>
          <a:xfrm>
            <a:off x="838200" y="1863725"/>
            <a:ext cx="10515600" cy="4351338"/>
          </a:xfrm>
        </p:spPr>
        <p:txBody>
          <a:bodyPr/>
          <a:lstStyle/>
          <a:p>
            <a:pPr marL="0" indent="0">
              <a:buNone/>
            </a:pPr>
            <a:r>
              <a:rPr lang="en-US" b="1" i="1" dirty="0"/>
              <a:t>Communication diagram</a:t>
            </a:r>
            <a:r>
              <a:rPr lang="en-US" i="1" dirty="0"/>
              <a:t> (called </a:t>
            </a:r>
            <a:r>
              <a:rPr lang="en-US" b="1" i="1" dirty="0"/>
              <a:t>collaboration diagram</a:t>
            </a:r>
            <a:r>
              <a:rPr lang="en-US" i="1" dirty="0"/>
              <a:t> in UML 1.x) is a kind of UML </a:t>
            </a:r>
            <a:r>
              <a:rPr lang="en-US" b="1" i="1" dirty="0">
                <a:hlinkClick r:id="rId2"/>
              </a:rPr>
              <a:t>interaction diagram</a:t>
            </a:r>
            <a:r>
              <a:rPr lang="en-US" i="1" dirty="0"/>
              <a:t> which shows interactions between objects and/or </a:t>
            </a:r>
            <a:r>
              <a:rPr lang="en-US" b="1" i="1" dirty="0">
                <a:hlinkClick r:id="rId3"/>
              </a:rPr>
              <a:t>parts</a:t>
            </a:r>
            <a:r>
              <a:rPr lang="en-US" i="1" dirty="0"/>
              <a:t> (represented as </a:t>
            </a:r>
            <a:r>
              <a:rPr lang="en-US" b="1" i="1" dirty="0">
                <a:hlinkClick r:id="rId4"/>
              </a:rPr>
              <a:t>lifelines</a:t>
            </a:r>
            <a:r>
              <a:rPr lang="en-US" i="1" dirty="0"/>
              <a:t>) using sequenced messages in a free-form arrangement.</a:t>
            </a:r>
          </a:p>
        </p:txBody>
      </p:sp>
      <p:sp>
        <p:nvSpPr>
          <p:cNvPr id="4" name="Slide Number Placeholder 3"/>
          <p:cNvSpPr>
            <a:spLocks noGrp="1"/>
          </p:cNvSpPr>
          <p:nvPr>
            <p:ph type="sldNum" sz="quarter" idx="12"/>
          </p:nvPr>
        </p:nvSpPr>
        <p:spPr/>
        <p:txBody>
          <a:bodyPr/>
          <a:lstStyle/>
          <a:p>
            <a:fld id="{50488829-712A-49CD-A5AC-8F60246B7228}" type="slidenum">
              <a:rPr lang="en-US" smtClean="0"/>
              <a:t>45</a:t>
            </a:fld>
            <a:endParaRPr lang="en-US"/>
          </a:p>
        </p:txBody>
      </p:sp>
      <p:sp>
        <p:nvSpPr>
          <p:cNvPr id="5" name="Rectangle 4"/>
          <p:cNvSpPr/>
          <p:nvPr/>
        </p:nvSpPr>
        <p:spPr>
          <a:xfrm>
            <a:off x="838200" y="5764590"/>
            <a:ext cx="10515600" cy="400110"/>
          </a:xfrm>
          <a:prstGeom prst="rect">
            <a:avLst/>
          </a:prstGeom>
        </p:spPr>
        <p:txBody>
          <a:bodyPr wrap="square" anchor="b">
            <a:spAutoFit/>
          </a:bodyPr>
          <a:lstStyle/>
          <a:p>
            <a:r>
              <a:rPr lang="en-US" sz="2000" dirty="0">
                <a:solidFill>
                  <a:srgbClr val="000000"/>
                </a:solidFill>
              </a:rPr>
              <a:t>terminology: </a:t>
            </a:r>
            <a:r>
              <a:rPr lang="en-US" sz="2000" b="1" dirty="0"/>
              <a:t>frame</a:t>
            </a:r>
            <a:r>
              <a:rPr lang="en-US" sz="2000" dirty="0"/>
              <a:t>, </a:t>
            </a:r>
            <a:r>
              <a:rPr lang="en-US" sz="2000" b="1" dirty="0"/>
              <a:t>lifeline</a:t>
            </a:r>
            <a:r>
              <a:rPr lang="en-US" sz="2000" dirty="0"/>
              <a:t>, </a:t>
            </a:r>
            <a:r>
              <a:rPr lang="en-US" sz="2000" b="1" dirty="0"/>
              <a:t>message</a:t>
            </a:r>
            <a:endParaRPr lang="fr-FR" sz="2000" b="1" dirty="0"/>
          </a:p>
        </p:txBody>
      </p:sp>
      <p:sp>
        <p:nvSpPr>
          <p:cNvPr id="7" name="Rectangle 6"/>
          <p:cNvSpPr/>
          <p:nvPr/>
        </p:nvSpPr>
        <p:spPr>
          <a:xfrm>
            <a:off x="0" y="6598364"/>
            <a:ext cx="448552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5"/>
              </a:rPr>
              <a:t>https://www.uml-diagrams.org/communication-diagrams-reference.html</a:t>
            </a:r>
            <a:r>
              <a:rPr lang="fr-FR" sz="1000" dirty="0"/>
              <a:t> </a:t>
            </a:r>
          </a:p>
        </p:txBody>
      </p:sp>
    </p:spTree>
    <p:extLst>
      <p:ext uri="{BB962C8B-B14F-4D97-AF65-F5344CB8AC3E}">
        <p14:creationId xmlns:p14="http://schemas.microsoft.com/office/powerpoint/2010/main" val="131800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Communication </a:t>
            </a:r>
            <a:r>
              <a:rPr lang="fr-FR" dirty="0" err="1"/>
              <a:t>diagrams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46</a:t>
            </a:fld>
            <a:endParaRPr lang="en-US"/>
          </a:p>
        </p:txBody>
      </p:sp>
      <p:pic>
        <p:nvPicPr>
          <p:cNvPr id="103426" name="Picture 2" descr="The major elements of UML communication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4" y="1279828"/>
            <a:ext cx="6727825" cy="54873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598364"/>
            <a:ext cx="448552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3"/>
              </a:rPr>
              <a:t>https://www.uml-diagrams.org/communication-diagrams-reference.html</a:t>
            </a:r>
            <a:r>
              <a:rPr lang="fr-FR" sz="1000" dirty="0"/>
              <a:t> </a:t>
            </a:r>
          </a:p>
        </p:txBody>
      </p:sp>
    </p:spTree>
    <p:extLst>
      <p:ext uri="{BB962C8B-B14F-4D97-AF65-F5344CB8AC3E}">
        <p14:creationId xmlns:p14="http://schemas.microsoft.com/office/powerpoint/2010/main" val="2444758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Communication </a:t>
            </a:r>
            <a:r>
              <a:rPr lang="fr-FR" dirty="0" err="1"/>
              <a:t>diagrams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47</a:t>
            </a:fld>
            <a:endParaRPr lang="en-US"/>
          </a:p>
        </p:txBody>
      </p:sp>
      <p:sp>
        <p:nvSpPr>
          <p:cNvPr id="5" name="Rectangle 4"/>
          <p:cNvSpPr/>
          <p:nvPr/>
        </p:nvSpPr>
        <p:spPr>
          <a:xfrm>
            <a:off x="1256506" y="3940809"/>
            <a:ext cx="2983706" cy="246221"/>
          </a:xfrm>
          <a:prstGeom prst="rect">
            <a:avLst/>
          </a:prstGeom>
        </p:spPr>
        <p:txBody>
          <a:bodyPr wrap="square">
            <a:spAutoFit/>
          </a:bodyPr>
          <a:lstStyle/>
          <a:p>
            <a:r>
              <a:rPr lang="fr-FR" sz="1000" dirty="0"/>
              <a:t>in </a:t>
            </a:r>
            <a:r>
              <a:rPr lang="fr-FR" sz="1000" dirty="0" err="1"/>
              <a:t>sequence</a:t>
            </a:r>
            <a:endParaRPr lang="fr-FR" sz="1000" dirty="0"/>
          </a:p>
        </p:txBody>
      </p:sp>
      <p:sp>
        <p:nvSpPr>
          <p:cNvPr id="6" name="Rectangle 5"/>
          <p:cNvSpPr/>
          <p:nvPr/>
        </p:nvSpPr>
        <p:spPr>
          <a:xfrm>
            <a:off x="4685506" y="3940810"/>
            <a:ext cx="2983706" cy="246221"/>
          </a:xfrm>
          <a:prstGeom prst="rect">
            <a:avLst/>
          </a:prstGeom>
        </p:spPr>
        <p:txBody>
          <a:bodyPr wrap="square">
            <a:spAutoFit/>
          </a:bodyPr>
          <a:lstStyle/>
          <a:p>
            <a:r>
              <a:rPr lang="fr-FR" sz="1000" dirty="0"/>
              <a:t>in </a:t>
            </a:r>
            <a:r>
              <a:rPr lang="fr-FR" sz="1000" dirty="0" err="1"/>
              <a:t>parallel</a:t>
            </a:r>
            <a:endParaRPr lang="fr-FR" sz="1000" dirty="0"/>
          </a:p>
        </p:txBody>
      </p:sp>
      <p:pic>
        <p:nvPicPr>
          <p:cNvPr id="105474" name="Picture 2" descr="Name represents a concurrent thread of 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506" y="2597783"/>
            <a:ext cx="2190750" cy="1343026"/>
          </a:xfrm>
          <a:prstGeom prst="rect">
            <a:avLst/>
          </a:prstGeom>
          <a:noFill/>
          <a:extLst>
            <a:ext uri="{909E8E84-426E-40DD-AFC4-6F175D3DCCD1}">
              <a14:hiddenFill xmlns:a14="http://schemas.microsoft.com/office/drawing/2010/main">
                <a:solidFill>
                  <a:srgbClr val="FFFFFF"/>
                </a:solidFill>
              </a14:hiddenFill>
            </a:ext>
          </a:extLst>
        </p:spPr>
      </p:pic>
      <p:pic>
        <p:nvPicPr>
          <p:cNvPr id="105476" name="Picture 4" descr="Integer represents the sequential order of the mess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506" y="2473958"/>
            <a:ext cx="2286000" cy="14668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114506" y="3940810"/>
            <a:ext cx="2983706" cy="246221"/>
          </a:xfrm>
          <a:prstGeom prst="rect">
            <a:avLst/>
          </a:prstGeom>
        </p:spPr>
        <p:txBody>
          <a:bodyPr wrap="square">
            <a:spAutoFit/>
          </a:bodyPr>
          <a:lstStyle/>
          <a:p>
            <a:r>
              <a:rPr lang="fr-FR" sz="1000" dirty="0" err="1"/>
              <a:t>guards</a:t>
            </a:r>
            <a:endParaRPr lang="fr-FR" sz="1000" dirty="0"/>
          </a:p>
        </p:txBody>
      </p:sp>
      <p:pic>
        <p:nvPicPr>
          <p:cNvPr id="105478" name="Picture 6" descr="Guard specifies condition for the message to be sent (executed) at the given nesting dep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4506" y="3250087"/>
            <a:ext cx="2286000" cy="6953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256506" y="5326858"/>
            <a:ext cx="2983706" cy="246221"/>
          </a:xfrm>
          <a:prstGeom prst="rect">
            <a:avLst/>
          </a:prstGeom>
        </p:spPr>
        <p:txBody>
          <a:bodyPr wrap="square">
            <a:spAutoFit/>
          </a:bodyPr>
          <a:lstStyle/>
          <a:p>
            <a:r>
              <a:rPr lang="fr-FR" sz="1000" i="1" dirty="0"/>
              <a:t>n</a:t>
            </a:r>
            <a:r>
              <a:rPr lang="fr-FR" sz="1000" dirty="0"/>
              <a:t> times, in </a:t>
            </a:r>
            <a:r>
              <a:rPr lang="fr-FR" sz="1000" dirty="0" err="1"/>
              <a:t>sequence</a:t>
            </a:r>
            <a:endParaRPr lang="fr-FR" sz="1000" dirty="0"/>
          </a:p>
        </p:txBody>
      </p:sp>
      <p:pic>
        <p:nvPicPr>
          <p:cNvPr id="105480" name="Picture 8" descr="The * iteration notation specifies that the messages in the iteration will be executed sequential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6506" y="4622007"/>
            <a:ext cx="2286000" cy="70485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685506" y="5326858"/>
            <a:ext cx="2983706" cy="246221"/>
          </a:xfrm>
          <a:prstGeom prst="rect">
            <a:avLst/>
          </a:prstGeom>
        </p:spPr>
        <p:txBody>
          <a:bodyPr wrap="square">
            <a:spAutoFit/>
          </a:bodyPr>
          <a:lstStyle/>
          <a:p>
            <a:r>
              <a:rPr lang="fr-FR" sz="1000" i="1" dirty="0"/>
              <a:t>n</a:t>
            </a:r>
            <a:r>
              <a:rPr lang="fr-FR" sz="1000" dirty="0"/>
              <a:t> times in </a:t>
            </a:r>
            <a:r>
              <a:rPr lang="fr-FR" sz="1000" dirty="0" err="1"/>
              <a:t>parallel</a:t>
            </a:r>
            <a:endParaRPr lang="fr-FR" sz="1000" dirty="0"/>
          </a:p>
        </p:txBody>
      </p:sp>
      <p:pic>
        <p:nvPicPr>
          <p:cNvPr id="105482" name="Picture 10" descr="The *|| iteration notation specifies that the messages in the iteration will be executed concurrentl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5506" y="4626769"/>
            <a:ext cx="2286000" cy="6953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0" y="6598364"/>
            <a:ext cx="448552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7"/>
              </a:rPr>
              <a:t>https://www.uml-diagrams.org/communication-diagrams-reference.html</a:t>
            </a:r>
            <a:r>
              <a:rPr lang="fr-FR" sz="1000" dirty="0"/>
              <a:t> </a:t>
            </a:r>
          </a:p>
        </p:txBody>
      </p:sp>
    </p:spTree>
    <p:extLst>
      <p:ext uri="{BB962C8B-B14F-4D97-AF65-F5344CB8AC3E}">
        <p14:creationId xmlns:p14="http://schemas.microsoft.com/office/powerpoint/2010/main" val="3165347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Communication </a:t>
            </a:r>
            <a:r>
              <a:rPr lang="fr-FR" dirty="0" err="1"/>
              <a:t>diagram</a:t>
            </a:r>
            <a:r>
              <a:rPr lang="fr-FR" dirty="0"/>
              <a:t> </a:t>
            </a:r>
            <a:r>
              <a:rPr lang="fr-FR" dirty="0" err="1"/>
              <a:t>examples</a:t>
            </a:r>
            <a:endParaRPr lang="fr-FR" dirty="0"/>
          </a:p>
        </p:txBody>
      </p:sp>
      <p:sp>
        <p:nvSpPr>
          <p:cNvPr id="3" name="Content Placeholder 2"/>
          <p:cNvSpPr>
            <a:spLocks noGrp="1"/>
          </p:cNvSpPr>
          <p:nvPr>
            <p:ph idx="1"/>
          </p:nvPr>
        </p:nvSpPr>
        <p:spPr>
          <a:xfrm>
            <a:off x="838200" y="1825625"/>
            <a:ext cx="11633200" cy="4351338"/>
          </a:xfrm>
        </p:spPr>
        <p:txBody>
          <a:bodyPr/>
          <a:lstStyle/>
          <a:p>
            <a:pPr marL="0" indent="0">
              <a:buNone/>
            </a:pPr>
            <a:r>
              <a:rPr lang="fr-FR" dirty="0" err="1"/>
              <a:t>See</a:t>
            </a:r>
            <a:r>
              <a:rPr lang="fr-FR" dirty="0"/>
              <a:t> </a:t>
            </a:r>
            <a:r>
              <a:rPr lang="fr-FR" dirty="0">
                <a:hlinkClick r:id="rId2"/>
              </a:rPr>
              <a:t>https://www.uml-diagrams.org/communication-diagrams-examples.html</a:t>
            </a:r>
            <a:r>
              <a:rPr lang="fr-FR" dirty="0"/>
              <a:t> </a:t>
            </a:r>
          </a:p>
        </p:txBody>
      </p:sp>
      <p:sp>
        <p:nvSpPr>
          <p:cNvPr id="4" name="Slide Number Placeholder 3"/>
          <p:cNvSpPr>
            <a:spLocks noGrp="1"/>
          </p:cNvSpPr>
          <p:nvPr>
            <p:ph type="sldNum" sz="quarter" idx="12"/>
          </p:nvPr>
        </p:nvSpPr>
        <p:spPr/>
        <p:txBody>
          <a:bodyPr/>
          <a:lstStyle/>
          <a:p>
            <a:fld id="{50488829-712A-49CD-A5AC-8F60246B7228}" type="slidenum">
              <a:rPr lang="en-US" smtClean="0"/>
              <a:t>48</a:t>
            </a:fld>
            <a:endParaRPr lang="en-US"/>
          </a:p>
        </p:txBody>
      </p:sp>
    </p:spTree>
    <p:extLst>
      <p:ext uri="{BB962C8B-B14F-4D97-AF65-F5344CB8AC3E}">
        <p14:creationId xmlns:p14="http://schemas.microsoft.com/office/powerpoint/2010/main" val="3906428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Software Engineering</a:t>
            </a:r>
          </a:p>
        </p:txBody>
      </p:sp>
      <p:sp>
        <p:nvSpPr>
          <p:cNvPr id="3" name="Subtitle 2"/>
          <p:cNvSpPr>
            <a:spLocks noGrp="1"/>
          </p:cNvSpPr>
          <p:nvPr>
            <p:ph type="subTitle" idx="1"/>
          </p:nvPr>
        </p:nvSpPr>
        <p:spPr/>
        <p:txBody>
          <a:bodyPr/>
          <a:lstStyle/>
          <a:p>
            <a:pPr algn="l"/>
            <a:r>
              <a:rPr lang="fr-FR" dirty="0"/>
              <a:t>Part 6 – The </a:t>
            </a:r>
            <a:r>
              <a:rPr lang="fr-FR" dirty="0" err="1"/>
              <a:t>Unified</a:t>
            </a:r>
            <a:r>
              <a:rPr lang="fr-FR" dirty="0"/>
              <a:t> Modeling </a:t>
            </a:r>
            <a:r>
              <a:rPr lang="fr-FR" dirty="0" err="1"/>
              <a:t>Language</a:t>
            </a:r>
            <a:endParaRPr lang="fr-FR" dirty="0"/>
          </a:p>
          <a:p>
            <a:pPr indent="623888" algn="l"/>
            <a:r>
              <a:rPr lang="fr-FR" dirty="0"/>
              <a:t>6.3 – </a:t>
            </a:r>
            <a:r>
              <a:rPr lang="fr-FR" dirty="0" err="1"/>
              <a:t>diagrams</a:t>
            </a:r>
            <a:r>
              <a:rPr lang="fr-FR" dirty="0"/>
              <a:t> </a:t>
            </a:r>
            <a:r>
              <a:rPr lang="fr-FR" dirty="0" err="1"/>
              <a:t>we’ll</a:t>
            </a:r>
            <a:r>
              <a:rPr lang="fr-FR" dirty="0"/>
              <a:t> use for the design phase</a:t>
            </a:r>
          </a:p>
          <a:p>
            <a:pPr indent="623888" algn="l"/>
            <a:r>
              <a:rPr lang="fr-FR" dirty="0"/>
              <a:t>6.3.1 – Class </a:t>
            </a:r>
            <a:r>
              <a:rPr lang="fr-FR" dirty="0" err="1"/>
              <a:t>diagrams</a:t>
            </a:r>
            <a:endParaRPr lang="fr-FR" dirty="0"/>
          </a:p>
          <a:p>
            <a:pPr algn="l"/>
            <a:endParaRPr lang="fr-FR" dirty="0"/>
          </a:p>
        </p:txBody>
      </p:sp>
      <p:sp>
        <p:nvSpPr>
          <p:cNvPr id="7" name="TextBox 6"/>
          <p:cNvSpPr txBox="1"/>
          <p:nvPr/>
        </p:nvSpPr>
        <p:spPr>
          <a:xfrm>
            <a:off x="100584" y="5818477"/>
            <a:ext cx="7903639" cy="954107"/>
          </a:xfrm>
          <a:prstGeom prst="rect">
            <a:avLst/>
          </a:prstGeom>
          <a:noFill/>
        </p:spPr>
        <p:txBody>
          <a:bodyPr wrap="none" rtlCol="0">
            <a:spAutoFit/>
          </a:bodyPr>
          <a:lstStyle/>
          <a:p>
            <a:r>
              <a:rPr lang="en-US" sz="1400" dirty="0"/>
              <a:t>ICM – Computer Science Major – Software Engineering - Part 1: Introduction</a:t>
            </a:r>
          </a:p>
          <a:p>
            <a:r>
              <a:rPr lang="en-US" sz="1400" dirty="0"/>
              <a:t>M1 Cyber Physical and Social Systems – CPS2 engineering and development - Part 3: Software Engineering</a:t>
            </a:r>
          </a:p>
          <a:p>
            <a:r>
              <a:rPr lang="en-US" sz="1400" dirty="0"/>
              <a:t>Guillaume Muller </a:t>
            </a:r>
          </a:p>
          <a:p>
            <a:r>
              <a:rPr lang="en-US" sz="1400" dirty="0"/>
              <a:t>Course unit URL: </a:t>
            </a:r>
            <a:r>
              <a:rPr lang="en-US" sz="1400" dirty="0">
                <a:hlinkClick r:id="rId2"/>
              </a:rPr>
              <a:t>https://ci.mines-stetienne.fr/cps2/course/softeng/</a:t>
            </a:r>
            <a:r>
              <a:rPr lang="en-US" sz="1400" dirty="0"/>
              <a:t>  </a:t>
            </a:r>
          </a:p>
        </p:txBody>
      </p:sp>
    </p:spTree>
    <p:extLst>
      <p:ext uri="{BB962C8B-B14F-4D97-AF65-F5344CB8AC3E}">
        <p14:creationId xmlns:p14="http://schemas.microsoft.com/office/powerpoint/2010/main" val="628201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ltLang="fr-FR" dirty="0" err="1"/>
              <a:t>Existing</a:t>
            </a:r>
            <a:r>
              <a:rPr lang="fr-FR" altLang="fr-FR" dirty="0"/>
              <a:t> software </a:t>
            </a:r>
            <a:r>
              <a:rPr lang="fr-FR" altLang="fr-FR" dirty="0" err="1"/>
              <a:t>Development</a:t>
            </a:r>
            <a:r>
              <a:rPr lang="fr-FR" altLang="fr-FR" dirty="0"/>
              <a:t> </a:t>
            </a:r>
            <a:r>
              <a:rPr lang="fr-FR" altLang="fr-FR" dirty="0" err="1"/>
              <a:t>Methods</a:t>
            </a:r>
            <a:endParaRPr lang="fr-FR" dirty="0"/>
          </a:p>
        </p:txBody>
      </p:sp>
      <p:sp>
        <p:nvSpPr>
          <p:cNvPr id="8" name="Content Placeholder 7"/>
          <p:cNvSpPr>
            <a:spLocks noGrp="1"/>
          </p:cNvSpPr>
          <p:nvPr>
            <p:ph idx="1"/>
          </p:nvPr>
        </p:nvSpPr>
        <p:spPr/>
        <p:txBody>
          <a:bodyPr>
            <a:normAutofit/>
          </a:bodyPr>
          <a:lstStyle/>
          <a:p>
            <a:r>
              <a:rPr lang="fr-FR" altLang="fr-FR" dirty="0" err="1"/>
              <a:t>Hierarchical</a:t>
            </a:r>
            <a:r>
              <a:rPr lang="fr-FR" altLang="fr-FR" dirty="0"/>
              <a:t> </a:t>
            </a:r>
            <a:r>
              <a:rPr lang="fr-FR" altLang="fr-FR" dirty="0" err="1"/>
              <a:t>functional</a:t>
            </a:r>
            <a:r>
              <a:rPr lang="fr-FR" altLang="fr-FR" dirty="0"/>
              <a:t> </a:t>
            </a:r>
            <a:r>
              <a:rPr lang="fr-FR" altLang="fr-FR" dirty="0" err="1"/>
              <a:t>methods</a:t>
            </a:r>
            <a:endParaRPr lang="fr-FR" altLang="fr-FR" dirty="0"/>
          </a:p>
          <a:p>
            <a:pPr lvl="1"/>
            <a:r>
              <a:rPr lang="fr-FR" altLang="fr-FR" dirty="0"/>
              <a:t>Data-Flow/SADT/SA-SD, Structure-Chart, ...</a:t>
            </a:r>
          </a:p>
          <a:p>
            <a:r>
              <a:rPr lang="fr-FR" altLang="fr-FR" dirty="0"/>
              <a:t>Data </a:t>
            </a:r>
            <a:r>
              <a:rPr lang="fr-FR" altLang="fr-FR" dirty="0" err="1"/>
              <a:t>oriented</a:t>
            </a:r>
            <a:r>
              <a:rPr lang="fr-FR" altLang="fr-FR" dirty="0"/>
              <a:t> </a:t>
            </a:r>
            <a:r>
              <a:rPr lang="fr-FR" altLang="fr-FR" dirty="0" err="1"/>
              <a:t>methods</a:t>
            </a:r>
            <a:endParaRPr lang="fr-FR" altLang="fr-FR" dirty="0"/>
          </a:p>
          <a:p>
            <a:pPr lvl="1"/>
            <a:r>
              <a:rPr lang="fr-FR" altLang="fr-FR" dirty="0"/>
              <a:t>Entité-Relation, MERISE, ...</a:t>
            </a:r>
          </a:p>
          <a:p>
            <a:r>
              <a:rPr lang="fr-FR" altLang="fr-FR" dirty="0" err="1"/>
              <a:t>Behaviour</a:t>
            </a:r>
            <a:r>
              <a:rPr lang="fr-FR" altLang="fr-FR" dirty="0"/>
              <a:t> </a:t>
            </a:r>
            <a:r>
              <a:rPr lang="fr-FR" altLang="fr-FR" dirty="0" err="1"/>
              <a:t>oriented</a:t>
            </a:r>
            <a:r>
              <a:rPr lang="fr-FR" altLang="fr-FR" dirty="0"/>
              <a:t> </a:t>
            </a:r>
            <a:r>
              <a:rPr lang="fr-FR" altLang="fr-FR" dirty="0" err="1"/>
              <a:t>methods</a:t>
            </a:r>
            <a:endParaRPr lang="fr-FR" altLang="fr-FR" dirty="0"/>
          </a:p>
          <a:p>
            <a:pPr lvl="1"/>
            <a:r>
              <a:rPr lang="fr-FR" altLang="fr-FR" dirty="0"/>
              <a:t>SA-RT, </a:t>
            </a:r>
            <a:r>
              <a:rPr lang="fr-FR" altLang="fr-FR" dirty="0" err="1"/>
              <a:t>Petri</a:t>
            </a:r>
            <a:r>
              <a:rPr lang="fr-FR" altLang="fr-FR" dirty="0"/>
              <a:t> Net, ...</a:t>
            </a:r>
          </a:p>
          <a:p>
            <a:r>
              <a:rPr lang="fr-FR" altLang="fr-FR" dirty="0"/>
              <a:t>Object </a:t>
            </a:r>
            <a:r>
              <a:rPr lang="fr-FR" altLang="fr-FR" dirty="0" err="1"/>
              <a:t>oriented</a:t>
            </a:r>
            <a:r>
              <a:rPr lang="fr-FR" altLang="fr-FR" dirty="0"/>
              <a:t> </a:t>
            </a:r>
            <a:r>
              <a:rPr lang="fr-FR" altLang="fr-FR" dirty="0" err="1"/>
              <a:t>methods</a:t>
            </a:r>
            <a:endParaRPr lang="fr-FR" altLang="fr-FR" dirty="0"/>
          </a:p>
          <a:p>
            <a:pPr lvl="1"/>
            <a:r>
              <a:rPr lang="fr-FR" altLang="fr-FR" dirty="0"/>
              <a:t>OMT, OOA, Classe-Relation, OOD, ...</a:t>
            </a:r>
          </a:p>
        </p:txBody>
      </p:sp>
      <p:sp>
        <p:nvSpPr>
          <p:cNvPr id="4" name="Slide Number Placeholder 3"/>
          <p:cNvSpPr>
            <a:spLocks noGrp="1"/>
          </p:cNvSpPr>
          <p:nvPr>
            <p:ph type="sldNum" sz="quarter" idx="12"/>
          </p:nvPr>
        </p:nvSpPr>
        <p:spPr/>
        <p:txBody>
          <a:bodyPr/>
          <a:lstStyle/>
          <a:p>
            <a:fld id="{50488829-712A-49CD-A5AC-8F60246B7228}" type="slidenum">
              <a:rPr lang="en-US" smtClean="0"/>
              <a:pPr/>
              <a:t>5</a:t>
            </a:fld>
            <a:endParaRPr lang="en-US"/>
          </a:p>
        </p:txBody>
      </p:sp>
    </p:spTree>
    <p:extLst>
      <p:ext uri="{BB962C8B-B14F-4D97-AF65-F5344CB8AC3E}">
        <p14:creationId xmlns:p14="http://schemas.microsoft.com/office/powerpoint/2010/main" val="402454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Class </a:t>
            </a:r>
            <a:r>
              <a:rPr lang="fr-FR" dirty="0" err="1"/>
              <a:t>diagrams</a:t>
            </a:r>
            <a:endParaRPr lang="fr-FR" dirty="0"/>
          </a:p>
        </p:txBody>
      </p:sp>
      <p:sp>
        <p:nvSpPr>
          <p:cNvPr id="3" name="Content Placeholder 2"/>
          <p:cNvSpPr>
            <a:spLocks noGrp="1"/>
          </p:cNvSpPr>
          <p:nvPr>
            <p:ph idx="1"/>
          </p:nvPr>
        </p:nvSpPr>
        <p:spPr>
          <a:xfrm>
            <a:off x="838200" y="1863725"/>
            <a:ext cx="10515600" cy="4351338"/>
          </a:xfrm>
        </p:spPr>
        <p:txBody>
          <a:bodyPr/>
          <a:lstStyle/>
          <a:p>
            <a:pPr marL="0" indent="0">
              <a:buNone/>
            </a:pPr>
            <a:r>
              <a:rPr lang="en-US" b="1" i="1" dirty="0"/>
              <a:t>Class diagram</a:t>
            </a:r>
            <a:r>
              <a:rPr lang="en-US" i="1" dirty="0"/>
              <a:t> is </a:t>
            </a:r>
            <a:r>
              <a:rPr lang="en-US" b="1" i="1" dirty="0"/>
              <a:t>UML</a:t>
            </a:r>
            <a:r>
              <a:rPr lang="en-US" i="1" dirty="0"/>
              <a:t> </a:t>
            </a:r>
            <a:r>
              <a:rPr lang="en-US" b="1" i="1" dirty="0">
                <a:hlinkClick r:id="rId2"/>
              </a:rPr>
              <a:t>structure diagram</a:t>
            </a:r>
            <a:r>
              <a:rPr lang="en-US" i="1" dirty="0"/>
              <a:t> which shows structure of the designed system at the level of </a:t>
            </a:r>
            <a:r>
              <a:rPr lang="en-US" b="1" i="1" dirty="0">
                <a:hlinkClick r:id="rId3"/>
              </a:rPr>
              <a:t>classes</a:t>
            </a:r>
            <a:r>
              <a:rPr lang="en-US" i="1" dirty="0"/>
              <a:t> and </a:t>
            </a:r>
            <a:r>
              <a:rPr lang="en-US" b="1" i="1" dirty="0">
                <a:hlinkClick r:id="rId4"/>
              </a:rPr>
              <a:t>interfaces</a:t>
            </a:r>
            <a:r>
              <a:rPr lang="en-US" i="1" dirty="0"/>
              <a:t>, shows their </a:t>
            </a:r>
            <a:r>
              <a:rPr lang="en-US" b="1" i="1" dirty="0">
                <a:hlinkClick r:id="rId5"/>
              </a:rPr>
              <a:t>features</a:t>
            </a:r>
            <a:r>
              <a:rPr lang="en-US" i="1" dirty="0"/>
              <a:t>, </a:t>
            </a:r>
            <a:r>
              <a:rPr lang="en-US" b="1" i="1" dirty="0">
                <a:hlinkClick r:id="rId6"/>
              </a:rPr>
              <a:t>constraints</a:t>
            </a:r>
            <a:r>
              <a:rPr lang="en-US" i="1" dirty="0"/>
              <a:t> and relationships - </a:t>
            </a:r>
            <a:r>
              <a:rPr lang="en-US" b="1" i="1" dirty="0">
                <a:hlinkClick r:id="rId7"/>
              </a:rPr>
              <a:t>associations</a:t>
            </a:r>
            <a:r>
              <a:rPr lang="en-US" i="1" dirty="0"/>
              <a:t>, </a:t>
            </a:r>
            <a:r>
              <a:rPr lang="en-US" b="1" i="1" dirty="0">
                <a:hlinkClick r:id="rId8"/>
              </a:rPr>
              <a:t>generalizations</a:t>
            </a:r>
            <a:r>
              <a:rPr lang="en-US" i="1" dirty="0"/>
              <a:t>, </a:t>
            </a:r>
            <a:r>
              <a:rPr lang="en-US" b="1" i="1" dirty="0">
                <a:hlinkClick r:id="rId9"/>
              </a:rPr>
              <a:t>dependencies</a:t>
            </a:r>
            <a:r>
              <a:rPr lang="en-US" i="1" dirty="0"/>
              <a:t>, etc.</a:t>
            </a:r>
          </a:p>
          <a:p>
            <a:pPr marL="0" indent="0">
              <a:buNone/>
            </a:pPr>
            <a:endParaRPr lang="en-US" i="1" dirty="0"/>
          </a:p>
          <a:p>
            <a:pPr marL="0" indent="0">
              <a:buNone/>
            </a:pPr>
            <a:r>
              <a:rPr lang="en-US" dirty="0"/>
              <a:t>types of class diagrams are:</a:t>
            </a:r>
          </a:p>
          <a:p>
            <a:r>
              <a:rPr lang="en-US" b="1" dirty="0">
                <a:hlinkClick r:id="rId10"/>
              </a:rPr>
              <a:t>domain model diagram</a:t>
            </a:r>
            <a:r>
              <a:rPr lang="en-US" dirty="0"/>
              <a:t>,</a:t>
            </a:r>
          </a:p>
          <a:p>
            <a:r>
              <a:rPr lang="en-US" b="1" dirty="0">
                <a:hlinkClick r:id="rId11"/>
              </a:rPr>
              <a:t>diagram of implementation classes</a:t>
            </a:r>
            <a:r>
              <a:rPr lang="en-US" dirty="0"/>
              <a:t>.</a:t>
            </a:r>
          </a:p>
        </p:txBody>
      </p:sp>
      <p:sp>
        <p:nvSpPr>
          <p:cNvPr id="4" name="Slide Number Placeholder 3"/>
          <p:cNvSpPr>
            <a:spLocks noGrp="1"/>
          </p:cNvSpPr>
          <p:nvPr>
            <p:ph type="sldNum" sz="quarter" idx="12"/>
          </p:nvPr>
        </p:nvSpPr>
        <p:spPr/>
        <p:txBody>
          <a:bodyPr/>
          <a:lstStyle/>
          <a:p>
            <a:fld id="{50488829-712A-49CD-A5AC-8F60246B7228}" type="slidenum">
              <a:rPr lang="en-US" smtClean="0"/>
              <a:t>50</a:t>
            </a:fld>
            <a:endParaRPr lang="en-US"/>
          </a:p>
        </p:txBody>
      </p:sp>
      <p:sp>
        <p:nvSpPr>
          <p:cNvPr id="7" name="Rectangle 6"/>
          <p:cNvSpPr/>
          <p:nvPr/>
        </p:nvSpPr>
        <p:spPr>
          <a:xfrm>
            <a:off x="0" y="6598364"/>
            <a:ext cx="340189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12"/>
              </a:rPr>
              <a:t>https://www.uml-diagrams.org/class-reference.html</a:t>
            </a:r>
            <a:r>
              <a:rPr lang="fr-FR" sz="1000" dirty="0"/>
              <a:t> </a:t>
            </a:r>
          </a:p>
        </p:txBody>
      </p:sp>
    </p:spTree>
    <p:extLst>
      <p:ext uri="{BB962C8B-B14F-4D97-AF65-F5344CB8AC3E}">
        <p14:creationId xmlns:p14="http://schemas.microsoft.com/office/powerpoint/2010/main" val="1634905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Domain diagram overview - classes, interfaces, associations, usage, realization, multipli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952" y="-1"/>
            <a:ext cx="8060184" cy="68445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16200000">
            <a:off x="-2240666" y="2390695"/>
            <a:ext cx="6303379" cy="1325563"/>
          </a:xfrm>
        </p:spPr>
        <p:txBody>
          <a:bodyPr/>
          <a:lstStyle/>
          <a:p>
            <a:r>
              <a:rPr lang="fr-FR" dirty="0"/>
              <a:t>Domain model </a:t>
            </a:r>
            <a:r>
              <a:rPr lang="fr-FR" dirty="0" err="1"/>
              <a:t>diagrams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51</a:t>
            </a:fld>
            <a:endParaRPr lang="en-US"/>
          </a:p>
        </p:txBody>
      </p:sp>
      <p:sp>
        <p:nvSpPr>
          <p:cNvPr id="10" name="Rectangle 9"/>
          <p:cNvSpPr/>
          <p:nvPr/>
        </p:nvSpPr>
        <p:spPr>
          <a:xfrm>
            <a:off x="0" y="6598364"/>
            <a:ext cx="340189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3"/>
              </a:rPr>
              <a:t>https://www.uml-diagrams.org/class-reference.html</a:t>
            </a:r>
            <a:r>
              <a:rPr lang="fr-FR" sz="1000" dirty="0"/>
              <a:t> </a:t>
            </a:r>
          </a:p>
        </p:txBody>
      </p:sp>
    </p:spTree>
    <p:extLst>
      <p:ext uri="{BB962C8B-B14F-4D97-AF65-F5344CB8AC3E}">
        <p14:creationId xmlns:p14="http://schemas.microsoft.com/office/powerpoint/2010/main" val="3683999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Elements of implementation class diagram  - classes, interfaces, associations, usage, real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437" y="0"/>
            <a:ext cx="9871996" cy="68445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16200000">
            <a:off x="-2240666" y="2390695"/>
            <a:ext cx="6303379" cy="1325563"/>
          </a:xfrm>
        </p:spPr>
        <p:txBody>
          <a:bodyPr>
            <a:normAutofit/>
          </a:bodyPr>
          <a:lstStyle/>
          <a:p>
            <a:r>
              <a:rPr lang="fr-FR" dirty="0" err="1"/>
              <a:t>Diagram</a:t>
            </a:r>
            <a:r>
              <a:rPr lang="fr-FR" dirty="0"/>
              <a:t> of </a:t>
            </a:r>
            <a:r>
              <a:rPr lang="fr-FR" dirty="0" err="1"/>
              <a:t>Implementation</a:t>
            </a:r>
            <a:r>
              <a:rPr lang="fr-FR" dirty="0"/>
              <a:t> Classes</a:t>
            </a:r>
          </a:p>
        </p:txBody>
      </p:sp>
      <p:sp>
        <p:nvSpPr>
          <p:cNvPr id="4" name="Slide Number Placeholder 3"/>
          <p:cNvSpPr>
            <a:spLocks noGrp="1"/>
          </p:cNvSpPr>
          <p:nvPr>
            <p:ph type="sldNum" sz="quarter" idx="12"/>
          </p:nvPr>
        </p:nvSpPr>
        <p:spPr/>
        <p:txBody>
          <a:bodyPr/>
          <a:lstStyle/>
          <a:p>
            <a:fld id="{50488829-712A-49CD-A5AC-8F60246B7228}" type="slidenum">
              <a:rPr lang="en-US" smtClean="0"/>
              <a:t>52</a:t>
            </a:fld>
            <a:endParaRPr lang="en-US"/>
          </a:p>
        </p:txBody>
      </p:sp>
      <p:sp>
        <p:nvSpPr>
          <p:cNvPr id="10" name="Rectangle 9"/>
          <p:cNvSpPr/>
          <p:nvPr/>
        </p:nvSpPr>
        <p:spPr>
          <a:xfrm>
            <a:off x="0" y="6598364"/>
            <a:ext cx="340189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3"/>
              </a:rPr>
              <a:t>https://www.uml-diagrams.org/class-reference.html</a:t>
            </a:r>
            <a:r>
              <a:rPr lang="fr-FR" sz="1000" dirty="0"/>
              <a:t> </a:t>
            </a:r>
          </a:p>
        </p:txBody>
      </p:sp>
    </p:spTree>
    <p:extLst>
      <p:ext uri="{BB962C8B-B14F-4D97-AF65-F5344CB8AC3E}">
        <p14:creationId xmlns:p14="http://schemas.microsoft.com/office/powerpoint/2010/main" val="38101938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Class</a:t>
            </a:r>
          </a:p>
        </p:txBody>
      </p:sp>
      <p:sp>
        <p:nvSpPr>
          <p:cNvPr id="3" name="Content Placeholder 2"/>
          <p:cNvSpPr>
            <a:spLocks noGrp="1"/>
          </p:cNvSpPr>
          <p:nvPr>
            <p:ph idx="1"/>
          </p:nvPr>
        </p:nvSpPr>
        <p:spPr>
          <a:xfrm>
            <a:off x="838200" y="1584325"/>
            <a:ext cx="10515600" cy="3072370"/>
          </a:xfrm>
        </p:spPr>
        <p:txBody>
          <a:bodyPr>
            <a:noAutofit/>
          </a:bodyPr>
          <a:lstStyle/>
          <a:p>
            <a:pPr marL="0" indent="0">
              <a:buNone/>
            </a:pPr>
            <a:r>
              <a:rPr lang="en-US" sz="2000" b="1" dirty="0"/>
              <a:t>Class</a:t>
            </a:r>
          </a:p>
          <a:p>
            <a:pPr marL="0" indent="0">
              <a:buNone/>
            </a:pPr>
            <a:r>
              <a:rPr lang="en-US" sz="1800" dirty="0"/>
              <a:t>A </a:t>
            </a:r>
            <a:r>
              <a:rPr lang="en-US" sz="1800" b="1" dirty="0"/>
              <a:t>class</a:t>
            </a:r>
            <a:r>
              <a:rPr lang="en-US" sz="1800" dirty="0"/>
              <a:t> is a </a:t>
            </a:r>
            <a:r>
              <a:rPr lang="en-US" sz="1800" b="1" dirty="0">
                <a:hlinkClick r:id="rId2"/>
              </a:rPr>
              <a:t>classifier</a:t>
            </a:r>
            <a:r>
              <a:rPr lang="en-US" sz="1800" dirty="0"/>
              <a:t> which describes a set of objects that share the same:</a:t>
            </a:r>
          </a:p>
          <a:p>
            <a:r>
              <a:rPr lang="en-US" sz="1800" b="1" dirty="0">
                <a:hlinkClick r:id="rId3"/>
              </a:rPr>
              <a:t>features</a:t>
            </a:r>
            <a:r>
              <a:rPr lang="en-US" sz="1800" dirty="0"/>
              <a:t>,</a:t>
            </a:r>
          </a:p>
          <a:p>
            <a:r>
              <a:rPr lang="en-US" sz="1800" b="1" dirty="0">
                <a:hlinkClick r:id="rId4"/>
              </a:rPr>
              <a:t>constraints</a:t>
            </a:r>
            <a:r>
              <a:rPr lang="en-US" sz="1800" dirty="0"/>
              <a:t>,</a:t>
            </a:r>
          </a:p>
          <a:p>
            <a:r>
              <a:rPr lang="en-US" sz="1800" b="1" dirty="0"/>
              <a:t>semantics (meaning)</a:t>
            </a:r>
            <a:r>
              <a:rPr lang="en-US" sz="1800" dirty="0"/>
              <a:t>.</a:t>
            </a:r>
            <a:br>
              <a:rPr lang="en-US" sz="1800" dirty="0"/>
            </a:br>
            <a:endParaRPr lang="fr-FR" sz="1800" dirty="0"/>
          </a:p>
        </p:txBody>
      </p:sp>
      <p:sp>
        <p:nvSpPr>
          <p:cNvPr id="4" name="Slide Number Placeholder 3"/>
          <p:cNvSpPr>
            <a:spLocks noGrp="1"/>
          </p:cNvSpPr>
          <p:nvPr>
            <p:ph type="sldNum" sz="quarter" idx="12"/>
          </p:nvPr>
        </p:nvSpPr>
        <p:spPr/>
        <p:txBody>
          <a:bodyPr/>
          <a:lstStyle/>
          <a:p>
            <a:fld id="{50488829-712A-49CD-A5AC-8F60246B7228}" type="slidenum">
              <a:rPr lang="en-US" smtClean="0"/>
              <a:t>53</a:t>
            </a:fld>
            <a:endParaRPr lang="en-US"/>
          </a:p>
        </p:txBody>
      </p:sp>
      <p:pic>
        <p:nvPicPr>
          <p:cNvPr id="75778" name="Picture 2" descr="Class is shown as solid-outline rectangle containing the class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1638098"/>
            <a:ext cx="1815500" cy="103978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002983" y="4282194"/>
            <a:ext cx="3137070" cy="1593701"/>
            <a:chOff x="4228930" y="4728755"/>
            <a:chExt cx="3137070" cy="1593701"/>
          </a:xfrm>
        </p:grpSpPr>
        <p:pic>
          <p:nvPicPr>
            <p:cNvPr id="75782" name="Picture 6" descr="Middle compartment holds attributes and the bottom one holds operations - implement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8930" y="4728755"/>
              <a:ext cx="2762250" cy="11906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28930" y="5922346"/>
              <a:ext cx="3137070" cy="400110"/>
            </a:xfrm>
            <a:prstGeom prst="rect">
              <a:avLst/>
            </a:prstGeom>
          </p:spPr>
          <p:txBody>
            <a:bodyPr wrap="square">
              <a:spAutoFit/>
            </a:bodyPr>
            <a:lstStyle/>
            <a:p>
              <a:r>
                <a:rPr lang="en-US" sz="1000" b="1" i="1" dirty="0">
                  <a:solidFill>
                    <a:srgbClr val="000000"/>
                  </a:solidFill>
                  <a:latin typeface="Arial" panose="020B0604020202020204" pitchFamily="34" charset="0"/>
                  <a:cs typeface="Arial" panose="020B0604020202020204" pitchFamily="34" charset="0"/>
                </a:rPr>
                <a:t>Class</a:t>
              </a:r>
              <a:r>
                <a:rPr lang="en-US" sz="1000" i="1" dirty="0">
                  <a:solidFill>
                    <a:srgbClr val="000066"/>
                  </a:solidFill>
                  <a:latin typeface="Arial" panose="020B0604020202020204" pitchFamily="34" charset="0"/>
                  <a:cs typeface="Arial" panose="020B0604020202020204" pitchFamily="34" charset="0"/>
                </a:rPr>
                <a:t> </a:t>
              </a:r>
              <a:r>
                <a:rPr lang="en-US" sz="1000" i="1" dirty="0" err="1">
                  <a:solidFill>
                    <a:srgbClr val="000066"/>
                  </a:solidFill>
                  <a:latin typeface="Arial" panose="020B0604020202020204" pitchFamily="34" charset="0"/>
                  <a:cs typeface="Arial" panose="020B0604020202020204" pitchFamily="34" charset="0"/>
                </a:rPr>
                <a:t>SearchService</a:t>
              </a:r>
              <a:r>
                <a:rPr lang="en-US" sz="1000" i="1" dirty="0">
                  <a:solidFill>
                    <a:srgbClr val="000066"/>
                  </a:solidFill>
                  <a:latin typeface="Arial" panose="020B0604020202020204" pitchFamily="34" charset="0"/>
                  <a:cs typeface="Arial" panose="020B0604020202020204" pitchFamily="34" charset="0"/>
                </a:rPr>
                <a:t> - implementation level details.</a:t>
              </a:r>
              <a:br>
                <a:rPr lang="en-US" sz="1000" dirty="0">
                  <a:latin typeface="Arial" panose="020B0604020202020204" pitchFamily="34" charset="0"/>
                  <a:cs typeface="Arial" panose="020B0604020202020204" pitchFamily="34" charset="0"/>
                </a:rPr>
              </a:br>
              <a:r>
                <a:rPr lang="en-US" sz="1000" i="1" dirty="0">
                  <a:solidFill>
                    <a:srgbClr val="000066"/>
                  </a:solidFill>
                  <a:latin typeface="Arial" panose="020B0604020202020204" pitchFamily="34" charset="0"/>
                  <a:cs typeface="Arial" panose="020B0604020202020204" pitchFamily="34" charset="0"/>
                </a:rPr>
                <a:t>The </a:t>
              </a:r>
              <a:r>
                <a:rPr lang="en-US" sz="1000" i="1" dirty="0" err="1">
                  <a:solidFill>
                    <a:srgbClr val="000066"/>
                  </a:solidFill>
                  <a:latin typeface="Arial" panose="020B0604020202020204" pitchFamily="34" charset="0"/>
                  <a:cs typeface="Arial" panose="020B0604020202020204" pitchFamily="34" charset="0"/>
                </a:rPr>
                <a:t>createEngine</a:t>
              </a:r>
              <a:r>
                <a:rPr lang="en-US" sz="1000" i="1" dirty="0">
                  <a:solidFill>
                    <a:srgbClr val="000066"/>
                  </a:solidFill>
                  <a:latin typeface="Arial" panose="020B0604020202020204" pitchFamily="34" charset="0"/>
                  <a:cs typeface="Arial" panose="020B0604020202020204" pitchFamily="34" charset="0"/>
                </a:rPr>
                <a:t> is </a:t>
              </a:r>
              <a:r>
                <a:rPr lang="en-US" sz="1000" b="1" i="1" dirty="0">
                  <a:solidFill>
                    <a:srgbClr val="000000"/>
                  </a:solidFill>
                  <a:latin typeface="Arial" panose="020B0604020202020204" pitchFamily="34" charset="0"/>
                  <a:cs typeface="Arial" panose="020B0604020202020204" pitchFamily="34" charset="0"/>
                </a:rPr>
                <a:t>static</a:t>
              </a:r>
              <a:r>
                <a:rPr lang="en-US" sz="1000" i="1" dirty="0">
                  <a:solidFill>
                    <a:srgbClr val="000066"/>
                  </a:solidFill>
                  <a:latin typeface="Arial" panose="020B0604020202020204" pitchFamily="34" charset="0"/>
                  <a:cs typeface="Arial" panose="020B0604020202020204" pitchFamily="34" charset="0"/>
                </a:rPr>
                <a:t> operation</a:t>
              </a:r>
              <a:endParaRPr lang="fr-FR" sz="1000" dirty="0">
                <a:latin typeface="Arial" panose="020B0604020202020204" pitchFamily="34" charset="0"/>
                <a:cs typeface="Arial" panose="020B0604020202020204" pitchFamily="34" charset="0"/>
              </a:endParaRPr>
            </a:p>
          </p:txBody>
        </p:sp>
      </p:grpSp>
      <p:grpSp>
        <p:nvGrpSpPr>
          <p:cNvPr id="11" name="Group 10"/>
          <p:cNvGrpSpPr/>
          <p:nvPr/>
        </p:nvGrpSpPr>
        <p:grpSpPr>
          <a:xfrm>
            <a:off x="838200" y="4403483"/>
            <a:ext cx="6096000" cy="1351122"/>
            <a:chOff x="1064147" y="4723079"/>
            <a:chExt cx="6096000" cy="1351122"/>
          </a:xfrm>
        </p:grpSpPr>
        <p:pic>
          <p:nvPicPr>
            <p:cNvPr id="75780" name="Picture 4" descr="Middle compartment holds attributes and the bottom one holds operations - analys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4147" y="4723079"/>
              <a:ext cx="1524000" cy="11049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64147" y="5827980"/>
              <a:ext cx="6096000" cy="246221"/>
            </a:xfrm>
            <a:prstGeom prst="rect">
              <a:avLst/>
            </a:prstGeom>
          </p:spPr>
          <p:txBody>
            <a:bodyPr>
              <a:spAutoFit/>
            </a:bodyPr>
            <a:lstStyle/>
            <a:p>
              <a:r>
                <a:rPr lang="en-US" sz="1000" b="1" i="1" dirty="0">
                  <a:solidFill>
                    <a:srgbClr val="000000"/>
                  </a:solidFill>
                  <a:latin typeface="Georgia" panose="02040502050405020303" pitchFamily="18" charset="0"/>
                </a:rPr>
                <a:t>Class</a:t>
              </a:r>
              <a:r>
                <a:rPr lang="en-US" sz="1000" i="1" dirty="0">
                  <a:solidFill>
                    <a:srgbClr val="000066"/>
                  </a:solidFill>
                  <a:latin typeface="Georgia" panose="02040502050405020303" pitchFamily="18" charset="0"/>
                </a:rPr>
                <a:t> </a:t>
              </a:r>
              <a:r>
                <a:rPr lang="en-US" sz="1000" i="1" dirty="0" err="1">
                  <a:solidFill>
                    <a:srgbClr val="000066"/>
                  </a:solidFill>
                  <a:latin typeface="Georgia" panose="02040502050405020303" pitchFamily="18" charset="0"/>
                </a:rPr>
                <a:t>SearchService</a:t>
              </a:r>
              <a:r>
                <a:rPr lang="en-US" sz="1000" i="1" dirty="0">
                  <a:solidFill>
                    <a:srgbClr val="000066"/>
                  </a:solidFill>
                  <a:latin typeface="Georgia" panose="02040502050405020303" pitchFamily="18" charset="0"/>
                </a:rPr>
                <a:t> - analysis level details</a:t>
              </a:r>
              <a:endParaRPr lang="fr-FR" sz="1000" dirty="0"/>
            </a:p>
          </p:txBody>
        </p:sp>
      </p:grpSp>
      <p:grpSp>
        <p:nvGrpSpPr>
          <p:cNvPr id="10" name="Group 9"/>
          <p:cNvGrpSpPr/>
          <p:nvPr/>
        </p:nvGrpSpPr>
        <p:grpSpPr>
          <a:xfrm>
            <a:off x="7917808" y="4012634"/>
            <a:ext cx="6096000" cy="2132821"/>
            <a:chOff x="8143755" y="4377541"/>
            <a:chExt cx="6096000" cy="2132821"/>
          </a:xfrm>
        </p:grpSpPr>
        <p:pic>
          <p:nvPicPr>
            <p:cNvPr id="75784" name="Picture 8" descr="Attributes or operations may be grouped by visibilit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5440" y="4377541"/>
              <a:ext cx="2762250" cy="15240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143755" y="5956364"/>
              <a:ext cx="6096000" cy="553998"/>
            </a:xfrm>
            <a:prstGeom prst="rect">
              <a:avLst/>
            </a:prstGeom>
          </p:spPr>
          <p:txBody>
            <a:bodyPr>
              <a:spAutoFit/>
            </a:bodyPr>
            <a:lstStyle/>
            <a:p>
              <a:r>
                <a:rPr lang="en-US" sz="1000" b="1" i="1" dirty="0">
                  <a:solidFill>
                    <a:srgbClr val="000000"/>
                  </a:solidFill>
                  <a:latin typeface="Arial" panose="020B0604020202020204" pitchFamily="34" charset="0"/>
                  <a:cs typeface="Arial" panose="020B0604020202020204" pitchFamily="34" charset="0"/>
                </a:rPr>
                <a:t>Class</a:t>
              </a:r>
              <a:r>
                <a:rPr lang="en-US" sz="1000" i="1" dirty="0">
                  <a:solidFill>
                    <a:srgbClr val="000066"/>
                  </a:solidFill>
                  <a:latin typeface="Arial" panose="020B0604020202020204" pitchFamily="34" charset="0"/>
                  <a:cs typeface="Arial" panose="020B0604020202020204" pitchFamily="34" charset="0"/>
                </a:rPr>
                <a:t> </a:t>
              </a:r>
              <a:r>
                <a:rPr lang="en-US" sz="1000" i="1" dirty="0" err="1">
                  <a:solidFill>
                    <a:srgbClr val="000066"/>
                  </a:solidFill>
                  <a:latin typeface="Arial" panose="020B0604020202020204" pitchFamily="34" charset="0"/>
                  <a:cs typeface="Arial" panose="020B0604020202020204" pitchFamily="34" charset="0"/>
                </a:rPr>
                <a:t>SearchService</a:t>
              </a:r>
              <a:r>
                <a:rPr lang="en-US" sz="1000" i="1" dirty="0">
                  <a:solidFill>
                    <a:srgbClr val="000066"/>
                  </a:solidFill>
                  <a:latin typeface="Arial" panose="020B0604020202020204" pitchFamily="34" charset="0"/>
                  <a:cs typeface="Arial" panose="020B0604020202020204" pitchFamily="34" charset="0"/>
                </a:rPr>
                <a:t> - attributes and operations grouped by visibility</a:t>
              </a:r>
            </a:p>
            <a:p>
              <a:br>
                <a:rPr lang="en-US" sz="1000" dirty="0">
                  <a:latin typeface="Arial" panose="020B0604020202020204" pitchFamily="34" charset="0"/>
                  <a:cs typeface="Arial" panose="020B0604020202020204" pitchFamily="34" charset="0"/>
                </a:rPr>
              </a:br>
              <a:endParaRPr lang="fr-FR" sz="1000" dirty="0">
                <a:latin typeface="Arial" panose="020B0604020202020204" pitchFamily="34" charset="0"/>
                <a:cs typeface="Arial" panose="020B0604020202020204" pitchFamily="34" charset="0"/>
              </a:endParaRPr>
            </a:p>
          </p:txBody>
        </p:sp>
      </p:grpSp>
      <p:sp>
        <p:nvSpPr>
          <p:cNvPr id="17" name="Rectangle 16"/>
          <p:cNvSpPr/>
          <p:nvPr/>
        </p:nvSpPr>
        <p:spPr>
          <a:xfrm>
            <a:off x="0" y="6598364"/>
            <a:ext cx="340189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9"/>
              </a:rPr>
              <a:t>https://www.uml-diagrams.org/class-reference.html</a:t>
            </a:r>
            <a:r>
              <a:rPr lang="fr-FR" sz="1000" dirty="0"/>
              <a:t> </a:t>
            </a:r>
          </a:p>
        </p:txBody>
      </p:sp>
    </p:spTree>
    <p:extLst>
      <p:ext uri="{BB962C8B-B14F-4D97-AF65-F5344CB8AC3E}">
        <p14:creationId xmlns:p14="http://schemas.microsoft.com/office/powerpoint/2010/main" val="19886824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Abstract, </a:t>
            </a:r>
            <a:r>
              <a:rPr lang="fr-FR" dirty="0" err="1"/>
              <a:t>Nested</a:t>
            </a:r>
            <a:r>
              <a:rPr lang="fr-FR" dirty="0"/>
              <a:t>, Template, Interface</a:t>
            </a:r>
          </a:p>
        </p:txBody>
      </p:sp>
      <p:sp>
        <p:nvSpPr>
          <p:cNvPr id="4" name="Slide Number Placeholder 3"/>
          <p:cNvSpPr>
            <a:spLocks noGrp="1"/>
          </p:cNvSpPr>
          <p:nvPr>
            <p:ph type="sldNum" sz="quarter" idx="12"/>
          </p:nvPr>
        </p:nvSpPr>
        <p:spPr/>
        <p:txBody>
          <a:bodyPr/>
          <a:lstStyle/>
          <a:p>
            <a:fld id="{50488829-712A-49CD-A5AC-8F60246B7228}" type="slidenum">
              <a:rPr lang="en-US" smtClean="0"/>
              <a:t>54</a:t>
            </a:fld>
            <a:endParaRPr lang="en-US"/>
          </a:p>
        </p:txBody>
      </p:sp>
      <p:pic>
        <p:nvPicPr>
          <p:cNvPr id="1028" name="Picture 4" descr="Abstract class has class name in ital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87" y="4926073"/>
            <a:ext cx="1238250" cy="5238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6987" y="5449948"/>
            <a:ext cx="2638303" cy="246221"/>
          </a:xfrm>
          <a:prstGeom prst="rect">
            <a:avLst/>
          </a:prstGeom>
        </p:spPr>
        <p:txBody>
          <a:bodyPr wrap="square">
            <a:spAutoFit/>
          </a:bodyPr>
          <a:lstStyle/>
          <a:p>
            <a:r>
              <a:rPr lang="en-US" sz="1000" i="1" dirty="0">
                <a:latin typeface="Arial" panose="020B0604020202020204" pitchFamily="34" charset="0"/>
                <a:cs typeface="Arial" panose="020B0604020202020204" pitchFamily="34" charset="0"/>
              </a:rPr>
              <a:t>Abstract class (italics)</a:t>
            </a:r>
            <a:endParaRPr lang="fr-FR" sz="1000" i="1" dirty="0">
              <a:latin typeface="Arial" panose="020B0604020202020204" pitchFamily="34" charset="0"/>
              <a:cs typeface="Arial" panose="020B0604020202020204" pitchFamily="34" charset="0"/>
            </a:endParaRPr>
          </a:p>
        </p:txBody>
      </p:sp>
      <p:pic>
        <p:nvPicPr>
          <p:cNvPr id="1032" name="Picture 8" descr="Class LinkedList is nesting the Element interface. The Element is in scope of the LinkedList name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790" y="3830388"/>
            <a:ext cx="1143000" cy="16668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673790" y="5494576"/>
            <a:ext cx="1701699" cy="707886"/>
          </a:xfrm>
          <a:prstGeom prst="rect">
            <a:avLst/>
          </a:prstGeom>
        </p:spPr>
        <p:txBody>
          <a:bodyPr wrap="square">
            <a:spAutoFit/>
          </a:bodyPr>
          <a:lstStyle/>
          <a:p>
            <a:r>
              <a:rPr lang="en-US" sz="1000" i="1" dirty="0">
                <a:latin typeface="Arial" panose="020B0604020202020204" pitchFamily="34" charset="0"/>
                <a:cs typeface="Arial" panose="020B0604020202020204" pitchFamily="34" charset="0"/>
              </a:rPr>
              <a:t>Class </a:t>
            </a:r>
            <a:r>
              <a:rPr lang="en-US" sz="1000" i="1" dirty="0" err="1">
                <a:latin typeface="Arial" panose="020B0604020202020204" pitchFamily="34" charset="0"/>
                <a:cs typeface="Arial" panose="020B0604020202020204" pitchFamily="34" charset="0"/>
              </a:rPr>
              <a:t>LinkedList</a:t>
            </a:r>
            <a:r>
              <a:rPr lang="en-US" sz="1000" i="1" dirty="0">
                <a:latin typeface="Arial" panose="020B0604020202020204" pitchFamily="34" charset="0"/>
                <a:cs typeface="Arial" panose="020B0604020202020204" pitchFamily="34" charset="0"/>
              </a:rPr>
              <a:t> is nesting the Element interface. The Element is in scope of the </a:t>
            </a:r>
            <a:r>
              <a:rPr lang="en-US" sz="1000" i="1" dirty="0" err="1">
                <a:latin typeface="Arial" panose="020B0604020202020204" pitchFamily="34" charset="0"/>
                <a:cs typeface="Arial" panose="020B0604020202020204" pitchFamily="34" charset="0"/>
              </a:rPr>
              <a:t>LinkedList</a:t>
            </a:r>
            <a:r>
              <a:rPr lang="en-US" sz="1000" i="1" dirty="0">
                <a:latin typeface="Arial" panose="020B0604020202020204" pitchFamily="34" charset="0"/>
                <a:cs typeface="Arial" panose="020B0604020202020204" pitchFamily="34" charset="0"/>
              </a:rPr>
              <a:t> namespace.</a:t>
            </a:r>
            <a:endParaRPr lang="fr-FR" sz="1000" i="1" dirty="0">
              <a:latin typeface="Arial" panose="020B0604020202020204" pitchFamily="34" charset="0"/>
              <a:cs typeface="Arial" panose="020B0604020202020204" pitchFamily="34" charset="0"/>
            </a:endParaRPr>
          </a:p>
        </p:txBody>
      </p:sp>
      <p:pic>
        <p:nvPicPr>
          <p:cNvPr id="1036" name="Picture 12" descr="Template class Array and bound class Custom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1174" y="3341926"/>
            <a:ext cx="2362200" cy="21526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033878" y="5494576"/>
            <a:ext cx="1701699" cy="861774"/>
          </a:xfrm>
          <a:prstGeom prst="rect">
            <a:avLst/>
          </a:prstGeom>
        </p:spPr>
        <p:txBody>
          <a:bodyPr wrap="square">
            <a:spAutoFit/>
          </a:bodyPr>
          <a:lstStyle/>
          <a:p>
            <a:r>
              <a:rPr lang="en-US" sz="1000" i="1" dirty="0">
                <a:latin typeface="Arial" panose="020B0604020202020204" pitchFamily="34" charset="0"/>
                <a:cs typeface="Arial" panose="020B0604020202020204" pitchFamily="34" charset="0"/>
              </a:rPr>
              <a:t>Template class Array and bound class Customers. The Customers class is an Array of 24 objects of Customer class.</a:t>
            </a:r>
          </a:p>
        </p:txBody>
      </p:sp>
      <p:sp>
        <p:nvSpPr>
          <p:cNvPr id="17" name="Title 1"/>
          <p:cNvSpPr txBox="1">
            <a:spLocks/>
          </p:cNvSpPr>
          <p:nvPr/>
        </p:nvSpPr>
        <p:spPr>
          <a:xfrm>
            <a:off x="838200" y="3535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Abstract, Nested, Template, Interface</a:t>
            </a:r>
            <a:endParaRPr lang="fr-FR" dirty="0"/>
          </a:p>
        </p:txBody>
      </p:sp>
      <p:pic>
        <p:nvPicPr>
          <p:cNvPr id="1040" name="Picture 16" descr="Interface shown as a rectangle with the keyword interf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3075" y="1661769"/>
            <a:ext cx="12382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nterface shown as a rectangle with compartmen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7758" y="2524044"/>
            <a:ext cx="2381250" cy="131445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nterface realization dependency from a classifier to an interfa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29700" y="4418251"/>
            <a:ext cx="19050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Usage dependency from a classifier to an interfa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04933" y="5583336"/>
            <a:ext cx="1866900" cy="61912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8847758" y="4955790"/>
            <a:ext cx="2638303" cy="246221"/>
          </a:xfrm>
          <a:prstGeom prst="rect">
            <a:avLst/>
          </a:prstGeom>
        </p:spPr>
        <p:txBody>
          <a:bodyPr wrap="square">
            <a:spAutoFit/>
          </a:bodyPr>
          <a:lstStyle/>
          <a:p>
            <a:r>
              <a:rPr lang="en-US" sz="1000" i="1" dirty="0">
                <a:latin typeface="Arial" panose="020B0604020202020204" pitchFamily="34" charset="0"/>
                <a:cs typeface="Arial" panose="020B0604020202020204" pitchFamily="34" charset="0"/>
              </a:rPr>
              <a:t>Interface realization</a:t>
            </a:r>
            <a:endParaRPr lang="fr-FR" sz="1000" i="1" dirty="0">
              <a:latin typeface="Arial" panose="020B0604020202020204" pitchFamily="34" charset="0"/>
              <a:cs typeface="Arial" panose="020B0604020202020204" pitchFamily="34" charset="0"/>
            </a:endParaRPr>
          </a:p>
        </p:txBody>
      </p:sp>
      <p:sp>
        <p:nvSpPr>
          <p:cNvPr id="25" name="Rectangle 24"/>
          <p:cNvSpPr/>
          <p:nvPr/>
        </p:nvSpPr>
        <p:spPr>
          <a:xfrm>
            <a:off x="8847758" y="6221664"/>
            <a:ext cx="2638303" cy="246221"/>
          </a:xfrm>
          <a:prstGeom prst="rect">
            <a:avLst/>
          </a:prstGeom>
        </p:spPr>
        <p:txBody>
          <a:bodyPr wrap="square">
            <a:spAutoFit/>
          </a:bodyPr>
          <a:lstStyle/>
          <a:p>
            <a:r>
              <a:rPr lang="en-US" sz="1000" i="1" dirty="0">
                <a:latin typeface="Arial" panose="020B0604020202020204" pitchFamily="34" charset="0"/>
                <a:cs typeface="Arial" panose="020B0604020202020204" pitchFamily="34" charset="0"/>
              </a:rPr>
              <a:t>Interface usage</a:t>
            </a:r>
            <a:endParaRPr lang="fr-FR" sz="1000" i="1" dirty="0">
              <a:latin typeface="Arial" panose="020B0604020202020204" pitchFamily="34" charset="0"/>
              <a:cs typeface="Arial" panose="020B0604020202020204" pitchFamily="34" charset="0"/>
            </a:endParaRPr>
          </a:p>
        </p:txBody>
      </p:sp>
      <p:sp>
        <p:nvSpPr>
          <p:cNvPr id="26" name="Rectangle 25"/>
          <p:cNvSpPr/>
          <p:nvPr/>
        </p:nvSpPr>
        <p:spPr>
          <a:xfrm>
            <a:off x="8847757" y="3823346"/>
            <a:ext cx="2638303" cy="400110"/>
          </a:xfrm>
          <a:prstGeom prst="rect">
            <a:avLst/>
          </a:prstGeom>
        </p:spPr>
        <p:txBody>
          <a:bodyPr wrap="square">
            <a:spAutoFit/>
          </a:bodyPr>
          <a:lstStyle/>
          <a:p>
            <a:r>
              <a:rPr lang="en-US" sz="1000" i="1" dirty="0">
                <a:latin typeface="Arial" panose="020B0604020202020204" pitchFamily="34" charset="0"/>
                <a:cs typeface="Arial" panose="020B0604020202020204" pitchFamily="34" charset="0"/>
              </a:rPr>
              <a:t>Various kinds of constraints or protocol specifications (ordering restrictions)</a:t>
            </a:r>
            <a:endParaRPr lang="fr-FR" sz="1000" i="1" dirty="0">
              <a:latin typeface="Arial" panose="020B0604020202020204" pitchFamily="34" charset="0"/>
              <a:cs typeface="Arial" panose="020B0604020202020204" pitchFamily="34" charset="0"/>
            </a:endParaRPr>
          </a:p>
        </p:txBody>
      </p:sp>
      <p:sp>
        <p:nvSpPr>
          <p:cNvPr id="27" name="Rectangle 26"/>
          <p:cNvSpPr/>
          <p:nvPr/>
        </p:nvSpPr>
        <p:spPr>
          <a:xfrm>
            <a:off x="9363075" y="2223744"/>
            <a:ext cx="2638303" cy="246221"/>
          </a:xfrm>
          <a:prstGeom prst="rect">
            <a:avLst/>
          </a:prstGeom>
        </p:spPr>
        <p:txBody>
          <a:bodyPr wrap="square">
            <a:spAutoFit/>
          </a:bodyPr>
          <a:lstStyle/>
          <a:p>
            <a:r>
              <a:rPr lang="en-US" sz="1000" i="1" dirty="0">
                <a:latin typeface="Arial" panose="020B0604020202020204" pitchFamily="34" charset="0"/>
                <a:cs typeface="Arial" panose="020B0604020202020204" pitchFamily="34" charset="0"/>
              </a:rPr>
              <a:t>An interface</a:t>
            </a:r>
            <a:endParaRPr lang="fr-FR" sz="1000" i="1" dirty="0">
              <a:latin typeface="Arial" panose="020B0604020202020204" pitchFamily="34" charset="0"/>
              <a:cs typeface="Arial" panose="020B0604020202020204" pitchFamily="34" charset="0"/>
            </a:endParaRPr>
          </a:p>
        </p:txBody>
      </p:sp>
      <p:sp>
        <p:nvSpPr>
          <p:cNvPr id="19" name="Rectangle 18"/>
          <p:cNvSpPr/>
          <p:nvPr/>
        </p:nvSpPr>
        <p:spPr>
          <a:xfrm>
            <a:off x="0" y="6598364"/>
            <a:ext cx="340189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9"/>
              </a:rPr>
              <a:t>https://www.uml-diagrams.org/class-reference.html</a:t>
            </a:r>
            <a:r>
              <a:rPr lang="fr-FR" sz="1000" dirty="0"/>
              <a:t> </a:t>
            </a:r>
          </a:p>
        </p:txBody>
      </p:sp>
    </p:spTree>
    <p:extLst>
      <p:ext uri="{BB962C8B-B14F-4D97-AF65-F5344CB8AC3E}">
        <p14:creationId xmlns:p14="http://schemas.microsoft.com/office/powerpoint/2010/main" val="15394376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Objects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55</a:t>
            </a:fld>
            <a:endParaRPr lang="en-US"/>
          </a:p>
        </p:txBody>
      </p:sp>
      <p:pic>
        <p:nvPicPr>
          <p:cNvPr id="3074" name="Picture 2" descr="Class instance (object) could have no name - anonymo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68" y="2244876"/>
            <a:ext cx="1114425" cy="609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lass instance (object) could have no associated classif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886" y="2244876"/>
            <a:ext cx="1114425" cy="609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lass instance (object) could have a name, class and namespace (package) specifi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0404" y="2187725"/>
            <a:ext cx="1381125" cy="66675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nstance value is shown either after an equal sign or below the instance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5622" y="2197250"/>
            <a:ext cx="1381125" cy="65722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lots are shown with the feature name followed by an equal sign and a val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0841" y="1844826"/>
            <a:ext cx="1714500" cy="10096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33368" y="2854476"/>
            <a:ext cx="1114424" cy="553998"/>
          </a:xfrm>
          <a:prstGeom prst="rect">
            <a:avLst/>
          </a:prstGeom>
        </p:spPr>
        <p:txBody>
          <a:bodyPr wrap="square">
            <a:spAutoFit/>
          </a:bodyPr>
          <a:lstStyle/>
          <a:p>
            <a:r>
              <a:rPr lang="en-US" sz="1000" i="1" dirty="0"/>
              <a:t>Anonymous instance of the Customer class</a:t>
            </a:r>
            <a:endParaRPr lang="fr-FR" sz="1000" i="1" dirty="0"/>
          </a:p>
        </p:txBody>
      </p:sp>
      <p:sp>
        <p:nvSpPr>
          <p:cNvPr id="19" name="Rectangle 18"/>
          <p:cNvSpPr/>
          <p:nvPr/>
        </p:nvSpPr>
        <p:spPr>
          <a:xfrm>
            <a:off x="2360071" y="2854476"/>
            <a:ext cx="1114424" cy="707886"/>
          </a:xfrm>
          <a:prstGeom prst="rect">
            <a:avLst/>
          </a:prstGeom>
        </p:spPr>
        <p:txBody>
          <a:bodyPr wrap="square">
            <a:spAutoFit/>
          </a:bodyPr>
          <a:lstStyle/>
          <a:p>
            <a:r>
              <a:rPr lang="en-US" sz="1000" i="1" dirty="0"/>
              <a:t>Instance </a:t>
            </a:r>
            <a:r>
              <a:rPr lang="en-US" sz="1000" i="1" dirty="0" err="1"/>
              <a:t>newPatient</a:t>
            </a:r>
            <a:r>
              <a:rPr lang="en-US" sz="1000" i="1" dirty="0"/>
              <a:t> of the unnamed or unknown class</a:t>
            </a:r>
            <a:endParaRPr lang="fr-FR" sz="1000" i="1" dirty="0"/>
          </a:p>
        </p:txBody>
      </p:sp>
      <p:sp>
        <p:nvSpPr>
          <p:cNvPr id="20" name="Rectangle 19"/>
          <p:cNvSpPr/>
          <p:nvPr/>
        </p:nvSpPr>
        <p:spPr>
          <a:xfrm>
            <a:off x="4276927" y="2820153"/>
            <a:ext cx="1114424" cy="1169551"/>
          </a:xfrm>
          <a:prstGeom prst="rect">
            <a:avLst/>
          </a:prstGeom>
        </p:spPr>
        <p:txBody>
          <a:bodyPr wrap="square">
            <a:spAutoFit/>
          </a:bodyPr>
          <a:lstStyle/>
          <a:p>
            <a:r>
              <a:rPr lang="en-US" sz="1000" i="1" dirty="0"/>
              <a:t>Instance front-facing-cam of the Camera class from </a:t>
            </a:r>
            <a:r>
              <a:rPr lang="en-US" sz="1000" i="1" dirty="0" err="1"/>
              <a:t>android.hardware</a:t>
            </a:r>
            <a:r>
              <a:rPr lang="en-US" sz="1000" i="1" dirty="0"/>
              <a:t> package.</a:t>
            </a:r>
          </a:p>
          <a:p>
            <a:endParaRPr lang="en-US" sz="1000" i="1" dirty="0"/>
          </a:p>
        </p:txBody>
      </p:sp>
      <p:sp>
        <p:nvSpPr>
          <p:cNvPr id="26" name="Rectangle 25"/>
          <p:cNvSpPr/>
          <p:nvPr/>
        </p:nvSpPr>
        <p:spPr>
          <a:xfrm>
            <a:off x="6515622" y="2820152"/>
            <a:ext cx="1114424" cy="1015663"/>
          </a:xfrm>
          <a:prstGeom prst="rect">
            <a:avLst/>
          </a:prstGeom>
        </p:spPr>
        <p:txBody>
          <a:bodyPr wrap="square">
            <a:spAutoFit/>
          </a:bodyPr>
          <a:lstStyle/>
          <a:p>
            <a:r>
              <a:rPr lang="en-US" sz="1000" i="1" dirty="0"/>
              <a:t>Instance </a:t>
            </a:r>
            <a:r>
              <a:rPr lang="en-US" sz="1000" i="1" dirty="0" err="1"/>
              <a:t>orderPaid</a:t>
            </a:r>
            <a:r>
              <a:rPr lang="en-US" sz="1000" i="1" dirty="0"/>
              <a:t> of the Date class</a:t>
            </a:r>
          </a:p>
          <a:p>
            <a:r>
              <a:rPr lang="en-US" sz="1000" i="1" dirty="0"/>
              <a:t>has value July 31, 2011 3:00 pm.</a:t>
            </a:r>
          </a:p>
          <a:p>
            <a:endParaRPr lang="en-US" sz="1000" i="1" dirty="0"/>
          </a:p>
        </p:txBody>
      </p:sp>
      <p:sp>
        <p:nvSpPr>
          <p:cNvPr id="27" name="Rectangle 26"/>
          <p:cNvSpPr/>
          <p:nvPr/>
        </p:nvSpPr>
        <p:spPr>
          <a:xfrm>
            <a:off x="8720840" y="2854476"/>
            <a:ext cx="1114424" cy="1015663"/>
          </a:xfrm>
          <a:prstGeom prst="rect">
            <a:avLst/>
          </a:prstGeom>
        </p:spPr>
        <p:txBody>
          <a:bodyPr wrap="square">
            <a:spAutoFit/>
          </a:bodyPr>
          <a:lstStyle/>
          <a:p>
            <a:r>
              <a:rPr lang="en-US" sz="1000" i="1" dirty="0"/>
              <a:t>Instance </a:t>
            </a:r>
            <a:r>
              <a:rPr lang="en-US" sz="1000" i="1" dirty="0" err="1"/>
              <a:t>newPatient</a:t>
            </a:r>
            <a:r>
              <a:rPr lang="en-US" sz="1000" i="1" dirty="0"/>
              <a:t> of the Patient class</a:t>
            </a:r>
          </a:p>
          <a:p>
            <a:r>
              <a:rPr lang="en-US" sz="1000" i="1" dirty="0"/>
              <a:t>has slots with values specified.</a:t>
            </a:r>
          </a:p>
          <a:p>
            <a:endParaRPr lang="en-US" sz="1000" i="1" dirty="0"/>
          </a:p>
        </p:txBody>
      </p:sp>
      <p:sp>
        <p:nvSpPr>
          <p:cNvPr id="14" name="Rectangle 13"/>
          <p:cNvSpPr/>
          <p:nvPr/>
        </p:nvSpPr>
        <p:spPr>
          <a:xfrm>
            <a:off x="0" y="6598364"/>
            <a:ext cx="340189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7"/>
              </a:rPr>
              <a:t>https://www.uml-diagrams.org/class-reference.html</a:t>
            </a:r>
            <a:r>
              <a:rPr lang="fr-FR" sz="1000" dirty="0"/>
              <a:t> </a:t>
            </a:r>
          </a:p>
        </p:txBody>
      </p:sp>
    </p:spTree>
    <p:extLst>
      <p:ext uri="{BB962C8B-B14F-4D97-AF65-F5344CB8AC3E}">
        <p14:creationId xmlns:p14="http://schemas.microsoft.com/office/powerpoint/2010/main" val="1720307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Data Type, primitive type, </a:t>
            </a:r>
            <a:r>
              <a:rPr lang="fr-FR" dirty="0" err="1"/>
              <a:t>enumeration</a:t>
            </a:r>
            <a:r>
              <a:rPr lang="fr-FR" dirty="0"/>
              <a:t> type</a:t>
            </a:r>
          </a:p>
        </p:txBody>
      </p:sp>
      <p:sp>
        <p:nvSpPr>
          <p:cNvPr id="4" name="Slide Number Placeholder 3"/>
          <p:cNvSpPr>
            <a:spLocks noGrp="1"/>
          </p:cNvSpPr>
          <p:nvPr>
            <p:ph type="sldNum" sz="quarter" idx="12"/>
          </p:nvPr>
        </p:nvSpPr>
        <p:spPr/>
        <p:txBody>
          <a:bodyPr/>
          <a:lstStyle/>
          <a:p>
            <a:fld id="{50488829-712A-49CD-A5AC-8F60246B7228}" type="slidenum">
              <a:rPr lang="en-US" smtClean="0"/>
              <a:t>56</a:t>
            </a:fld>
            <a:endParaRPr lang="en-US"/>
          </a:p>
        </p:txBody>
      </p:sp>
      <p:pic>
        <p:nvPicPr>
          <p:cNvPr id="4098" name="Picture 2" descr="Data type shown as rectangle symbol with keyword dataType - Date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970" y="1836988"/>
            <a:ext cx="1047750" cy="5429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tructured data type shown with atributes - Add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970" y="2758085"/>
            <a:ext cx="13335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ttributes of the Patient class are of data types Name, Gender, DateTime, Address and Vis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6793" y="4385259"/>
            <a:ext cx="1714500" cy="14954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01970" y="2348123"/>
            <a:ext cx="1499604" cy="400110"/>
          </a:xfrm>
          <a:prstGeom prst="rect">
            <a:avLst/>
          </a:prstGeom>
        </p:spPr>
        <p:txBody>
          <a:bodyPr wrap="square">
            <a:spAutoFit/>
          </a:bodyPr>
          <a:lstStyle/>
          <a:p>
            <a:r>
              <a:rPr lang="en-US" sz="1000" i="1" dirty="0" err="1"/>
              <a:t>DateTime</a:t>
            </a:r>
            <a:r>
              <a:rPr lang="en-US" sz="1000" i="1" dirty="0"/>
              <a:t> data type</a:t>
            </a:r>
          </a:p>
          <a:p>
            <a:endParaRPr lang="en-US" sz="1000" i="1" dirty="0"/>
          </a:p>
        </p:txBody>
      </p:sp>
      <p:sp>
        <p:nvSpPr>
          <p:cNvPr id="9" name="Rectangle 8"/>
          <p:cNvSpPr/>
          <p:nvPr/>
        </p:nvSpPr>
        <p:spPr>
          <a:xfrm>
            <a:off x="1601970" y="4078844"/>
            <a:ext cx="1499604" cy="246221"/>
          </a:xfrm>
          <a:prstGeom prst="rect">
            <a:avLst/>
          </a:prstGeom>
        </p:spPr>
        <p:txBody>
          <a:bodyPr wrap="square">
            <a:spAutoFit/>
          </a:bodyPr>
          <a:lstStyle/>
          <a:p>
            <a:r>
              <a:rPr lang="en-US" sz="1000" i="1" dirty="0"/>
              <a:t>Structured data type</a:t>
            </a:r>
          </a:p>
        </p:txBody>
      </p:sp>
      <p:sp>
        <p:nvSpPr>
          <p:cNvPr id="5" name="Rectangle 4"/>
          <p:cNvSpPr/>
          <p:nvPr/>
        </p:nvSpPr>
        <p:spPr>
          <a:xfrm>
            <a:off x="1606793" y="5880625"/>
            <a:ext cx="1888320" cy="707886"/>
          </a:xfrm>
          <a:prstGeom prst="rect">
            <a:avLst/>
          </a:prstGeom>
        </p:spPr>
        <p:txBody>
          <a:bodyPr wrap="square">
            <a:spAutoFit/>
          </a:bodyPr>
          <a:lstStyle/>
          <a:p>
            <a:r>
              <a:rPr lang="fr-FR" sz="1000" dirty="0" err="1"/>
              <a:t>Attributes</a:t>
            </a:r>
            <a:r>
              <a:rPr lang="fr-FR" sz="1000" dirty="0"/>
              <a:t> of the Patient class are of data types Name, </a:t>
            </a:r>
            <a:r>
              <a:rPr lang="fr-FR" sz="1000" dirty="0" err="1"/>
              <a:t>Gender</a:t>
            </a:r>
            <a:r>
              <a:rPr lang="fr-FR" sz="1000" dirty="0"/>
              <a:t>, </a:t>
            </a:r>
            <a:r>
              <a:rPr lang="fr-FR" sz="1000" dirty="0" err="1"/>
              <a:t>DateTime</a:t>
            </a:r>
            <a:r>
              <a:rPr lang="fr-FR" sz="1000" dirty="0"/>
              <a:t>, </a:t>
            </a:r>
            <a:r>
              <a:rPr lang="fr-FR" sz="1000" dirty="0" err="1"/>
              <a:t>Address</a:t>
            </a:r>
            <a:r>
              <a:rPr lang="fr-FR" sz="1000" dirty="0"/>
              <a:t> and </a:t>
            </a:r>
            <a:r>
              <a:rPr lang="fr-FR" sz="1000" dirty="0" err="1"/>
              <a:t>Visit</a:t>
            </a:r>
            <a:r>
              <a:rPr lang="fr-FR" sz="1000" dirty="0"/>
              <a:t>.</a:t>
            </a:r>
          </a:p>
          <a:p>
            <a:endParaRPr lang="fr-FR" sz="1000" dirty="0"/>
          </a:p>
        </p:txBody>
      </p:sp>
      <p:pic>
        <p:nvPicPr>
          <p:cNvPr id="4104" name="Picture 8" descr="Primitive data type We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2689" y="1884446"/>
            <a:ext cx="1047750" cy="54292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132689" y="2427372"/>
            <a:ext cx="1499604" cy="1169551"/>
          </a:xfrm>
          <a:prstGeom prst="rect">
            <a:avLst/>
          </a:prstGeom>
        </p:spPr>
        <p:txBody>
          <a:bodyPr wrap="square">
            <a:spAutoFit/>
          </a:bodyPr>
          <a:lstStyle/>
          <a:p>
            <a:r>
              <a:rPr lang="en-US" sz="1000" i="1" dirty="0"/>
              <a:t>Primitive data type. Standard UML primitive types include:</a:t>
            </a:r>
          </a:p>
          <a:p>
            <a:r>
              <a:rPr lang="en-US" sz="1000" i="1" dirty="0"/>
              <a:t>- Boolean,</a:t>
            </a:r>
          </a:p>
          <a:p>
            <a:r>
              <a:rPr lang="en-US" sz="1000" i="1" dirty="0"/>
              <a:t>- Integer,</a:t>
            </a:r>
          </a:p>
          <a:p>
            <a:r>
              <a:rPr lang="en-US" sz="1000" i="1" dirty="0"/>
              <a:t>- </a:t>
            </a:r>
            <a:r>
              <a:rPr lang="en-US" sz="1000" i="1" dirty="0" err="1"/>
              <a:t>UnlimitedNatural</a:t>
            </a:r>
            <a:r>
              <a:rPr lang="en-US" sz="1000" i="1" dirty="0"/>
              <a:t>,</a:t>
            </a:r>
          </a:p>
          <a:p>
            <a:r>
              <a:rPr lang="en-US" sz="1000" i="1" dirty="0"/>
              <a:t>- String.</a:t>
            </a:r>
          </a:p>
        </p:txBody>
      </p:sp>
      <p:pic>
        <p:nvPicPr>
          <p:cNvPr id="4108" name="Picture 12" descr="Enumeration AccountTyp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8015" y="1884446"/>
            <a:ext cx="1333500" cy="10668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818015" y="2951247"/>
            <a:ext cx="1499604" cy="707886"/>
          </a:xfrm>
          <a:prstGeom prst="rect">
            <a:avLst/>
          </a:prstGeom>
        </p:spPr>
        <p:txBody>
          <a:bodyPr wrap="square">
            <a:spAutoFit/>
          </a:bodyPr>
          <a:lstStyle/>
          <a:p>
            <a:r>
              <a:rPr lang="en-US" sz="1000" i="1" dirty="0"/>
              <a:t> values are enumerated in the model as user-defined enumeration literals</a:t>
            </a:r>
          </a:p>
        </p:txBody>
      </p:sp>
      <p:sp>
        <p:nvSpPr>
          <p:cNvPr id="14" name="Rectangle 13"/>
          <p:cNvSpPr/>
          <p:nvPr/>
        </p:nvSpPr>
        <p:spPr>
          <a:xfrm>
            <a:off x="0" y="6598364"/>
            <a:ext cx="340189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7"/>
              </a:rPr>
              <a:t>https://www.uml-diagrams.org/class-reference.html</a:t>
            </a:r>
            <a:r>
              <a:rPr lang="fr-FR" sz="1000" dirty="0"/>
              <a:t> </a:t>
            </a:r>
          </a:p>
        </p:txBody>
      </p:sp>
    </p:spTree>
    <p:extLst>
      <p:ext uri="{BB962C8B-B14F-4D97-AF65-F5344CB8AC3E}">
        <p14:creationId xmlns:p14="http://schemas.microsoft.com/office/powerpoint/2010/main" val="6498394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Operations</a:t>
            </a:r>
          </a:p>
        </p:txBody>
      </p:sp>
      <p:sp>
        <p:nvSpPr>
          <p:cNvPr id="4" name="Slide Number Placeholder 3"/>
          <p:cNvSpPr>
            <a:spLocks noGrp="1"/>
          </p:cNvSpPr>
          <p:nvPr>
            <p:ph type="sldNum" sz="quarter" idx="12"/>
          </p:nvPr>
        </p:nvSpPr>
        <p:spPr/>
        <p:txBody>
          <a:bodyPr/>
          <a:lstStyle/>
          <a:p>
            <a:fld id="{50488829-712A-49CD-A5AC-8F60246B7228}" type="slidenum">
              <a:rPr lang="en-US" smtClean="0"/>
              <a:t>57</a:t>
            </a:fld>
            <a:endParaRPr lang="en-US"/>
          </a:p>
        </p:txBody>
      </p:sp>
      <p:sp>
        <p:nvSpPr>
          <p:cNvPr id="5" name="Rectangle 4"/>
          <p:cNvSpPr/>
          <p:nvPr/>
        </p:nvSpPr>
        <p:spPr>
          <a:xfrm>
            <a:off x="155574" y="3503696"/>
            <a:ext cx="2286683" cy="861774"/>
          </a:xfrm>
          <a:prstGeom prst="rect">
            <a:avLst/>
          </a:prstGeom>
        </p:spPr>
        <p:txBody>
          <a:bodyPr wrap="square">
            <a:spAutoFit/>
          </a:bodyPr>
          <a:lstStyle/>
          <a:p>
            <a:r>
              <a:rPr lang="fr-FR" sz="1000" dirty="0"/>
              <a:t>Operations </a:t>
            </a:r>
            <a:r>
              <a:rPr lang="fr-FR" sz="1000" dirty="0" err="1"/>
              <a:t>with</a:t>
            </a:r>
            <a:r>
              <a:rPr lang="fr-FR" sz="1000" dirty="0"/>
              <a:t> </a:t>
            </a:r>
            <a:r>
              <a:rPr lang="fr-FR" sz="1000" dirty="0" err="1"/>
              <a:t>different</a:t>
            </a:r>
            <a:r>
              <a:rPr lang="fr-FR" sz="1000" dirty="0"/>
              <a:t> </a:t>
            </a:r>
            <a:r>
              <a:rPr lang="fr-FR" sz="1000" dirty="0" err="1"/>
              <a:t>visibilities</a:t>
            </a:r>
            <a:endParaRPr lang="fr-FR" sz="1000" dirty="0"/>
          </a:p>
          <a:p>
            <a:r>
              <a:rPr lang="en-US" sz="1000" dirty="0" err="1"/>
              <a:t>executeQuery</a:t>
            </a:r>
            <a:r>
              <a:rPr lang="en-US" sz="1000" dirty="0"/>
              <a:t>  is public, </a:t>
            </a:r>
            <a:r>
              <a:rPr lang="en-US" sz="1000" dirty="0" err="1"/>
              <a:t>isPoolable</a:t>
            </a:r>
            <a:r>
              <a:rPr lang="en-US" sz="1000" dirty="0"/>
              <a:t> is protected, </a:t>
            </a:r>
            <a:r>
              <a:rPr lang="en-US" sz="1000" dirty="0" err="1"/>
              <a:t>getQueryTimeout</a:t>
            </a:r>
            <a:r>
              <a:rPr lang="en-US" sz="1000" dirty="0"/>
              <a:t> has package visibility, </a:t>
            </a:r>
          </a:p>
          <a:p>
            <a:r>
              <a:rPr lang="en-US" sz="1000" dirty="0" err="1"/>
              <a:t>clearWarnings</a:t>
            </a:r>
            <a:r>
              <a:rPr lang="en-US" sz="1000" dirty="0"/>
              <a:t> is private.</a:t>
            </a:r>
            <a:endParaRPr lang="fr-FR" sz="1000" dirty="0"/>
          </a:p>
        </p:txBody>
      </p:sp>
      <p:pic>
        <p:nvPicPr>
          <p:cNvPr id="6146" name="Picture 2" descr="Visibility of the operation could be public, proected, package, or priv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417846"/>
            <a:ext cx="26670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ignature of the operation has optional parameter list and return specifi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704" y="2370220"/>
            <a:ext cx="2667000" cy="113347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662704" y="3503696"/>
            <a:ext cx="2286683" cy="1631216"/>
          </a:xfrm>
          <a:prstGeom prst="rect">
            <a:avLst/>
          </a:prstGeom>
        </p:spPr>
        <p:txBody>
          <a:bodyPr wrap="square">
            <a:spAutoFit/>
          </a:bodyPr>
          <a:lstStyle/>
          <a:p>
            <a:r>
              <a:rPr lang="en-US" sz="1000" dirty="0"/>
              <a:t>static operations are underlined</a:t>
            </a:r>
          </a:p>
          <a:p>
            <a:r>
              <a:rPr lang="en-US" sz="1000" dirty="0"/>
              <a:t>operations have a signature, with parameters, and a return type.</a:t>
            </a:r>
            <a:br>
              <a:rPr lang="en-US" sz="1000" dirty="0"/>
            </a:br>
            <a:r>
              <a:rPr lang="en-US" sz="1000" dirty="0"/>
              <a:t>File has two static operations - create and </a:t>
            </a:r>
            <a:r>
              <a:rPr lang="en-US" sz="1000" dirty="0" err="1"/>
              <a:t>slashify</a:t>
            </a:r>
            <a:r>
              <a:rPr lang="en-US" sz="1000" dirty="0"/>
              <a:t>. Create has two parameters and returns File. </a:t>
            </a:r>
            <a:r>
              <a:rPr lang="en-US" sz="1000" dirty="0" err="1"/>
              <a:t>Slashify</a:t>
            </a:r>
            <a:r>
              <a:rPr lang="en-US" sz="1000" dirty="0"/>
              <a:t> is private operation. Operation </a:t>
            </a:r>
            <a:r>
              <a:rPr lang="en-US" sz="1000" dirty="0" err="1"/>
              <a:t>listFiles</a:t>
            </a:r>
            <a:r>
              <a:rPr lang="en-US" sz="1000" dirty="0"/>
              <a:t> returns array of files. Operations </a:t>
            </a:r>
            <a:r>
              <a:rPr lang="en-US" sz="1000" dirty="0" err="1"/>
              <a:t>getName</a:t>
            </a:r>
            <a:r>
              <a:rPr lang="en-US" sz="1000" dirty="0"/>
              <a:t> and </a:t>
            </a:r>
            <a:r>
              <a:rPr lang="en-US" sz="1000" dirty="0" err="1"/>
              <a:t>listFiles</a:t>
            </a:r>
            <a:r>
              <a:rPr lang="en-US" sz="1000" dirty="0"/>
              <a:t> either have no parameters or parameters were suppressed.</a:t>
            </a:r>
            <a:endParaRPr lang="fr-FR" sz="1000" dirty="0"/>
          </a:p>
        </p:txBody>
      </p:sp>
      <p:pic>
        <p:nvPicPr>
          <p:cNvPr id="6150" name="Picture 6" descr="Direction of parameter could be in, out, inout, or retur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9833" y="2370220"/>
            <a:ext cx="2667000" cy="10668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7169833" y="3437021"/>
            <a:ext cx="2286683" cy="1785104"/>
          </a:xfrm>
          <a:prstGeom prst="rect">
            <a:avLst/>
          </a:prstGeom>
        </p:spPr>
        <p:txBody>
          <a:bodyPr wrap="square">
            <a:spAutoFit/>
          </a:bodyPr>
          <a:lstStyle/>
          <a:p>
            <a:r>
              <a:rPr lang="en-US" sz="1000" dirty="0"/>
              <a:t>Operation </a:t>
            </a:r>
            <a:r>
              <a:rPr lang="en-US" sz="1000" dirty="0" err="1"/>
              <a:t>setDaemon</a:t>
            </a:r>
            <a:r>
              <a:rPr lang="en-US" sz="1000" dirty="0"/>
              <a:t> has one input parameter, while single parameter of </a:t>
            </a:r>
            <a:r>
              <a:rPr lang="en-US" sz="1000" dirty="0" err="1"/>
              <a:t>changeName</a:t>
            </a:r>
            <a:r>
              <a:rPr lang="en-US" sz="1000" dirty="0"/>
              <a:t> is both input and output parameter. Static enumerate returns integer result while also having output parameter - array of threads. Operation </a:t>
            </a:r>
            <a:r>
              <a:rPr lang="en-US" sz="1000" dirty="0" err="1"/>
              <a:t>isDaemon</a:t>
            </a:r>
            <a:r>
              <a:rPr lang="en-US" sz="1000" dirty="0"/>
              <a:t> is shown with return type parameter. It is presentation option equivalent to returning operation result as: +</a:t>
            </a:r>
            <a:r>
              <a:rPr lang="en-US" sz="1000" dirty="0" err="1"/>
              <a:t>isDaemon</a:t>
            </a:r>
            <a:r>
              <a:rPr lang="en-US" sz="1000" dirty="0"/>
              <a:t>(): Boolean.</a:t>
            </a:r>
          </a:p>
          <a:p>
            <a:endParaRPr lang="en-US" sz="1000" dirty="0"/>
          </a:p>
        </p:txBody>
      </p:sp>
      <p:sp>
        <p:nvSpPr>
          <p:cNvPr id="10" name="Rectangle 9"/>
          <p:cNvSpPr/>
          <p:nvPr/>
        </p:nvSpPr>
        <p:spPr>
          <a:xfrm>
            <a:off x="0" y="6598364"/>
            <a:ext cx="340189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6"/>
              </a:rPr>
              <a:t>https://www.uml-diagrams.org/class-reference.html</a:t>
            </a:r>
            <a:r>
              <a:rPr lang="fr-FR" sz="1000" dirty="0"/>
              <a:t> </a:t>
            </a:r>
          </a:p>
        </p:txBody>
      </p:sp>
    </p:spTree>
    <p:extLst>
      <p:ext uri="{BB962C8B-B14F-4D97-AF65-F5344CB8AC3E}">
        <p14:creationId xmlns:p14="http://schemas.microsoft.com/office/powerpoint/2010/main" val="4283355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Write </a:t>
            </a:r>
            <a:r>
              <a:rPr lang="fr-FR" dirty="0" err="1"/>
              <a:t>constraints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58</a:t>
            </a:fld>
            <a:endParaRPr lang="en-US"/>
          </a:p>
        </p:txBody>
      </p:sp>
      <p:pic>
        <p:nvPicPr>
          <p:cNvPr id="7170" name="Picture 2" descr="Constraint string that follows an attribute within a class 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17279"/>
            <a:ext cx="22860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XOR constraint that applies to two cla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423" y="2841029"/>
            <a:ext cx="22860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onstraint in a note symb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9536" y="2783878"/>
            <a:ext cx="1809750" cy="14573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38200" y="4241204"/>
            <a:ext cx="2206906" cy="553998"/>
          </a:xfrm>
          <a:prstGeom prst="rect">
            <a:avLst/>
          </a:prstGeom>
        </p:spPr>
        <p:txBody>
          <a:bodyPr wrap="square">
            <a:spAutoFit/>
          </a:bodyPr>
          <a:lstStyle/>
          <a:p>
            <a:r>
              <a:rPr lang="fr-FR" sz="1000" i="1" dirty="0"/>
              <a:t>Bank </a:t>
            </a:r>
            <a:r>
              <a:rPr lang="fr-FR" sz="1000" i="1" dirty="0" err="1"/>
              <a:t>account</a:t>
            </a:r>
            <a:r>
              <a:rPr lang="fr-FR" sz="1000" i="1" dirty="0"/>
              <a:t> </a:t>
            </a:r>
            <a:r>
              <a:rPr lang="fr-FR" sz="1000" i="1" dirty="0" err="1"/>
              <a:t>attribute</a:t>
            </a:r>
            <a:r>
              <a:rPr lang="fr-FR" sz="1000" i="1" dirty="0"/>
              <a:t> </a:t>
            </a:r>
            <a:r>
              <a:rPr lang="fr-FR" sz="1000" i="1" dirty="0" err="1"/>
              <a:t>constraints</a:t>
            </a:r>
            <a:r>
              <a:rPr lang="fr-FR" sz="1000" i="1" dirty="0"/>
              <a:t> - non </a:t>
            </a:r>
            <a:r>
              <a:rPr lang="fr-FR" sz="1000" i="1" dirty="0" err="1"/>
              <a:t>empty</a:t>
            </a:r>
            <a:r>
              <a:rPr lang="fr-FR" sz="1000" i="1" dirty="0"/>
              <a:t> </a:t>
            </a:r>
            <a:r>
              <a:rPr lang="fr-FR" sz="1000" i="1" dirty="0" err="1"/>
              <a:t>owner</a:t>
            </a:r>
            <a:r>
              <a:rPr lang="fr-FR" sz="1000" i="1" dirty="0"/>
              <a:t> and positive balance.</a:t>
            </a:r>
          </a:p>
          <a:p>
            <a:endParaRPr lang="fr-FR" sz="1000" i="1" dirty="0"/>
          </a:p>
        </p:txBody>
      </p:sp>
      <p:sp>
        <p:nvSpPr>
          <p:cNvPr id="9" name="Rectangle 8"/>
          <p:cNvSpPr/>
          <p:nvPr/>
        </p:nvSpPr>
        <p:spPr>
          <a:xfrm>
            <a:off x="4540329" y="4241204"/>
            <a:ext cx="2685327" cy="553998"/>
          </a:xfrm>
          <a:prstGeom prst="rect">
            <a:avLst/>
          </a:prstGeom>
        </p:spPr>
        <p:txBody>
          <a:bodyPr wrap="square">
            <a:spAutoFit/>
          </a:bodyPr>
          <a:lstStyle/>
          <a:p>
            <a:r>
              <a:rPr lang="fr-FR" sz="1000" i="1" dirty="0" err="1"/>
              <a:t>Account</a:t>
            </a:r>
            <a:r>
              <a:rPr lang="fr-FR" sz="1000" i="1" dirty="0"/>
              <a:t> </a:t>
            </a:r>
            <a:r>
              <a:rPr lang="fr-FR" sz="1000" i="1" dirty="0" err="1"/>
              <a:t>owner</a:t>
            </a:r>
            <a:r>
              <a:rPr lang="fr-FR" sz="1000" i="1" dirty="0"/>
              <a:t> </a:t>
            </a:r>
            <a:r>
              <a:rPr lang="fr-FR" sz="1000" i="1" dirty="0" err="1"/>
              <a:t>is</a:t>
            </a:r>
            <a:r>
              <a:rPr lang="fr-FR" sz="1000" i="1" dirty="0"/>
              <a:t> </a:t>
            </a:r>
            <a:r>
              <a:rPr lang="fr-FR" sz="1000" i="1" dirty="0" err="1"/>
              <a:t>either</a:t>
            </a:r>
            <a:r>
              <a:rPr lang="fr-FR" sz="1000" i="1" dirty="0"/>
              <a:t> Person or Corporation, {</a:t>
            </a:r>
            <a:r>
              <a:rPr lang="fr-FR" sz="1000" i="1" dirty="0" err="1"/>
              <a:t>xor</a:t>
            </a:r>
            <a:r>
              <a:rPr lang="fr-FR" sz="1000" i="1" dirty="0"/>
              <a:t>} </a:t>
            </a:r>
            <a:r>
              <a:rPr lang="fr-FR" sz="1000" i="1" dirty="0" err="1"/>
              <a:t>is</a:t>
            </a:r>
            <a:r>
              <a:rPr lang="fr-FR" sz="1000" i="1" dirty="0"/>
              <a:t> </a:t>
            </a:r>
            <a:r>
              <a:rPr lang="fr-FR" sz="1000" i="1" dirty="0" err="1"/>
              <a:t>predefined</a:t>
            </a:r>
            <a:r>
              <a:rPr lang="fr-FR" sz="1000" i="1" dirty="0"/>
              <a:t> UML </a:t>
            </a:r>
            <a:r>
              <a:rPr lang="fr-FR" sz="1000" i="1" dirty="0" err="1"/>
              <a:t>constraint</a:t>
            </a:r>
            <a:r>
              <a:rPr lang="fr-FR" sz="1000" i="1" dirty="0"/>
              <a:t>.</a:t>
            </a:r>
          </a:p>
          <a:p>
            <a:endParaRPr lang="fr-FR" sz="1000" i="1" dirty="0"/>
          </a:p>
        </p:txBody>
      </p:sp>
      <p:sp>
        <p:nvSpPr>
          <p:cNvPr id="13" name="Rectangle 12"/>
          <p:cNvSpPr/>
          <p:nvPr/>
        </p:nvSpPr>
        <p:spPr>
          <a:xfrm>
            <a:off x="8639536" y="4241204"/>
            <a:ext cx="2685327" cy="400110"/>
          </a:xfrm>
          <a:prstGeom prst="rect">
            <a:avLst/>
          </a:prstGeom>
        </p:spPr>
        <p:txBody>
          <a:bodyPr wrap="square">
            <a:spAutoFit/>
          </a:bodyPr>
          <a:lstStyle/>
          <a:p>
            <a:r>
              <a:rPr lang="en-US" sz="1000" i="1" dirty="0"/>
              <a:t>Bank account constraints - non empty owner and positive balance</a:t>
            </a:r>
          </a:p>
        </p:txBody>
      </p:sp>
      <p:sp>
        <p:nvSpPr>
          <p:cNvPr id="10" name="Rectangle 9"/>
          <p:cNvSpPr/>
          <p:nvPr/>
        </p:nvSpPr>
        <p:spPr>
          <a:xfrm>
            <a:off x="0" y="6598364"/>
            <a:ext cx="340189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5"/>
              </a:rPr>
              <a:t>https://www.uml-diagrams.org/class-reference.html</a:t>
            </a:r>
            <a:r>
              <a:rPr lang="fr-FR" sz="1000" dirty="0"/>
              <a:t> </a:t>
            </a:r>
          </a:p>
        </p:txBody>
      </p:sp>
    </p:spTree>
    <p:extLst>
      <p:ext uri="{BB962C8B-B14F-4D97-AF65-F5344CB8AC3E}">
        <p14:creationId xmlns:p14="http://schemas.microsoft.com/office/powerpoint/2010/main" val="42008692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Members</a:t>
            </a:r>
            <a:r>
              <a:rPr lang="fr-FR" dirty="0"/>
              <a:t> and </a:t>
            </a:r>
            <a:r>
              <a:rPr lang="fr-FR" dirty="0" err="1"/>
              <a:t>multiplicity</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59</a:t>
            </a:fld>
            <a:endParaRPr lang="en-US"/>
          </a:p>
        </p:txBody>
      </p:sp>
      <p:pic>
        <p:nvPicPr>
          <p:cNvPr id="7" name="Picture 2" descr="Example of multiplicity of class attribu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21527"/>
            <a:ext cx="20955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534185" y="2129334"/>
            <a:ext cx="4364523" cy="2887669"/>
          </a:xfrm>
          <a:prstGeom prst="rect">
            <a:avLst/>
          </a:prstGeom>
          <a:ln w="19050">
            <a:solidFill>
              <a:schemeClr val="tx1"/>
            </a:solidFill>
          </a:ln>
        </p:spPr>
      </p:pic>
      <p:sp>
        <p:nvSpPr>
          <p:cNvPr id="10" name="Rectangle 9"/>
          <p:cNvSpPr/>
          <p:nvPr/>
        </p:nvSpPr>
        <p:spPr>
          <a:xfrm>
            <a:off x="838200" y="5017003"/>
            <a:ext cx="2206906" cy="400110"/>
          </a:xfrm>
          <a:prstGeom prst="rect">
            <a:avLst/>
          </a:prstGeom>
        </p:spPr>
        <p:txBody>
          <a:bodyPr wrap="square">
            <a:spAutoFit/>
          </a:bodyPr>
          <a:lstStyle/>
          <a:p>
            <a:r>
              <a:rPr lang="fr-FR" sz="1000" i="1" dirty="0" err="1"/>
              <a:t>Multiplicity</a:t>
            </a:r>
            <a:r>
              <a:rPr lang="fr-FR" sz="1000" i="1" dirty="0"/>
              <a:t> of </a:t>
            </a:r>
            <a:r>
              <a:rPr lang="fr-FR" sz="1000" i="1" dirty="0" err="1"/>
              <a:t>players</a:t>
            </a:r>
            <a:r>
              <a:rPr lang="fr-FR" sz="1000" i="1" dirty="0"/>
              <a:t> for </a:t>
            </a:r>
            <a:r>
              <a:rPr lang="fr-FR" sz="1000" i="1" dirty="0" err="1"/>
              <a:t>SoccerTeam</a:t>
            </a:r>
            <a:r>
              <a:rPr lang="fr-FR" sz="1000" i="1" dirty="0"/>
              <a:t> class</a:t>
            </a:r>
          </a:p>
        </p:txBody>
      </p:sp>
      <p:pic>
        <p:nvPicPr>
          <p:cNvPr id="11" name="Picture 2" descr="Utility class Math has static attributes and operations underli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2816728"/>
            <a:ext cx="2286000" cy="22002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610600" y="5017003"/>
            <a:ext cx="2638303" cy="400110"/>
          </a:xfrm>
          <a:prstGeom prst="rect">
            <a:avLst/>
          </a:prstGeom>
        </p:spPr>
        <p:txBody>
          <a:bodyPr wrap="square">
            <a:spAutoFit/>
          </a:bodyPr>
          <a:lstStyle/>
          <a:p>
            <a:r>
              <a:rPr lang="en-US" sz="1000" b="1" dirty="0">
                <a:latin typeface="Arial" panose="020B0604020202020204" pitchFamily="34" charset="0"/>
                <a:cs typeface="Arial" panose="020B0604020202020204" pitchFamily="34" charset="0"/>
              </a:rPr>
              <a:t>Utility</a:t>
            </a:r>
            <a:r>
              <a:rPr lang="en-US" sz="1000" dirty="0">
                <a:latin typeface="Arial" panose="020B0604020202020204" pitchFamily="34" charset="0"/>
                <a:cs typeface="Arial" panose="020B0604020202020204" pitchFamily="34" charset="0"/>
              </a:rPr>
              <a:t>: class that has only class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scoped </a:t>
            </a:r>
            <a:r>
              <a:rPr lang="en-US" sz="1000" b="1" dirty="0">
                <a:latin typeface="Arial" panose="020B0604020202020204" pitchFamily="34" charset="0"/>
                <a:cs typeface="Arial" panose="020B0604020202020204" pitchFamily="34" charset="0"/>
                <a:hlinkClick r:id="rId5"/>
              </a:rPr>
              <a:t>static attributes and operations</a:t>
            </a:r>
            <a:r>
              <a:rPr lang="en-US" sz="1000" dirty="0">
                <a:latin typeface="Arial" panose="020B0604020202020204" pitchFamily="34" charset="0"/>
                <a:cs typeface="Arial" panose="020B0604020202020204" pitchFamily="34" charset="0"/>
              </a:rPr>
              <a:t>.</a:t>
            </a:r>
            <a:endParaRPr lang="fr-FR" sz="1000" dirty="0">
              <a:latin typeface="Arial" panose="020B0604020202020204" pitchFamily="34" charset="0"/>
              <a:cs typeface="Arial" panose="020B0604020202020204" pitchFamily="34" charset="0"/>
            </a:endParaRPr>
          </a:p>
        </p:txBody>
      </p:sp>
      <p:sp>
        <p:nvSpPr>
          <p:cNvPr id="9" name="Rectangle 8"/>
          <p:cNvSpPr/>
          <p:nvPr/>
        </p:nvSpPr>
        <p:spPr>
          <a:xfrm>
            <a:off x="0" y="6598364"/>
            <a:ext cx="340189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6"/>
              </a:rPr>
              <a:t>https://www.uml-diagrams.org/class-reference.html</a:t>
            </a:r>
            <a:r>
              <a:rPr lang="fr-FR" sz="1000" dirty="0"/>
              <a:t> </a:t>
            </a:r>
          </a:p>
        </p:txBody>
      </p:sp>
    </p:spTree>
    <p:extLst>
      <p:ext uri="{BB962C8B-B14F-4D97-AF65-F5344CB8AC3E}">
        <p14:creationId xmlns:p14="http://schemas.microsoft.com/office/powerpoint/2010/main" val="397746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ltLang="fr-FR" dirty="0"/>
              <a:t>Object-</a:t>
            </a:r>
            <a:r>
              <a:rPr lang="fr-FR" altLang="fr-FR" dirty="0" err="1"/>
              <a:t>oriented</a:t>
            </a:r>
            <a:r>
              <a:rPr lang="fr-FR" altLang="fr-FR" dirty="0"/>
              <a:t> SD </a:t>
            </a:r>
            <a:r>
              <a:rPr lang="fr-FR" altLang="fr-FR" dirty="0" err="1"/>
              <a:t>methods</a:t>
            </a:r>
            <a:endParaRPr lang="fr-FR" dirty="0"/>
          </a:p>
        </p:txBody>
      </p:sp>
      <p:sp>
        <p:nvSpPr>
          <p:cNvPr id="8" name="Content Placeholder 7"/>
          <p:cNvSpPr>
            <a:spLocks noGrp="1"/>
          </p:cNvSpPr>
          <p:nvPr>
            <p:ph idx="1"/>
          </p:nvPr>
        </p:nvSpPr>
        <p:spPr/>
        <p:txBody>
          <a:bodyPr>
            <a:normAutofit lnSpcReduction="10000"/>
          </a:bodyPr>
          <a:lstStyle/>
          <a:p>
            <a:pPr>
              <a:defRPr/>
            </a:pPr>
            <a:r>
              <a:rPr lang="fr-FR" altLang="fr-FR" sz="2400" dirty="0" err="1">
                <a:ea typeface="ＭＳ Ｐゴシック" panose="020B0600070205080204" pitchFamily="34" charset="-128"/>
              </a:rPr>
              <a:t>Statement</a:t>
            </a:r>
            <a:r>
              <a:rPr lang="fr-FR" altLang="fr-FR" sz="2400" dirty="0">
                <a:ea typeface="ＭＳ Ｐゴシック" panose="020B0600070205080204" pitchFamily="34" charset="-128"/>
              </a:rPr>
              <a:t>: </a:t>
            </a:r>
          </a:p>
          <a:p>
            <a:pPr lvl="1">
              <a:defRPr/>
            </a:pPr>
            <a:r>
              <a:rPr lang="fr-FR" altLang="fr-FR" sz="2000" dirty="0">
                <a:ea typeface="ＭＳ Ｐゴシック" panose="020B0600070205080204" pitchFamily="34" charset="-128"/>
              </a:rPr>
              <a:t>at the </a:t>
            </a:r>
            <a:r>
              <a:rPr lang="fr-FR" altLang="fr-FR" sz="2000" dirty="0" err="1">
                <a:ea typeface="ＭＳ Ｐゴシック" panose="020B0600070205080204" pitchFamily="34" charset="-128"/>
              </a:rPr>
              <a:t>beginning</a:t>
            </a:r>
            <a:r>
              <a:rPr lang="fr-FR" altLang="fr-FR" sz="2000" dirty="0">
                <a:ea typeface="ＭＳ Ｐゴシック" panose="020B0600070205080204" pitchFamily="34" charset="-128"/>
              </a:rPr>
              <a:t> of the 90</a:t>
            </a:r>
            <a:r>
              <a:rPr lang="fr-FR" altLang="en-US" sz="2000" dirty="0">
                <a:ea typeface="ＭＳ Ｐゴシック" panose="020B0600070205080204" pitchFamily="34" charset="-128"/>
              </a:rPr>
              <a:t>’</a:t>
            </a:r>
            <a:r>
              <a:rPr lang="fr-FR" altLang="fr-FR" sz="2000" dirty="0">
                <a:ea typeface="ＭＳ Ｐゴシック" panose="020B0600070205080204" pitchFamily="34" charset="-128"/>
              </a:rPr>
              <a:t>s, </a:t>
            </a:r>
            <a:r>
              <a:rPr lang="fr-FR" altLang="fr-FR" sz="2000" dirty="0" err="1">
                <a:ea typeface="ＭＳ Ｐゴシック" panose="020B0600070205080204" pitchFamily="34" charset="-128"/>
              </a:rPr>
              <a:t>there</a:t>
            </a:r>
            <a:r>
              <a:rPr lang="fr-FR" altLang="fr-FR" sz="2000" dirty="0">
                <a:ea typeface="ＭＳ Ｐゴシック" panose="020B0600070205080204" pitchFamily="34" charset="-128"/>
              </a:rPr>
              <a:t> are about 50 </a:t>
            </a:r>
            <a:r>
              <a:rPr lang="fr-FR" altLang="fr-FR" sz="2000" dirty="0" err="1">
                <a:ea typeface="ＭＳ Ｐゴシック" panose="020B0600070205080204" pitchFamily="34" charset="-128"/>
              </a:rPr>
              <a:t>object</a:t>
            </a:r>
            <a:r>
              <a:rPr lang="fr-FR" altLang="fr-FR" sz="2000" dirty="0">
                <a:ea typeface="ＭＳ Ｐゴシック" panose="020B0600070205080204" pitchFamily="34" charset="-128"/>
              </a:rPr>
              <a:t> </a:t>
            </a:r>
            <a:r>
              <a:rPr lang="fr-FR" altLang="fr-FR" sz="2000" dirty="0" err="1">
                <a:ea typeface="ＭＳ Ｐゴシック" panose="020B0600070205080204" pitchFamily="34" charset="-128"/>
              </a:rPr>
              <a:t>oriented</a:t>
            </a:r>
            <a:r>
              <a:rPr lang="fr-FR" altLang="fr-FR" sz="2000" dirty="0">
                <a:ea typeface="ＭＳ Ｐゴシック" panose="020B0600070205080204" pitchFamily="34" charset="-128"/>
              </a:rPr>
              <a:t> </a:t>
            </a:r>
            <a:r>
              <a:rPr lang="fr-FR" altLang="fr-FR" sz="2000" dirty="0" err="1">
                <a:ea typeface="ＭＳ Ｐゴシック" panose="020B0600070205080204" pitchFamily="34" charset="-128"/>
              </a:rPr>
              <a:t>methods</a:t>
            </a:r>
            <a:r>
              <a:rPr lang="fr-FR" altLang="fr-FR" sz="2000" dirty="0">
                <a:ea typeface="ＭＳ Ｐゴシック" panose="020B0600070205080204" pitchFamily="34" charset="-128"/>
              </a:rPr>
              <a:t>, </a:t>
            </a:r>
          </a:p>
          <a:p>
            <a:pPr lvl="1">
              <a:defRPr/>
            </a:pPr>
            <a:r>
              <a:rPr lang="fr-FR" altLang="fr-FR" sz="2000" dirty="0" err="1">
                <a:ea typeface="ＭＳ Ｐゴシック" panose="020B0600070205080204" pitchFamily="34" charset="-128"/>
              </a:rPr>
              <a:t>linked</a:t>
            </a:r>
            <a:r>
              <a:rPr lang="fr-FR" altLang="fr-FR" sz="2000" dirty="0">
                <a:ea typeface="ＭＳ Ｐゴシック" panose="020B0600070205080204" pitchFamily="34" charset="-128"/>
              </a:rPr>
              <a:t> </a:t>
            </a:r>
            <a:r>
              <a:rPr lang="fr-FR" altLang="fr-FR" sz="2000" dirty="0" err="1">
                <a:ea typeface="ＭＳ Ｐゴシック" panose="020B0600070205080204" pitchFamily="34" charset="-128"/>
              </a:rPr>
              <a:t>only</a:t>
            </a:r>
            <a:r>
              <a:rPr lang="fr-FR" altLang="fr-FR" sz="2000" dirty="0">
                <a:ea typeface="ＭＳ Ｐゴシック" panose="020B0600070205080204" pitchFamily="34" charset="-128"/>
              </a:rPr>
              <a:t> by a consensus </a:t>
            </a:r>
            <a:r>
              <a:rPr lang="fr-FR" altLang="fr-FR" sz="2000" dirty="0" err="1">
                <a:ea typeface="ＭＳ Ｐゴシック" panose="020B0600070205080204" pitchFamily="34" charset="-128"/>
              </a:rPr>
              <a:t>around</a:t>
            </a:r>
            <a:r>
              <a:rPr lang="fr-FR" altLang="fr-FR" sz="2000" dirty="0">
                <a:ea typeface="ＭＳ Ｐゴシック" panose="020B0600070205080204" pitchFamily="34" charset="-128"/>
              </a:rPr>
              <a:t> </a:t>
            </a:r>
            <a:r>
              <a:rPr lang="fr-FR" altLang="fr-FR" sz="2000" dirty="0" err="1">
                <a:ea typeface="ＭＳ Ｐゴシック" panose="020B0600070205080204" pitchFamily="34" charset="-128"/>
              </a:rPr>
              <a:t>common</a:t>
            </a:r>
            <a:r>
              <a:rPr lang="fr-FR" altLang="fr-FR" sz="2000" dirty="0">
                <a:ea typeface="ＭＳ Ｐゴシック" panose="020B0600070205080204" pitchFamily="34" charset="-128"/>
              </a:rPr>
              <a:t> </a:t>
            </a:r>
            <a:r>
              <a:rPr lang="fr-FR" altLang="fr-FR" sz="2000" dirty="0" err="1">
                <a:ea typeface="ＭＳ Ｐゴシック" panose="020B0600070205080204" pitchFamily="34" charset="-128"/>
              </a:rPr>
              <a:t>ideas</a:t>
            </a:r>
            <a:r>
              <a:rPr lang="fr-FR" altLang="fr-FR" sz="2000" dirty="0">
                <a:ea typeface="ＭＳ Ｐゴシック" panose="020B0600070205080204" pitchFamily="34" charset="-128"/>
              </a:rPr>
              <a:t> (</a:t>
            </a:r>
            <a:r>
              <a:rPr lang="fr-FR" altLang="fr-FR" sz="2000" dirty="0" err="1">
                <a:ea typeface="ＭＳ Ｐゴシック" panose="020B0600070205080204" pitchFamily="34" charset="-128"/>
              </a:rPr>
              <a:t>object</a:t>
            </a:r>
            <a:r>
              <a:rPr lang="fr-FR" altLang="fr-FR" sz="2000" dirty="0">
                <a:ea typeface="ＭＳ Ｐゴシック" panose="020B0600070205080204" pitchFamily="34" charset="-128"/>
              </a:rPr>
              <a:t>, class, </a:t>
            </a:r>
            <a:r>
              <a:rPr lang="fr-FR" altLang="fr-FR" sz="2000" dirty="0" err="1">
                <a:ea typeface="ＭＳ Ｐゴシック" panose="020B0600070205080204" pitchFamily="34" charset="-128"/>
              </a:rPr>
              <a:t>subsystems</a:t>
            </a:r>
            <a:r>
              <a:rPr lang="fr-FR" altLang="fr-FR" sz="2000" dirty="0">
                <a:ea typeface="ＭＳ Ｐゴシック" panose="020B0600070205080204" pitchFamily="34" charset="-128"/>
              </a:rPr>
              <a:t>, ...) </a:t>
            </a:r>
          </a:p>
          <a:p>
            <a:pPr lvl="1">
              <a:defRPr/>
            </a:pPr>
            <a:r>
              <a:rPr lang="fr-FR" altLang="fr-FR" sz="2000" dirty="0">
                <a:ea typeface="ＭＳ Ｐゴシック" panose="020B0600070205080204" pitchFamily="34" charset="-128"/>
              </a:rPr>
              <a:t>BUT </a:t>
            </a:r>
            <a:r>
              <a:rPr lang="fr-FR" altLang="fr-FR" sz="2000" dirty="0" err="1">
                <a:ea typeface="ＭＳ Ｐゴシック" panose="020B0600070205080204" pitchFamily="34" charset="-128"/>
              </a:rPr>
              <a:t>each</a:t>
            </a:r>
            <a:r>
              <a:rPr lang="fr-FR" altLang="fr-FR" sz="2000" dirty="0">
                <a:ea typeface="ＭＳ Ｐゴシック" panose="020B0600070205080204" pitchFamily="34" charset="-128"/>
              </a:rPr>
              <a:t> </a:t>
            </a:r>
            <a:r>
              <a:rPr lang="fr-FR" altLang="fr-FR" sz="2000" dirty="0" err="1">
                <a:ea typeface="ＭＳ Ｐゴシック" panose="020B0600070205080204" pitchFamily="34" charset="-128"/>
              </a:rPr>
              <a:t>with</a:t>
            </a:r>
            <a:r>
              <a:rPr lang="fr-FR" altLang="fr-FR" sz="2000" dirty="0">
                <a:ea typeface="ＭＳ Ｐゴシック" panose="020B0600070205080204" pitchFamily="34" charset="-128"/>
              </a:rPr>
              <a:t> </a:t>
            </a:r>
            <a:r>
              <a:rPr lang="fr-FR" altLang="fr-FR" sz="2000" dirty="0" err="1">
                <a:ea typeface="ＭＳ Ｐゴシック" panose="020B0600070205080204" pitchFamily="34" charset="-128"/>
              </a:rPr>
              <a:t>its</a:t>
            </a:r>
            <a:r>
              <a:rPr lang="fr-FR" altLang="fr-FR" sz="2000" dirty="0">
                <a:ea typeface="ＭＳ Ｐゴシック" panose="020B0600070205080204" pitchFamily="34" charset="-128"/>
              </a:rPr>
              <a:t> </a:t>
            </a:r>
            <a:r>
              <a:rPr lang="fr-FR" altLang="fr-FR" sz="2000" dirty="0" err="1">
                <a:ea typeface="ＭＳ Ｐゴシック" panose="020B0600070205080204" pitchFamily="34" charset="-128"/>
              </a:rPr>
              <a:t>own</a:t>
            </a:r>
            <a:r>
              <a:rPr lang="fr-FR" altLang="fr-FR" sz="2000" dirty="0">
                <a:ea typeface="ＭＳ Ｐゴシック" panose="020B0600070205080204" pitchFamily="34" charset="-128"/>
              </a:rPr>
              <a:t> notation, </a:t>
            </a:r>
          </a:p>
          <a:p>
            <a:pPr lvl="1">
              <a:defRPr/>
            </a:pPr>
            <a:r>
              <a:rPr lang="fr-FR" altLang="fr-FR" sz="2000" dirty="0">
                <a:ea typeface="ＭＳ Ｐゴシック" panose="020B0600070205080204" pitchFamily="34" charset="-128"/>
              </a:rPr>
              <a:t>WITHOUT </a:t>
            </a:r>
            <a:r>
              <a:rPr lang="fr-FR" altLang="fr-FR" sz="2000" dirty="0" err="1">
                <a:ea typeface="ＭＳ Ｐゴシック" panose="020B0600070205080204" pitchFamily="34" charset="-128"/>
              </a:rPr>
              <a:t>being</a:t>
            </a:r>
            <a:r>
              <a:rPr lang="fr-FR" altLang="fr-FR" sz="2000" dirty="0">
                <a:ea typeface="ＭＳ Ｐゴシック" panose="020B0600070205080204" pitchFamily="34" charset="-128"/>
              </a:rPr>
              <a:t> able to </a:t>
            </a:r>
            <a:r>
              <a:rPr lang="fr-FR" altLang="fr-FR" sz="2000" dirty="0" err="1">
                <a:ea typeface="ＭＳ Ｐゴシック" panose="020B0600070205080204" pitchFamily="34" charset="-128"/>
              </a:rPr>
              <a:t>fulfill</a:t>
            </a:r>
            <a:r>
              <a:rPr lang="fr-FR" altLang="fr-FR" sz="2000" dirty="0">
                <a:ea typeface="ＭＳ Ｐゴシック" panose="020B0600070205080204" pitchFamily="34" charset="-128"/>
              </a:rPr>
              <a:t> all the </a:t>
            </a:r>
            <a:r>
              <a:rPr lang="fr-FR" altLang="fr-FR" sz="2000" dirty="0" err="1">
                <a:ea typeface="ＭＳ Ｐゴシック" panose="020B0600070205080204" pitchFamily="34" charset="-128"/>
              </a:rPr>
              <a:t>needs</a:t>
            </a:r>
            <a:r>
              <a:rPr lang="fr-FR" altLang="fr-FR" sz="2000" dirty="0">
                <a:ea typeface="ＭＳ Ｐゴシック" panose="020B0600070205080204" pitchFamily="34" charset="-128"/>
              </a:rPr>
              <a:t> and to </a:t>
            </a:r>
            <a:r>
              <a:rPr lang="fr-FR" altLang="fr-FR" sz="2000" dirty="0" err="1">
                <a:ea typeface="ＭＳ Ｐゴシック" panose="020B0600070205080204" pitchFamily="34" charset="-128"/>
              </a:rPr>
              <a:t>correctly</a:t>
            </a:r>
            <a:r>
              <a:rPr lang="fr-FR" altLang="fr-FR" sz="2000" dirty="0">
                <a:ea typeface="ＭＳ Ｐゴシック" panose="020B0600070205080204" pitchFamily="34" charset="-128"/>
              </a:rPr>
              <a:t> model the </a:t>
            </a:r>
            <a:r>
              <a:rPr lang="fr-FR" altLang="fr-FR" sz="2000" dirty="0" err="1">
                <a:ea typeface="ＭＳ Ｐゴシック" panose="020B0600070205080204" pitchFamily="34" charset="-128"/>
              </a:rPr>
              <a:t>various</a:t>
            </a:r>
            <a:r>
              <a:rPr lang="fr-FR" altLang="fr-FR" sz="2000" dirty="0">
                <a:ea typeface="ＭＳ Ｐゴシック" panose="020B0600070205080204" pitchFamily="34" charset="-128"/>
              </a:rPr>
              <a:t> </a:t>
            </a:r>
            <a:r>
              <a:rPr lang="fr-FR" altLang="fr-FR" sz="2000" dirty="0" err="1">
                <a:ea typeface="ＭＳ Ｐゴシック" panose="020B0600070205080204" pitchFamily="34" charset="-128"/>
              </a:rPr>
              <a:t>fields</a:t>
            </a:r>
            <a:r>
              <a:rPr lang="fr-FR" altLang="fr-FR" sz="2000" dirty="0">
                <a:ea typeface="ＭＳ Ｐゴシック" panose="020B0600070205080204" pitchFamily="34" charset="-128"/>
              </a:rPr>
              <a:t> of application.</a:t>
            </a:r>
          </a:p>
          <a:p>
            <a:pPr>
              <a:defRPr/>
            </a:pPr>
            <a:r>
              <a:rPr lang="fr-FR" altLang="fr-FR" sz="2400" b="1" dirty="0" err="1">
                <a:ea typeface="ＭＳ Ｐゴシック" panose="020B0600070205080204" pitchFamily="34" charset="-128"/>
              </a:rPr>
              <a:t>Definition</a:t>
            </a:r>
            <a:r>
              <a:rPr lang="fr-FR" altLang="fr-FR" sz="2400" b="1" dirty="0">
                <a:ea typeface="ＭＳ Ｐゴシック" panose="020B0600070205080204" pitchFamily="34" charset="-128"/>
              </a:rPr>
              <a:t> of a single </a:t>
            </a:r>
            <a:r>
              <a:rPr lang="fr-FR" altLang="fr-FR" sz="2400" b="1" dirty="0" err="1">
                <a:ea typeface="ＭＳ Ｐゴシック" panose="020B0600070205080204" pitchFamily="34" charset="-128"/>
              </a:rPr>
              <a:t>common</a:t>
            </a:r>
            <a:r>
              <a:rPr lang="fr-FR" altLang="fr-FR" sz="2400" b="1" dirty="0">
                <a:ea typeface="ＭＳ Ｐゴシック" panose="020B0600070205080204" pitchFamily="34" charset="-128"/>
              </a:rPr>
              <a:t> </a:t>
            </a:r>
            <a:r>
              <a:rPr lang="fr-FR" altLang="fr-FR" sz="2400" b="1" dirty="0" err="1">
                <a:ea typeface="ＭＳ Ｐゴシック" panose="020B0600070205080204" pitchFamily="34" charset="-128"/>
              </a:rPr>
              <a:t>language</a:t>
            </a:r>
            <a:endParaRPr lang="fr-FR" altLang="fr-FR" sz="2400" b="1" dirty="0">
              <a:ea typeface="ＭＳ Ｐゴシック" panose="020B0600070205080204" pitchFamily="34" charset="-128"/>
            </a:endParaRPr>
          </a:p>
          <a:p>
            <a:pPr lvl="1">
              <a:defRPr/>
            </a:pPr>
            <a:r>
              <a:rPr lang="fr-FR" altLang="fr-FR" sz="2000" dirty="0">
                <a:ea typeface="ＭＳ Ｐゴシック" panose="020B0600070205080204" pitchFamily="34" charset="-128"/>
              </a:rPr>
              <a:t>usable by </a:t>
            </a:r>
            <a:r>
              <a:rPr lang="fr-FR" altLang="fr-FR" sz="2000" dirty="0" err="1">
                <a:ea typeface="ＭＳ Ｐゴシック" panose="020B0600070205080204" pitchFamily="34" charset="-128"/>
              </a:rPr>
              <a:t>any</a:t>
            </a:r>
            <a:r>
              <a:rPr lang="fr-FR" altLang="fr-FR" sz="2000" dirty="0">
                <a:ea typeface="ＭＳ Ｐゴシック" panose="020B0600070205080204" pitchFamily="34" charset="-128"/>
              </a:rPr>
              <a:t> </a:t>
            </a:r>
            <a:r>
              <a:rPr lang="fr-FR" altLang="fr-FR" sz="2000" dirty="0" err="1">
                <a:ea typeface="ＭＳ Ｐゴシック" panose="020B0600070205080204" pitchFamily="34" charset="-128"/>
              </a:rPr>
              <a:t>object</a:t>
            </a:r>
            <a:r>
              <a:rPr lang="fr-FR" altLang="fr-FR" sz="2000" dirty="0">
                <a:ea typeface="ＭＳ Ｐゴシック" panose="020B0600070205080204" pitchFamily="34" charset="-128"/>
              </a:rPr>
              <a:t> </a:t>
            </a:r>
            <a:r>
              <a:rPr lang="fr-FR" altLang="fr-FR" sz="2000" dirty="0" err="1">
                <a:ea typeface="ＭＳ Ｐゴシック" panose="020B0600070205080204" pitchFamily="34" charset="-128"/>
              </a:rPr>
              <a:t>method</a:t>
            </a:r>
            <a:r>
              <a:rPr lang="fr-FR" altLang="fr-FR" sz="2000" dirty="0">
                <a:ea typeface="ＭＳ Ｐゴシック" panose="020B0600070205080204" pitchFamily="34" charset="-128"/>
              </a:rPr>
              <a:t>,</a:t>
            </a:r>
          </a:p>
          <a:p>
            <a:pPr lvl="1">
              <a:defRPr/>
            </a:pPr>
            <a:r>
              <a:rPr lang="fr-FR" altLang="fr-FR" sz="2000" dirty="0">
                <a:ea typeface="ＭＳ Ｐゴシック" panose="020B0600070205080204" pitchFamily="34" charset="-128"/>
              </a:rPr>
              <a:t>in all phases of the life cycle,</a:t>
            </a:r>
          </a:p>
          <a:p>
            <a:pPr lvl="1">
              <a:defRPr/>
            </a:pPr>
            <a:r>
              <a:rPr lang="fr-FR" altLang="fr-FR" sz="2000" dirty="0">
                <a:ea typeface="ＭＳ Ｐゴシック" panose="020B0600070205080204" pitchFamily="34" charset="-128"/>
              </a:rPr>
              <a:t>compatible </a:t>
            </a:r>
            <a:r>
              <a:rPr lang="fr-FR" altLang="fr-FR" sz="2000" dirty="0" err="1">
                <a:ea typeface="ＭＳ Ｐゴシック" panose="020B0600070205080204" pitchFamily="34" charset="-128"/>
              </a:rPr>
              <a:t>with</a:t>
            </a:r>
            <a:r>
              <a:rPr lang="fr-FR" altLang="fr-FR" sz="2000" dirty="0">
                <a:ea typeface="ＭＳ Ｐゴシック" panose="020B0600070205080204" pitchFamily="34" charset="-128"/>
              </a:rPr>
              <a:t> </a:t>
            </a:r>
            <a:r>
              <a:rPr lang="fr-FR" altLang="fr-FR" sz="2000" dirty="0" err="1">
                <a:ea typeface="ＭＳ Ｐゴシック" panose="020B0600070205080204" pitchFamily="34" charset="-128"/>
              </a:rPr>
              <a:t>current</a:t>
            </a:r>
            <a:r>
              <a:rPr lang="fr-FR" altLang="fr-FR" sz="2000" dirty="0">
                <a:ea typeface="ＭＳ Ｐゴシック" panose="020B0600070205080204" pitchFamily="34" charset="-128"/>
              </a:rPr>
              <a:t> production techniques.</a:t>
            </a:r>
          </a:p>
          <a:p>
            <a:pPr marL="0" indent="0">
              <a:buNone/>
              <a:defRPr/>
            </a:pPr>
            <a:r>
              <a:rPr lang="fr-FR" altLang="fr-FR" sz="2000" b="1" dirty="0">
                <a:solidFill>
                  <a:srgbClr val="FF6600"/>
                </a:solidFill>
                <a:ea typeface="ＭＳ Ｐゴシック" panose="020B0600070205080204" pitchFamily="34" charset="-128"/>
                <a:sym typeface="Wingdings" pitchFamily="2" charset="2"/>
              </a:rPr>
              <a:t>	 UML</a:t>
            </a:r>
          </a:p>
          <a:p>
            <a:pPr>
              <a:defRPr/>
            </a:pPr>
            <a:r>
              <a:rPr lang="fr-FR" altLang="fr-FR" sz="2400" b="1" dirty="0" err="1">
                <a:ea typeface="ＭＳ Ｐゴシック" panose="020B0600070205080204" pitchFamily="34" charset="-128"/>
              </a:rPr>
              <a:t>Definition</a:t>
            </a:r>
            <a:r>
              <a:rPr lang="fr-FR" altLang="fr-FR" sz="2400" b="1" dirty="0">
                <a:ea typeface="ＭＳ Ｐゴシック" panose="020B0600070205080204" pitchFamily="34" charset="-128"/>
              </a:rPr>
              <a:t> a </a:t>
            </a:r>
            <a:r>
              <a:rPr lang="fr-FR" altLang="fr-FR" sz="2400" b="1" dirty="0" err="1">
                <a:ea typeface="ＭＳ Ｐゴシック" panose="020B0600070205080204" pitchFamily="34" charset="-128"/>
              </a:rPr>
              <a:t>common</a:t>
            </a:r>
            <a:r>
              <a:rPr lang="fr-FR" altLang="fr-FR" sz="2400" b="1" dirty="0">
                <a:ea typeface="ＭＳ Ｐゴシック" panose="020B0600070205080204" pitchFamily="34" charset="-128"/>
              </a:rPr>
              <a:t> </a:t>
            </a:r>
            <a:r>
              <a:rPr lang="fr-FR" altLang="fr-FR" sz="2400" b="1" dirty="0" err="1">
                <a:ea typeface="ＭＳ Ｐゴシック" panose="020B0600070205080204" pitchFamily="34" charset="-128"/>
              </a:rPr>
              <a:t>unified</a:t>
            </a:r>
            <a:r>
              <a:rPr lang="fr-FR" altLang="fr-FR" sz="2400" b="1" dirty="0">
                <a:ea typeface="ＭＳ Ｐゴシック" panose="020B0600070205080204" pitchFamily="34" charset="-128"/>
              </a:rPr>
              <a:t> </a:t>
            </a:r>
            <a:r>
              <a:rPr lang="fr-FR" altLang="fr-FR" sz="2400" b="1" dirty="0" err="1">
                <a:ea typeface="ＭＳ Ｐゴシック" panose="020B0600070205080204" pitchFamily="34" charset="-128"/>
              </a:rPr>
              <a:t>development</a:t>
            </a:r>
            <a:r>
              <a:rPr lang="fr-FR" altLang="fr-FR" sz="2400" b="1" dirty="0">
                <a:ea typeface="ＭＳ Ｐゴシック" panose="020B0600070205080204" pitchFamily="34" charset="-128"/>
              </a:rPr>
              <a:t> </a:t>
            </a:r>
            <a:r>
              <a:rPr lang="fr-FR" altLang="fr-FR" sz="2400" b="1" dirty="0" err="1">
                <a:ea typeface="ＭＳ Ｐゴシック" panose="020B0600070205080204" pitchFamily="34" charset="-128"/>
              </a:rPr>
              <a:t>process</a:t>
            </a:r>
            <a:endParaRPr lang="fr-FR" altLang="fr-FR" sz="2400" b="1" dirty="0">
              <a:ea typeface="ＭＳ Ｐゴシック" panose="020B0600070205080204" pitchFamily="34" charset="-128"/>
            </a:endParaRPr>
          </a:p>
          <a:p>
            <a:pPr lvl="1">
              <a:buNone/>
              <a:defRPr/>
            </a:pPr>
            <a:r>
              <a:rPr lang="fr-FR" altLang="fr-FR" sz="2000" b="1" dirty="0">
                <a:solidFill>
                  <a:srgbClr val="FF6600"/>
                </a:solidFill>
                <a:ea typeface="ＭＳ Ｐゴシック" panose="020B0600070205080204" pitchFamily="34" charset="-128"/>
                <a:sym typeface="Wingdings" pitchFamily="2" charset="2"/>
              </a:rPr>
              <a:t>		</a:t>
            </a:r>
            <a:r>
              <a:rPr lang="fr-FR" altLang="fr-FR" sz="2000" dirty="0">
                <a:ea typeface="ＭＳ Ｐゴシック" panose="020B0600070205080204" pitchFamily="34" charset="-128"/>
                <a:sym typeface="Wingdings" pitchFamily="2" charset="2"/>
              </a:rPr>
              <a:t> </a:t>
            </a:r>
            <a:r>
              <a:rPr lang="fr-FR" altLang="fr-FR" sz="2000" dirty="0" err="1">
                <a:ea typeface="ＭＳ Ｐゴシック" panose="020B0600070205080204" pitchFamily="34" charset="-128"/>
                <a:sym typeface="Wingdings" pitchFamily="2" charset="2"/>
              </a:rPr>
              <a:t>Unified</a:t>
            </a:r>
            <a:r>
              <a:rPr lang="fr-FR" altLang="fr-FR" sz="2000" dirty="0">
                <a:ea typeface="ＭＳ Ｐゴシック" panose="020B0600070205080204" pitchFamily="34" charset="-128"/>
                <a:sym typeface="Wingdings" pitchFamily="2" charset="2"/>
              </a:rPr>
              <a:t> </a:t>
            </a:r>
            <a:r>
              <a:rPr lang="fr-FR" altLang="fr-FR" sz="2000" dirty="0" err="1">
                <a:ea typeface="ＭＳ Ｐゴシック" panose="020B0600070205080204" pitchFamily="34" charset="-128"/>
                <a:sym typeface="Wingdings" pitchFamily="2" charset="2"/>
              </a:rPr>
              <a:t>Process</a:t>
            </a:r>
            <a:r>
              <a:rPr lang="fr-FR" altLang="fr-FR" sz="2000" dirty="0">
                <a:ea typeface="ＭＳ Ｐゴシック" panose="020B0600070205080204" pitchFamily="34" charset="-128"/>
                <a:sym typeface="Wingdings" pitchFamily="2" charset="2"/>
              </a:rPr>
              <a:t> (</a:t>
            </a:r>
            <a:r>
              <a:rPr lang="fr-FR" altLang="fr-FR" sz="2000" dirty="0" err="1">
                <a:ea typeface="ＭＳ Ｐゴシック" panose="020B0600070205080204" pitchFamily="34" charset="-128"/>
                <a:sym typeface="Wingdings" pitchFamily="2" charset="2"/>
              </a:rPr>
              <a:t>obsolete</a:t>
            </a:r>
            <a:r>
              <a:rPr lang="fr-FR" altLang="fr-FR" sz="2000" dirty="0">
                <a:ea typeface="ＭＳ Ｐゴシック" panose="020B0600070205080204" pitchFamily="34" charset="-128"/>
                <a:sym typeface="Wingdings" pitchFamily="2" charset="2"/>
              </a:rPr>
              <a:t>, use </a:t>
            </a:r>
            <a:r>
              <a:rPr lang="fr-FR" altLang="fr-FR" sz="2000" dirty="0" err="1">
                <a:ea typeface="ＭＳ Ｐゴシック" panose="020B0600070205080204" pitchFamily="34" charset="-128"/>
                <a:sym typeface="Wingdings" pitchFamily="2" charset="2"/>
              </a:rPr>
              <a:t>Scrum</a:t>
            </a:r>
            <a:r>
              <a:rPr lang="fr-FR" altLang="fr-FR" sz="2000" dirty="0">
                <a:ea typeface="ＭＳ Ｐゴシック" panose="020B0600070205080204" pitchFamily="34" charset="-128"/>
                <a:sym typeface="Wingdings" pitchFamily="2" charset="2"/>
              </a:rPr>
              <a:t> or </a:t>
            </a:r>
            <a:r>
              <a:rPr lang="fr-FR" altLang="fr-FR" sz="2000" dirty="0" err="1">
                <a:ea typeface="ＭＳ Ｐゴシック" panose="020B0600070205080204" pitchFamily="34" charset="-128"/>
                <a:sym typeface="Wingdings" pitchFamily="2" charset="2"/>
              </a:rPr>
              <a:t>other</a:t>
            </a:r>
            <a:r>
              <a:rPr lang="fr-FR" altLang="fr-FR" sz="2000" dirty="0">
                <a:ea typeface="ＭＳ Ｐゴシック" panose="020B0600070205080204" pitchFamily="34" charset="-128"/>
                <a:sym typeface="Wingdings" pitchFamily="2" charset="2"/>
              </a:rPr>
              <a:t> more </a:t>
            </a:r>
            <a:r>
              <a:rPr lang="fr-FR" altLang="fr-FR" sz="2000" dirty="0" err="1">
                <a:ea typeface="ＭＳ Ｐゴシック" panose="020B0600070205080204" pitchFamily="34" charset="-128"/>
                <a:sym typeface="Wingdings" pitchFamily="2" charset="2"/>
              </a:rPr>
              <a:t>recent</a:t>
            </a:r>
            <a:r>
              <a:rPr lang="fr-FR" altLang="fr-FR" sz="2000" dirty="0">
                <a:ea typeface="ＭＳ Ｐゴシック" panose="020B0600070205080204" pitchFamily="34" charset="-128"/>
                <a:sym typeface="Wingdings" pitchFamily="2" charset="2"/>
              </a:rPr>
              <a:t> </a:t>
            </a:r>
            <a:r>
              <a:rPr lang="fr-FR" altLang="fr-FR" sz="2000" dirty="0" err="1">
                <a:ea typeface="ＭＳ Ｐゴシック" panose="020B0600070205080204" pitchFamily="34" charset="-128"/>
                <a:sym typeface="Wingdings" pitchFamily="2" charset="2"/>
              </a:rPr>
              <a:t>processes</a:t>
            </a:r>
            <a:r>
              <a:rPr lang="fr-FR" altLang="fr-FR" sz="2000" dirty="0">
                <a:ea typeface="ＭＳ Ｐゴシック" panose="020B0600070205080204" pitchFamily="34" charset="-128"/>
                <a:sym typeface="Wingdings" pitchFamily="2" charset="2"/>
              </a:rPr>
              <a:t>)</a:t>
            </a:r>
            <a:endParaRPr lang="fr-FR" altLang="fr-FR" sz="2000" dirty="0">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fld id="{50488829-712A-49CD-A5AC-8F60246B7228}" type="slidenum">
              <a:rPr lang="en-US" smtClean="0"/>
              <a:pPr/>
              <a:t>6</a:t>
            </a:fld>
            <a:endParaRPr lang="en-US"/>
          </a:p>
        </p:txBody>
      </p:sp>
    </p:spTree>
    <p:extLst>
      <p:ext uri="{BB962C8B-B14F-4D97-AF65-F5344CB8AC3E}">
        <p14:creationId xmlns:p14="http://schemas.microsoft.com/office/powerpoint/2010/main" val="6308667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Associations</a:t>
            </a:r>
          </a:p>
        </p:txBody>
      </p:sp>
      <p:sp>
        <p:nvSpPr>
          <p:cNvPr id="4" name="Slide Number Placeholder 3"/>
          <p:cNvSpPr>
            <a:spLocks noGrp="1"/>
          </p:cNvSpPr>
          <p:nvPr>
            <p:ph type="sldNum" sz="quarter" idx="12"/>
          </p:nvPr>
        </p:nvSpPr>
        <p:spPr/>
        <p:txBody>
          <a:bodyPr/>
          <a:lstStyle/>
          <a:p>
            <a:fld id="{50488829-712A-49CD-A5AC-8F60246B7228}" type="slidenum">
              <a:rPr lang="en-US" smtClean="0"/>
              <a:t>60</a:t>
            </a:fld>
            <a:endParaRPr lang="en-US"/>
          </a:p>
        </p:txBody>
      </p:sp>
      <p:pic>
        <p:nvPicPr>
          <p:cNvPr id="2050" name="Picture 2" descr="Binary association connecting two classifi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505" y="2036022"/>
            <a:ext cx="3114410" cy="6423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nary ordered association connecting two classifi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965" y="2016383"/>
            <a:ext cx="3640924" cy="66198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ernary association connecting 3 classifi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1967" y="988641"/>
            <a:ext cx="3683341" cy="16638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8505" y="2678370"/>
            <a:ext cx="774571" cy="246221"/>
          </a:xfrm>
          <a:prstGeom prst="rect">
            <a:avLst/>
          </a:prstGeom>
          <a:noFill/>
        </p:spPr>
        <p:txBody>
          <a:bodyPr wrap="none" rtlCol="0">
            <a:spAutoFit/>
          </a:bodyPr>
          <a:lstStyle/>
          <a:p>
            <a:r>
              <a:rPr lang="fr-FR" sz="1000" i="1" dirty="0"/>
              <a:t>Association</a:t>
            </a:r>
          </a:p>
        </p:txBody>
      </p:sp>
      <p:sp>
        <p:nvSpPr>
          <p:cNvPr id="12" name="TextBox 11"/>
          <p:cNvSpPr txBox="1"/>
          <p:nvPr/>
        </p:nvSpPr>
        <p:spPr>
          <a:xfrm>
            <a:off x="4090965" y="2678369"/>
            <a:ext cx="3220753" cy="246221"/>
          </a:xfrm>
          <a:prstGeom prst="rect">
            <a:avLst/>
          </a:prstGeom>
          <a:noFill/>
        </p:spPr>
        <p:txBody>
          <a:bodyPr wrap="none" rtlCol="0">
            <a:spAutoFit/>
          </a:bodyPr>
          <a:lstStyle/>
          <a:p>
            <a:r>
              <a:rPr lang="en-US" sz="1000" i="1" dirty="0"/>
              <a:t>Order of the ends and reading: Car - was designed in - Year</a:t>
            </a:r>
          </a:p>
        </p:txBody>
      </p:sp>
      <p:sp>
        <p:nvSpPr>
          <p:cNvPr id="13" name="TextBox 12"/>
          <p:cNvSpPr txBox="1"/>
          <p:nvPr/>
        </p:nvSpPr>
        <p:spPr>
          <a:xfrm>
            <a:off x="7981967" y="2652495"/>
            <a:ext cx="2864887" cy="246221"/>
          </a:xfrm>
          <a:prstGeom prst="rect">
            <a:avLst/>
          </a:prstGeom>
          <a:noFill/>
        </p:spPr>
        <p:txBody>
          <a:bodyPr wrap="none" rtlCol="0">
            <a:spAutoFit/>
          </a:bodyPr>
          <a:lstStyle/>
          <a:p>
            <a:r>
              <a:rPr lang="en-US" sz="1000" i="1" dirty="0"/>
              <a:t>Ternary association Design relating three classifiers.</a:t>
            </a:r>
          </a:p>
        </p:txBody>
      </p:sp>
      <p:pic>
        <p:nvPicPr>
          <p:cNvPr id="2059" name="Picture 11" descr="Shared aggregation is shown as binary association decorated with a hollow diamo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505" y="3919794"/>
            <a:ext cx="3118154" cy="66817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08505" y="4587971"/>
            <a:ext cx="829073" cy="246221"/>
          </a:xfrm>
          <a:prstGeom prst="rect">
            <a:avLst/>
          </a:prstGeom>
          <a:noFill/>
        </p:spPr>
        <p:txBody>
          <a:bodyPr wrap="none" rtlCol="0">
            <a:spAutoFit/>
          </a:bodyPr>
          <a:lstStyle/>
          <a:p>
            <a:r>
              <a:rPr lang="fr-FR" sz="1000" i="1" dirty="0" err="1"/>
              <a:t>Aggregation</a:t>
            </a:r>
            <a:endParaRPr lang="fr-FR" sz="1000" i="1" dirty="0"/>
          </a:p>
        </p:txBody>
      </p:sp>
      <p:pic>
        <p:nvPicPr>
          <p:cNvPr id="2063" name="Picture 15" descr="Composite aggregation is depicted as binary associations with filled black diamo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505" y="5137648"/>
            <a:ext cx="3114410" cy="5882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68696" y="5725925"/>
            <a:ext cx="2555508" cy="400110"/>
          </a:xfrm>
          <a:prstGeom prst="rect">
            <a:avLst/>
          </a:prstGeom>
          <a:noFill/>
        </p:spPr>
        <p:txBody>
          <a:bodyPr wrap="none" rtlCol="0">
            <a:spAutoFit/>
          </a:bodyPr>
          <a:lstStyle/>
          <a:p>
            <a:r>
              <a:rPr lang="fr-FR" sz="1000" i="1" dirty="0"/>
              <a:t>Composite </a:t>
            </a:r>
            <a:r>
              <a:rPr lang="fr-FR" sz="1000" i="1" dirty="0" err="1"/>
              <a:t>Aggregation</a:t>
            </a:r>
            <a:r>
              <a:rPr lang="fr-FR" sz="1000" i="1" dirty="0"/>
              <a:t> (= composition)</a:t>
            </a:r>
          </a:p>
          <a:p>
            <a:r>
              <a:rPr lang="fr-FR" sz="1000" i="1" dirty="0"/>
              <a:t>If </a:t>
            </a:r>
            <a:r>
              <a:rPr lang="fr-FR" sz="1000" i="1" dirty="0" err="1"/>
              <a:t>folder</a:t>
            </a:r>
            <a:r>
              <a:rPr lang="fr-FR" sz="1000" i="1" dirty="0"/>
              <a:t> </a:t>
            </a:r>
            <a:r>
              <a:rPr lang="fr-FR" sz="1000" i="1" dirty="0" err="1"/>
              <a:t>is</a:t>
            </a:r>
            <a:r>
              <a:rPr lang="fr-FR" sz="1000" i="1" dirty="0"/>
              <a:t> </a:t>
            </a:r>
            <a:r>
              <a:rPr lang="fr-FR" sz="1000" i="1" dirty="0" err="1"/>
              <a:t>deleted</a:t>
            </a:r>
            <a:r>
              <a:rPr lang="fr-FR" sz="1000" i="1" dirty="0"/>
              <a:t>, all files are </a:t>
            </a:r>
            <a:r>
              <a:rPr lang="fr-FR" sz="1000" i="1" dirty="0" err="1"/>
              <a:t>deleted</a:t>
            </a:r>
            <a:r>
              <a:rPr lang="fr-FR" sz="1000" i="1" dirty="0"/>
              <a:t> as </a:t>
            </a:r>
            <a:r>
              <a:rPr lang="fr-FR" sz="1000" i="1" dirty="0" err="1"/>
              <a:t>well</a:t>
            </a:r>
            <a:endParaRPr lang="fr-FR" sz="1000" i="1" dirty="0"/>
          </a:p>
        </p:txBody>
      </p:sp>
      <p:pic>
        <p:nvPicPr>
          <p:cNvPr id="1030" name="Picture 6" descr="Ownership of association end by classifi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4861" y="3931912"/>
            <a:ext cx="2762250" cy="609600"/>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194676" y="2898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err="1"/>
              <a:t>Aggregation</a:t>
            </a:r>
            <a:r>
              <a:rPr lang="fr-FR" sz="2800" dirty="0"/>
              <a:t>/composition</a:t>
            </a:r>
          </a:p>
        </p:txBody>
      </p:sp>
      <p:sp>
        <p:nvSpPr>
          <p:cNvPr id="19" name="Title 1"/>
          <p:cNvSpPr txBox="1">
            <a:spLocks/>
          </p:cNvSpPr>
          <p:nvPr/>
        </p:nvSpPr>
        <p:spPr>
          <a:xfrm>
            <a:off x="4764861" y="2898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err="1"/>
              <a:t>Ownership</a:t>
            </a:r>
            <a:endParaRPr lang="fr-FR" sz="2800" dirty="0"/>
          </a:p>
        </p:txBody>
      </p:sp>
      <p:sp>
        <p:nvSpPr>
          <p:cNvPr id="6" name="Rectangle 5"/>
          <p:cNvSpPr/>
          <p:nvPr/>
        </p:nvSpPr>
        <p:spPr>
          <a:xfrm>
            <a:off x="4683889" y="4541143"/>
            <a:ext cx="2843222" cy="553998"/>
          </a:xfrm>
          <a:prstGeom prst="rect">
            <a:avLst/>
          </a:prstGeom>
        </p:spPr>
        <p:txBody>
          <a:bodyPr wrap="square">
            <a:spAutoFit/>
          </a:bodyPr>
          <a:lstStyle/>
          <a:p>
            <a:r>
              <a:rPr lang="fr-FR" sz="1000" i="1" dirty="0"/>
              <a:t>Association end </a:t>
            </a:r>
            <a:r>
              <a:rPr lang="fr-FR" sz="1000" i="1" dirty="0" err="1"/>
              <a:t>qb</a:t>
            </a:r>
            <a:r>
              <a:rPr lang="fr-FR" sz="1000" i="1" dirty="0"/>
              <a:t> </a:t>
            </a:r>
            <a:r>
              <a:rPr lang="fr-FR" sz="1000" i="1" dirty="0" err="1"/>
              <a:t>is</a:t>
            </a:r>
            <a:r>
              <a:rPr lang="fr-FR" sz="1000" i="1" dirty="0"/>
              <a:t> an </a:t>
            </a:r>
            <a:r>
              <a:rPr lang="fr-FR" sz="1000" i="1" dirty="0" err="1"/>
              <a:t>attribute</a:t>
            </a:r>
            <a:r>
              <a:rPr lang="fr-FR" sz="1000" i="1" dirty="0"/>
              <a:t> of </a:t>
            </a:r>
            <a:r>
              <a:rPr lang="fr-FR" sz="1000" i="1" dirty="0" err="1"/>
              <a:t>SearchService</a:t>
            </a:r>
            <a:r>
              <a:rPr lang="fr-FR" sz="1000" i="1" dirty="0"/>
              <a:t> class and </a:t>
            </a:r>
            <a:r>
              <a:rPr lang="fr-FR" sz="1000" i="1" dirty="0" err="1"/>
              <a:t>is</a:t>
            </a:r>
            <a:r>
              <a:rPr lang="fr-FR" sz="1000" i="1" dirty="0"/>
              <a:t> </a:t>
            </a:r>
            <a:r>
              <a:rPr lang="fr-FR" sz="1000" i="1" dirty="0" err="1"/>
              <a:t>owned</a:t>
            </a:r>
            <a:r>
              <a:rPr lang="fr-FR" sz="1000" i="1" dirty="0"/>
              <a:t> by the class.</a:t>
            </a:r>
          </a:p>
          <a:p>
            <a:endParaRPr lang="fr-FR" sz="1000" i="1" dirty="0"/>
          </a:p>
        </p:txBody>
      </p:sp>
      <p:pic>
        <p:nvPicPr>
          <p:cNvPr id="1033" name="Picture 9" descr="A2 has unspecified navigability while B2 is navigab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5313" y="4008350"/>
            <a:ext cx="2571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A3 is not navigable while B3 has unspecified navigabilit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65313" y="5236025"/>
            <a:ext cx="2571750" cy="5238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588084" y="4529967"/>
            <a:ext cx="4067211" cy="400110"/>
          </a:xfrm>
          <a:prstGeom prst="rect">
            <a:avLst/>
          </a:prstGeom>
        </p:spPr>
        <p:txBody>
          <a:bodyPr wrap="square">
            <a:spAutoFit/>
          </a:bodyPr>
          <a:lstStyle/>
          <a:p>
            <a:r>
              <a:rPr lang="fr-FR" sz="1000" i="1" dirty="0"/>
              <a:t>A2 has </a:t>
            </a:r>
            <a:r>
              <a:rPr lang="fr-FR" sz="1000" i="1" dirty="0" err="1"/>
              <a:t>unspecified</a:t>
            </a:r>
            <a:r>
              <a:rPr lang="fr-FR" sz="1000" i="1" dirty="0"/>
              <a:t> </a:t>
            </a:r>
            <a:r>
              <a:rPr lang="fr-FR" sz="1000" i="1" dirty="0" err="1"/>
              <a:t>navigability</a:t>
            </a:r>
            <a:r>
              <a:rPr lang="fr-FR" sz="1000" i="1" dirty="0"/>
              <a:t> </a:t>
            </a:r>
            <a:r>
              <a:rPr lang="fr-FR" sz="1000" i="1" dirty="0" err="1"/>
              <a:t>while</a:t>
            </a:r>
            <a:r>
              <a:rPr lang="fr-FR" sz="1000" i="1" dirty="0"/>
              <a:t> B2 </a:t>
            </a:r>
            <a:r>
              <a:rPr lang="fr-FR" sz="1000" i="1" dirty="0" err="1"/>
              <a:t>is</a:t>
            </a:r>
            <a:r>
              <a:rPr lang="fr-FR" sz="1000" i="1" dirty="0"/>
              <a:t> navigable </a:t>
            </a:r>
            <a:r>
              <a:rPr lang="fr-FR" sz="1000" i="1" dirty="0" err="1"/>
              <a:t>from</a:t>
            </a:r>
            <a:r>
              <a:rPr lang="fr-FR" sz="1000" i="1" dirty="0"/>
              <a:t> A2.</a:t>
            </a:r>
          </a:p>
          <a:p>
            <a:endParaRPr lang="fr-FR" sz="1000" i="1" dirty="0"/>
          </a:p>
        </p:txBody>
      </p:sp>
      <p:sp>
        <p:nvSpPr>
          <p:cNvPr id="9" name="Rectangle 8"/>
          <p:cNvSpPr/>
          <p:nvPr/>
        </p:nvSpPr>
        <p:spPr>
          <a:xfrm>
            <a:off x="8588085" y="5809971"/>
            <a:ext cx="6096000" cy="400110"/>
          </a:xfrm>
          <a:prstGeom prst="rect">
            <a:avLst/>
          </a:prstGeom>
        </p:spPr>
        <p:txBody>
          <a:bodyPr>
            <a:spAutoFit/>
          </a:bodyPr>
          <a:lstStyle/>
          <a:p>
            <a:r>
              <a:rPr lang="fr-FR" sz="1000" i="1" dirty="0"/>
              <a:t>A3 </a:t>
            </a:r>
            <a:r>
              <a:rPr lang="fr-FR" sz="1000" i="1" dirty="0" err="1"/>
              <a:t>is</a:t>
            </a:r>
            <a:r>
              <a:rPr lang="fr-FR" sz="1000" i="1" dirty="0"/>
              <a:t> not navigable </a:t>
            </a:r>
            <a:r>
              <a:rPr lang="fr-FR" sz="1000" i="1" dirty="0" err="1"/>
              <a:t>from</a:t>
            </a:r>
            <a:r>
              <a:rPr lang="fr-FR" sz="1000" i="1" dirty="0"/>
              <a:t> B3 </a:t>
            </a:r>
            <a:r>
              <a:rPr lang="fr-FR" sz="1000" i="1" dirty="0" err="1"/>
              <a:t>while</a:t>
            </a:r>
            <a:r>
              <a:rPr lang="fr-FR" sz="1000" i="1" dirty="0"/>
              <a:t> B3 has </a:t>
            </a:r>
            <a:r>
              <a:rPr lang="fr-FR" sz="1000" i="1" dirty="0" err="1"/>
              <a:t>unspecified</a:t>
            </a:r>
            <a:r>
              <a:rPr lang="fr-FR" sz="1000" i="1" dirty="0"/>
              <a:t> </a:t>
            </a:r>
            <a:r>
              <a:rPr lang="fr-FR" sz="1000" i="1" dirty="0" err="1"/>
              <a:t>navigability</a:t>
            </a:r>
            <a:r>
              <a:rPr lang="fr-FR" sz="1000" i="1" dirty="0"/>
              <a:t>.</a:t>
            </a:r>
          </a:p>
          <a:p>
            <a:endParaRPr lang="fr-FR" sz="1000" i="1" dirty="0"/>
          </a:p>
        </p:txBody>
      </p:sp>
      <p:sp>
        <p:nvSpPr>
          <p:cNvPr id="26" name="Title 1"/>
          <p:cNvSpPr txBox="1">
            <a:spLocks/>
          </p:cNvSpPr>
          <p:nvPr/>
        </p:nvSpPr>
        <p:spPr>
          <a:xfrm>
            <a:off x="8610600" y="2898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err="1"/>
              <a:t>Navigability</a:t>
            </a:r>
            <a:endParaRPr lang="fr-FR" sz="2800" dirty="0"/>
          </a:p>
        </p:txBody>
      </p:sp>
      <p:pic>
        <p:nvPicPr>
          <p:cNvPr id="27" name="Picture 2" descr="Association qualifier allows search of employee by SS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6822" y="5666822"/>
            <a:ext cx="3048000" cy="581026"/>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p:cNvSpPr txBox="1">
            <a:spLocks/>
          </p:cNvSpPr>
          <p:nvPr/>
        </p:nvSpPr>
        <p:spPr>
          <a:xfrm>
            <a:off x="4444514" y="46430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t>Association qualifier</a:t>
            </a:r>
          </a:p>
        </p:txBody>
      </p:sp>
      <p:sp>
        <p:nvSpPr>
          <p:cNvPr id="29" name="Rectangle 28"/>
          <p:cNvSpPr/>
          <p:nvPr/>
        </p:nvSpPr>
        <p:spPr>
          <a:xfrm>
            <a:off x="4576822" y="6246967"/>
            <a:ext cx="3048000" cy="553998"/>
          </a:xfrm>
          <a:prstGeom prst="rect">
            <a:avLst/>
          </a:prstGeom>
        </p:spPr>
        <p:txBody>
          <a:bodyPr wrap="square">
            <a:spAutoFit/>
          </a:bodyPr>
          <a:lstStyle/>
          <a:p>
            <a:r>
              <a:rPr lang="fr-FR" sz="1000" dirty="0" err="1"/>
              <a:t>Given</a:t>
            </a:r>
            <a:r>
              <a:rPr lang="fr-FR" sz="1000" dirty="0"/>
              <a:t> a </a:t>
            </a:r>
            <a:r>
              <a:rPr lang="fr-FR" sz="1000" dirty="0" err="1"/>
              <a:t>company</a:t>
            </a:r>
            <a:r>
              <a:rPr lang="fr-FR" sz="1000" dirty="0"/>
              <a:t> and a social </a:t>
            </a:r>
            <a:r>
              <a:rPr lang="fr-FR" sz="1000" dirty="0" err="1"/>
              <a:t>security</a:t>
            </a:r>
            <a:r>
              <a:rPr lang="fr-FR" sz="1000" dirty="0"/>
              <a:t> </a:t>
            </a:r>
            <a:r>
              <a:rPr lang="fr-FR" sz="1000" dirty="0" err="1"/>
              <a:t>number</a:t>
            </a:r>
            <a:r>
              <a:rPr lang="fr-FR" sz="1000" dirty="0"/>
              <a:t> (SSN) at </a:t>
            </a:r>
            <a:r>
              <a:rPr lang="fr-FR" sz="1000" dirty="0" err="1"/>
              <a:t>most</a:t>
            </a:r>
            <a:r>
              <a:rPr lang="fr-FR" sz="1000" dirty="0"/>
              <a:t> one </a:t>
            </a:r>
            <a:r>
              <a:rPr lang="fr-FR" sz="1000" dirty="0" err="1"/>
              <a:t>employee</a:t>
            </a:r>
            <a:r>
              <a:rPr lang="fr-FR" sz="1000" dirty="0"/>
              <a:t> </a:t>
            </a:r>
            <a:r>
              <a:rPr lang="fr-FR" sz="1000" dirty="0" err="1"/>
              <a:t>could</a:t>
            </a:r>
            <a:r>
              <a:rPr lang="fr-FR" sz="1000" dirty="0"/>
              <a:t> </a:t>
            </a:r>
            <a:r>
              <a:rPr lang="fr-FR" sz="1000" dirty="0" err="1"/>
              <a:t>be</a:t>
            </a:r>
            <a:r>
              <a:rPr lang="fr-FR" sz="1000" dirty="0"/>
              <a:t> </a:t>
            </a:r>
            <a:r>
              <a:rPr lang="fr-FR" sz="1000" dirty="0" err="1"/>
              <a:t>found</a:t>
            </a:r>
            <a:r>
              <a:rPr lang="fr-FR" sz="1000" dirty="0"/>
              <a:t>.</a:t>
            </a:r>
          </a:p>
          <a:p>
            <a:endParaRPr lang="fr-FR" sz="1000" dirty="0"/>
          </a:p>
        </p:txBody>
      </p:sp>
      <p:sp>
        <p:nvSpPr>
          <p:cNvPr id="30" name="Rectangle 29"/>
          <p:cNvSpPr/>
          <p:nvPr/>
        </p:nvSpPr>
        <p:spPr>
          <a:xfrm>
            <a:off x="0" y="6598364"/>
            <a:ext cx="340189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11"/>
              </a:rPr>
              <a:t>https://www.uml-diagrams.org/class-reference.html</a:t>
            </a:r>
            <a:r>
              <a:rPr lang="fr-FR" sz="1000" dirty="0"/>
              <a:t> </a:t>
            </a:r>
          </a:p>
        </p:txBody>
      </p:sp>
    </p:spTree>
    <p:extLst>
      <p:ext uri="{BB962C8B-B14F-4D97-AF65-F5344CB8AC3E}">
        <p14:creationId xmlns:p14="http://schemas.microsoft.com/office/powerpoint/2010/main" val="4119918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Generalization</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61</a:t>
            </a:fld>
            <a:endParaRPr lang="en-US"/>
          </a:p>
        </p:txBody>
      </p:sp>
      <p:pic>
        <p:nvPicPr>
          <p:cNvPr id="3074" name="Picture 2" descr="Checking, Savings, and Credit Accounts are generalized by Accou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286" y="1588432"/>
            <a:ext cx="3444152" cy="1773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ecking, Savings, and Credit Accounts are generalized by Accou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286" y="3950785"/>
            <a:ext cx="3444152" cy="18496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58286" y="5956240"/>
            <a:ext cx="3640921" cy="400110"/>
          </a:xfrm>
          <a:prstGeom prst="rect">
            <a:avLst/>
          </a:prstGeom>
        </p:spPr>
        <p:txBody>
          <a:bodyPr wrap="square">
            <a:spAutoFit/>
          </a:bodyPr>
          <a:lstStyle/>
          <a:p>
            <a:r>
              <a:rPr lang="fr-FR" sz="1000" i="1" dirty="0" err="1"/>
              <a:t>Checking</a:t>
            </a:r>
            <a:r>
              <a:rPr lang="fr-FR" sz="1000" i="1" dirty="0"/>
              <a:t>, </a:t>
            </a:r>
            <a:r>
              <a:rPr lang="fr-FR" sz="1000" i="1" dirty="0" err="1"/>
              <a:t>Savings</a:t>
            </a:r>
            <a:r>
              <a:rPr lang="fr-FR" sz="1000" i="1" dirty="0"/>
              <a:t>, and </a:t>
            </a:r>
            <a:r>
              <a:rPr lang="fr-FR" sz="1000" i="1" dirty="0" err="1"/>
              <a:t>Credit</a:t>
            </a:r>
            <a:r>
              <a:rPr lang="fr-FR" sz="1000" i="1" dirty="0"/>
              <a:t> </a:t>
            </a:r>
            <a:r>
              <a:rPr lang="fr-FR" sz="1000" i="1" dirty="0" err="1"/>
              <a:t>Accounts</a:t>
            </a:r>
            <a:r>
              <a:rPr lang="fr-FR" sz="1000" i="1" dirty="0"/>
              <a:t> are </a:t>
            </a:r>
            <a:r>
              <a:rPr lang="fr-FR" sz="1000" i="1" dirty="0" err="1"/>
              <a:t>generalized</a:t>
            </a:r>
            <a:r>
              <a:rPr lang="fr-FR" sz="1000" i="1" dirty="0"/>
              <a:t> by </a:t>
            </a:r>
            <a:r>
              <a:rPr lang="fr-FR" sz="1000" i="1" dirty="0" err="1"/>
              <a:t>Account</a:t>
            </a:r>
            <a:r>
              <a:rPr lang="fr-FR" sz="1000" i="1" dirty="0"/>
              <a:t>.</a:t>
            </a:r>
          </a:p>
          <a:p>
            <a:endParaRPr lang="fr-FR" sz="1000" i="1" dirty="0"/>
          </a:p>
        </p:txBody>
      </p:sp>
      <p:sp>
        <p:nvSpPr>
          <p:cNvPr id="12" name="TextBox 11"/>
          <p:cNvSpPr txBox="1"/>
          <p:nvPr/>
        </p:nvSpPr>
        <p:spPr>
          <a:xfrm>
            <a:off x="8290560" y="3535680"/>
            <a:ext cx="300082" cy="369332"/>
          </a:xfrm>
          <a:prstGeom prst="rect">
            <a:avLst/>
          </a:prstGeom>
          <a:noFill/>
        </p:spPr>
        <p:txBody>
          <a:bodyPr wrap="none" rtlCol="0">
            <a:spAutoFit/>
          </a:bodyPr>
          <a:lstStyle/>
          <a:p>
            <a:r>
              <a:rPr lang="fr-FR" dirty="0"/>
              <a:t>=</a:t>
            </a:r>
          </a:p>
        </p:txBody>
      </p:sp>
      <p:sp>
        <p:nvSpPr>
          <p:cNvPr id="23" name="Rectangle 22"/>
          <p:cNvSpPr/>
          <p:nvPr/>
        </p:nvSpPr>
        <p:spPr>
          <a:xfrm>
            <a:off x="0" y="6598364"/>
            <a:ext cx="340189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5"/>
              </a:rPr>
              <a:t>https://www.uml-diagrams.org/class-reference.html</a:t>
            </a:r>
            <a:r>
              <a:rPr lang="fr-FR" sz="1000" dirty="0"/>
              <a:t> </a:t>
            </a:r>
          </a:p>
        </p:txBody>
      </p:sp>
    </p:spTree>
    <p:extLst>
      <p:ext uri="{BB962C8B-B14F-4D97-AF65-F5344CB8AC3E}">
        <p14:creationId xmlns:p14="http://schemas.microsoft.com/office/powerpoint/2010/main" val="1207518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Interfaces</a:t>
            </a:r>
          </a:p>
        </p:txBody>
      </p:sp>
      <p:sp>
        <p:nvSpPr>
          <p:cNvPr id="4" name="Slide Number Placeholder 3"/>
          <p:cNvSpPr>
            <a:spLocks noGrp="1"/>
          </p:cNvSpPr>
          <p:nvPr>
            <p:ph type="sldNum" sz="quarter" idx="12"/>
          </p:nvPr>
        </p:nvSpPr>
        <p:spPr/>
        <p:txBody>
          <a:bodyPr/>
          <a:lstStyle/>
          <a:p>
            <a:fld id="{50488829-712A-49CD-A5AC-8F60246B7228}" type="slidenum">
              <a:rPr lang="en-US" smtClean="0"/>
              <a:t>62</a:t>
            </a:fld>
            <a:endParaRPr lang="en-US" dirty="0"/>
          </a:p>
        </p:txBody>
      </p:sp>
      <p:pic>
        <p:nvPicPr>
          <p:cNvPr id="5" name="Picture 13" descr="Interface realization dependency from a classifier to an inter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3437" y="4190188"/>
            <a:ext cx="2447914" cy="6854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5" descr="Interface realization dependency from a classifier to an inter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052" y="2643612"/>
            <a:ext cx="3304684" cy="6854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775052" y="5956240"/>
            <a:ext cx="6096000" cy="400110"/>
          </a:xfrm>
          <a:prstGeom prst="rect">
            <a:avLst/>
          </a:prstGeom>
        </p:spPr>
        <p:txBody>
          <a:bodyPr>
            <a:spAutoFit/>
          </a:bodyPr>
          <a:lstStyle/>
          <a:p>
            <a:r>
              <a:rPr lang="fr-FR" sz="1000" i="1" dirty="0"/>
              <a:t>Interface </a:t>
            </a:r>
            <a:r>
              <a:rPr lang="fr-FR" sz="1000" i="1" dirty="0" err="1"/>
              <a:t>SiteSearch</a:t>
            </a:r>
            <a:r>
              <a:rPr lang="fr-FR" sz="1000" i="1" dirty="0"/>
              <a:t> </a:t>
            </a:r>
            <a:r>
              <a:rPr lang="fr-FR" sz="1000" i="1" dirty="0" err="1"/>
              <a:t>is</a:t>
            </a:r>
            <a:r>
              <a:rPr lang="fr-FR" sz="1000" i="1" dirty="0"/>
              <a:t> </a:t>
            </a:r>
            <a:r>
              <a:rPr lang="fr-FR" sz="1000" i="1" dirty="0" err="1"/>
              <a:t>realized</a:t>
            </a:r>
            <a:r>
              <a:rPr lang="fr-FR" sz="1000" i="1" dirty="0"/>
              <a:t> (</a:t>
            </a:r>
            <a:r>
              <a:rPr lang="fr-FR" sz="1000" i="1" dirty="0" err="1"/>
              <a:t>implemented</a:t>
            </a:r>
            <a:r>
              <a:rPr lang="fr-FR" sz="1000" i="1" dirty="0"/>
              <a:t>) by </a:t>
            </a:r>
            <a:r>
              <a:rPr lang="fr-FR" sz="1000" i="1" dirty="0" err="1"/>
              <a:t>SearchService</a:t>
            </a:r>
            <a:r>
              <a:rPr lang="fr-FR" sz="1000" i="1" dirty="0"/>
              <a:t>.</a:t>
            </a:r>
          </a:p>
          <a:p>
            <a:endParaRPr lang="fr-FR" sz="1000" i="1" dirty="0"/>
          </a:p>
        </p:txBody>
      </p:sp>
      <p:pic>
        <p:nvPicPr>
          <p:cNvPr id="4098" name="Picture 2" descr="Usage dependency from a classifier to an interf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548" y="4142004"/>
            <a:ext cx="2357373" cy="78178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Usage dependency from a classifier to an interf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47" y="2643612"/>
            <a:ext cx="3481489" cy="7335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427547" y="5956240"/>
            <a:ext cx="6096000" cy="553998"/>
          </a:xfrm>
          <a:prstGeom prst="rect">
            <a:avLst/>
          </a:prstGeom>
        </p:spPr>
        <p:txBody>
          <a:bodyPr>
            <a:spAutoFit/>
          </a:bodyPr>
          <a:lstStyle/>
          <a:p>
            <a:r>
              <a:rPr lang="en-US" sz="1000" i="1" dirty="0"/>
              <a:t>Interface </a:t>
            </a:r>
            <a:r>
              <a:rPr lang="en-US" sz="1000" i="1" dirty="0" err="1"/>
              <a:t>SiteSearch</a:t>
            </a:r>
            <a:r>
              <a:rPr lang="en-US" sz="1000" i="1" dirty="0"/>
              <a:t> is used (required) by Search Controller.</a:t>
            </a:r>
          </a:p>
          <a:p>
            <a:endParaRPr lang="en-US" sz="1000" i="1" dirty="0"/>
          </a:p>
          <a:p>
            <a:endParaRPr lang="fr-FR" sz="1000" i="1" dirty="0"/>
          </a:p>
        </p:txBody>
      </p:sp>
      <p:sp>
        <p:nvSpPr>
          <p:cNvPr id="11" name="Rectangle 10"/>
          <p:cNvSpPr/>
          <p:nvPr/>
        </p:nvSpPr>
        <p:spPr>
          <a:xfrm>
            <a:off x="0" y="6598364"/>
            <a:ext cx="340189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6"/>
              </a:rPr>
              <a:t>https://www.uml-diagrams.org/class-reference.html</a:t>
            </a:r>
            <a:r>
              <a:rPr lang="fr-FR" sz="1000" dirty="0"/>
              <a:t> </a:t>
            </a:r>
          </a:p>
        </p:txBody>
      </p:sp>
    </p:spTree>
    <p:extLst>
      <p:ext uri="{BB962C8B-B14F-4D97-AF65-F5344CB8AC3E}">
        <p14:creationId xmlns:p14="http://schemas.microsoft.com/office/powerpoint/2010/main" val="32612317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Dependency</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63</a:t>
            </a:fld>
            <a:endParaRPr lang="en-US"/>
          </a:p>
        </p:txBody>
      </p:sp>
      <p:pic>
        <p:nvPicPr>
          <p:cNvPr id="5122" name="Picture 2" descr="Dependency shown as a dashed arrow between two model el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446" y="2040037"/>
            <a:ext cx="3448149" cy="63854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Usage dependency shown as a dependency with a use key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445" y="3517490"/>
            <a:ext cx="3448147" cy="61300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lient classifier creates instances of the supplier classif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446" y="5059337"/>
            <a:ext cx="3831280" cy="6257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20445" y="2697926"/>
            <a:ext cx="6096000" cy="400110"/>
          </a:xfrm>
          <a:prstGeom prst="rect">
            <a:avLst/>
          </a:prstGeom>
        </p:spPr>
        <p:txBody>
          <a:bodyPr>
            <a:spAutoFit/>
          </a:bodyPr>
          <a:lstStyle/>
          <a:p>
            <a:r>
              <a:rPr lang="fr-FR" sz="1000" i="1" dirty="0"/>
              <a:t>Data Access </a:t>
            </a:r>
            <a:r>
              <a:rPr lang="fr-FR" sz="1000" i="1" dirty="0" err="1"/>
              <a:t>depends</a:t>
            </a:r>
            <a:r>
              <a:rPr lang="fr-FR" sz="1000" i="1" dirty="0"/>
              <a:t> on Connection Pool</a:t>
            </a:r>
          </a:p>
          <a:p>
            <a:endParaRPr lang="fr-FR" sz="1000" i="1" dirty="0"/>
          </a:p>
        </p:txBody>
      </p:sp>
      <p:sp>
        <p:nvSpPr>
          <p:cNvPr id="10" name="Rectangle 9"/>
          <p:cNvSpPr/>
          <p:nvPr/>
        </p:nvSpPr>
        <p:spPr>
          <a:xfrm>
            <a:off x="1220445" y="4130494"/>
            <a:ext cx="6096000" cy="400110"/>
          </a:xfrm>
          <a:prstGeom prst="rect">
            <a:avLst/>
          </a:prstGeom>
        </p:spPr>
        <p:txBody>
          <a:bodyPr>
            <a:spAutoFit/>
          </a:bodyPr>
          <a:lstStyle/>
          <a:p>
            <a:r>
              <a:rPr lang="en-US" sz="1000" i="1" dirty="0"/>
              <a:t>Search Controller uses Search Engine.</a:t>
            </a:r>
          </a:p>
          <a:p>
            <a:endParaRPr lang="en-US" sz="1000" i="1" dirty="0"/>
          </a:p>
        </p:txBody>
      </p:sp>
      <p:sp>
        <p:nvSpPr>
          <p:cNvPr id="11" name="Rectangle 10"/>
          <p:cNvSpPr/>
          <p:nvPr/>
        </p:nvSpPr>
        <p:spPr>
          <a:xfrm>
            <a:off x="1220445" y="5685114"/>
            <a:ext cx="6096000" cy="400110"/>
          </a:xfrm>
          <a:prstGeom prst="rect">
            <a:avLst/>
          </a:prstGeom>
        </p:spPr>
        <p:txBody>
          <a:bodyPr>
            <a:spAutoFit/>
          </a:bodyPr>
          <a:lstStyle/>
          <a:p>
            <a:r>
              <a:rPr lang="fr-FR" sz="1000" i="1" dirty="0"/>
              <a:t>Data Source </a:t>
            </a:r>
            <a:r>
              <a:rPr lang="fr-FR" sz="1000" i="1" dirty="0" err="1"/>
              <a:t>creates</a:t>
            </a:r>
            <a:r>
              <a:rPr lang="fr-FR" sz="1000" i="1" dirty="0"/>
              <a:t> Connection</a:t>
            </a:r>
          </a:p>
          <a:p>
            <a:endParaRPr lang="fr-FR" sz="1000" i="1" dirty="0"/>
          </a:p>
        </p:txBody>
      </p:sp>
      <p:sp>
        <p:nvSpPr>
          <p:cNvPr id="14" name="Rectangle 13"/>
          <p:cNvSpPr/>
          <p:nvPr/>
        </p:nvSpPr>
        <p:spPr>
          <a:xfrm>
            <a:off x="0" y="6598364"/>
            <a:ext cx="340189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5"/>
              </a:rPr>
              <a:t>https://www.uml-diagrams.org/class-reference.html</a:t>
            </a:r>
            <a:r>
              <a:rPr lang="fr-FR" sz="1000" dirty="0"/>
              <a:t> </a:t>
            </a:r>
          </a:p>
        </p:txBody>
      </p:sp>
    </p:spTree>
    <p:extLst>
      <p:ext uri="{BB962C8B-B14F-4D97-AF65-F5344CB8AC3E}">
        <p14:creationId xmlns:p14="http://schemas.microsoft.com/office/powerpoint/2010/main" val="5739429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Class </a:t>
            </a:r>
            <a:r>
              <a:rPr lang="fr-FR" dirty="0" err="1"/>
              <a:t>diagram</a:t>
            </a:r>
            <a:r>
              <a:rPr lang="fr-FR" dirty="0"/>
              <a:t> </a:t>
            </a:r>
            <a:r>
              <a:rPr lang="fr-FR" dirty="0" err="1"/>
              <a:t>examples</a:t>
            </a:r>
            <a:endParaRPr lang="fr-FR" dirty="0"/>
          </a:p>
        </p:txBody>
      </p:sp>
      <p:sp>
        <p:nvSpPr>
          <p:cNvPr id="3" name="Content Placeholder 2"/>
          <p:cNvSpPr>
            <a:spLocks noGrp="1"/>
          </p:cNvSpPr>
          <p:nvPr>
            <p:ph idx="1"/>
          </p:nvPr>
        </p:nvSpPr>
        <p:spPr>
          <a:xfrm>
            <a:off x="838200" y="1825625"/>
            <a:ext cx="11633200" cy="4351338"/>
          </a:xfrm>
        </p:spPr>
        <p:txBody>
          <a:bodyPr/>
          <a:lstStyle/>
          <a:p>
            <a:pPr marL="0" indent="0">
              <a:buNone/>
            </a:pPr>
            <a:r>
              <a:rPr lang="fr-FR" dirty="0" err="1"/>
              <a:t>See</a:t>
            </a:r>
            <a:r>
              <a:rPr lang="fr-FR" dirty="0"/>
              <a:t> </a:t>
            </a:r>
            <a:r>
              <a:rPr lang="fr-FR" dirty="0">
                <a:hlinkClick r:id="rId2"/>
              </a:rPr>
              <a:t>https://www.uml-diagrams.org/class-diagrams-examples.html</a:t>
            </a:r>
            <a:r>
              <a:rPr lang="fr-FR" dirty="0"/>
              <a:t> </a:t>
            </a:r>
          </a:p>
        </p:txBody>
      </p:sp>
      <p:sp>
        <p:nvSpPr>
          <p:cNvPr id="4" name="Slide Number Placeholder 3"/>
          <p:cNvSpPr>
            <a:spLocks noGrp="1"/>
          </p:cNvSpPr>
          <p:nvPr>
            <p:ph type="sldNum" sz="quarter" idx="12"/>
          </p:nvPr>
        </p:nvSpPr>
        <p:spPr/>
        <p:txBody>
          <a:bodyPr/>
          <a:lstStyle/>
          <a:p>
            <a:fld id="{50488829-712A-49CD-A5AC-8F60246B7228}" type="slidenum">
              <a:rPr lang="en-US" smtClean="0"/>
              <a:t>64</a:t>
            </a:fld>
            <a:endParaRPr lang="en-US"/>
          </a:p>
        </p:txBody>
      </p:sp>
    </p:spTree>
    <p:extLst>
      <p:ext uri="{BB962C8B-B14F-4D97-AF65-F5344CB8AC3E}">
        <p14:creationId xmlns:p14="http://schemas.microsoft.com/office/powerpoint/2010/main" val="19940522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F3DED783-0D87-E147-85DF-F1D61A85F93D}"/>
              </a:ext>
            </a:extLst>
          </p:cNvPr>
          <p:cNvSpPr>
            <a:spLocks noGrp="1" noChangeArrowheads="1"/>
          </p:cNvSpPr>
          <p:nvPr>
            <p:ph type="title"/>
          </p:nvPr>
        </p:nvSpPr>
        <p:spPr/>
        <p:txBody>
          <a:bodyPr/>
          <a:lstStyle/>
          <a:p>
            <a:r>
              <a:rPr lang="fr-FR" altLang="fr-FR"/>
              <a:t>Pointers</a:t>
            </a:r>
            <a:endParaRPr lang="fr-FR" altLang="fr-FR" dirty="0"/>
          </a:p>
        </p:txBody>
      </p:sp>
      <p:sp>
        <p:nvSpPr>
          <p:cNvPr id="6" name="Content Placeholder 5"/>
          <p:cNvSpPr>
            <a:spLocks noGrp="1"/>
          </p:cNvSpPr>
          <p:nvPr>
            <p:ph idx="1"/>
          </p:nvPr>
        </p:nvSpPr>
        <p:spPr/>
        <p:txBody>
          <a:bodyPr/>
          <a:lstStyle/>
          <a:p>
            <a:r>
              <a:rPr lang="fr-FR" altLang="fr-FR" dirty="0"/>
              <a:t>The UML </a:t>
            </a:r>
            <a:r>
              <a:rPr lang="fr-FR" altLang="fr-FR" dirty="0" err="1"/>
              <a:t>Specification</a:t>
            </a:r>
            <a:r>
              <a:rPr lang="fr-FR" altLang="fr-FR" dirty="0"/>
              <a:t> </a:t>
            </a:r>
            <a:r>
              <a:rPr lang="fr-FR" altLang="fr-FR" dirty="0">
                <a:hlinkClick r:id="rId3"/>
              </a:rPr>
              <a:t>https://www.omg.org/spec/UML/About-UML/</a:t>
            </a:r>
            <a:r>
              <a:rPr lang="fr-FR" altLang="fr-FR" dirty="0"/>
              <a:t> </a:t>
            </a:r>
          </a:p>
          <a:p>
            <a:r>
              <a:rPr lang="fr-FR" altLang="fr-FR" dirty="0">
                <a:hlinkClick r:id="rId4"/>
              </a:rPr>
              <a:t>https://www.uml-diagrams.org/</a:t>
            </a:r>
            <a:r>
              <a:rPr lang="fr-FR" altLang="fr-FR" dirty="0"/>
              <a:t> </a:t>
            </a:r>
          </a:p>
          <a:p>
            <a:endParaRPr lang="fr-FR" dirty="0"/>
          </a:p>
        </p:txBody>
      </p:sp>
    </p:spTree>
    <p:extLst>
      <p:ext uri="{BB962C8B-B14F-4D97-AF65-F5344CB8AC3E}">
        <p14:creationId xmlns:p14="http://schemas.microsoft.com/office/powerpoint/2010/main" val="68161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Software Engineering</a:t>
            </a:r>
          </a:p>
        </p:txBody>
      </p:sp>
      <p:sp>
        <p:nvSpPr>
          <p:cNvPr id="3" name="Subtitle 2"/>
          <p:cNvSpPr>
            <a:spLocks noGrp="1"/>
          </p:cNvSpPr>
          <p:nvPr>
            <p:ph type="subTitle" idx="1"/>
          </p:nvPr>
        </p:nvSpPr>
        <p:spPr/>
        <p:txBody>
          <a:bodyPr/>
          <a:lstStyle/>
          <a:p>
            <a:pPr algn="l"/>
            <a:r>
              <a:rPr lang="fr-FR" dirty="0"/>
              <a:t>Part 6 – The </a:t>
            </a:r>
            <a:r>
              <a:rPr lang="fr-FR" dirty="0" err="1"/>
              <a:t>Unified</a:t>
            </a:r>
            <a:r>
              <a:rPr lang="fr-FR" dirty="0"/>
              <a:t> Modeling </a:t>
            </a:r>
            <a:r>
              <a:rPr lang="fr-FR" dirty="0" err="1"/>
              <a:t>Language</a:t>
            </a:r>
            <a:endParaRPr lang="fr-FR" dirty="0"/>
          </a:p>
          <a:p>
            <a:pPr indent="623888" algn="l"/>
            <a:r>
              <a:rPr lang="fr-FR" dirty="0"/>
              <a:t>6.3 – </a:t>
            </a:r>
            <a:r>
              <a:rPr lang="fr-FR" dirty="0" err="1"/>
              <a:t>diagrams</a:t>
            </a:r>
            <a:r>
              <a:rPr lang="fr-FR" dirty="0"/>
              <a:t> </a:t>
            </a:r>
            <a:r>
              <a:rPr lang="fr-FR" dirty="0" err="1"/>
              <a:t>we’ll</a:t>
            </a:r>
            <a:r>
              <a:rPr lang="fr-FR" dirty="0"/>
              <a:t> use for the design phase</a:t>
            </a:r>
          </a:p>
          <a:p>
            <a:pPr indent="623888" algn="l"/>
            <a:r>
              <a:rPr lang="fr-FR" dirty="0"/>
              <a:t>6.3.2 – Package </a:t>
            </a:r>
            <a:r>
              <a:rPr lang="fr-FR" dirty="0" err="1"/>
              <a:t>diagrams</a:t>
            </a:r>
            <a:endParaRPr lang="fr-FR" dirty="0"/>
          </a:p>
          <a:p>
            <a:pPr algn="l"/>
            <a:endParaRPr lang="fr-FR" dirty="0"/>
          </a:p>
        </p:txBody>
      </p:sp>
      <p:sp>
        <p:nvSpPr>
          <p:cNvPr id="7" name="TextBox 6"/>
          <p:cNvSpPr txBox="1"/>
          <p:nvPr/>
        </p:nvSpPr>
        <p:spPr>
          <a:xfrm>
            <a:off x="100584" y="5818477"/>
            <a:ext cx="7903639" cy="954107"/>
          </a:xfrm>
          <a:prstGeom prst="rect">
            <a:avLst/>
          </a:prstGeom>
          <a:noFill/>
        </p:spPr>
        <p:txBody>
          <a:bodyPr wrap="none" rtlCol="0">
            <a:spAutoFit/>
          </a:bodyPr>
          <a:lstStyle/>
          <a:p>
            <a:r>
              <a:rPr lang="en-US" sz="1400" dirty="0"/>
              <a:t>ICM – Computer Science Major – Software Engineering - Part 1: Introduction</a:t>
            </a:r>
          </a:p>
          <a:p>
            <a:r>
              <a:rPr lang="en-US" sz="1400" dirty="0"/>
              <a:t>M1 Cyber Physical and Social Systems – CPS2 engineering and development - Part 3: Software Engineering</a:t>
            </a:r>
          </a:p>
          <a:p>
            <a:r>
              <a:rPr lang="en-US" sz="1400" dirty="0"/>
              <a:t>Guillaume Muller </a:t>
            </a:r>
          </a:p>
          <a:p>
            <a:r>
              <a:rPr lang="en-US" sz="1400" dirty="0"/>
              <a:t>Course unit URL: </a:t>
            </a:r>
            <a:r>
              <a:rPr lang="en-US" sz="1400" dirty="0">
                <a:hlinkClick r:id="rId2"/>
              </a:rPr>
              <a:t>https://ci.mines-stetienne.fr/cps2/course/softeng/</a:t>
            </a:r>
            <a:r>
              <a:rPr lang="en-US" sz="1400" dirty="0"/>
              <a:t>  </a:t>
            </a:r>
          </a:p>
        </p:txBody>
      </p:sp>
    </p:spTree>
    <p:extLst>
      <p:ext uri="{BB962C8B-B14F-4D97-AF65-F5344CB8AC3E}">
        <p14:creationId xmlns:p14="http://schemas.microsoft.com/office/powerpoint/2010/main" val="24392537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Package </a:t>
            </a:r>
            <a:r>
              <a:rPr lang="fr-FR" dirty="0" err="1"/>
              <a:t>diagrams</a:t>
            </a:r>
            <a:endParaRPr lang="fr-FR" dirty="0"/>
          </a:p>
        </p:txBody>
      </p:sp>
      <p:sp>
        <p:nvSpPr>
          <p:cNvPr id="3" name="Content Placeholder 2"/>
          <p:cNvSpPr>
            <a:spLocks noGrp="1"/>
          </p:cNvSpPr>
          <p:nvPr>
            <p:ph idx="1"/>
          </p:nvPr>
        </p:nvSpPr>
        <p:spPr>
          <a:xfrm>
            <a:off x="838200" y="1863725"/>
            <a:ext cx="10515600" cy="4351338"/>
          </a:xfrm>
        </p:spPr>
        <p:txBody>
          <a:bodyPr>
            <a:normAutofit fontScale="92500" lnSpcReduction="10000"/>
          </a:bodyPr>
          <a:lstStyle/>
          <a:p>
            <a:pPr marL="0" indent="0">
              <a:buNone/>
            </a:pPr>
            <a:r>
              <a:rPr lang="fr-FR" b="1" i="1" dirty="0"/>
              <a:t>Package </a:t>
            </a:r>
            <a:r>
              <a:rPr lang="fr-FR" b="1" i="1" dirty="0" err="1"/>
              <a:t>diagram</a:t>
            </a:r>
            <a:r>
              <a:rPr lang="fr-FR" i="1" dirty="0"/>
              <a:t> </a:t>
            </a:r>
            <a:r>
              <a:rPr lang="fr-FR" i="1" dirty="0" err="1"/>
              <a:t>is</a:t>
            </a:r>
            <a:r>
              <a:rPr lang="fr-FR" i="1" dirty="0"/>
              <a:t> </a:t>
            </a:r>
            <a:r>
              <a:rPr lang="fr-FR" b="1" i="1" dirty="0"/>
              <a:t>UML</a:t>
            </a:r>
            <a:r>
              <a:rPr lang="fr-FR" i="1" dirty="0"/>
              <a:t> </a:t>
            </a:r>
            <a:r>
              <a:rPr lang="fr-FR" b="1" i="1" dirty="0">
                <a:hlinkClick r:id="rId2"/>
              </a:rPr>
              <a:t>structure </a:t>
            </a:r>
            <a:r>
              <a:rPr lang="fr-FR" b="1" i="1" dirty="0" err="1">
                <a:hlinkClick r:id="rId2"/>
              </a:rPr>
              <a:t>diagram</a:t>
            </a:r>
            <a:r>
              <a:rPr lang="fr-FR" i="1" dirty="0"/>
              <a:t> </a:t>
            </a:r>
            <a:r>
              <a:rPr lang="fr-FR" i="1" dirty="0" err="1"/>
              <a:t>which</a:t>
            </a:r>
            <a:r>
              <a:rPr lang="fr-FR" i="1" dirty="0"/>
              <a:t> shows structure of the </a:t>
            </a:r>
            <a:r>
              <a:rPr lang="fr-FR" i="1" dirty="0" err="1"/>
              <a:t>designed</a:t>
            </a:r>
            <a:r>
              <a:rPr lang="fr-FR" i="1" dirty="0"/>
              <a:t> system at the </a:t>
            </a:r>
            <a:r>
              <a:rPr lang="fr-FR" i="1" dirty="0" err="1"/>
              <a:t>level</a:t>
            </a:r>
            <a:r>
              <a:rPr lang="fr-FR" i="1" dirty="0"/>
              <a:t> of </a:t>
            </a:r>
            <a:r>
              <a:rPr lang="fr-FR" b="1" i="1" dirty="0">
                <a:hlinkClick r:id="rId3"/>
              </a:rPr>
              <a:t>packages</a:t>
            </a:r>
            <a:r>
              <a:rPr lang="fr-FR" i="1" dirty="0"/>
              <a:t>. </a:t>
            </a:r>
          </a:p>
          <a:p>
            <a:pPr marL="0" indent="0">
              <a:buNone/>
            </a:pPr>
            <a:endParaRPr lang="fr-FR" dirty="0"/>
          </a:p>
          <a:p>
            <a:pPr marL="0" indent="0">
              <a:buNone/>
            </a:pPr>
            <a:r>
              <a:rPr lang="fr-FR" dirty="0" err="1"/>
              <a:t>Elements</a:t>
            </a:r>
            <a:r>
              <a:rPr lang="fr-FR" dirty="0"/>
              <a:t>: </a:t>
            </a:r>
          </a:p>
          <a:p>
            <a:r>
              <a:rPr lang="fr-FR" b="1" dirty="0">
                <a:hlinkClick r:id="rId3"/>
              </a:rPr>
              <a:t>package</a:t>
            </a:r>
            <a:r>
              <a:rPr lang="fr-FR" dirty="0"/>
              <a:t>,</a:t>
            </a:r>
          </a:p>
          <a:p>
            <a:r>
              <a:rPr lang="fr-FR" b="1" dirty="0" err="1">
                <a:hlinkClick r:id="rId4"/>
              </a:rPr>
              <a:t>packageable</a:t>
            </a:r>
            <a:r>
              <a:rPr lang="fr-FR" b="1" dirty="0">
                <a:hlinkClick r:id="rId4"/>
              </a:rPr>
              <a:t> </a:t>
            </a:r>
            <a:r>
              <a:rPr lang="fr-FR" b="1" dirty="0" err="1">
                <a:hlinkClick r:id="rId4"/>
              </a:rPr>
              <a:t>element</a:t>
            </a:r>
            <a:r>
              <a:rPr lang="fr-FR" dirty="0"/>
              <a:t>, </a:t>
            </a:r>
          </a:p>
          <a:p>
            <a:r>
              <a:rPr lang="fr-FR" b="1" dirty="0" err="1">
                <a:hlinkClick r:id="rId5"/>
              </a:rPr>
              <a:t>dependency</a:t>
            </a:r>
            <a:r>
              <a:rPr lang="fr-FR" dirty="0"/>
              <a:t>,</a:t>
            </a:r>
          </a:p>
          <a:p>
            <a:r>
              <a:rPr lang="fr-FR" b="1" dirty="0" err="1">
                <a:hlinkClick r:id="rId6"/>
              </a:rPr>
              <a:t>element</a:t>
            </a:r>
            <a:r>
              <a:rPr lang="fr-FR" b="1" dirty="0">
                <a:hlinkClick r:id="rId6"/>
              </a:rPr>
              <a:t> import</a:t>
            </a:r>
            <a:r>
              <a:rPr lang="fr-FR" dirty="0"/>
              <a:t>,</a:t>
            </a:r>
          </a:p>
          <a:p>
            <a:r>
              <a:rPr lang="fr-FR" b="1" dirty="0">
                <a:hlinkClick r:id="rId7"/>
              </a:rPr>
              <a:t>package import</a:t>
            </a:r>
            <a:r>
              <a:rPr lang="fr-FR" dirty="0"/>
              <a:t>,</a:t>
            </a:r>
          </a:p>
          <a:p>
            <a:r>
              <a:rPr lang="fr-FR" b="1" dirty="0">
                <a:hlinkClick r:id="rId8"/>
              </a:rPr>
              <a:t>package </a:t>
            </a:r>
            <a:r>
              <a:rPr lang="fr-FR" b="1" dirty="0" err="1">
                <a:hlinkClick r:id="rId8"/>
              </a:rPr>
              <a:t>merge</a:t>
            </a:r>
            <a:r>
              <a:rPr lang="fr-FR" dirty="0"/>
              <a:t>.</a:t>
            </a:r>
          </a:p>
        </p:txBody>
      </p:sp>
      <p:sp>
        <p:nvSpPr>
          <p:cNvPr id="4" name="Slide Number Placeholder 3"/>
          <p:cNvSpPr>
            <a:spLocks noGrp="1"/>
          </p:cNvSpPr>
          <p:nvPr>
            <p:ph type="sldNum" sz="quarter" idx="12"/>
          </p:nvPr>
        </p:nvSpPr>
        <p:spPr/>
        <p:txBody>
          <a:bodyPr/>
          <a:lstStyle/>
          <a:p>
            <a:fld id="{50488829-712A-49CD-A5AC-8F60246B7228}" type="slidenum">
              <a:rPr lang="en-US" smtClean="0"/>
              <a:t>67</a:t>
            </a:fld>
            <a:endParaRPr lang="en-US"/>
          </a:p>
        </p:txBody>
      </p:sp>
      <p:sp>
        <p:nvSpPr>
          <p:cNvPr id="7" name="Rectangle 6"/>
          <p:cNvSpPr/>
          <p:nvPr/>
        </p:nvSpPr>
        <p:spPr>
          <a:xfrm>
            <a:off x="0" y="6598364"/>
            <a:ext cx="340189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9"/>
              </a:rPr>
              <a:t>https://www.uml-diagrams.org/class-reference.html</a:t>
            </a:r>
            <a:r>
              <a:rPr lang="fr-FR" sz="1000" dirty="0"/>
              <a:t> </a:t>
            </a:r>
          </a:p>
        </p:txBody>
      </p:sp>
    </p:spTree>
    <p:extLst>
      <p:ext uri="{BB962C8B-B14F-4D97-AF65-F5344CB8AC3E}">
        <p14:creationId xmlns:p14="http://schemas.microsoft.com/office/powerpoint/2010/main" val="41547839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68</a:t>
            </a:fld>
            <a:endParaRPr lang="en-US"/>
          </a:p>
        </p:txBody>
      </p:sp>
      <p:sp>
        <p:nvSpPr>
          <p:cNvPr id="10" name="Rectangle 9"/>
          <p:cNvSpPr/>
          <p:nvPr/>
        </p:nvSpPr>
        <p:spPr>
          <a:xfrm>
            <a:off x="0" y="6598364"/>
            <a:ext cx="412805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2"/>
              </a:rPr>
              <a:t>https://www.uml-diagrams.org/package-diagrams-reference.html</a:t>
            </a:r>
            <a:r>
              <a:rPr lang="fr-FR" sz="1000" dirty="0"/>
              <a:t> </a:t>
            </a:r>
          </a:p>
        </p:txBody>
      </p:sp>
      <p:sp>
        <p:nvSpPr>
          <p:cNvPr id="3" name="Title 2"/>
          <p:cNvSpPr>
            <a:spLocks noGrp="1"/>
          </p:cNvSpPr>
          <p:nvPr>
            <p:ph type="title"/>
          </p:nvPr>
        </p:nvSpPr>
        <p:spPr/>
        <p:txBody>
          <a:bodyPr/>
          <a:lstStyle/>
          <a:p>
            <a:r>
              <a:rPr lang="fr-FR" dirty="0"/>
              <a:t>Package </a:t>
            </a:r>
            <a:r>
              <a:rPr lang="fr-FR" dirty="0" err="1"/>
              <a:t>diagrams</a:t>
            </a:r>
            <a:endParaRPr lang="fr-FR" dirty="0"/>
          </a:p>
        </p:txBody>
      </p:sp>
      <p:pic>
        <p:nvPicPr>
          <p:cNvPr id="1026" name="Picture 2" descr="UML package diagram elements - package, import, access, use, me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984" y="1415748"/>
            <a:ext cx="8317093" cy="52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4867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Package</a:t>
            </a:r>
          </a:p>
        </p:txBody>
      </p:sp>
      <p:sp>
        <p:nvSpPr>
          <p:cNvPr id="3" name="Content Placeholder 2"/>
          <p:cNvSpPr>
            <a:spLocks noGrp="1"/>
          </p:cNvSpPr>
          <p:nvPr>
            <p:ph idx="1"/>
          </p:nvPr>
        </p:nvSpPr>
        <p:spPr>
          <a:xfrm>
            <a:off x="838200" y="1584325"/>
            <a:ext cx="10515600" cy="3072370"/>
          </a:xfrm>
        </p:spPr>
        <p:txBody>
          <a:bodyPr>
            <a:noAutofit/>
          </a:bodyPr>
          <a:lstStyle/>
          <a:p>
            <a:pPr marL="0" indent="0">
              <a:buNone/>
            </a:pPr>
            <a:r>
              <a:rPr lang="en-US" sz="2000" b="1" dirty="0"/>
              <a:t>Package</a:t>
            </a:r>
          </a:p>
          <a:p>
            <a:pPr marL="0" indent="0">
              <a:buNone/>
            </a:pPr>
            <a:r>
              <a:rPr lang="en-US" sz="1800" dirty="0"/>
              <a:t>A </a:t>
            </a:r>
            <a:r>
              <a:rPr lang="en-US" sz="1800" b="1" dirty="0"/>
              <a:t>package</a:t>
            </a:r>
            <a:r>
              <a:rPr lang="en-US" sz="1800" dirty="0"/>
              <a:t> is a </a:t>
            </a:r>
            <a:r>
              <a:rPr lang="en-US" sz="1800" b="1" dirty="0">
                <a:hlinkClick r:id="rId2"/>
              </a:rPr>
              <a:t>namespace</a:t>
            </a:r>
            <a:r>
              <a:rPr lang="en-US" sz="1800" dirty="0"/>
              <a:t> used to group together elements that are semantically related and might change together. It is a general purpose mechanism to organize elements into groups to provide better structure for system model.</a:t>
            </a:r>
            <a:br>
              <a:rPr lang="en-US" sz="1800" dirty="0"/>
            </a:br>
            <a:endParaRPr lang="fr-FR" sz="1800" dirty="0"/>
          </a:p>
        </p:txBody>
      </p:sp>
      <p:sp>
        <p:nvSpPr>
          <p:cNvPr id="4" name="Slide Number Placeholder 3"/>
          <p:cNvSpPr>
            <a:spLocks noGrp="1"/>
          </p:cNvSpPr>
          <p:nvPr>
            <p:ph type="sldNum" sz="quarter" idx="12"/>
          </p:nvPr>
        </p:nvSpPr>
        <p:spPr/>
        <p:txBody>
          <a:bodyPr/>
          <a:lstStyle/>
          <a:p>
            <a:fld id="{50488829-712A-49CD-A5AC-8F60246B7228}" type="slidenum">
              <a:rPr lang="en-US" smtClean="0"/>
              <a:t>69</a:t>
            </a:fld>
            <a:endParaRPr lang="en-US"/>
          </a:p>
        </p:txBody>
      </p:sp>
      <p:pic>
        <p:nvPicPr>
          <p:cNvPr id="3076" name="Picture 4" descr="Package shown as a rectangle with a small t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082874"/>
            <a:ext cx="1238250" cy="80962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838200" y="4892509"/>
            <a:ext cx="3137070" cy="246221"/>
          </a:xfrm>
          <a:prstGeom prst="rect">
            <a:avLst/>
          </a:prstGeom>
        </p:spPr>
        <p:txBody>
          <a:bodyPr wrap="square">
            <a:spAutoFit/>
          </a:bodyPr>
          <a:lstStyle/>
          <a:p>
            <a:r>
              <a:rPr lang="fr-FR" sz="1000" i="1" dirty="0"/>
              <a:t>Package </a:t>
            </a:r>
            <a:r>
              <a:rPr lang="fr-FR" sz="1000" i="1" dirty="0" err="1"/>
              <a:t>org.hibernate</a:t>
            </a:r>
            <a:endParaRPr lang="fr-FR" sz="1000" i="1" dirty="0"/>
          </a:p>
        </p:txBody>
      </p:sp>
      <p:pic>
        <p:nvPicPr>
          <p:cNvPr id="3078" name="Picture 6" descr="Package members shown within the package rectang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2135" y="3783790"/>
            <a:ext cx="25717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embers of package shown outside the pack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2410" y="3155140"/>
            <a:ext cx="23812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Visibility of a package element may be public or priva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2640" y="3840939"/>
            <a:ext cx="1333500" cy="10668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112135" y="4888142"/>
            <a:ext cx="6096000" cy="400110"/>
          </a:xfrm>
          <a:prstGeom prst="rect">
            <a:avLst/>
          </a:prstGeom>
        </p:spPr>
        <p:txBody>
          <a:bodyPr>
            <a:spAutoFit/>
          </a:bodyPr>
          <a:lstStyle/>
          <a:p>
            <a:r>
              <a:rPr lang="fr-FR" sz="1000" i="1" dirty="0"/>
              <a:t>Package </a:t>
            </a:r>
            <a:r>
              <a:rPr lang="fr-FR" sz="1000" i="1" dirty="0" err="1"/>
              <a:t>org.hibernate</a:t>
            </a:r>
            <a:r>
              <a:rPr lang="fr-FR" sz="1000" i="1" dirty="0"/>
              <a:t> </a:t>
            </a:r>
            <a:r>
              <a:rPr lang="fr-FR" sz="1000" i="1" dirty="0" err="1"/>
              <a:t>contains</a:t>
            </a:r>
            <a:r>
              <a:rPr lang="fr-FR" sz="1000" i="1" dirty="0"/>
              <a:t> </a:t>
            </a:r>
            <a:r>
              <a:rPr lang="fr-FR" sz="1000" i="1" dirty="0" err="1"/>
              <a:t>SessionFactory</a:t>
            </a:r>
            <a:r>
              <a:rPr lang="fr-FR" sz="1000" i="1" dirty="0"/>
              <a:t> and Session.</a:t>
            </a:r>
          </a:p>
          <a:p>
            <a:endParaRPr lang="fr-FR" sz="1000" i="1" dirty="0"/>
          </a:p>
        </p:txBody>
      </p:sp>
      <p:sp>
        <p:nvSpPr>
          <p:cNvPr id="27" name="Rectangle 26"/>
          <p:cNvSpPr/>
          <p:nvPr/>
        </p:nvSpPr>
        <p:spPr>
          <a:xfrm>
            <a:off x="6582410" y="4902205"/>
            <a:ext cx="2625725" cy="553998"/>
          </a:xfrm>
          <a:prstGeom prst="rect">
            <a:avLst/>
          </a:prstGeom>
        </p:spPr>
        <p:txBody>
          <a:bodyPr wrap="square">
            <a:spAutoFit/>
          </a:bodyPr>
          <a:lstStyle/>
          <a:p>
            <a:r>
              <a:rPr lang="en-US" sz="1000" i="1" dirty="0"/>
              <a:t>Package </a:t>
            </a:r>
            <a:r>
              <a:rPr lang="en-US" sz="1000" i="1" dirty="0" err="1"/>
              <a:t>org.hibernate</a:t>
            </a:r>
            <a:r>
              <a:rPr lang="en-US" sz="1000" i="1" dirty="0"/>
              <a:t> contains interfaces </a:t>
            </a:r>
            <a:r>
              <a:rPr lang="en-US" sz="1000" i="1" dirty="0" err="1"/>
              <a:t>SessionFactory</a:t>
            </a:r>
            <a:r>
              <a:rPr lang="en-US" sz="1000" i="1" dirty="0"/>
              <a:t> and Session.</a:t>
            </a:r>
          </a:p>
          <a:p>
            <a:endParaRPr lang="en-US" sz="1000" i="1" dirty="0"/>
          </a:p>
        </p:txBody>
      </p:sp>
      <p:sp>
        <p:nvSpPr>
          <p:cNvPr id="28" name="Rectangle 27"/>
          <p:cNvSpPr/>
          <p:nvPr/>
        </p:nvSpPr>
        <p:spPr>
          <a:xfrm>
            <a:off x="9692640" y="4902205"/>
            <a:ext cx="2625725" cy="553998"/>
          </a:xfrm>
          <a:prstGeom prst="rect">
            <a:avLst/>
          </a:prstGeom>
        </p:spPr>
        <p:txBody>
          <a:bodyPr wrap="square">
            <a:spAutoFit/>
          </a:bodyPr>
          <a:lstStyle/>
          <a:p>
            <a:r>
              <a:rPr lang="en-US" sz="1000" i="1" dirty="0"/>
              <a:t>All elements of Library Domain package are public except for Account.</a:t>
            </a:r>
          </a:p>
          <a:p>
            <a:endParaRPr lang="en-US" sz="1000" i="1" dirty="0"/>
          </a:p>
        </p:txBody>
      </p:sp>
      <p:sp>
        <p:nvSpPr>
          <p:cNvPr id="31" name="Rectangle 30"/>
          <p:cNvSpPr/>
          <p:nvPr/>
        </p:nvSpPr>
        <p:spPr>
          <a:xfrm>
            <a:off x="0" y="6598364"/>
            <a:ext cx="412805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7"/>
              </a:rPr>
              <a:t>https://www.uml-diagrams.org/package-diagrams-reference.html</a:t>
            </a:r>
            <a:r>
              <a:rPr lang="fr-FR" sz="1000" dirty="0"/>
              <a:t> </a:t>
            </a:r>
          </a:p>
        </p:txBody>
      </p:sp>
    </p:spTree>
    <p:extLst>
      <p:ext uri="{BB962C8B-B14F-4D97-AF65-F5344CB8AC3E}">
        <p14:creationId xmlns:p14="http://schemas.microsoft.com/office/powerpoint/2010/main" val="2183484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B8EE2182-1974-8048-8CBE-417DAF25D553}"/>
              </a:ext>
            </a:extLst>
          </p:cNvPr>
          <p:cNvSpPr>
            <a:spLocks noGrp="1" noChangeArrowheads="1"/>
          </p:cNvSpPr>
          <p:nvPr>
            <p:ph type="title"/>
          </p:nvPr>
        </p:nvSpPr>
        <p:spPr/>
        <p:txBody>
          <a:bodyPr/>
          <a:lstStyle/>
          <a:p>
            <a:r>
              <a:rPr lang="fr-FR" altLang="fr-FR"/>
              <a:t>UML (Unified Modeling Language)</a:t>
            </a:r>
            <a:endParaRPr lang="fr-FR" altLang="fr-FR" dirty="0"/>
          </a:p>
        </p:txBody>
      </p:sp>
      <p:sp>
        <p:nvSpPr>
          <p:cNvPr id="6" name="Content Placeholder 5"/>
          <p:cNvSpPr>
            <a:spLocks noGrp="1"/>
          </p:cNvSpPr>
          <p:nvPr>
            <p:ph idx="1"/>
          </p:nvPr>
        </p:nvSpPr>
        <p:spPr/>
        <p:txBody>
          <a:bodyPr/>
          <a:lstStyle/>
          <a:p>
            <a:r>
              <a:rPr lang="fr-FR" altLang="fr-FR" dirty="0" err="1"/>
              <a:t>Based</a:t>
            </a:r>
            <a:r>
              <a:rPr lang="fr-FR" altLang="fr-FR" dirty="0"/>
              <a:t> on:</a:t>
            </a:r>
          </a:p>
          <a:p>
            <a:pPr lvl="1"/>
            <a:r>
              <a:rPr lang="fr-FR" altLang="fr-FR" i="1" dirty="0"/>
              <a:t>OMT </a:t>
            </a:r>
            <a:r>
              <a:rPr lang="fr-FR" altLang="fr-FR" dirty="0"/>
              <a:t>notations (J. </a:t>
            </a:r>
            <a:r>
              <a:rPr lang="fr-FR" altLang="fr-FR" dirty="0" err="1"/>
              <a:t>Rumbaugh</a:t>
            </a:r>
            <a:r>
              <a:rPr lang="fr-FR" altLang="fr-FR" dirty="0"/>
              <a:t>) for the </a:t>
            </a:r>
            <a:r>
              <a:rPr lang="fr-FR" altLang="fr-FR" dirty="0" err="1"/>
              <a:t>analysis</a:t>
            </a:r>
            <a:r>
              <a:rPr lang="fr-FR" altLang="fr-FR" dirty="0"/>
              <a:t> and design of data-</a:t>
            </a:r>
            <a:r>
              <a:rPr lang="fr-FR" altLang="fr-FR" dirty="0" err="1"/>
              <a:t>based</a:t>
            </a:r>
            <a:r>
              <a:rPr lang="fr-FR" altLang="fr-FR" dirty="0"/>
              <a:t> information </a:t>
            </a:r>
            <a:r>
              <a:rPr lang="fr-FR" altLang="fr-FR" dirty="0" err="1"/>
              <a:t>systems</a:t>
            </a:r>
            <a:endParaRPr lang="fr-FR" altLang="fr-FR" dirty="0"/>
          </a:p>
          <a:p>
            <a:pPr lvl="1"/>
            <a:r>
              <a:rPr lang="fr-FR" altLang="fr-FR" i="1" dirty="0"/>
              <a:t>G. </a:t>
            </a:r>
            <a:r>
              <a:rPr lang="fr-FR" altLang="fr-FR" i="1" dirty="0" err="1"/>
              <a:t>Booch’s</a:t>
            </a:r>
            <a:r>
              <a:rPr lang="fr-FR" altLang="fr-FR" dirty="0"/>
              <a:t> </a:t>
            </a:r>
            <a:r>
              <a:rPr lang="fr-FR" altLang="fr-FR" dirty="0" err="1"/>
              <a:t>method</a:t>
            </a:r>
            <a:r>
              <a:rPr lang="fr-FR" altLang="fr-FR" dirty="0"/>
              <a:t> notations for the design and </a:t>
            </a:r>
            <a:r>
              <a:rPr lang="fr-FR" altLang="fr-FR" dirty="0" err="1"/>
              <a:t>implementation</a:t>
            </a:r>
            <a:r>
              <a:rPr lang="fr-FR" altLang="fr-FR" dirty="0"/>
              <a:t> phases</a:t>
            </a:r>
          </a:p>
          <a:p>
            <a:pPr lvl="1"/>
            <a:r>
              <a:rPr lang="fr-FR" altLang="fr-FR" i="1" dirty="0"/>
              <a:t>OOSE</a:t>
            </a:r>
            <a:r>
              <a:rPr lang="fr-FR" altLang="fr-FR" dirty="0"/>
              <a:t> notations (I. Jacobson) for </a:t>
            </a:r>
            <a:r>
              <a:rPr lang="fr-FR" altLang="fr-FR" dirty="0" err="1"/>
              <a:t>requirement</a:t>
            </a:r>
            <a:r>
              <a:rPr lang="fr-FR" altLang="fr-FR" dirty="0"/>
              <a:t> </a:t>
            </a:r>
            <a:r>
              <a:rPr lang="fr-FR" altLang="fr-FR" dirty="0" err="1"/>
              <a:t>analysis</a:t>
            </a:r>
            <a:r>
              <a:rPr lang="fr-FR" altLang="fr-FR" dirty="0"/>
              <a:t> </a:t>
            </a:r>
            <a:r>
              <a:rPr lang="fr-FR" altLang="fr-FR" dirty="0" err="1"/>
              <a:t>through</a:t>
            </a:r>
            <a:r>
              <a:rPr lang="fr-FR" altLang="fr-FR" dirty="0"/>
              <a:t> "use cases".</a:t>
            </a:r>
          </a:p>
          <a:p>
            <a:r>
              <a:rPr lang="fr-FR" altLang="fr-FR" dirty="0"/>
              <a:t>Proposes: </a:t>
            </a:r>
          </a:p>
          <a:p>
            <a:pPr lvl="1"/>
            <a:r>
              <a:rPr lang="fr-FR" altLang="fr-FR" dirty="0" err="1"/>
              <a:t>Standardized</a:t>
            </a:r>
            <a:r>
              <a:rPr lang="fr-FR" altLang="fr-FR" dirty="0"/>
              <a:t> </a:t>
            </a:r>
            <a:r>
              <a:rPr lang="fr-FR" altLang="fr-FR" dirty="0" err="1"/>
              <a:t>development</a:t>
            </a:r>
            <a:r>
              <a:rPr lang="fr-FR" altLang="fr-FR" dirty="0"/>
              <a:t> </a:t>
            </a:r>
            <a:r>
              <a:rPr lang="fr-FR" altLang="fr-FR" dirty="0" err="1"/>
              <a:t>artifacts</a:t>
            </a:r>
            <a:r>
              <a:rPr lang="fr-FR" altLang="fr-FR" dirty="0"/>
              <a:t> (</a:t>
            </a:r>
            <a:r>
              <a:rPr lang="fr-FR" altLang="fr-FR" dirty="0" err="1"/>
              <a:t>models</a:t>
            </a:r>
            <a:r>
              <a:rPr lang="fr-FR" altLang="fr-FR" dirty="0"/>
              <a:t>, notation, </a:t>
            </a:r>
            <a:r>
              <a:rPr lang="fr-FR" altLang="fr-FR" dirty="0" err="1"/>
              <a:t>diagrams</a:t>
            </a:r>
            <a:r>
              <a:rPr lang="fr-FR" altLang="fr-FR" dirty="0"/>
              <a:t>) WITHOUT </a:t>
            </a:r>
            <a:r>
              <a:rPr lang="fr-FR" altLang="fr-FR" dirty="0" err="1"/>
              <a:t>standardizing</a:t>
            </a:r>
            <a:r>
              <a:rPr lang="fr-FR" altLang="fr-FR" dirty="0"/>
              <a:t> the </a:t>
            </a:r>
            <a:r>
              <a:rPr lang="fr-FR" altLang="fr-FR" dirty="0" err="1"/>
              <a:t>development</a:t>
            </a:r>
            <a:r>
              <a:rPr lang="fr-FR" altLang="fr-FR" dirty="0"/>
              <a:t> </a:t>
            </a:r>
            <a:r>
              <a:rPr lang="fr-FR" altLang="fr-FR" dirty="0" err="1"/>
              <a:t>process</a:t>
            </a:r>
            <a:r>
              <a:rPr lang="fr-FR" altLang="fr-FR" dirty="0"/>
              <a:t>,</a:t>
            </a:r>
          </a:p>
          <a:p>
            <a:r>
              <a:rPr lang="fr-FR" altLang="fr-FR" dirty="0"/>
              <a:t>Important </a:t>
            </a:r>
            <a:r>
              <a:rPr lang="fr-FR" altLang="fr-FR" dirty="0" err="1"/>
              <a:t>role</a:t>
            </a:r>
            <a:r>
              <a:rPr lang="fr-FR" altLang="fr-FR" dirty="0"/>
              <a:t> </a:t>
            </a:r>
            <a:r>
              <a:rPr lang="fr-FR" altLang="fr-FR" dirty="0" err="1"/>
              <a:t>played</a:t>
            </a:r>
            <a:r>
              <a:rPr lang="fr-FR" altLang="fr-FR" dirty="0"/>
              <a:t> by RATIONAL and OMG (</a:t>
            </a:r>
            <a:r>
              <a:rPr lang="fr-FR" altLang="fr-FR" dirty="0">
                <a:hlinkClick r:id="rId3"/>
              </a:rPr>
              <a:t>http://www.omg.org/</a:t>
            </a:r>
            <a:r>
              <a:rPr lang="fr-FR" altLang="fr-FR" dirty="0"/>
              <a:t>)</a:t>
            </a:r>
          </a:p>
        </p:txBody>
      </p:sp>
      <p:pic>
        <p:nvPicPr>
          <p:cNvPr id="3" name="Picture 2"/>
          <p:cNvPicPr>
            <a:picLocks noChangeAspect="1"/>
          </p:cNvPicPr>
          <p:nvPr/>
        </p:nvPicPr>
        <p:blipFill>
          <a:blip r:embed="rId4"/>
          <a:stretch>
            <a:fillRect/>
          </a:stretch>
        </p:blipFill>
        <p:spPr>
          <a:xfrm>
            <a:off x="8972218" y="5730221"/>
            <a:ext cx="2381582" cy="695422"/>
          </a:xfrm>
          <a:prstGeom prst="rect">
            <a:avLst/>
          </a:prstGeom>
        </p:spPr>
      </p:pic>
    </p:spTree>
    <p:extLst>
      <p:ext uri="{BB962C8B-B14F-4D97-AF65-F5344CB8AC3E}">
        <p14:creationId xmlns:p14="http://schemas.microsoft.com/office/powerpoint/2010/main" val="4646256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Import</a:t>
            </a:r>
          </a:p>
        </p:txBody>
      </p:sp>
      <p:sp>
        <p:nvSpPr>
          <p:cNvPr id="3" name="Content Placeholder 2"/>
          <p:cNvSpPr>
            <a:spLocks noGrp="1"/>
          </p:cNvSpPr>
          <p:nvPr>
            <p:ph idx="1"/>
          </p:nvPr>
        </p:nvSpPr>
        <p:spPr>
          <a:xfrm>
            <a:off x="838200" y="1614194"/>
            <a:ext cx="3894056" cy="490048"/>
          </a:xfrm>
        </p:spPr>
        <p:txBody>
          <a:bodyPr>
            <a:noAutofit/>
          </a:bodyPr>
          <a:lstStyle/>
          <a:p>
            <a:pPr marL="0" indent="0">
              <a:buNone/>
            </a:pPr>
            <a:r>
              <a:rPr lang="en-US" sz="3200" dirty="0"/>
              <a:t>Element Import</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70</a:t>
            </a:fld>
            <a:endParaRPr lang="en-US"/>
          </a:p>
        </p:txBody>
      </p:sp>
      <p:sp>
        <p:nvSpPr>
          <p:cNvPr id="31" name="Rectangle 30"/>
          <p:cNvSpPr/>
          <p:nvPr/>
        </p:nvSpPr>
        <p:spPr>
          <a:xfrm>
            <a:off x="0" y="6598364"/>
            <a:ext cx="412805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2"/>
              </a:rPr>
              <a:t>https://www.uml-diagrams.org/package-diagrams-reference.html</a:t>
            </a:r>
            <a:r>
              <a:rPr lang="fr-FR" sz="1000" dirty="0"/>
              <a:t> </a:t>
            </a:r>
          </a:p>
        </p:txBody>
      </p:sp>
      <p:pic>
        <p:nvPicPr>
          <p:cNvPr id="4098" name="Picture 2" descr="Public element import shown using a import key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50528"/>
            <a:ext cx="3723640" cy="11985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rivate element import shown using a access keywo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558080"/>
            <a:ext cx="3723640" cy="121018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uml-diagrams.org/package-diagrams/package-package-import-defaul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4374" y="2490208"/>
            <a:ext cx="3258185" cy="79127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ublic package import into the importing namespa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4375" y="3485566"/>
            <a:ext cx="3025458" cy="74472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rivate package import into the importing namespa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4375" y="5035170"/>
            <a:ext cx="3025458" cy="733093"/>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2"/>
          <p:cNvSpPr txBox="1">
            <a:spLocks/>
          </p:cNvSpPr>
          <p:nvPr/>
        </p:nvSpPr>
        <p:spPr>
          <a:xfrm>
            <a:off x="7064374" y="1614194"/>
            <a:ext cx="3894056" cy="4900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Package Import</a:t>
            </a:r>
            <a:endParaRPr lang="fr-FR" dirty="0"/>
          </a:p>
        </p:txBody>
      </p:sp>
      <p:sp>
        <p:nvSpPr>
          <p:cNvPr id="5" name="Rectangle 4"/>
          <p:cNvSpPr/>
          <p:nvPr/>
        </p:nvSpPr>
        <p:spPr>
          <a:xfrm>
            <a:off x="741680" y="3749076"/>
            <a:ext cx="6096000" cy="553998"/>
          </a:xfrm>
          <a:prstGeom prst="rect">
            <a:avLst/>
          </a:prstGeom>
        </p:spPr>
        <p:txBody>
          <a:bodyPr>
            <a:spAutoFit/>
          </a:bodyPr>
          <a:lstStyle/>
          <a:p>
            <a:r>
              <a:rPr lang="fr-FR" sz="1000" i="1" dirty="0"/>
              <a:t>Public import of </a:t>
            </a:r>
            <a:r>
              <a:rPr lang="fr-FR" sz="1000" i="1" dirty="0" err="1"/>
              <a:t>PageInfo</a:t>
            </a:r>
            <a:r>
              <a:rPr lang="fr-FR" sz="1000" i="1" dirty="0"/>
              <a:t> </a:t>
            </a:r>
            <a:r>
              <a:rPr lang="fr-FR" sz="1000" i="1" dirty="0" err="1"/>
              <a:t>element</a:t>
            </a:r>
            <a:r>
              <a:rPr lang="fr-FR" sz="1000" i="1" dirty="0"/>
              <a:t> </a:t>
            </a:r>
            <a:r>
              <a:rPr lang="fr-FR" sz="1000" i="1" dirty="0" err="1"/>
              <a:t>into</a:t>
            </a:r>
            <a:r>
              <a:rPr lang="fr-FR" sz="1000" i="1" dirty="0"/>
              <a:t> </a:t>
            </a:r>
            <a:r>
              <a:rPr lang="fr-FR" sz="1000" i="1" dirty="0" err="1"/>
              <a:t>Search</a:t>
            </a:r>
            <a:r>
              <a:rPr lang="fr-FR" sz="1000" i="1" dirty="0"/>
              <a:t> </a:t>
            </a:r>
            <a:r>
              <a:rPr lang="fr-FR" sz="1000" i="1" dirty="0" err="1"/>
              <a:t>namespace</a:t>
            </a:r>
            <a:r>
              <a:rPr lang="fr-FR" sz="1000" i="1" dirty="0"/>
              <a:t> </a:t>
            </a:r>
            <a:r>
              <a:rPr lang="fr-FR" sz="1000" i="1" dirty="0" err="1"/>
              <a:t>from</a:t>
            </a:r>
            <a:r>
              <a:rPr lang="fr-FR" sz="1000" i="1" dirty="0"/>
              <a:t> Domain package.</a:t>
            </a:r>
          </a:p>
          <a:p>
            <a:r>
              <a:rPr lang="en-US" sz="1000" i="1" dirty="0"/>
              <a:t>Imported element are added to the namespace and made visible outside the namespace</a:t>
            </a:r>
            <a:endParaRPr lang="fr-FR" sz="1000" i="1" dirty="0"/>
          </a:p>
          <a:p>
            <a:r>
              <a:rPr lang="fr-FR" sz="1000" i="1" dirty="0"/>
              <a:t>.</a:t>
            </a:r>
          </a:p>
        </p:txBody>
      </p:sp>
      <p:sp>
        <p:nvSpPr>
          <p:cNvPr id="22" name="Rectangle 21"/>
          <p:cNvSpPr/>
          <p:nvPr/>
        </p:nvSpPr>
        <p:spPr>
          <a:xfrm>
            <a:off x="838200" y="5768263"/>
            <a:ext cx="6096000" cy="553998"/>
          </a:xfrm>
          <a:prstGeom prst="rect">
            <a:avLst/>
          </a:prstGeom>
        </p:spPr>
        <p:txBody>
          <a:bodyPr>
            <a:spAutoFit/>
          </a:bodyPr>
          <a:lstStyle/>
          <a:p>
            <a:r>
              <a:rPr lang="fr-FR" sz="1000" i="1" dirty="0" err="1"/>
              <a:t>Private</a:t>
            </a:r>
            <a:r>
              <a:rPr lang="fr-FR" sz="1000" i="1" dirty="0"/>
              <a:t> import of </a:t>
            </a:r>
            <a:r>
              <a:rPr lang="fr-FR" sz="1000" i="1" dirty="0" err="1"/>
              <a:t>SortInfo</a:t>
            </a:r>
            <a:r>
              <a:rPr lang="fr-FR" sz="1000" i="1" dirty="0"/>
              <a:t> </a:t>
            </a:r>
            <a:r>
              <a:rPr lang="fr-FR" sz="1000" i="1" dirty="0" err="1"/>
              <a:t>element</a:t>
            </a:r>
            <a:r>
              <a:rPr lang="fr-FR" sz="1000" i="1" dirty="0"/>
              <a:t> </a:t>
            </a:r>
            <a:r>
              <a:rPr lang="fr-FR" sz="1000" i="1" dirty="0" err="1"/>
              <a:t>into</a:t>
            </a:r>
            <a:r>
              <a:rPr lang="fr-FR" sz="1000" i="1" dirty="0"/>
              <a:t> </a:t>
            </a:r>
            <a:r>
              <a:rPr lang="fr-FR" sz="1000" i="1" dirty="0" err="1"/>
              <a:t>Search</a:t>
            </a:r>
            <a:r>
              <a:rPr lang="fr-FR" sz="1000" i="1" dirty="0"/>
              <a:t> </a:t>
            </a:r>
            <a:r>
              <a:rPr lang="fr-FR" sz="1000" i="1" dirty="0" err="1"/>
              <a:t>namespace</a:t>
            </a:r>
            <a:r>
              <a:rPr lang="fr-FR" sz="1000" i="1" dirty="0"/>
              <a:t> </a:t>
            </a:r>
            <a:r>
              <a:rPr lang="fr-FR" sz="1000" i="1" dirty="0" err="1"/>
              <a:t>from</a:t>
            </a:r>
            <a:r>
              <a:rPr lang="fr-FR" sz="1000" i="1" dirty="0"/>
              <a:t> Domain package.</a:t>
            </a:r>
          </a:p>
          <a:p>
            <a:r>
              <a:rPr lang="en-US" sz="1000" i="1" dirty="0"/>
              <a:t>Imported element are added to the namespace but not visible outside the namespace</a:t>
            </a:r>
            <a:endParaRPr lang="fr-FR" sz="1000" i="1" dirty="0"/>
          </a:p>
          <a:p>
            <a:r>
              <a:rPr lang="fr-FR" sz="1000" i="1" dirty="0"/>
              <a:t>.</a:t>
            </a:r>
          </a:p>
        </p:txBody>
      </p:sp>
      <p:sp>
        <p:nvSpPr>
          <p:cNvPr id="23" name="Rectangle 22"/>
          <p:cNvSpPr/>
          <p:nvPr/>
        </p:nvSpPr>
        <p:spPr>
          <a:xfrm>
            <a:off x="7064374" y="4198208"/>
            <a:ext cx="6096000" cy="553998"/>
          </a:xfrm>
          <a:prstGeom prst="rect">
            <a:avLst/>
          </a:prstGeom>
        </p:spPr>
        <p:txBody>
          <a:bodyPr>
            <a:spAutoFit/>
          </a:bodyPr>
          <a:lstStyle/>
          <a:p>
            <a:r>
              <a:rPr lang="en-US" sz="1000" i="1" dirty="0"/>
              <a:t>Public import: </a:t>
            </a:r>
          </a:p>
          <a:p>
            <a:r>
              <a:rPr lang="en-US" sz="1000" i="1" dirty="0"/>
              <a:t>All elements are added to the namespace and made visible outside the namespace</a:t>
            </a:r>
            <a:endParaRPr lang="fr-FR" sz="1000" i="1" dirty="0"/>
          </a:p>
          <a:p>
            <a:endParaRPr lang="fr-FR" sz="1000" i="1" dirty="0"/>
          </a:p>
        </p:txBody>
      </p:sp>
      <p:sp>
        <p:nvSpPr>
          <p:cNvPr id="24" name="Rectangle 23"/>
          <p:cNvSpPr/>
          <p:nvPr/>
        </p:nvSpPr>
        <p:spPr>
          <a:xfrm>
            <a:off x="7064374" y="5768262"/>
            <a:ext cx="6096000" cy="553998"/>
          </a:xfrm>
          <a:prstGeom prst="rect">
            <a:avLst/>
          </a:prstGeom>
        </p:spPr>
        <p:txBody>
          <a:bodyPr>
            <a:spAutoFit/>
          </a:bodyPr>
          <a:lstStyle/>
          <a:p>
            <a:r>
              <a:rPr lang="en-US" sz="1000" i="1" dirty="0"/>
              <a:t>Private import: </a:t>
            </a:r>
          </a:p>
          <a:p>
            <a:r>
              <a:rPr lang="en-US" sz="1000" i="1" dirty="0"/>
              <a:t>All elements are added to the namespace but not visible outside the namespace</a:t>
            </a:r>
            <a:endParaRPr lang="fr-FR" sz="1000" i="1" dirty="0"/>
          </a:p>
          <a:p>
            <a:endParaRPr lang="fr-FR" sz="1000" i="1" dirty="0"/>
          </a:p>
        </p:txBody>
      </p:sp>
    </p:spTree>
    <p:extLst>
      <p:ext uri="{BB962C8B-B14F-4D97-AF65-F5344CB8AC3E}">
        <p14:creationId xmlns:p14="http://schemas.microsoft.com/office/powerpoint/2010/main" val="28983478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Package </a:t>
            </a:r>
            <a:r>
              <a:rPr lang="fr-FR" dirty="0" err="1"/>
              <a:t>merge</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71</a:t>
            </a:fld>
            <a:endParaRPr lang="en-US"/>
          </a:p>
        </p:txBody>
      </p:sp>
      <p:pic>
        <p:nvPicPr>
          <p:cNvPr id="5122" name="Picture 2" descr="Package merge shown as dashed line with an open arrowhead from receiving package to merged pack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775" y="2443162"/>
            <a:ext cx="3038234" cy="33785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74775" y="5821680"/>
            <a:ext cx="6096000" cy="400110"/>
          </a:xfrm>
          <a:prstGeom prst="rect">
            <a:avLst/>
          </a:prstGeom>
        </p:spPr>
        <p:txBody>
          <a:bodyPr>
            <a:spAutoFit/>
          </a:bodyPr>
          <a:lstStyle/>
          <a:p>
            <a:r>
              <a:rPr lang="fr-FR" sz="1000" i="1" dirty="0" err="1"/>
              <a:t>Kernel</a:t>
            </a:r>
            <a:r>
              <a:rPr lang="fr-FR" sz="1000" i="1" dirty="0"/>
              <a:t> package </a:t>
            </a:r>
            <a:r>
              <a:rPr lang="fr-FR" sz="1000" i="1" dirty="0" err="1"/>
              <a:t>merges</a:t>
            </a:r>
            <a:r>
              <a:rPr lang="fr-FR" sz="1000" i="1" dirty="0"/>
              <a:t> </a:t>
            </a:r>
            <a:r>
              <a:rPr lang="fr-FR" sz="1000" i="1" dirty="0" err="1"/>
              <a:t>Constructs</a:t>
            </a:r>
            <a:r>
              <a:rPr lang="fr-FR" sz="1000" i="1" dirty="0"/>
              <a:t> package </a:t>
            </a:r>
            <a:r>
              <a:rPr lang="fr-FR" sz="1000" i="1" dirty="0" err="1"/>
              <a:t>which</a:t>
            </a:r>
            <a:r>
              <a:rPr lang="fr-FR" sz="1000" i="1" dirty="0"/>
              <a:t> imports Primitive Types.</a:t>
            </a:r>
          </a:p>
          <a:p>
            <a:r>
              <a:rPr lang="fr-FR" sz="1000" i="1" dirty="0"/>
              <a:t>The contents of </a:t>
            </a:r>
            <a:r>
              <a:rPr lang="fr-FR" sz="1000" i="1" dirty="0" err="1"/>
              <a:t>Constructs</a:t>
            </a:r>
            <a:r>
              <a:rPr lang="fr-FR" sz="1000" i="1" dirty="0"/>
              <a:t> </a:t>
            </a:r>
            <a:r>
              <a:rPr lang="fr-FR" sz="1000" i="1" dirty="0" err="1"/>
              <a:t>is</a:t>
            </a:r>
            <a:r>
              <a:rPr lang="fr-FR" sz="1000" i="1" dirty="0"/>
              <a:t> </a:t>
            </a:r>
            <a:r>
              <a:rPr lang="fr-FR" sz="1000" i="1" dirty="0" err="1"/>
              <a:t>combined</a:t>
            </a:r>
            <a:r>
              <a:rPr lang="fr-FR" sz="1000" i="1" dirty="0"/>
              <a:t> </a:t>
            </a:r>
            <a:r>
              <a:rPr lang="fr-FR" sz="1000" i="1" dirty="0" err="1"/>
              <a:t>with</a:t>
            </a:r>
            <a:r>
              <a:rPr lang="fr-FR" sz="1000" i="1" dirty="0"/>
              <a:t> the one of </a:t>
            </a:r>
            <a:r>
              <a:rPr lang="fr-FR" sz="1000" i="1" dirty="0" err="1"/>
              <a:t>Kernel</a:t>
            </a:r>
            <a:endParaRPr lang="fr-FR" sz="1000" i="1" dirty="0"/>
          </a:p>
        </p:txBody>
      </p:sp>
    </p:spTree>
    <p:extLst>
      <p:ext uri="{BB962C8B-B14F-4D97-AF65-F5344CB8AC3E}">
        <p14:creationId xmlns:p14="http://schemas.microsoft.com/office/powerpoint/2010/main" val="27361001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72</a:t>
            </a:fld>
            <a:endParaRPr lang="en-US"/>
          </a:p>
        </p:txBody>
      </p:sp>
      <p:sp>
        <p:nvSpPr>
          <p:cNvPr id="10" name="Rectangle 9"/>
          <p:cNvSpPr/>
          <p:nvPr/>
        </p:nvSpPr>
        <p:spPr>
          <a:xfrm>
            <a:off x="0" y="6598364"/>
            <a:ext cx="412805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2"/>
              </a:rPr>
              <a:t>https://www.uml-diagrams.org/package-diagrams-reference.html</a:t>
            </a:r>
            <a:r>
              <a:rPr lang="fr-FR" sz="1000" dirty="0"/>
              <a:t> </a:t>
            </a:r>
          </a:p>
        </p:txBody>
      </p:sp>
      <p:sp>
        <p:nvSpPr>
          <p:cNvPr id="3" name="Title 2"/>
          <p:cNvSpPr>
            <a:spLocks noGrp="1"/>
          </p:cNvSpPr>
          <p:nvPr>
            <p:ph type="title"/>
          </p:nvPr>
        </p:nvSpPr>
        <p:spPr/>
        <p:txBody>
          <a:bodyPr/>
          <a:lstStyle/>
          <a:p>
            <a:r>
              <a:rPr lang="fr-FR" dirty="0"/>
              <a:t>Model </a:t>
            </a:r>
            <a:r>
              <a:rPr lang="fr-FR" dirty="0" err="1"/>
              <a:t>diagram</a:t>
            </a:r>
            <a:endParaRPr lang="fr-FR" dirty="0"/>
          </a:p>
        </p:txBody>
      </p:sp>
      <p:pic>
        <p:nvPicPr>
          <p:cNvPr id="2050" name="Picture 2" descr="UML model diagram elements - model, package, dependency, im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334" y="7064"/>
            <a:ext cx="6682633" cy="685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1807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Model</a:t>
            </a:r>
          </a:p>
        </p:txBody>
      </p:sp>
      <p:sp>
        <p:nvSpPr>
          <p:cNvPr id="4" name="Slide Number Placeholder 3"/>
          <p:cNvSpPr>
            <a:spLocks noGrp="1"/>
          </p:cNvSpPr>
          <p:nvPr>
            <p:ph type="sldNum" sz="quarter" idx="12"/>
          </p:nvPr>
        </p:nvSpPr>
        <p:spPr/>
        <p:txBody>
          <a:bodyPr/>
          <a:lstStyle/>
          <a:p>
            <a:fld id="{50488829-712A-49CD-A5AC-8F60246B7228}" type="slidenum">
              <a:rPr lang="en-US" smtClean="0"/>
              <a:t>73</a:t>
            </a:fld>
            <a:endParaRPr lang="en-US"/>
          </a:p>
        </p:txBody>
      </p:sp>
      <p:sp>
        <p:nvSpPr>
          <p:cNvPr id="20" name="Rectangle 19"/>
          <p:cNvSpPr/>
          <p:nvPr/>
        </p:nvSpPr>
        <p:spPr>
          <a:xfrm>
            <a:off x="0" y="6598364"/>
            <a:ext cx="412805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2"/>
              </a:rPr>
              <a:t>https://www.uml-diagrams.org/package-diagrams-reference.html</a:t>
            </a:r>
            <a:r>
              <a:rPr lang="fr-FR" sz="1000" dirty="0"/>
              <a:t> </a:t>
            </a:r>
          </a:p>
        </p:txBody>
      </p:sp>
      <p:pic>
        <p:nvPicPr>
          <p:cNvPr id="6146" name="Picture 2" descr="Model notated as package with a small tri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 y="3678872"/>
            <a:ext cx="1238250" cy="7715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odel triangle may be drawn to the right of the model name in the t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7752" y="3259772"/>
            <a:ext cx="22860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odel could be notated as a package with the keyword «mod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2964497"/>
            <a:ext cx="2667000" cy="14859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949602" y="4450397"/>
            <a:ext cx="2941678" cy="246221"/>
          </a:xfrm>
          <a:prstGeom prst="rect">
            <a:avLst/>
          </a:prstGeom>
        </p:spPr>
        <p:txBody>
          <a:bodyPr wrap="square">
            <a:spAutoFit/>
          </a:bodyPr>
          <a:lstStyle/>
          <a:p>
            <a:r>
              <a:rPr lang="en-US" sz="1000" i="1" dirty="0"/>
              <a:t>Different notations for Models</a:t>
            </a:r>
            <a:endParaRPr lang="fr-FR" sz="1000" i="1" dirty="0"/>
          </a:p>
        </p:txBody>
      </p:sp>
    </p:spTree>
    <p:extLst>
      <p:ext uri="{BB962C8B-B14F-4D97-AF65-F5344CB8AC3E}">
        <p14:creationId xmlns:p14="http://schemas.microsoft.com/office/powerpoint/2010/main" val="713589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Package </a:t>
            </a:r>
            <a:r>
              <a:rPr lang="fr-FR" dirty="0" err="1"/>
              <a:t>diagram</a:t>
            </a:r>
            <a:r>
              <a:rPr lang="fr-FR" dirty="0"/>
              <a:t> </a:t>
            </a:r>
            <a:r>
              <a:rPr lang="fr-FR" dirty="0" err="1"/>
              <a:t>examples</a:t>
            </a:r>
            <a:endParaRPr lang="fr-FR" dirty="0"/>
          </a:p>
        </p:txBody>
      </p:sp>
      <p:sp>
        <p:nvSpPr>
          <p:cNvPr id="3" name="Content Placeholder 2"/>
          <p:cNvSpPr>
            <a:spLocks noGrp="1"/>
          </p:cNvSpPr>
          <p:nvPr>
            <p:ph idx="1"/>
          </p:nvPr>
        </p:nvSpPr>
        <p:spPr>
          <a:xfrm>
            <a:off x="838200" y="1825625"/>
            <a:ext cx="11633200" cy="4351338"/>
          </a:xfrm>
        </p:spPr>
        <p:txBody>
          <a:bodyPr/>
          <a:lstStyle/>
          <a:p>
            <a:pPr marL="0" indent="0">
              <a:buNone/>
            </a:pPr>
            <a:r>
              <a:rPr lang="fr-FR" dirty="0" err="1"/>
              <a:t>See</a:t>
            </a:r>
            <a:r>
              <a:rPr lang="fr-FR" dirty="0"/>
              <a:t> </a:t>
            </a:r>
            <a:r>
              <a:rPr lang="fr-FR" dirty="0">
                <a:hlinkClick r:id="rId2"/>
              </a:rPr>
              <a:t>https://www.uml-diagrams.org/package-diagrams-examples.html</a:t>
            </a:r>
            <a:r>
              <a:rPr lang="fr-FR" dirty="0"/>
              <a:t> </a:t>
            </a:r>
          </a:p>
        </p:txBody>
      </p:sp>
      <p:sp>
        <p:nvSpPr>
          <p:cNvPr id="4" name="Slide Number Placeholder 3"/>
          <p:cNvSpPr>
            <a:spLocks noGrp="1"/>
          </p:cNvSpPr>
          <p:nvPr>
            <p:ph type="sldNum" sz="quarter" idx="12"/>
          </p:nvPr>
        </p:nvSpPr>
        <p:spPr/>
        <p:txBody>
          <a:bodyPr/>
          <a:lstStyle/>
          <a:p>
            <a:fld id="{50488829-712A-49CD-A5AC-8F60246B7228}" type="slidenum">
              <a:rPr lang="en-US" smtClean="0"/>
              <a:t>74</a:t>
            </a:fld>
            <a:endParaRPr lang="en-US"/>
          </a:p>
        </p:txBody>
      </p:sp>
    </p:spTree>
    <p:extLst>
      <p:ext uri="{BB962C8B-B14F-4D97-AF65-F5344CB8AC3E}">
        <p14:creationId xmlns:p14="http://schemas.microsoft.com/office/powerpoint/2010/main" val="21910386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F3DED783-0D87-E147-85DF-F1D61A85F93D}"/>
              </a:ext>
            </a:extLst>
          </p:cNvPr>
          <p:cNvSpPr>
            <a:spLocks noGrp="1" noChangeArrowheads="1"/>
          </p:cNvSpPr>
          <p:nvPr>
            <p:ph type="title"/>
          </p:nvPr>
        </p:nvSpPr>
        <p:spPr/>
        <p:txBody>
          <a:bodyPr/>
          <a:lstStyle/>
          <a:p>
            <a:r>
              <a:rPr lang="fr-FR" altLang="fr-FR"/>
              <a:t>Pointers</a:t>
            </a:r>
            <a:endParaRPr lang="fr-FR" altLang="fr-FR" dirty="0"/>
          </a:p>
        </p:txBody>
      </p:sp>
      <p:sp>
        <p:nvSpPr>
          <p:cNvPr id="6" name="Content Placeholder 5"/>
          <p:cNvSpPr>
            <a:spLocks noGrp="1"/>
          </p:cNvSpPr>
          <p:nvPr>
            <p:ph idx="1"/>
          </p:nvPr>
        </p:nvSpPr>
        <p:spPr/>
        <p:txBody>
          <a:bodyPr/>
          <a:lstStyle/>
          <a:p>
            <a:r>
              <a:rPr lang="fr-FR" altLang="fr-FR" dirty="0"/>
              <a:t>The UML </a:t>
            </a:r>
            <a:r>
              <a:rPr lang="fr-FR" altLang="fr-FR" dirty="0" err="1"/>
              <a:t>Specification</a:t>
            </a:r>
            <a:r>
              <a:rPr lang="fr-FR" altLang="fr-FR" dirty="0"/>
              <a:t> </a:t>
            </a:r>
            <a:r>
              <a:rPr lang="fr-FR" altLang="fr-FR" dirty="0">
                <a:hlinkClick r:id="rId3"/>
              </a:rPr>
              <a:t>https://www.omg.org/spec/UML/About-UML/</a:t>
            </a:r>
            <a:r>
              <a:rPr lang="fr-FR" altLang="fr-FR" dirty="0"/>
              <a:t> </a:t>
            </a:r>
          </a:p>
          <a:p>
            <a:r>
              <a:rPr lang="fr-FR" altLang="fr-FR" dirty="0">
                <a:hlinkClick r:id="rId4"/>
              </a:rPr>
              <a:t>https://www.uml-diagrams.org/</a:t>
            </a:r>
            <a:r>
              <a:rPr lang="fr-FR" altLang="fr-FR" dirty="0"/>
              <a:t> </a:t>
            </a:r>
          </a:p>
          <a:p>
            <a:endParaRPr lang="fr-FR" dirty="0"/>
          </a:p>
        </p:txBody>
      </p:sp>
    </p:spTree>
    <p:extLst>
      <p:ext uri="{BB962C8B-B14F-4D97-AF65-F5344CB8AC3E}">
        <p14:creationId xmlns:p14="http://schemas.microsoft.com/office/powerpoint/2010/main" val="29170506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Software Engineering</a:t>
            </a:r>
          </a:p>
        </p:txBody>
      </p:sp>
      <p:sp>
        <p:nvSpPr>
          <p:cNvPr id="3" name="Subtitle 2"/>
          <p:cNvSpPr>
            <a:spLocks noGrp="1"/>
          </p:cNvSpPr>
          <p:nvPr>
            <p:ph type="subTitle" idx="1"/>
          </p:nvPr>
        </p:nvSpPr>
        <p:spPr/>
        <p:txBody>
          <a:bodyPr/>
          <a:lstStyle/>
          <a:p>
            <a:pPr algn="l"/>
            <a:r>
              <a:rPr lang="fr-FR" dirty="0"/>
              <a:t>Part 6 – The </a:t>
            </a:r>
            <a:r>
              <a:rPr lang="fr-FR" dirty="0" err="1"/>
              <a:t>Unified</a:t>
            </a:r>
            <a:r>
              <a:rPr lang="fr-FR" dirty="0"/>
              <a:t> Modeling </a:t>
            </a:r>
            <a:r>
              <a:rPr lang="fr-FR" dirty="0" err="1"/>
              <a:t>Language</a:t>
            </a:r>
            <a:endParaRPr lang="fr-FR" dirty="0"/>
          </a:p>
          <a:p>
            <a:pPr indent="623888" algn="l"/>
            <a:r>
              <a:rPr lang="fr-FR" dirty="0"/>
              <a:t>6.3 – </a:t>
            </a:r>
            <a:r>
              <a:rPr lang="fr-FR" dirty="0" err="1"/>
              <a:t>diagrams</a:t>
            </a:r>
            <a:r>
              <a:rPr lang="fr-FR" dirty="0"/>
              <a:t> </a:t>
            </a:r>
            <a:r>
              <a:rPr lang="fr-FR" dirty="0" err="1"/>
              <a:t>we’ll</a:t>
            </a:r>
            <a:r>
              <a:rPr lang="fr-FR" dirty="0"/>
              <a:t> use for the design phase</a:t>
            </a:r>
          </a:p>
          <a:p>
            <a:pPr indent="623888" algn="l"/>
            <a:r>
              <a:rPr lang="fr-FR" dirty="0"/>
              <a:t>6.3.3 – Composite Structure  </a:t>
            </a:r>
            <a:r>
              <a:rPr lang="fr-FR" dirty="0" err="1"/>
              <a:t>diagrams</a:t>
            </a:r>
            <a:endParaRPr lang="fr-FR" dirty="0"/>
          </a:p>
          <a:p>
            <a:pPr algn="l"/>
            <a:endParaRPr lang="fr-FR" dirty="0"/>
          </a:p>
        </p:txBody>
      </p:sp>
      <p:sp>
        <p:nvSpPr>
          <p:cNvPr id="7" name="TextBox 6"/>
          <p:cNvSpPr txBox="1"/>
          <p:nvPr/>
        </p:nvSpPr>
        <p:spPr>
          <a:xfrm>
            <a:off x="100584" y="5818477"/>
            <a:ext cx="7903639" cy="954107"/>
          </a:xfrm>
          <a:prstGeom prst="rect">
            <a:avLst/>
          </a:prstGeom>
          <a:noFill/>
        </p:spPr>
        <p:txBody>
          <a:bodyPr wrap="none" rtlCol="0">
            <a:spAutoFit/>
          </a:bodyPr>
          <a:lstStyle/>
          <a:p>
            <a:r>
              <a:rPr lang="en-US" sz="1400" dirty="0"/>
              <a:t>ICM – Computer Science Major – Software Engineering - Part 1: Introduction</a:t>
            </a:r>
          </a:p>
          <a:p>
            <a:r>
              <a:rPr lang="en-US" sz="1400" dirty="0"/>
              <a:t>M1 Cyber Physical and Social Systems – CPS2 engineering and development - Part 3: Software Engineering</a:t>
            </a:r>
          </a:p>
          <a:p>
            <a:r>
              <a:rPr lang="en-US" sz="1400" dirty="0"/>
              <a:t>Guillaume Muller </a:t>
            </a:r>
          </a:p>
          <a:p>
            <a:r>
              <a:rPr lang="en-US" sz="1400" dirty="0"/>
              <a:t>Course unit URL: </a:t>
            </a:r>
            <a:r>
              <a:rPr lang="en-US" sz="1400" dirty="0">
                <a:hlinkClick r:id="rId2"/>
              </a:rPr>
              <a:t>https://ci.mines-stetienne.fr/cps2/course/softeng/</a:t>
            </a:r>
            <a:r>
              <a:rPr lang="en-US" sz="1400" dirty="0"/>
              <a:t>  </a:t>
            </a:r>
          </a:p>
        </p:txBody>
      </p:sp>
    </p:spTree>
    <p:extLst>
      <p:ext uri="{BB962C8B-B14F-4D97-AF65-F5344CB8AC3E}">
        <p14:creationId xmlns:p14="http://schemas.microsoft.com/office/powerpoint/2010/main" val="18990014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Composite Structure </a:t>
            </a:r>
            <a:r>
              <a:rPr lang="fr-FR" dirty="0" err="1"/>
              <a:t>diagrams</a:t>
            </a:r>
            <a:endParaRPr lang="fr-FR" dirty="0"/>
          </a:p>
        </p:txBody>
      </p:sp>
      <p:sp>
        <p:nvSpPr>
          <p:cNvPr id="3" name="Content Placeholder 2"/>
          <p:cNvSpPr>
            <a:spLocks noGrp="1"/>
          </p:cNvSpPr>
          <p:nvPr>
            <p:ph idx="1"/>
          </p:nvPr>
        </p:nvSpPr>
        <p:spPr>
          <a:xfrm>
            <a:off x="838200" y="1873152"/>
            <a:ext cx="10515600" cy="4351338"/>
          </a:xfrm>
        </p:spPr>
        <p:txBody>
          <a:bodyPr>
            <a:normAutofit fontScale="92500" lnSpcReduction="10000"/>
          </a:bodyPr>
          <a:lstStyle/>
          <a:p>
            <a:pPr marL="0" indent="0">
              <a:buNone/>
            </a:pPr>
            <a:r>
              <a:rPr lang="en-US" b="1" i="1" dirty="0"/>
              <a:t>Composite Structure Diagram</a:t>
            </a:r>
            <a:r>
              <a:rPr lang="en-US" i="1" dirty="0"/>
              <a:t> could be used to show: internal structure of a classifier - </a:t>
            </a:r>
            <a:r>
              <a:rPr lang="en-US" b="1" i="1" dirty="0">
                <a:hlinkClick r:id="rId2"/>
              </a:rPr>
              <a:t>internal structure diagram</a:t>
            </a:r>
            <a:r>
              <a:rPr lang="en-US" i="1" dirty="0"/>
              <a:t>, classifier interactions with environment through </a:t>
            </a:r>
            <a:r>
              <a:rPr lang="en-US" b="1" i="1" dirty="0">
                <a:hlinkClick r:id="rId3"/>
              </a:rPr>
              <a:t>ports</a:t>
            </a:r>
            <a:r>
              <a:rPr lang="en-US" i="1" dirty="0"/>
              <a:t>, a behavior of a collaboration - </a:t>
            </a:r>
            <a:r>
              <a:rPr lang="en-US" b="1" i="1" dirty="0">
                <a:hlinkClick r:id="rId4"/>
              </a:rPr>
              <a:t>collaboration use diagram</a:t>
            </a:r>
            <a:r>
              <a:rPr lang="en-US" i="1" dirty="0"/>
              <a:t>.</a:t>
            </a:r>
            <a:br>
              <a:rPr lang="en-US" i="1" dirty="0"/>
            </a:br>
            <a:endParaRPr lang="en-US" i="1" dirty="0"/>
          </a:p>
          <a:p>
            <a:pPr marL="0" indent="0">
              <a:buNone/>
            </a:pPr>
            <a:r>
              <a:rPr lang="en-US" dirty="0"/>
              <a:t>Elements:</a:t>
            </a:r>
          </a:p>
          <a:p>
            <a:r>
              <a:rPr lang="en-US" dirty="0"/>
              <a:t>class, </a:t>
            </a:r>
          </a:p>
          <a:p>
            <a:r>
              <a:rPr lang="en-US" dirty="0"/>
              <a:t>part, </a:t>
            </a:r>
          </a:p>
          <a:p>
            <a:r>
              <a:rPr lang="en-US" dirty="0"/>
              <a:t>port, </a:t>
            </a:r>
          </a:p>
          <a:p>
            <a:r>
              <a:rPr lang="en-US" dirty="0"/>
              <a:t>connector, </a:t>
            </a:r>
          </a:p>
          <a:p>
            <a:r>
              <a:rPr lang="en-US" dirty="0"/>
              <a:t>usage</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77</a:t>
            </a:fld>
            <a:endParaRPr lang="en-US"/>
          </a:p>
        </p:txBody>
      </p:sp>
      <p:sp>
        <p:nvSpPr>
          <p:cNvPr id="7" name="Rectangle 6"/>
          <p:cNvSpPr/>
          <p:nvPr/>
        </p:nvSpPr>
        <p:spPr>
          <a:xfrm>
            <a:off x="0" y="6598364"/>
            <a:ext cx="4735592"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5"/>
              </a:rPr>
              <a:t>https://www.uml-diagrams.org/composite-structure-diagrams-reference.html</a:t>
            </a:r>
            <a:r>
              <a:rPr lang="fr-FR" sz="1000" dirty="0"/>
              <a:t> </a:t>
            </a:r>
          </a:p>
        </p:txBody>
      </p:sp>
    </p:spTree>
    <p:extLst>
      <p:ext uri="{BB962C8B-B14F-4D97-AF65-F5344CB8AC3E}">
        <p14:creationId xmlns:p14="http://schemas.microsoft.com/office/powerpoint/2010/main" val="12884169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53993" y="942681"/>
            <a:ext cx="7899316" cy="5825928"/>
          </a:xfrm>
          <a:prstGeom prst="rect">
            <a:avLst/>
          </a:prstGeom>
        </p:spPr>
      </p:pic>
      <p:sp>
        <p:nvSpPr>
          <p:cNvPr id="4" name="Slide Number Placeholder 3"/>
          <p:cNvSpPr>
            <a:spLocks noGrp="1"/>
          </p:cNvSpPr>
          <p:nvPr>
            <p:ph type="sldNum" sz="quarter" idx="12"/>
          </p:nvPr>
        </p:nvSpPr>
        <p:spPr/>
        <p:txBody>
          <a:bodyPr/>
          <a:lstStyle/>
          <a:p>
            <a:fld id="{50488829-712A-49CD-A5AC-8F60246B7228}" type="slidenum">
              <a:rPr lang="en-US" smtClean="0"/>
              <a:t>78</a:t>
            </a:fld>
            <a:endParaRPr lang="en-US"/>
          </a:p>
        </p:txBody>
      </p:sp>
      <p:sp>
        <p:nvSpPr>
          <p:cNvPr id="3" name="Title 2"/>
          <p:cNvSpPr>
            <a:spLocks noGrp="1"/>
          </p:cNvSpPr>
          <p:nvPr>
            <p:ph type="title"/>
          </p:nvPr>
        </p:nvSpPr>
        <p:spPr/>
        <p:txBody>
          <a:bodyPr/>
          <a:lstStyle/>
          <a:p>
            <a:r>
              <a:rPr lang="fr-FR" dirty="0"/>
              <a:t>Composite Structure </a:t>
            </a:r>
            <a:r>
              <a:rPr lang="fr-FR" dirty="0" err="1"/>
              <a:t>diagrams</a:t>
            </a:r>
            <a:endParaRPr lang="fr-FR" dirty="0"/>
          </a:p>
        </p:txBody>
      </p:sp>
      <p:sp>
        <p:nvSpPr>
          <p:cNvPr id="8" name="Rectangle 7"/>
          <p:cNvSpPr/>
          <p:nvPr/>
        </p:nvSpPr>
        <p:spPr>
          <a:xfrm>
            <a:off x="0" y="6598364"/>
            <a:ext cx="4735592"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3"/>
              </a:rPr>
              <a:t>https://www.uml-diagrams.org/composite-structure-diagrams-reference.html</a:t>
            </a:r>
            <a:r>
              <a:rPr lang="fr-FR" sz="1000" dirty="0"/>
              <a:t> </a:t>
            </a:r>
          </a:p>
        </p:txBody>
      </p:sp>
    </p:spTree>
    <p:extLst>
      <p:ext uri="{BB962C8B-B14F-4D97-AF65-F5344CB8AC3E}">
        <p14:creationId xmlns:p14="http://schemas.microsoft.com/office/powerpoint/2010/main" val="21672703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classifier</a:t>
            </a:r>
            <a:endParaRPr lang="fr-FR" dirty="0"/>
          </a:p>
        </p:txBody>
      </p:sp>
      <p:sp>
        <p:nvSpPr>
          <p:cNvPr id="3" name="Content Placeholder 2"/>
          <p:cNvSpPr>
            <a:spLocks noGrp="1"/>
          </p:cNvSpPr>
          <p:nvPr>
            <p:ph idx="1"/>
          </p:nvPr>
        </p:nvSpPr>
        <p:spPr>
          <a:xfrm>
            <a:off x="838200" y="1584325"/>
            <a:ext cx="10515600" cy="1356838"/>
          </a:xfrm>
        </p:spPr>
        <p:txBody>
          <a:bodyPr>
            <a:noAutofit/>
          </a:bodyPr>
          <a:lstStyle/>
          <a:p>
            <a:pPr marL="0" indent="0">
              <a:buNone/>
            </a:pPr>
            <a:r>
              <a:rPr lang="en-US" sz="2000" b="1" dirty="0"/>
              <a:t>Structured classifier</a:t>
            </a:r>
          </a:p>
          <a:p>
            <a:pPr marL="0" indent="0">
              <a:buNone/>
            </a:pPr>
            <a:r>
              <a:rPr lang="en-US" sz="1800" b="1" dirty="0"/>
              <a:t>Structured classifier</a:t>
            </a:r>
            <a:r>
              <a:rPr lang="en-US" sz="1800" dirty="0"/>
              <a:t> is classifier having </a:t>
            </a:r>
            <a:r>
              <a:rPr lang="en-US" sz="1800" b="1" dirty="0">
                <a:hlinkClick r:id="rId2"/>
              </a:rPr>
              <a:t>internal structure</a:t>
            </a:r>
            <a:r>
              <a:rPr lang="en-US" sz="1800" dirty="0"/>
              <a:t> and whose behavior can be fully or partially described by the collaboration of owned or referenced instances.</a:t>
            </a:r>
            <a:br>
              <a:rPr lang="en-US" sz="1800" dirty="0"/>
            </a:br>
            <a:br>
              <a:rPr lang="en-US" sz="1800" dirty="0"/>
            </a:br>
            <a:endParaRPr lang="fr-FR" sz="1800" dirty="0"/>
          </a:p>
        </p:txBody>
      </p:sp>
      <p:sp>
        <p:nvSpPr>
          <p:cNvPr id="4" name="Slide Number Placeholder 3"/>
          <p:cNvSpPr>
            <a:spLocks noGrp="1"/>
          </p:cNvSpPr>
          <p:nvPr>
            <p:ph type="sldNum" sz="quarter" idx="12"/>
          </p:nvPr>
        </p:nvSpPr>
        <p:spPr/>
        <p:txBody>
          <a:bodyPr/>
          <a:lstStyle/>
          <a:p>
            <a:fld id="{50488829-712A-49CD-A5AC-8F60246B7228}" type="slidenum">
              <a:rPr lang="en-US" smtClean="0"/>
              <a:t>79</a:t>
            </a:fld>
            <a:endParaRPr lang="en-US"/>
          </a:p>
        </p:txBody>
      </p:sp>
      <p:sp>
        <p:nvSpPr>
          <p:cNvPr id="19" name="Rectangle 18"/>
          <p:cNvSpPr/>
          <p:nvPr/>
        </p:nvSpPr>
        <p:spPr>
          <a:xfrm>
            <a:off x="838200" y="4892509"/>
            <a:ext cx="3137070" cy="246221"/>
          </a:xfrm>
          <a:prstGeom prst="rect">
            <a:avLst/>
          </a:prstGeom>
        </p:spPr>
        <p:txBody>
          <a:bodyPr wrap="square">
            <a:spAutoFit/>
          </a:bodyPr>
          <a:lstStyle/>
          <a:p>
            <a:r>
              <a:rPr lang="fr-FR" sz="1000" i="1" dirty="0" err="1"/>
              <a:t>Different</a:t>
            </a:r>
            <a:r>
              <a:rPr lang="fr-FR" sz="1000" i="1" dirty="0"/>
              <a:t> notations for </a:t>
            </a:r>
            <a:r>
              <a:rPr lang="fr-FR" sz="1000" i="1" dirty="0" err="1"/>
              <a:t>structured</a:t>
            </a:r>
            <a:r>
              <a:rPr lang="fr-FR" sz="1000" i="1" dirty="0"/>
              <a:t> </a:t>
            </a:r>
            <a:r>
              <a:rPr lang="fr-FR" sz="1000" i="1" dirty="0" err="1"/>
              <a:t>classifiers</a:t>
            </a:r>
            <a:endParaRPr lang="fr-FR" sz="1000" i="1" dirty="0"/>
          </a:p>
        </p:txBody>
      </p:sp>
      <p:sp>
        <p:nvSpPr>
          <p:cNvPr id="13" name="Rectangle 12"/>
          <p:cNvSpPr/>
          <p:nvPr/>
        </p:nvSpPr>
        <p:spPr>
          <a:xfrm>
            <a:off x="0" y="6598364"/>
            <a:ext cx="4735592"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3"/>
              </a:rPr>
              <a:t>https://www.uml-diagrams.org/composite-structure-diagrams-reference.html</a:t>
            </a:r>
            <a:r>
              <a:rPr lang="fr-FR" sz="1000" dirty="0"/>
              <a:t> </a:t>
            </a:r>
          </a:p>
        </p:txBody>
      </p:sp>
      <p:pic>
        <p:nvPicPr>
          <p:cNvPr id="5" name="Picture 4"/>
          <p:cNvPicPr>
            <a:picLocks noChangeAspect="1"/>
          </p:cNvPicPr>
          <p:nvPr/>
        </p:nvPicPr>
        <p:blipFill>
          <a:blip r:embed="rId4"/>
          <a:stretch>
            <a:fillRect/>
          </a:stretch>
        </p:blipFill>
        <p:spPr>
          <a:xfrm>
            <a:off x="712645" y="3749410"/>
            <a:ext cx="2301439" cy="1143099"/>
          </a:xfrm>
          <a:prstGeom prst="rect">
            <a:avLst/>
          </a:prstGeom>
        </p:spPr>
      </p:pic>
      <p:pic>
        <p:nvPicPr>
          <p:cNvPr id="6" name="Picture 5"/>
          <p:cNvPicPr>
            <a:picLocks noChangeAspect="1"/>
          </p:cNvPicPr>
          <p:nvPr/>
        </p:nvPicPr>
        <p:blipFill>
          <a:blip r:embed="rId5"/>
          <a:stretch>
            <a:fillRect/>
          </a:stretch>
        </p:blipFill>
        <p:spPr>
          <a:xfrm>
            <a:off x="5939174" y="3467446"/>
            <a:ext cx="3330229" cy="1425063"/>
          </a:xfrm>
          <a:prstGeom prst="rect">
            <a:avLst/>
          </a:prstGeom>
        </p:spPr>
      </p:pic>
      <p:sp>
        <p:nvSpPr>
          <p:cNvPr id="14" name="Rectangle 13"/>
          <p:cNvSpPr/>
          <p:nvPr/>
        </p:nvSpPr>
        <p:spPr>
          <a:xfrm>
            <a:off x="5939174" y="4892509"/>
            <a:ext cx="6096000" cy="553998"/>
          </a:xfrm>
          <a:prstGeom prst="rect">
            <a:avLst/>
          </a:prstGeom>
        </p:spPr>
        <p:txBody>
          <a:bodyPr>
            <a:spAutoFit/>
          </a:bodyPr>
          <a:lstStyle/>
          <a:p>
            <a:r>
              <a:rPr lang="fr-FR" sz="1000" i="1" dirty="0"/>
              <a:t>Simple ports </a:t>
            </a:r>
            <a:r>
              <a:rPr lang="fr-FR" sz="1000" i="1" dirty="0" err="1"/>
              <a:t>joined</a:t>
            </a:r>
            <a:r>
              <a:rPr lang="fr-FR" sz="1000" i="1" dirty="0"/>
              <a:t> </a:t>
            </a:r>
            <a:r>
              <a:rPr lang="fr-FR" sz="1000" i="1" dirty="0" err="1"/>
              <a:t>directly</a:t>
            </a:r>
            <a:r>
              <a:rPr lang="fr-FR" sz="1000" i="1" dirty="0"/>
              <a:t> by </a:t>
            </a:r>
            <a:r>
              <a:rPr lang="fr-FR" sz="1000" i="1" dirty="0" err="1"/>
              <a:t>connector</a:t>
            </a:r>
            <a:r>
              <a:rPr lang="fr-FR" sz="1000" i="1" dirty="0"/>
              <a:t>, </a:t>
            </a:r>
            <a:r>
              <a:rPr lang="fr-FR" sz="1000" i="1" dirty="0" err="1"/>
              <a:t>mandatory</a:t>
            </a:r>
            <a:r>
              <a:rPr lang="fr-FR" sz="1000" i="1" dirty="0"/>
              <a:t> UML notation.</a:t>
            </a:r>
          </a:p>
          <a:p>
            <a:r>
              <a:rPr lang="fr-FR" sz="1000" i="1" dirty="0" err="1"/>
              <a:t>Customers</a:t>
            </a:r>
            <a:r>
              <a:rPr lang="fr-FR" sz="1000" i="1" dirty="0"/>
              <a:t> component part </a:t>
            </a:r>
            <a:r>
              <a:rPr lang="fr-FR" sz="1000" i="1" dirty="0" err="1"/>
              <a:t>provides</a:t>
            </a:r>
            <a:r>
              <a:rPr lang="fr-FR" sz="1000" i="1" dirty="0"/>
              <a:t> </a:t>
            </a:r>
            <a:r>
              <a:rPr lang="fr-FR" sz="1000" i="1" dirty="0" err="1"/>
              <a:t>Account</a:t>
            </a:r>
            <a:r>
              <a:rPr lang="fr-FR" sz="1000" i="1" dirty="0"/>
              <a:t> interface to </a:t>
            </a:r>
            <a:r>
              <a:rPr lang="fr-FR" sz="1000" i="1" dirty="0" err="1"/>
              <a:t>Orders</a:t>
            </a:r>
            <a:r>
              <a:rPr lang="fr-FR" sz="1000" i="1" dirty="0"/>
              <a:t> part.</a:t>
            </a:r>
          </a:p>
          <a:p>
            <a:endParaRPr lang="fr-FR" sz="1000" i="1" dirty="0"/>
          </a:p>
        </p:txBody>
      </p:sp>
    </p:spTree>
    <p:extLst>
      <p:ext uri="{BB962C8B-B14F-4D97-AF65-F5344CB8AC3E}">
        <p14:creationId xmlns:p14="http://schemas.microsoft.com/office/powerpoint/2010/main" val="3553109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2197970" y="6122989"/>
            <a:ext cx="1410644"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fr-FR" sz="1800">
                <a:solidFill>
                  <a:srgbClr val="FF0000"/>
                </a:solidFill>
                <a:latin typeface="Arial Narrow" panose="020B0606020202030204" pitchFamily="34" charset="0"/>
              </a:rPr>
              <a:t>Booch method</a:t>
            </a:r>
          </a:p>
        </p:txBody>
      </p:sp>
      <p:sp>
        <p:nvSpPr>
          <p:cNvPr id="7171" name="Rectangle 5"/>
          <p:cNvSpPr>
            <a:spLocks noChangeArrowheads="1"/>
          </p:cNvSpPr>
          <p:nvPr/>
        </p:nvSpPr>
        <p:spPr bwMode="auto">
          <a:xfrm>
            <a:off x="4918981" y="6122990"/>
            <a:ext cx="1239122"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fr-FR" sz="1800">
                <a:solidFill>
                  <a:srgbClr val="FF0000"/>
                </a:solidFill>
                <a:latin typeface="Arial Narrow" panose="020B0606020202030204" pitchFamily="34" charset="0"/>
              </a:rPr>
              <a:t>OMT</a:t>
            </a:r>
            <a:br>
              <a:rPr lang="en-US" altLang="fr-FR" sz="1800">
                <a:solidFill>
                  <a:srgbClr val="FF0000"/>
                </a:solidFill>
                <a:latin typeface="Arial Narrow" panose="020B0606020202030204" pitchFamily="34" charset="0"/>
              </a:rPr>
            </a:br>
            <a:r>
              <a:rPr lang="en-US" altLang="fr-FR" sz="1800">
                <a:solidFill>
                  <a:srgbClr val="FF0000"/>
                </a:solidFill>
                <a:latin typeface="Arial Narrow" panose="020B0606020202030204" pitchFamily="34" charset="0"/>
              </a:rPr>
              <a:t>(Rumbaugh)</a:t>
            </a:r>
          </a:p>
        </p:txBody>
      </p:sp>
      <p:sp>
        <p:nvSpPr>
          <p:cNvPr id="7172" name="Rectangle 6"/>
          <p:cNvSpPr>
            <a:spLocks noChangeArrowheads="1"/>
          </p:cNvSpPr>
          <p:nvPr/>
        </p:nvSpPr>
        <p:spPr bwMode="auto">
          <a:xfrm>
            <a:off x="3306644" y="4903789"/>
            <a:ext cx="1779334"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fr-FR" sz="1800">
                <a:solidFill>
                  <a:srgbClr val="FF0000"/>
                </a:solidFill>
                <a:latin typeface="Arial Narrow" panose="020B0606020202030204" pitchFamily="34" charset="0"/>
              </a:rPr>
              <a:t>Unified Method 0.8</a:t>
            </a:r>
          </a:p>
        </p:txBody>
      </p:sp>
      <p:sp>
        <p:nvSpPr>
          <p:cNvPr id="7173" name="Line 7"/>
          <p:cNvSpPr>
            <a:spLocks noChangeShapeType="1"/>
          </p:cNvSpPr>
          <p:nvPr/>
        </p:nvSpPr>
        <p:spPr bwMode="auto">
          <a:xfrm flipV="1">
            <a:off x="2985843" y="5186365"/>
            <a:ext cx="954087" cy="955675"/>
          </a:xfrm>
          <a:prstGeom prst="line">
            <a:avLst/>
          </a:prstGeom>
          <a:noFill/>
          <a:ln w="254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fr-FR"/>
          </a:p>
        </p:txBody>
      </p:sp>
      <p:sp>
        <p:nvSpPr>
          <p:cNvPr id="7174" name="Line 8"/>
          <p:cNvSpPr>
            <a:spLocks noChangeShapeType="1"/>
          </p:cNvSpPr>
          <p:nvPr/>
        </p:nvSpPr>
        <p:spPr bwMode="auto">
          <a:xfrm flipH="1" flipV="1">
            <a:off x="4222504" y="5186364"/>
            <a:ext cx="971550" cy="909638"/>
          </a:xfrm>
          <a:prstGeom prst="line">
            <a:avLst/>
          </a:prstGeom>
          <a:noFill/>
          <a:ln w="254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fr-FR"/>
          </a:p>
        </p:txBody>
      </p:sp>
      <p:sp>
        <p:nvSpPr>
          <p:cNvPr id="7175" name="Rectangle 9"/>
          <p:cNvSpPr>
            <a:spLocks noChangeArrowheads="1"/>
          </p:cNvSpPr>
          <p:nvPr/>
        </p:nvSpPr>
        <p:spPr bwMode="auto">
          <a:xfrm>
            <a:off x="537203" y="4918077"/>
            <a:ext cx="1304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fr-FR" sz="1600" b="1" dirty="0">
                <a:solidFill>
                  <a:srgbClr val="FF0000"/>
                </a:solidFill>
                <a:latin typeface="Arial Narrow" panose="020B0606020202030204" pitchFamily="34" charset="0"/>
              </a:rPr>
              <a:t>OOPSLA 1995</a:t>
            </a:r>
          </a:p>
        </p:txBody>
      </p:sp>
      <p:sp>
        <p:nvSpPr>
          <p:cNvPr id="7176" name="Line 11"/>
          <p:cNvSpPr>
            <a:spLocks noChangeShapeType="1"/>
          </p:cNvSpPr>
          <p:nvPr/>
        </p:nvSpPr>
        <p:spPr bwMode="auto">
          <a:xfrm flipV="1">
            <a:off x="4179643" y="4522790"/>
            <a:ext cx="409575" cy="423863"/>
          </a:xfrm>
          <a:prstGeom prst="line">
            <a:avLst/>
          </a:prstGeom>
          <a:noFill/>
          <a:ln w="254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fr-FR"/>
          </a:p>
        </p:txBody>
      </p:sp>
      <p:sp>
        <p:nvSpPr>
          <p:cNvPr id="7177" name="Rectangle 12"/>
          <p:cNvSpPr>
            <a:spLocks noChangeArrowheads="1"/>
          </p:cNvSpPr>
          <p:nvPr/>
        </p:nvSpPr>
        <p:spPr bwMode="auto">
          <a:xfrm>
            <a:off x="6400676" y="6122990"/>
            <a:ext cx="1123706"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fr-FR" sz="1800">
                <a:solidFill>
                  <a:srgbClr val="CC00CC"/>
                </a:solidFill>
                <a:latin typeface="Arial Narrow" panose="020B0606020202030204" pitchFamily="34" charset="0"/>
              </a:rPr>
              <a:t>OOSE</a:t>
            </a:r>
            <a:br>
              <a:rPr lang="en-US" altLang="fr-FR" sz="1800">
                <a:solidFill>
                  <a:srgbClr val="CC00CC"/>
                </a:solidFill>
                <a:latin typeface="Arial Narrow" panose="020B0606020202030204" pitchFamily="34" charset="0"/>
              </a:rPr>
            </a:br>
            <a:r>
              <a:rPr lang="en-US" altLang="fr-FR" sz="1800">
                <a:solidFill>
                  <a:srgbClr val="CC00CC"/>
                </a:solidFill>
                <a:latin typeface="Arial Narrow" panose="020B0606020202030204" pitchFamily="34" charset="0"/>
              </a:rPr>
              <a:t>(Jacobson)</a:t>
            </a:r>
          </a:p>
        </p:txBody>
      </p:sp>
      <p:sp>
        <p:nvSpPr>
          <p:cNvPr id="7178" name="Rectangle 13"/>
          <p:cNvSpPr>
            <a:spLocks noChangeArrowheads="1"/>
          </p:cNvSpPr>
          <p:nvPr/>
        </p:nvSpPr>
        <p:spPr bwMode="auto">
          <a:xfrm>
            <a:off x="294411" y="6127752"/>
            <a:ext cx="14411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fr-FR" sz="1800">
                <a:solidFill>
                  <a:srgbClr val="CC00CC"/>
                </a:solidFill>
                <a:latin typeface="Arial Narrow" panose="020B0606020202030204" pitchFamily="34" charset="0"/>
              </a:rPr>
              <a:t>Other methods</a:t>
            </a:r>
          </a:p>
        </p:txBody>
      </p:sp>
      <p:sp>
        <p:nvSpPr>
          <p:cNvPr id="7179" name="Line 14"/>
          <p:cNvSpPr>
            <a:spLocks noChangeShapeType="1"/>
          </p:cNvSpPr>
          <p:nvPr/>
        </p:nvSpPr>
        <p:spPr bwMode="auto">
          <a:xfrm flipV="1">
            <a:off x="1274518" y="4397377"/>
            <a:ext cx="2998787" cy="1738312"/>
          </a:xfrm>
          <a:prstGeom prst="line">
            <a:avLst/>
          </a:prstGeom>
          <a:noFill/>
          <a:ln w="254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fr-FR"/>
          </a:p>
        </p:txBody>
      </p:sp>
      <p:sp>
        <p:nvSpPr>
          <p:cNvPr id="7180" name="Line 15"/>
          <p:cNvSpPr>
            <a:spLocks noChangeShapeType="1"/>
          </p:cNvSpPr>
          <p:nvPr/>
        </p:nvSpPr>
        <p:spPr bwMode="auto">
          <a:xfrm flipH="1" flipV="1">
            <a:off x="4830517" y="4541839"/>
            <a:ext cx="1943100" cy="1589088"/>
          </a:xfrm>
          <a:prstGeom prst="line">
            <a:avLst/>
          </a:prstGeom>
          <a:noFill/>
          <a:ln w="254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fr-FR"/>
          </a:p>
        </p:txBody>
      </p:sp>
      <p:sp>
        <p:nvSpPr>
          <p:cNvPr id="7181" name="Rectangle 16"/>
          <p:cNvSpPr>
            <a:spLocks noChangeArrowheads="1"/>
          </p:cNvSpPr>
          <p:nvPr/>
        </p:nvSpPr>
        <p:spPr bwMode="auto">
          <a:xfrm>
            <a:off x="4248550" y="4127503"/>
            <a:ext cx="1133772"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fr-FR" sz="2400">
                <a:solidFill>
                  <a:srgbClr val="CC00CC"/>
                </a:solidFill>
                <a:latin typeface="Arial Narrow" panose="020B0606020202030204" pitchFamily="34" charset="0"/>
              </a:rPr>
              <a:t>UML 0.9</a:t>
            </a:r>
          </a:p>
        </p:txBody>
      </p:sp>
      <p:sp>
        <p:nvSpPr>
          <p:cNvPr id="7182" name="Rectangle 17"/>
          <p:cNvSpPr>
            <a:spLocks noChangeArrowheads="1"/>
          </p:cNvSpPr>
          <p:nvPr/>
        </p:nvSpPr>
        <p:spPr bwMode="auto">
          <a:xfrm>
            <a:off x="537202" y="4187827"/>
            <a:ext cx="1536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600" b="1">
                <a:solidFill>
                  <a:srgbClr val="CC00CC"/>
                </a:solidFill>
                <a:latin typeface="Arial Narrow" panose="020B0606020202030204" pitchFamily="34" charset="0"/>
              </a:rPr>
              <a:t>Web - June 1996 </a:t>
            </a:r>
          </a:p>
        </p:txBody>
      </p:sp>
      <p:sp>
        <p:nvSpPr>
          <p:cNvPr id="7183" name="Line 18"/>
          <p:cNvSpPr>
            <a:spLocks noChangeShapeType="1"/>
          </p:cNvSpPr>
          <p:nvPr/>
        </p:nvSpPr>
        <p:spPr bwMode="auto">
          <a:xfrm flipV="1">
            <a:off x="4911479" y="3041653"/>
            <a:ext cx="247650" cy="414337"/>
          </a:xfrm>
          <a:prstGeom prst="line">
            <a:avLst/>
          </a:prstGeom>
          <a:noFill/>
          <a:ln w="254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fr-FR"/>
          </a:p>
        </p:txBody>
      </p:sp>
      <p:sp>
        <p:nvSpPr>
          <p:cNvPr id="7184" name="Rectangle 19"/>
          <p:cNvSpPr>
            <a:spLocks noChangeArrowheads="1"/>
          </p:cNvSpPr>
          <p:nvPr/>
        </p:nvSpPr>
        <p:spPr bwMode="auto">
          <a:xfrm>
            <a:off x="4805762" y="2584453"/>
            <a:ext cx="1133772"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fr-FR" sz="2400">
                <a:solidFill>
                  <a:srgbClr val="993366"/>
                </a:solidFill>
                <a:latin typeface="Arial Narrow" panose="020B0606020202030204" pitchFamily="34" charset="0"/>
              </a:rPr>
              <a:t>UML 1.1</a:t>
            </a:r>
          </a:p>
        </p:txBody>
      </p:sp>
      <p:pic>
        <p:nvPicPr>
          <p:cNvPr id="7185" name="Picture 2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2221" y="3232152"/>
            <a:ext cx="9413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6" name="Rectangle 21"/>
          <p:cNvSpPr>
            <a:spLocks noChangeArrowheads="1"/>
          </p:cNvSpPr>
          <p:nvPr/>
        </p:nvSpPr>
        <p:spPr bwMode="auto">
          <a:xfrm>
            <a:off x="537203" y="3113089"/>
            <a:ext cx="2778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600" b="1">
                <a:solidFill>
                  <a:srgbClr val="993366"/>
                </a:solidFill>
                <a:latin typeface="Arial Narrow" panose="020B0606020202030204" pitchFamily="34" charset="0"/>
              </a:rPr>
              <a:t>1st submission à OMG, Jan 1997</a:t>
            </a:r>
          </a:p>
        </p:txBody>
      </p:sp>
      <p:sp>
        <p:nvSpPr>
          <p:cNvPr id="7187" name="Rectangle 22"/>
          <p:cNvSpPr>
            <a:spLocks noChangeArrowheads="1"/>
          </p:cNvSpPr>
          <p:nvPr/>
        </p:nvSpPr>
        <p:spPr bwMode="auto">
          <a:xfrm>
            <a:off x="537203" y="2551114"/>
            <a:ext cx="2174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600" b="1">
                <a:solidFill>
                  <a:srgbClr val="993366"/>
                </a:solidFill>
                <a:latin typeface="Arial Narrow" panose="020B0606020202030204" pitchFamily="34" charset="0"/>
              </a:rPr>
              <a:t>Approval OMG, Nov 1997</a:t>
            </a:r>
            <a:endParaRPr lang="en-US" altLang="fr-FR" sz="1600">
              <a:solidFill>
                <a:srgbClr val="993366"/>
              </a:solidFill>
              <a:latin typeface="Arial Narrow" panose="020B0606020202030204" pitchFamily="34" charset="0"/>
            </a:endParaRPr>
          </a:p>
        </p:txBody>
      </p:sp>
      <p:sp>
        <p:nvSpPr>
          <p:cNvPr id="7188" name="Rectangle 24"/>
          <p:cNvSpPr>
            <a:spLocks noChangeArrowheads="1"/>
          </p:cNvSpPr>
          <p:nvPr/>
        </p:nvSpPr>
        <p:spPr bwMode="auto">
          <a:xfrm>
            <a:off x="4426350" y="3422653"/>
            <a:ext cx="1133772"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fr-FR" sz="2400">
                <a:solidFill>
                  <a:srgbClr val="33CC33"/>
                </a:solidFill>
                <a:latin typeface="Arial Narrow" panose="020B0606020202030204" pitchFamily="34" charset="0"/>
              </a:rPr>
              <a:t>UML 1.0</a:t>
            </a:r>
          </a:p>
        </p:txBody>
      </p:sp>
      <p:sp>
        <p:nvSpPr>
          <p:cNvPr id="7189" name="Line 25"/>
          <p:cNvSpPr>
            <a:spLocks noChangeShapeType="1"/>
          </p:cNvSpPr>
          <p:nvPr/>
        </p:nvSpPr>
        <p:spPr bwMode="auto">
          <a:xfrm flipV="1">
            <a:off x="4730504" y="3802064"/>
            <a:ext cx="84138" cy="382588"/>
          </a:xfrm>
          <a:prstGeom prst="line">
            <a:avLst/>
          </a:prstGeom>
          <a:noFill/>
          <a:ln w="254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fr-FR"/>
          </a:p>
        </p:txBody>
      </p:sp>
      <p:sp>
        <p:nvSpPr>
          <p:cNvPr id="7190" name="Rectangle 26"/>
          <p:cNvSpPr>
            <a:spLocks noChangeArrowheads="1"/>
          </p:cNvSpPr>
          <p:nvPr/>
        </p:nvSpPr>
        <p:spPr bwMode="auto">
          <a:xfrm>
            <a:off x="537202" y="3482977"/>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lg" len="lg"/>
              </a14:hiddenLine>
            </a:ext>
          </a:extLst>
        </p:spPr>
        <p:txBody>
          <a:bodyPr wrap="none">
            <a:spAutoFit/>
          </a:bodyPr>
          <a:lstStyle>
            <a:lvl1pPr marL="407988" indent="-407988" defTabSz="958850">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defTabSz="9588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defTabSz="95885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defTabSz="95885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defTabSz="95885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defTabSz="95885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defTabSz="95885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defTabSz="95885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defTabSz="95885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600" b="1" dirty="0">
                <a:solidFill>
                  <a:srgbClr val="33CC33"/>
                </a:solidFill>
                <a:latin typeface="Arial Narrow" panose="020B0606020202030204" pitchFamily="34" charset="0"/>
              </a:rPr>
              <a:t>UML partners</a:t>
            </a:r>
          </a:p>
        </p:txBody>
      </p:sp>
      <p:sp>
        <p:nvSpPr>
          <p:cNvPr id="7191" name="Line 27"/>
          <p:cNvSpPr>
            <a:spLocks noChangeShapeType="1"/>
          </p:cNvSpPr>
          <p:nvPr/>
        </p:nvSpPr>
        <p:spPr bwMode="auto">
          <a:xfrm flipV="1">
            <a:off x="5416305" y="2336803"/>
            <a:ext cx="141288" cy="338137"/>
          </a:xfrm>
          <a:prstGeom prst="line">
            <a:avLst/>
          </a:prstGeom>
          <a:noFill/>
          <a:ln w="25400">
            <a:solidFill>
              <a:srgbClr val="000000"/>
            </a:solidFill>
            <a:prstDash val="sysDot"/>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91528" name="Rectangle 40">
            <a:extLst>
              <a:ext uri="{FF2B5EF4-FFF2-40B4-BE49-F238E27FC236}">
                <a16:creationId xmlns:a16="http://schemas.microsoft.com/office/drawing/2014/main" id="{1F29435A-DED8-5E4B-9FF1-2DF7DA4269BA}"/>
              </a:ext>
            </a:extLst>
          </p:cNvPr>
          <p:cNvSpPr>
            <a:spLocks noGrp="1" noChangeArrowheads="1"/>
          </p:cNvSpPr>
          <p:nvPr>
            <p:ph type="title"/>
          </p:nvPr>
        </p:nvSpPr>
        <p:spPr/>
        <p:txBody>
          <a:bodyPr/>
          <a:lstStyle/>
          <a:p>
            <a:r>
              <a:rPr lang="en-CA" altLang="fr-FR" dirty="0"/>
              <a:t>UML : Evolution</a:t>
            </a:r>
          </a:p>
        </p:txBody>
      </p:sp>
      <p:sp>
        <p:nvSpPr>
          <p:cNvPr id="191524" name="Rectangle 36"/>
          <p:cNvSpPr>
            <a:spLocks noChangeArrowheads="1"/>
          </p:cNvSpPr>
          <p:nvPr/>
        </p:nvSpPr>
        <p:spPr bwMode="auto">
          <a:xfrm>
            <a:off x="537203" y="2025651"/>
            <a:ext cx="2557303"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600" b="1" dirty="0">
                <a:solidFill>
                  <a:srgbClr val="CC3300"/>
                </a:solidFill>
                <a:latin typeface="Arial Narrow" panose="020B0606020202030204" pitchFamily="34" charset="0"/>
              </a:rPr>
              <a:t>Revision Task Force, Jul 2005</a:t>
            </a:r>
            <a:endParaRPr lang="en-US" altLang="fr-FR" sz="1600" dirty="0">
              <a:solidFill>
                <a:srgbClr val="CC3300"/>
              </a:solidFill>
              <a:latin typeface="Arial Narrow" panose="020B0606020202030204" pitchFamily="34" charset="0"/>
            </a:endParaRPr>
          </a:p>
        </p:txBody>
      </p:sp>
      <p:sp>
        <p:nvSpPr>
          <p:cNvPr id="38" name="Rectangle 35"/>
          <p:cNvSpPr>
            <a:spLocks noChangeArrowheads="1"/>
          </p:cNvSpPr>
          <p:nvPr/>
        </p:nvSpPr>
        <p:spPr bwMode="auto">
          <a:xfrm>
            <a:off x="5184598" y="1960565"/>
            <a:ext cx="113377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fr-FR" sz="2400" dirty="0">
                <a:solidFill>
                  <a:srgbClr val="CC3300"/>
                </a:solidFill>
                <a:latin typeface="Arial Narrow" panose="020B0606020202030204" pitchFamily="34" charset="0"/>
              </a:rPr>
              <a:t>UML 2.0</a:t>
            </a:r>
          </a:p>
        </p:txBody>
      </p:sp>
      <p:sp>
        <p:nvSpPr>
          <p:cNvPr id="39" name="Line 27"/>
          <p:cNvSpPr>
            <a:spLocks noChangeShapeType="1"/>
          </p:cNvSpPr>
          <p:nvPr/>
        </p:nvSpPr>
        <p:spPr bwMode="auto">
          <a:xfrm flipV="1">
            <a:off x="5745496" y="1699491"/>
            <a:ext cx="191509" cy="261073"/>
          </a:xfrm>
          <a:prstGeom prst="line">
            <a:avLst/>
          </a:prstGeom>
          <a:noFill/>
          <a:ln w="25400">
            <a:solidFill>
              <a:srgbClr val="000000"/>
            </a:solidFill>
            <a:prstDash val="sysDot"/>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0" name="Rectangle 35"/>
          <p:cNvSpPr>
            <a:spLocks noChangeArrowheads="1"/>
          </p:cNvSpPr>
          <p:nvPr/>
        </p:nvSpPr>
        <p:spPr bwMode="auto">
          <a:xfrm>
            <a:off x="5451795" y="1226320"/>
            <a:ext cx="1345368"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fr-FR" sz="2400" dirty="0">
                <a:solidFill>
                  <a:srgbClr val="CC3300"/>
                </a:solidFill>
                <a:latin typeface="Arial Narrow" panose="020B0606020202030204" pitchFamily="34" charset="0"/>
              </a:rPr>
              <a:t>UML 2.5.1</a:t>
            </a:r>
          </a:p>
        </p:txBody>
      </p:sp>
      <p:sp>
        <p:nvSpPr>
          <p:cNvPr id="41" name="Rectangle 36"/>
          <p:cNvSpPr>
            <a:spLocks noChangeArrowheads="1"/>
          </p:cNvSpPr>
          <p:nvPr/>
        </p:nvSpPr>
        <p:spPr bwMode="auto">
          <a:xfrm>
            <a:off x="537202" y="1366044"/>
            <a:ext cx="1322478"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600" b="1" dirty="0">
                <a:solidFill>
                  <a:srgbClr val="CC3300"/>
                </a:solidFill>
                <a:latin typeface="Arial Narrow" panose="020B0606020202030204" pitchFamily="34" charset="0"/>
              </a:rPr>
              <a:t>Latest version</a:t>
            </a:r>
            <a:endParaRPr lang="en-US" altLang="fr-FR" sz="1600" dirty="0">
              <a:solidFill>
                <a:srgbClr val="CC3300"/>
              </a:solidFill>
              <a:latin typeface="Arial Narrow" panose="020B0606020202030204" pitchFamily="34" charset="0"/>
            </a:endParaRPr>
          </a:p>
        </p:txBody>
      </p:sp>
      <p:pic>
        <p:nvPicPr>
          <p:cNvPr id="5" name="Picture 4"/>
          <p:cNvPicPr>
            <a:picLocks noChangeAspect="1"/>
          </p:cNvPicPr>
          <p:nvPr/>
        </p:nvPicPr>
        <p:blipFill>
          <a:blip r:embed="rId4"/>
          <a:stretch>
            <a:fillRect/>
          </a:stretch>
        </p:blipFill>
        <p:spPr>
          <a:xfrm>
            <a:off x="7547563" y="42390"/>
            <a:ext cx="4582164" cy="6773220"/>
          </a:xfrm>
          <a:prstGeom prst="rect">
            <a:avLst/>
          </a:prstGeom>
          <a:ln>
            <a:solidFill>
              <a:schemeClr val="accent1"/>
            </a:solidFill>
          </a:ln>
        </p:spPr>
      </p:pic>
    </p:spTree>
    <p:extLst>
      <p:ext uri="{BB962C8B-B14F-4D97-AF65-F5344CB8AC3E}">
        <p14:creationId xmlns:p14="http://schemas.microsoft.com/office/powerpoint/2010/main" val="309099041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15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24" grpId="0"/>
      <p:bldP spid="38" grpId="0"/>
      <p:bldP spid="40" grpId="0"/>
      <p:bldP spid="4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Encapsulated</a:t>
            </a:r>
            <a:r>
              <a:rPr lang="fr-FR" dirty="0"/>
              <a:t> Classifier</a:t>
            </a:r>
          </a:p>
        </p:txBody>
      </p:sp>
      <p:sp>
        <p:nvSpPr>
          <p:cNvPr id="4" name="Slide Number Placeholder 3"/>
          <p:cNvSpPr>
            <a:spLocks noGrp="1"/>
          </p:cNvSpPr>
          <p:nvPr>
            <p:ph type="sldNum" sz="quarter" idx="12"/>
          </p:nvPr>
        </p:nvSpPr>
        <p:spPr/>
        <p:txBody>
          <a:bodyPr/>
          <a:lstStyle/>
          <a:p>
            <a:fld id="{50488829-712A-49CD-A5AC-8F60246B7228}" type="slidenum">
              <a:rPr lang="en-US" smtClean="0"/>
              <a:t>80</a:t>
            </a:fld>
            <a:endParaRPr lang="en-US"/>
          </a:p>
        </p:txBody>
      </p:sp>
      <p:sp>
        <p:nvSpPr>
          <p:cNvPr id="10" name="Rectangle 9"/>
          <p:cNvSpPr/>
          <p:nvPr/>
        </p:nvSpPr>
        <p:spPr>
          <a:xfrm>
            <a:off x="0" y="6598364"/>
            <a:ext cx="4735592"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2"/>
              </a:rPr>
              <a:t>https://www.uml-diagrams.org/composite-structure-diagrams-reference.html</a:t>
            </a:r>
            <a:r>
              <a:rPr lang="fr-FR" sz="1000" dirty="0"/>
              <a:t> </a:t>
            </a:r>
          </a:p>
        </p:txBody>
      </p:sp>
      <p:sp>
        <p:nvSpPr>
          <p:cNvPr id="3" name="Rectangle 2"/>
          <p:cNvSpPr/>
          <p:nvPr/>
        </p:nvSpPr>
        <p:spPr>
          <a:xfrm>
            <a:off x="838200" y="1690688"/>
            <a:ext cx="8843128" cy="646331"/>
          </a:xfrm>
          <a:prstGeom prst="rect">
            <a:avLst/>
          </a:prstGeom>
        </p:spPr>
        <p:txBody>
          <a:bodyPr wrap="square">
            <a:spAutoFit/>
          </a:bodyPr>
          <a:lstStyle/>
          <a:p>
            <a:r>
              <a:rPr lang="fr-FR" b="1" dirty="0" err="1"/>
              <a:t>Encapsulated</a:t>
            </a:r>
            <a:r>
              <a:rPr lang="fr-FR" b="1" dirty="0"/>
              <a:t> classifier </a:t>
            </a:r>
            <a:r>
              <a:rPr lang="fr-FR" b="1" dirty="0" err="1"/>
              <a:t>is</a:t>
            </a:r>
            <a:r>
              <a:rPr lang="fr-FR" b="1" dirty="0"/>
              <a:t> </a:t>
            </a:r>
            <a:r>
              <a:rPr lang="fr-FR" b="1" dirty="0" err="1"/>
              <a:t>structured</a:t>
            </a:r>
            <a:r>
              <a:rPr lang="fr-FR" b="1" dirty="0"/>
              <a:t> classifier </a:t>
            </a:r>
            <a:r>
              <a:rPr lang="fr-FR" b="1" dirty="0" err="1"/>
              <a:t>extended</a:t>
            </a:r>
            <a:r>
              <a:rPr lang="fr-FR" b="1" dirty="0"/>
              <a:t> </a:t>
            </a:r>
            <a:r>
              <a:rPr lang="fr-FR" b="1" dirty="0" err="1"/>
              <a:t>with</a:t>
            </a:r>
            <a:r>
              <a:rPr lang="fr-FR" b="1" dirty="0"/>
              <a:t> the </a:t>
            </a:r>
            <a:r>
              <a:rPr lang="fr-FR" b="1" dirty="0" err="1"/>
              <a:t>ability</a:t>
            </a:r>
            <a:r>
              <a:rPr lang="fr-FR" b="1" dirty="0"/>
              <a:t> to </a:t>
            </a:r>
            <a:r>
              <a:rPr lang="fr-FR" b="1" dirty="0" err="1"/>
              <a:t>own</a:t>
            </a:r>
            <a:r>
              <a:rPr lang="fr-FR" b="1" dirty="0"/>
              <a:t> ports.</a:t>
            </a:r>
          </a:p>
          <a:p>
            <a:endParaRPr lang="fr-FR" b="1" dirty="0"/>
          </a:p>
        </p:txBody>
      </p:sp>
      <p:pic>
        <p:nvPicPr>
          <p:cNvPr id="6" name="Picture 5"/>
          <p:cNvPicPr>
            <a:picLocks noChangeAspect="1"/>
          </p:cNvPicPr>
          <p:nvPr/>
        </p:nvPicPr>
        <p:blipFill>
          <a:blip r:embed="rId3"/>
          <a:stretch>
            <a:fillRect/>
          </a:stretch>
        </p:blipFill>
        <p:spPr>
          <a:xfrm>
            <a:off x="838200" y="3779893"/>
            <a:ext cx="2469094" cy="1112616"/>
          </a:xfrm>
          <a:prstGeom prst="rect">
            <a:avLst/>
          </a:prstGeom>
        </p:spPr>
      </p:pic>
      <p:sp>
        <p:nvSpPr>
          <p:cNvPr id="12" name="Rectangle 11"/>
          <p:cNvSpPr/>
          <p:nvPr/>
        </p:nvSpPr>
        <p:spPr>
          <a:xfrm>
            <a:off x="838200" y="4892509"/>
            <a:ext cx="3462414" cy="400110"/>
          </a:xfrm>
          <a:prstGeom prst="rect">
            <a:avLst/>
          </a:prstGeom>
        </p:spPr>
        <p:txBody>
          <a:bodyPr wrap="square">
            <a:spAutoFit/>
          </a:bodyPr>
          <a:lstStyle/>
          <a:p>
            <a:r>
              <a:rPr lang="fr-FR" sz="1000" i="1" dirty="0"/>
              <a:t>Library Services </a:t>
            </a:r>
            <a:r>
              <a:rPr lang="fr-FR" sz="1000" i="1" dirty="0" err="1"/>
              <a:t>is</a:t>
            </a:r>
            <a:r>
              <a:rPr lang="fr-FR" sz="1000" i="1" dirty="0"/>
              <a:t> classifier </a:t>
            </a:r>
            <a:r>
              <a:rPr lang="fr-FR" sz="1000" i="1" dirty="0" err="1"/>
              <a:t>encapsulated</a:t>
            </a:r>
            <a:r>
              <a:rPr lang="fr-FR" sz="1000" i="1" dirty="0"/>
              <a:t> </a:t>
            </a:r>
            <a:r>
              <a:rPr lang="fr-FR" sz="1000" i="1" dirty="0" err="1"/>
              <a:t>through</a:t>
            </a:r>
            <a:r>
              <a:rPr lang="fr-FR" sz="1000" i="1" dirty="0"/>
              <a:t> </a:t>
            </a:r>
            <a:r>
              <a:rPr lang="fr-FR" sz="1000" i="1" dirty="0" err="1"/>
              <a:t>Search</a:t>
            </a:r>
            <a:r>
              <a:rPr lang="fr-FR" sz="1000" i="1" dirty="0"/>
              <a:t> Port</a:t>
            </a:r>
          </a:p>
          <a:p>
            <a:endParaRPr lang="fr-FR" sz="1000" i="1" dirty="0"/>
          </a:p>
        </p:txBody>
      </p:sp>
      <p:pic>
        <p:nvPicPr>
          <p:cNvPr id="13" name="Picture 12"/>
          <p:cNvPicPr>
            <a:picLocks noChangeAspect="1"/>
          </p:cNvPicPr>
          <p:nvPr/>
        </p:nvPicPr>
        <p:blipFill>
          <a:blip r:embed="rId4"/>
          <a:stretch>
            <a:fillRect/>
          </a:stretch>
        </p:blipFill>
        <p:spPr>
          <a:xfrm>
            <a:off x="5939174" y="3467446"/>
            <a:ext cx="3330229" cy="1425063"/>
          </a:xfrm>
          <a:prstGeom prst="rect">
            <a:avLst/>
          </a:prstGeom>
        </p:spPr>
      </p:pic>
      <p:sp>
        <p:nvSpPr>
          <p:cNvPr id="14" name="Rectangle 13"/>
          <p:cNvSpPr/>
          <p:nvPr/>
        </p:nvSpPr>
        <p:spPr>
          <a:xfrm>
            <a:off x="5939174" y="4892509"/>
            <a:ext cx="6096000" cy="553998"/>
          </a:xfrm>
          <a:prstGeom prst="rect">
            <a:avLst/>
          </a:prstGeom>
        </p:spPr>
        <p:txBody>
          <a:bodyPr>
            <a:spAutoFit/>
          </a:bodyPr>
          <a:lstStyle/>
          <a:p>
            <a:r>
              <a:rPr lang="fr-FR" sz="1000" i="1" dirty="0"/>
              <a:t>Simple ports </a:t>
            </a:r>
            <a:r>
              <a:rPr lang="fr-FR" sz="1000" i="1" dirty="0" err="1"/>
              <a:t>joined</a:t>
            </a:r>
            <a:r>
              <a:rPr lang="fr-FR" sz="1000" i="1" dirty="0"/>
              <a:t> </a:t>
            </a:r>
            <a:r>
              <a:rPr lang="fr-FR" sz="1000" i="1" dirty="0" err="1"/>
              <a:t>directly</a:t>
            </a:r>
            <a:r>
              <a:rPr lang="fr-FR" sz="1000" i="1" dirty="0"/>
              <a:t> by </a:t>
            </a:r>
            <a:r>
              <a:rPr lang="fr-FR" sz="1000" i="1" dirty="0" err="1"/>
              <a:t>connector</a:t>
            </a:r>
            <a:r>
              <a:rPr lang="fr-FR" sz="1000" i="1" dirty="0"/>
              <a:t>, </a:t>
            </a:r>
            <a:r>
              <a:rPr lang="fr-FR" sz="1000" i="1" dirty="0" err="1"/>
              <a:t>mandatory</a:t>
            </a:r>
            <a:r>
              <a:rPr lang="fr-FR" sz="1000" i="1" dirty="0"/>
              <a:t> UML notation.</a:t>
            </a:r>
          </a:p>
          <a:p>
            <a:r>
              <a:rPr lang="fr-FR" sz="1000" i="1" dirty="0" err="1"/>
              <a:t>Customers</a:t>
            </a:r>
            <a:r>
              <a:rPr lang="fr-FR" sz="1000" i="1" dirty="0"/>
              <a:t> component part </a:t>
            </a:r>
            <a:r>
              <a:rPr lang="fr-FR" sz="1000" i="1" dirty="0" err="1"/>
              <a:t>provides</a:t>
            </a:r>
            <a:r>
              <a:rPr lang="fr-FR" sz="1000" i="1" dirty="0"/>
              <a:t> </a:t>
            </a:r>
            <a:r>
              <a:rPr lang="fr-FR" sz="1000" i="1" dirty="0" err="1"/>
              <a:t>Account</a:t>
            </a:r>
            <a:r>
              <a:rPr lang="fr-FR" sz="1000" i="1" dirty="0"/>
              <a:t> interface to </a:t>
            </a:r>
            <a:r>
              <a:rPr lang="fr-FR" sz="1000" i="1" dirty="0" err="1"/>
              <a:t>Orders</a:t>
            </a:r>
            <a:r>
              <a:rPr lang="fr-FR" sz="1000" i="1" dirty="0"/>
              <a:t> part.</a:t>
            </a:r>
          </a:p>
          <a:p>
            <a:endParaRPr lang="fr-FR" sz="1000" i="1" dirty="0"/>
          </a:p>
        </p:txBody>
      </p:sp>
    </p:spTree>
    <p:extLst>
      <p:ext uri="{BB962C8B-B14F-4D97-AF65-F5344CB8AC3E}">
        <p14:creationId xmlns:p14="http://schemas.microsoft.com/office/powerpoint/2010/main" val="23650811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Part</a:t>
            </a:r>
          </a:p>
        </p:txBody>
      </p:sp>
      <p:sp>
        <p:nvSpPr>
          <p:cNvPr id="3" name="Content Placeholder 2"/>
          <p:cNvSpPr>
            <a:spLocks noGrp="1"/>
          </p:cNvSpPr>
          <p:nvPr>
            <p:ph idx="1"/>
          </p:nvPr>
        </p:nvSpPr>
        <p:spPr/>
        <p:txBody>
          <a:bodyPr>
            <a:normAutofit/>
          </a:bodyPr>
          <a:lstStyle/>
          <a:p>
            <a:pPr marL="0" indent="0">
              <a:buNone/>
            </a:pPr>
            <a:r>
              <a:rPr lang="en-US" sz="1800" b="1" dirty="0"/>
              <a:t>represents a set of instances that are owned by a containing instance of a </a:t>
            </a:r>
            <a:r>
              <a:rPr lang="en-US" sz="1800" b="1" dirty="0" err="1">
                <a:hlinkClick r:id="rId2"/>
              </a:rPr>
              <a:t>classifyer</a:t>
            </a:r>
            <a:r>
              <a:rPr lang="en-US" sz="1800" b="1" dirty="0"/>
              <a:t>.</a:t>
            </a:r>
          </a:p>
          <a:p>
            <a:pPr marL="0" indent="0">
              <a:buNone/>
            </a:pPr>
            <a:r>
              <a:rPr lang="en-US" sz="1800" b="1" dirty="0"/>
              <a:t>all parts are destroyed when the containing classifier instance is destroyed (</a:t>
            </a:r>
            <a:r>
              <a:rPr lang="en-US" sz="1800" b="1" dirty="0">
                <a:hlinkClick r:id="rId3"/>
              </a:rPr>
              <a:t>composition</a:t>
            </a:r>
            <a:r>
              <a:rPr lang="en-US" sz="1800" b="1" dirty="0"/>
              <a:t>)</a:t>
            </a:r>
            <a:endParaRPr lang="fr-FR" sz="1800" b="1" dirty="0"/>
          </a:p>
        </p:txBody>
      </p:sp>
      <p:sp>
        <p:nvSpPr>
          <p:cNvPr id="4" name="Slide Number Placeholder 3"/>
          <p:cNvSpPr>
            <a:spLocks noGrp="1"/>
          </p:cNvSpPr>
          <p:nvPr>
            <p:ph type="sldNum" sz="quarter" idx="12"/>
          </p:nvPr>
        </p:nvSpPr>
        <p:spPr/>
        <p:txBody>
          <a:bodyPr/>
          <a:lstStyle/>
          <a:p>
            <a:fld id="{50488829-712A-49CD-A5AC-8F60246B7228}" type="slidenum">
              <a:rPr lang="en-US" smtClean="0"/>
              <a:t>81</a:t>
            </a:fld>
            <a:endParaRPr lang="en-US"/>
          </a:p>
        </p:txBody>
      </p:sp>
      <p:pic>
        <p:nvPicPr>
          <p:cNvPr id="5" name="Picture 4"/>
          <p:cNvPicPr>
            <a:picLocks noChangeAspect="1"/>
          </p:cNvPicPr>
          <p:nvPr/>
        </p:nvPicPr>
        <p:blipFill>
          <a:blip r:embed="rId4"/>
          <a:stretch>
            <a:fillRect/>
          </a:stretch>
        </p:blipFill>
        <p:spPr>
          <a:xfrm>
            <a:off x="838200" y="3683222"/>
            <a:ext cx="1943268" cy="1508891"/>
          </a:xfrm>
          <a:prstGeom prst="rect">
            <a:avLst/>
          </a:prstGeom>
        </p:spPr>
      </p:pic>
      <p:sp>
        <p:nvSpPr>
          <p:cNvPr id="6" name="Rectangle 5"/>
          <p:cNvSpPr/>
          <p:nvPr/>
        </p:nvSpPr>
        <p:spPr>
          <a:xfrm>
            <a:off x="838200" y="5192113"/>
            <a:ext cx="6096000" cy="400110"/>
          </a:xfrm>
          <a:prstGeom prst="rect">
            <a:avLst/>
          </a:prstGeom>
        </p:spPr>
        <p:txBody>
          <a:bodyPr>
            <a:spAutoFit/>
          </a:bodyPr>
          <a:lstStyle/>
          <a:p>
            <a:r>
              <a:rPr lang="fr-FR" sz="1000" i="1" dirty="0" err="1"/>
              <a:t>Search</a:t>
            </a:r>
            <a:r>
              <a:rPr lang="fr-FR" sz="1000" i="1" dirty="0"/>
              <a:t> Controller has 1 to 3 </a:t>
            </a:r>
            <a:r>
              <a:rPr lang="fr-FR" sz="1000" i="1" dirty="0" err="1"/>
              <a:t>engines</a:t>
            </a:r>
            <a:r>
              <a:rPr lang="fr-FR" sz="1000" i="1" dirty="0"/>
              <a:t> - </a:t>
            </a:r>
            <a:r>
              <a:rPr lang="fr-FR" sz="1000" i="1" dirty="0" err="1"/>
              <a:t>Search</a:t>
            </a:r>
            <a:r>
              <a:rPr lang="fr-FR" sz="1000" i="1" dirty="0"/>
              <a:t> Engine part</a:t>
            </a:r>
          </a:p>
          <a:p>
            <a:endParaRPr lang="fr-FR" sz="1000" i="1" dirty="0"/>
          </a:p>
        </p:txBody>
      </p:sp>
      <p:pic>
        <p:nvPicPr>
          <p:cNvPr id="7" name="Picture 6"/>
          <p:cNvPicPr>
            <a:picLocks noChangeAspect="1"/>
          </p:cNvPicPr>
          <p:nvPr/>
        </p:nvPicPr>
        <p:blipFill>
          <a:blip r:embed="rId5"/>
          <a:stretch>
            <a:fillRect/>
          </a:stretch>
        </p:blipFill>
        <p:spPr>
          <a:xfrm>
            <a:off x="6417842" y="3683222"/>
            <a:ext cx="1920406" cy="1539373"/>
          </a:xfrm>
          <a:prstGeom prst="rect">
            <a:avLst/>
          </a:prstGeom>
        </p:spPr>
      </p:pic>
      <p:sp>
        <p:nvSpPr>
          <p:cNvPr id="8" name="Rectangle 7"/>
          <p:cNvSpPr/>
          <p:nvPr/>
        </p:nvSpPr>
        <p:spPr>
          <a:xfrm>
            <a:off x="6417842" y="5222595"/>
            <a:ext cx="6096000" cy="400110"/>
          </a:xfrm>
          <a:prstGeom prst="rect">
            <a:avLst/>
          </a:prstGeom>
        </p:spPr>
        <p:txBody>
          <a:bodyPr>
            <a:spAutoFit/>
          </a:bodyPr>
          <a:lstStyle/>
          <a:p>
            <a:r>
              <a:rPr lang="fr-FR" sz="1000" i="1" dirty="0" err="1"/>
              <a:t>Two</a:t>
            </a:r>
            <a:r>
              <a:rPr lang="fr-FR" sz="1000" i="1" dirty="0"/>
              <a:t> Data Sources </a:t>
            </a:r>
            <a:r>
              <a:rPr lang="fr-FR" sz="1000" i="1" dirty="0" err="1"/>
              <a:t>is</a:t>
            </a:r>
            <a:r>
              <a:rPr lang="fr-FR" sz="1000" i="1" dirty="0"/>
              <a:t> sources </a:t>
            </a:r>
            <a:r>
              <a:rPr lang="fr-FR" sz="1000" i="1" dirty="0" err="1"/>
              <a:t>property</a:t>
            </a:r>
            <a:r>
              <a:rPr lang="fr-FR" sz="1000" i="1" dirty="0"/>
              <a:t> - but not part - of </a:t>
            </a:r>
            <a:r>
              <a:rPr lang="fr-FR" sz="1000" i="1" dirty="0" err="1"/>
              <a:t>Search</a:t>
            </a:r>
            <a:r>
              <a:rPr lang="fr-FR" sz="1000" i="1" dirty="0"/>
              <a:t> Controller</a:t>
            </a:r>
          </a:p>
          <a:p>
            <a:endParaRPr lang="fr-FR" sz="1000" i="1" dirty="0"/>
          </a:p>
        </p:txBody>
      </p:sp>
      <p:sp>
        <p:nvSpPr>
          <p:cNvPr id="10" name="Rectangle 9"/>
          <p:cNvSpPr/>
          <p:nvPr/>
        </p:nvSpPr>
        <p:spPr>
          <a:xfrm>
            <a:off x="0" y="6598364"/>
            <a:ext cx="4735592"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6"/>
              </a:rPr>
              <a:t>https://www.uml-diagrams.org/composite-structure-diagrams-reference.html</a:t>
            </a:r>
            <a:r>
              <a:rPr lang="fr-FR" sz="1000" dirty="0"/>
              <a:t> </a:t>
            </a:r>
          </a:p>
        </p:txBody>
      </p:sp>
    </p:spTree>
    <p:extLst>
      <p:ext uri="{BB962C8B-B14F-4D97-AF65-F5344CB8AC3E}">
        <p14:creationId xmlns:p14="http://schemas.microsoft.com/office/powerpoint/2010/main" val="28122812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Port</a:t>
            </a:r>
          </a:p>
        </p:txBody>
      </p:sp>
      <p:sp>
        <p:nvSpPr>
          <p:cNvPr id="4" name="Slide Number Placeholder 3"/>
          <p:cNvSpPr>
            <a:spLocks noGrp="1"/>
          </p:cNvSpPr>
          <p:nvPr>
            <p:ph type="sldNum" sz="quarter" idx="12"/>
          </p:nvPr>
        </p:nvSpPr>
        <p:spPr/>
        <p:txBody>
          <a:bodyPr/>
          <a:lstStyle/>
          <a:p>
            <a:fld id="{50488829-712A-49CD-A5AC-8F60246B7228}" type="slidenum">
              <a:rPr lang="en-US" smtClean="0"/>
              <a:t>82</a:t>
            </a:fld>
            <a:endParaRPr lang="en-US"/>
          </a:p>
        </p:txBody>
      </p:sp>
      <p:sp>
        <p:nvSpPr>
          <p:cNvPr id="10" name="Rectangle 9"/>
          <p:cNvSpPr/>
          <p:nvPr/>
        </p:nvSpPr>
        <p:spPr>
          <a:xfrm>
            <a:off x="0" y="6598364"/>
            <a:ext cx="4735592"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2"/>
              </a:rPr>
              <a:t>https://www.uml-diagrams.org/composite-structure-diagrams-reference.html</a:t>
            </a:r>
            <a:r>
              <a:rPr lang="fr-FR" sz="1000" dirty="0"/>
              <a:t> </a:t>
            </a:r>
          </a:p>
        </p:txBody>
      </p:sp>
      <p:pic>
        <p:nvPicPr>
          <p:cNvPr id="5" name="Picture 4"/>
          <p:cNvPicPr>
            <a:picLocks noChangeAspect="1"/>
          </p:cNvPicPr>
          <p:nvPr/>
        </p:nvPicPr>
        <p:blipFill>
          <a:blip r:embed="rId3"/>
          <a:stretch>
            <a:fillRect/>
          </a:stretch>
        </p:blipFill>
        <p:spPr>
          <a:xfrm>
            <a:off x="715838" y="3100982"/>
            <a:ext cx="2049958" cy="944962"/>
          </a:xfrm>
          <a:prstGeom prst="rect">
            <a:avLst/>
          </a:prstGeom>
        </p:spPr>
      </p:pic>
      <p:pic>
        <p:nvPicPr>
          <p:cNvPr id="7" name="Picture 6"/>
          <p:cNvPicPr>
            <a:picLocks noChangeAspect="1"/>
          </p:cNvPicPr>
          <p:nvPr/>
        </p:nvPicPr>
        <p:blipFill>
          <a:blip r:embed="rId4"/>
          <a:stretch>
            <a:fillRect/>
          </a:stretch>
        </p:blipFill>
        <p:spPr>
          <a:xfrm>
            <a:off x="4342163" y="3123844"/>
            <a:ext cx="2156647" cy="922100"/>
          </a:xfrm>
          <a:prstGeom prst="rect">
            <a:avLst/>
          </a:prstGeom>
        </p:spPr>
      </p:pic>
      <p:pic>
        <p:nvPicPr>
          <p:cNvPr id="8" name="Picture 7"/>
          <p:cNvPicPr>
            <a:picLocks noChangeAspect="1"/>
          </p:cNvPicPr>
          <p:nvPr/>
        </p:nvPicPr>
        <p:blipFill>
          <a:blip r:embed="rId5"/>
          <a:stretch>
            <a:fillRect/>
          </a:stretch>
        </p:blipFill>
        <p:spPr>
          <a:xfrm>
            <a:off x="1828280" y="5182284"/>
            <a:ext cx="2270957" cy="937341"/>
          </a:xfrm>
          <a:prstGeom prst="rect">
            <a:avLst/>
          </a:prstGeom>
        </p:spPr>
      </p:pic>
      <p:pic>
        <p:nvPicPr>
          <p:cNvPr id="13" name="Picture 12"/>
          <p:cNvPicPr>
            <a:picLocks noChangeAspect="1"/>
          </p:cNvPicPr>
          <p:nvPr/>
        </p:nvPicPr>
        <p:blipFill>
          <a:blip r:embed="rId6"/>
          <a:stretch>
            <a:fillRect/>
          </a:stretch>
        </p:blipFill>
        <p:spPr>
          <a:xfrm>
            <a:off x="7967003" y="3032396"/>
            <a:ext cx="2514818" cy="1082134"/>
          </a:xfrm>
          <a:prstGeom prst="rect">
            <a:avLst/>
          </a:prstGeom>
        </p:spPr>
      </p:pic>
      <p:pic>
        <p:nvPicPr>
          <p:cNvPr id="15" name="Picture 14"/>
          <p:cNvPicPr>
            <a:picLocks noChangeAspect="1"/>
          </p:cNvPicPr>
          <p:nvPr/>
        </p:nvPicPr>
        <p:blipFill>
          <a:blip r:embed="rId7"/>
          <a:stretch>
            <a:fillRect/>
          </a:stretch>
        </p:blipFill>
        <p:spPr>
          <a:xfrm>
            <a:off x="5771228" y="5182284"/>
            <a:ext cx="2392887" cy="1143099"/>
          </a:xfrm>
          <a:prstGeom prst="rect">
            <a:avLst/>
          </a:prstGeom>
        </p:spPr>
      </p:pic>
      <p:sp>
        <p:nvSpPr>
          <p:cNvPr id="18" name="Rectangle 17"/>
          <p:cNvSpPr/>
          <p:nvPr/>
        </p:nvSpPr>
        <p:spPr>
          <a:xfrm>
            <a:off x="838201" y="1468393"/>
            <a:ext cx="9983770" cy="646331"/>
          </a:xfrm>
          <a:prstGeom prst="rect">
            <a:avLst/>
          </a:prstGeom>
        </p:spPr>
        <p:txBody>
          <a:bodyPr wrap="square">
            <a:spAutoFit/>
          </a:bodyPr>
          <a:lstStyle/>
          <a:p>
            <a:r>
              <a:rPr lang="en-US" b="1" dirty="0">
                <a:solidFill>
                  <a:srgbClr val="0000FF"/>
                </a:solidFill>
                <a:hlinkClick r:id="rId8"/>
              </a:rPr>
              <a:t>feature</a:t>
            </a:r>
            <a:r>
              <a:rPr lang="en-US" b="1" dirty="0">
                <a:solidFill>
                  <a:srgbClr val="000000"/>
                </a:solidFill>
              </a:rPr>
              <a:t> which specifies a link that enables communication between two or more instances playing some roles within a </a:t>
            </a:r>
            <a:r>
              <a:rPr lang="en-US" b="1" dirty="0">
                <a:solidFill>
                  <a:srgbClr val="0000FF"/>
                </a:solidFill>
                <a:hlinkClick r:id="rId9"/>
              </a:rPr>
              <a:t>structured classifier</a:t>
            </a:r>
            <a:r>
              <a:rPr lang="en-US" b="1" dirty="0">
                <a:solidFill>
                  <a:srgbClr val="000000"/>
                </a:solidFill>
              </a:rPr>
              <a:t>.</a:t>
            </a:r>
            <a:endParaRPr lang="fr-FR" b="1" dirty="0"/>
          </a:p>
        </p:txBody>
      </p:sp>
    </p:spTree>
    <p:extLst>
      <p:ext uri="{BB962C8B-B14F-4D97-AF65-F5344CB8AC3E}">
        <p14:creationId xmlns:p14="http://schemas.microsoft.com/office/powerpoint/2010/main" val="27804007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Connectors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83</a:t>
            </a:fld>
            <a:endParaRPr lang="en-US"/>
          </a:p>
        </p:txBody>
      </p:sp>
      <p:pic>
        <p:nvPicPr>
          <p:cNvPr id="5" name="Picture 4"/>
          <p:cNvPicPr>
            <a:picLocks noChangeAspect="1"/>
          </p:cNvPicPr>
          <p:nvPr/>
        </p:nvPicPr>
        <p:blipFill>
          <a:blip r:embed="rId2"/>
          <a:stretch>
            <a:fillRect/>
          </a:stretch>
        </p:blipFill>
        <p:spPr>
          <a:xfrm>
            <a:off x="505176" y="2499861"/>
            <a:ext cx="4130398" cy="1356478"/>
          </a:xfrm>
          <a:prstGeom prst="rect">
            <a:avLst/>
          </a:prstGeom>
        </p:spPr>
      </p:pic>
      <p:pic>
        <p:nvPicPr>
          <p:cNvPr id="6" name="Picture 5"/>
          <p:cNvPicPr>
            <a:picLocks noChangeAspect="1"/>
          </p:cNvPicPr>
          <p:nvPr/>
        </p:nvPicPr>
        <p:blipFill>
          <a:blip r:embed="rId3"/>
          <a:stretch>
            <a:fillRect/>
          </a:stretch>
        </p:blipFill>
        <p:spPr>
          <a:xfrm>
            <a:off x="546811" y="4717399"/>
            <a:ext cx="4122777" cy="1379340"/>
          </a:xfrm>
          <a:prstGeom prst="rect">
            <a:avLst/>
          </a:prstGeom>
        </p:spPr>
      </p:pic>
      <p:pic>
        <p:nvPicPr>
          <p:cNvPr id="7" name="Picture 6"/>
          <p:cNvPicPr>
            <a:picLocks noChangeAspect="1"/>
          </p:cNvPicPr>
          <p:nvPr/>
        </p:nvPicPr>
        <p:blipFill>
          <a:blip r:embed="rId4"/>
          <a:stretch>
            <a:fillRect/>
          </a:stretch>
        </p:blipFill>
        <p:spPr>
          <a:xfrm>
            <a:off x="6866462" y="3613286"/>
            <a:ext cx="4115157" cy="2027096"/>
          </a:xfrm>
          <a:prstGeom prst="rect">
            <a:avLst/>
          </a:prstGeom>
        </p:spPr>
      </p:pic>
      <p:sp>
        <p:nvSpPr>
          <p:cNvPr id="8" name="Rectangle 7"/>
          <p:cNvSpPr/>
          <p:nvPr/>
        </p:nvSpPr>
        <p:spPr>
          <a:xfrm>
            <a:off x="505176" y="3856339"/>
            <a:ext cx="6096000" cy="400110"/>
          </a:xfrm>
          <a:prstGeom prst="rect">
            <a:avLst/>
          </a:prstGeom>
        </p:spPr>
        <p:txBody>
          <a:bodyPr>
            <a:spAutoFit/>
          </a:bodyPr>
          <a:lstStyle/>
          <a:p>
            <a:r>
              <a:rPr lang="fr-FR" sz="1000" i="1" dirty="0" err="1"/>
              <a:t>Assembly</a:t>
            </a:r>
            <a:r>
              <a:rPr lang="fr-FR" sz="1000" i="1" dirty="0"/>
              <a:t> </a:t>
            </a:r>
            <a:r>
              <a:rPr lang="fr-FR" sz="1000" i="1" dirty="0" err="1"/>
              <a:t>connector</a:t>
            </a:r>
            <a:r>
              <a:rPr lang="fr-FR" sz="1000" i="1" dirty="0"/>
              <a:t> </a:t>
            </a:r>
            <a:r>
              <a:rPr lang="fr-FR" sz="1000" i="1" dirty="0" err="1"/>
              <a:t>between</a:t>
            </a:r>
            <a:r>
              <a:rPr lang="fr-FR" sz="1000" i="1" dirty="0"/>
              <a:t> ports of </a:t>
            </a:r>
            <a:r>
              <a:rPr lang="fr-FR" sz="1000" i="1" dirty="0" err="1"/>
              <a:t>Authentication</a:t>
            </a:r>
            <a:r>
              <a:rPr lang="fr-FR" sz="1000" i="1" dirty="0"/>
              <a:t> and </a:t>
            </a:r>
            <a:r>
              <a:rPr lang="fr-FR" sz="1000" i="1" dirty="0" err="1"/>
              <a:t>Customers</a:t>
            </a:r>
            <a:r>
              <a:rPr lang="fr-FR" sz="1000" i="1" dirty="0"/>
              <a:t> components.</a:t>
            </a:r>
          </a:p>
          <a:p>
            <a:endParaRPr lang="fr-FR" sz="1000" i="1" dirty="0"/>
          </a:p>
        </p:txBody>
      </p:sp>
      <p:sp>
        <p:nvSpPr>
          <p:cNvPr id="11" name="Rectangle 10"/>
          <p:cNvSpPr/>
          <p:nvPr/>
        </p:nvSpPr>
        <p:spPr>
          <a:xfrm>
            <a:off x="546811" y="6039409"/>
            <a:ext cx="6096000" cy="400110"/>
          </a:xfrm>
          <a:prstGeom prst="rect">
            <a:avLst/>
          </a:prstGeom>
        </p:spPr>
        <p:txBody>
          <a:bodyPr>
            <a:spAutoFit/>
          </a:bodyPr>
          <a:lstStyle/>
          <a:p>
            <a:r>
              <a:rPr lang="fr-FR" sz="1000" i="1" dirty="0" err="1"/>
              <a:t>Assembly</a:t>
            </a:r>
            <a:r>
              <a:rPr lang="fr-FR" sz="1000" i="1" dirty="0"/>
              <a:t> </a:t>
            </a:r>
            <a:r>
              <a:rPr lang="fr-FR" sz="1000" i="1" dirty="0" err="1"/>
              <a:t>connector</a:t>
            </a:r>
            <a:r>
              <a:rPr lang="fr-FR" sz="1000" i="1" dirty="0"/>
              <a:t> </a:t>
            </a:r>
            <a:r>
              <a:rPr lang="fr-FR" sz="1000" i="1" dirty="0" err="1"/>
              <a:t>between</a:t>
            </a:r>
            <a:r>
              <a:rPr lang="fr-FR" sz="1000" i="1" dirty="0"/>
              <a:t> simple ports of </a:t>
            </a:r>
            <a:r>
              <a:rPr lang="fr-FR" sz="1000" i="1" dirty="0" err="1"/>
              <a:t>Authentication</a:t>
            </a:r>
            <a:r>
              <a:rPr lang="fr-FR" sz="1000" i="1" dirty="0"/>
              <a:t> and </a:t>
            </a:r>
            <a:r>
              <a:rPr lang="fr-FR" sz="1000" i="1" dirty="0" err="1"/>
              <a:t>Customers</a:t>
            </a:r>
            <a:r>
              <a:rPr lang="fr-FR" sz="1000" i="1" dirty="0"/>
              <a:t> components.</a:t>
            </a:r>
          </a:p>
          <a:p>
            <a:endParaRPr lang="fr-FR" sz="1000" i="1" dirty="0"/>
          </a:p>
        </p:txBody>
      </p:sp>
      <p:sp>
        <p:nvSpPr>
          <p:cNvPr id="14" name="Rectangle 13"/>
          <p:cNvSpPr/>
          <p:nvPr/>
        </p:nvSpPr>
        <p:spPr>
          <a:xfrm>
            <a:off x="6866462" y="4981770"/>
            <a:ext cx="6096000" cy="400110"/>
          </a:xfrm>
          <a:prstGeom prst="rect">
            <a:avLst/>
          </a:prstGeom>
        </p:spPr>
        <p:txBody>
          <a:bodyPr>
            <a:spAutoFit/>
          </a:bodyPr>
          <a:lstStyle/>
          <a:p>
            <a:r>
              <a:rPr lang="fr-FR" sz="1000" i="1" dirty="0" err="1"/>
              <a:t>Assembly</a:t>
            </a:r>
            <a:r>
              <a:rPr lang="fr-FR" sz="1000" i="1" dirty="0"/>
              <a:t> </a:t>
            </a:r>
            <a:r>
              <a:rPr lang="fr-FR" sz="1000" i="1" dirty="0" err="1"/>
              <a:t>connector</a:t>
            </a:r>
            <a:r>
              <a:rPr lang="fr-FR" sz="1000" i="1" dirty="0"/>
              <a:t> </a:t>
            </a:r>
            <a:r>
              <a:rPr lang="fr-FR" sz="1000" i="1" dirty="0" err="1"/>
              <a:t>that</a:t>
            </a:r>
            <a:r>
              <a:rPr lang="fr-FR" sz="1000" i="1" dirty="0"/>
              <a:t> assembles </a:t>
            </a:r>
            <a:r>
              <a:rPr lang="fr-FR" sz="1000" i="1" dirty="0" err="1"/>
              <a:t>three</a:t>
            </a:r>
            <a:r>
              <a:rPr lang="fr-FR" sz="1000" i="1" dirty="0"/>
              <a:t> parts.</a:t>
            </a:r>
          </a:p>
          <a:p>
            <a:endParaRPr lang="fr-FR" sz="1000" i="1" dirty="0"/>
          </a:p>
        </p:txBody>
      </p:sp>
      <p:sp>
        <p:nvSpPr>
          <p:cNvPr id="10" name="Rectangle 9"/>
          <p:cNvSpPr/>
          <p:nvPr/>
        </p:nvSpPr>
        <p:spPr>
          <a:xfrm>
            <a:off x="0" y="6598364"/>
            <a:ext cx="4735592"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5"/>
              </a:rPr>
              <a:t>https://www.uml-diagrams.org/composite-structure-diagrams-reference.html</a:t>
            </a:r>
            <a:r>
              <a:rPr lang="fr-FR" sz="1000" dirty="0"/>
              <a:t> </a:t>
            </a:r>
          </a:p>
        </p:txBody>
      </p:sp>
      <p:sp>
        <p:nvSpPr>
          <p:cNvPr id="12" name="Rectangle 11"/>
          <p:cNvSpPr/>
          <p:nvPr/>
        </p:nvSpPr>
        <p:spPr>
          <a:xfrm>
            <a:off x="838201" y="1468393"/>
            <a:ext cx="9983770" cy="646331"/>
          </a:xfrm>
          <a:prstGeom prst="rect">
            <a:avLst/>
          </a:prstGeom>
        </p:spPr>
        <p:txBody>
          <a:bodyPr wrap="square">
            <a:spAutoFit/>
          </a:bodyPr>
          <a:lstStyle/>
          <a:p>
            <a:r>
              <a:rPr lang="en-US" b="1" dirty="0">
                <a:solidFill>
                  <a:srgbClr val="0000FF"/>
                </a:solidFill>
                <a:hlinkClick r:id="rId6"/>
              </a:rPr>
              <a:t>feature</a:t>
            </a:r>
            <a:r>
              <a:rPr lang="en-US" b="1" dirty="0">
                <a:solidFill>
                  <a:srgbClr val="000000"/>
                </a:solidFill>
              </a:rPr>
              <a:t> which specifies a link that enables communication between two or more instances playing some roles within a </a:t>
            </a:r>
            <a:r>
              <a:rPr lang="en-US" b="1" dirty="0">
                <a:solidFill>
                  <a:srgbClr val="0000FF"/>
                </a:solidFill>
                <a:hlinkClick r:id="rId7"/>
              </a:rPr>
              <a:t>structured classifier</a:t>
            </a:r>
            <a:r>
              <a:rPr lang="en-US" b="1" dirty="0">
                <a:solidFill>
                  <a:srgbClr val="000000"/>
                </a:solidFill>
              </a:rPr>
              <a:t>.</a:t>
            </a:r>
            <a:endParaRPr lang="fr-FR" b="1" dirty="0"/>
          </a:p>
        </p:txBody>
      </p:sp>
    </p:spTree>
    <p:extLst>
      <p:ext uri="{BB962C8B-B14F-4D97-AF65-F5344CB8AC3E}">
        <p14:creationId xmlns:p14="http://schemas.microsoft.com/office/powerpoint/2010/main" val="19284638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Composite structure </a:t>
            </a:r>
            <a:r>
              <a:rPr lang="fr-FR" dirty="0" err="1"/>
              <a:t>diagram</a:t>
            </a:r>
            <a:r>
              <a:rPr lang="fr-FR" dirty="0"/>
              <a:t> </a:t>
            </a:r>
            <a:r>
              <a:rPr lang="fr-FR" dirty="0" err="1"/>
              <a:t>examples</a:t>
            </a:r>
            <a:endParaRPr lang="fr-FR" dirty="0"/>
          </a:p>
        </p:txBody>
      </p:sp>
      <p:sp>
        <p:nvSpPr>
          <p:cNvPr id="3" name="Content Placeholder 2"/>
          <p:cNvSpPr>
            <a:spLocks noGrp="1"/>
          </p:cNvSpPr>
          <p:nvPr>
            <p:ph idx="1"/>
          </p:nvPr>
        </p:nvSpPr>
        <p:spPr>
          <a:xfrm>
            <a:off x="838200" y="1825625"/>
            <a:ext cx="11633200" cy="4351338"/>
          </a:xfrm>
        </p:spPr>
        <p:txBody>
          <a:bodyPr/>
          <a:lstStyle/>
          <a:p>
            <a:pPr marL="0" indent="0">
              <a:buNone/>
            </a:pPr>
            <a:r>
              <a:rPr lang="fr-FR" dirty="0" err="1"/>
              <a:t>See</a:t>
            </a:r>
            <a:r>
              <a:rPr lang="fr-FR" dirty="0"/>
              <a:t> </a:t>
            </a:r>
            <a:r>
              <a:rPr lang="fr-FR" dirty="0">
                <a:hlinkClick r:id="rId2"/>
              </a:rPr>
              <a:t>https://www.uml-diagrams.org/composite-structure-examples.html</a:t>
            </a:r>
            <a:r>
              <a:rPr lang="fr-FR" dirty="0"/>
              <a:t>  </a:t>
            </a:r>
          </a:p>
        </p:txBody>
      </p:sp>
      <p:sp>
        <p:nvSpPr>
          <p:cNvPr id="4" name="Slide Number Placeholder 3"/>
          <p:cNvSpPr>
            <a:spLocks noGrp="1"/>
          </p:cNvSpPr>
          <p:nvPr>
            <p:ph type="sldNum" sz="quarter" idx="12"/>
          </p:nvPr>
        </p:nvSpPr>
        <p:spPr/>
        <p:txBody>
          <a:bodyPr/>
          <a:lstStyle/>
          <a:p>
            <a:fld id="{50488829-712A-49CD-A5AC-8F60246B7228}" type="slidenum">
              <a:rPr lang="en-US" smtClean="0"/>
              <a:t>84</a:t>
            </a:fld>
            <a:endParaRPr lang="en-US"/>
          </a:p>
        </p:txBody>
      </p:sp>
    </p:spTree>
    <p:extLst>
      <p:ext uri="{BB962C8B-B14F-4D97-AF65-F5344CB8AC3E}">
        <p14:creationId xmlns:p14="http://schemas.microsoft.com/office/powerpoint/2010/main" val="34270070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Software Engineering</a:t>
            </a:r>
          </a:p>
        </p:txBody>
      </p:sp>
      <p:sp>
        <p:nvSpPr>
          <p:cNvPr id="3" name="Subtitle 2"/>
          <p:cNvSpPr>
            <a:spLocks noGrp="1"/>
          </p:cNvSpPr>
          <p:nvPr>
            <p:ph type="subTitle" idx="1"/>
          </p:nvPr>
        </p:nvSpPr>
        <p:spPr/>
        <p:txBody>
          <a:bodyPr/>
          <a:lstStyle/>
          <a:p>
            <a:pPr algn="l"/>
            <a:r>
              <a:rPr lang="fr-FR" dirty="0"/>
              <a:t>Part 6 – The </a:t>
            </a:r>
            <a:r>
              <a:rPr lang="fr-FR" dirty="0" err="1"/>
              <a:t>Unified</a:t>
            </a:r>
            <a:r>
              <a:rPr lang="fr-FR" dirty="0"/>
              <a:t> Modeling </a:t>
            </a:r>
            <a:r>
              <a:rPr lang="fr-FR" dirty="0" err="1"/>
              <a:t>Language</a:t>
            </a:r>
            <a:endParaRPr lang="fr-FR" dirty="0"/>
          </a:p>
          <a:p>
            <a:pPr indent="623888" algn="l"/>
            <a:r>
              <a:rPr lang="fr-FR" dirty="0"/>
              <a:t>6.3 – </a:t>
            </a:r>
            <a:r>
              <a:rPr lang="fr-FR" dirty="0" err="1"/>
              <a:t>diagrams</a:t>
            </a:r>
            <a:r>
              <a:rPr lang="fr-FR" dirty="0"/>
              <a:t> </a:t>
            </a:r>
            <a:r>
              <a:rPr lang="fr-FR" dirty="0" err="1"/>
              <a:t>we’ll</a:t>
            </a:r>
            <a:r>
              <a:rPr lang="fr-FR" dirty="0"/>
              <a:t> use for the design phase</a:t>
            </a:r>
          </a:p>
          <a:p>
            <a:pPr indent="623888" algn="l"/>
            <a:r>
              <a:rPr lang="fr-FR" dirty="0"/>
              <a:t>6.3.4 – Component </a:t>
            </a:r>
            <a:r>
              <a:rPr lang="fr-FR" dirty="0" err="1"/>
              <a:t>diagrams</a:t>
            </a:r>
            <a:endParaRPr lang="fr-FR" dirty="0"/>
          </a:p>
          <a:p>
            <a:pPr algn="l"/>
            <a:endParaRPr lang="fr-FR" dirty="0"/>
          </a:p>
        </p:txBody>
      </p:sp>
      <p:sp>
        <p:nvSpPr>
          <p:cNvPr id="7" name="TextBox 6"/>
          <p:cNvSpPr txBox="1"/>
          <p:nvPr/>
        </p:nvSpPr>
        <p:spPr>
          <a:xfrm>
            <a:off x="100584" y="5818477"/>
            <a:ext cx="7903639" cy="954107"/>
          </a:xfrm>
          <a:prstGeom prst="rect">
            <a:avLst/>
          </a:prstGeom>
          <a:noFill/>
        </p:spPr>
        <p:txBody>
          <a:bodyPr wrap="none" rtlCol="0">
            <a:spAutoFit/>
          </a:bodyPr>
          <a:lstStyle/>
          <a:p>
            <a:r>
              <a:rPr lang="en-US" sz="1400" dirty="0"/>
              <a:t>ICM – Computer Science Major – Software Engineering - Part 1: Introduction</a:t>
            </a:r>
          </a:p>
          <a:p>
            <a:r>
              <a:rPr lang="en-US" sz="1400" dirty="0"/>
              <a:t>M1 Cyber Physical and Social Systems – CPS2 engineering and development - Part 3: Software Engineering</a:t>
            </a:r>
          </a:p>
          <a:p>
            <a:r>
              <a:rPr lang="en-US" sz="1400" dirty="0"/>
              <a:t>Guillaume Muller </a:t>
            </a:r>
          </a:p>
          <a:p>
            <a:r>
              <a:rPr lang="en-US" sz="1400" dirty="0"/>
              <a:t>Course unit URL: </a:t>
            </a:r>
            <a:r>
              <a:rPr lang="en-US" sz="1400" dirty="0">
                <a:hlinkClick r:id="rId2"/>
              </a:rPr>
              <a:t>https://ci.mines-stetienne.fr/cps2/course/softeng/</a:t>
            </a:r>
            <a:r>
              <a:rPr lang="en-US" sz="1400" dirty="0"/>
              <a:t>  </a:t>
            </a:r>
          </a:p>
        </p:txBody>
      </p:sp>
    </p:spTree>
    <p:extLst>
      <p:ext uri="{BB962C8B-B14F-4D97-AF65-F5344CB8AC3E}">
        <p14:creationId xmlns:p14="http://schemas.microsoft.com/office/powerpoint/2010/main" val="23116278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Component </a:t>
            </a:r>
            <a:r>
              <a:rPr lang="fr-FR" dirty="0" err="1"/>
              <a:t>diagrams</a:t>
            </a:r>
            <a:endParaRPr lang="fr-FR" dirty="0"/>
          </a:p>
        </p:txBody>
      </p:sp>
      <p:sp>
        <p:nvSpPr>
          <p:cNvPr id="3" name="Content Placeholder 2"/>
          <p:cNvSpPr>
            <a:spLocks noGrp="1"/>
          </p:cNvSpPr>
          <p:nvPr>
            <p:ph idx="1"/>
          </p:nvPr>
        </p:nvSpPr>
        <p:spPr>
          <a:xfrm>
            <a:off x="838200" y="1873152"/>
            <a:ext cx="10515600" cy="4351338"/>
          </a:xfrm>
        </p:spPr>
        <p:txBody>
          <a:bodyPr>
            <a:normAutofit fontScale="85000" lnSpcReduction="20000"/>
          </a:bodyPr>
          <a:lstStyle/>
          <a:p>
            <a:pPr marL="0" indent="0">
              <a:buNone/>
            </a:pPr>
            <a:r>
              <a:rPr lang="en-US" b="1" i="1" dirty="0"/>
              <a:t>Component diagram</a:t>
            </a:r>
            <a:r>
              <a:rPr lang="en-US" i="1" dirty="0"/>
              <a:t> shows components, provided and required interfaces, ports, and relationships between them. This type of diagrams is used in </a:t>
            </a:r>
            <a:r>
              <a:rPr lang="en-US" b="1" i="1" dirty="0"/>
              <a:t>Component-Based Development</a:t>
            </a:r>
            <a:r>
              <a:rPr lang="en-US" i="1" dirty="0"/>
              <a:t> (</a:t>
            </a:r>
            <a:r>
              <a:rPr lang="en-US" b="1" i="1" dirty="0"/>
              <a:t>CBD</a:t>
            </a:r>
            <a:r>
              <a:rPr lang="en-US" i="1" dirty="0"/>
              <a:t>) to describe systems with </a:t>
            </a:r>
            <a:r>
              <a:rPr lang="en-US" b="1" i="1" dirty="0"/>
              <a:t>Service-Oriented Architecture</a:t>
            </a:r>
            <a:r>
              <a:rPr lang="en-US" i="1" dirty="0"/>
              <a:t> (</a:t>
            </a:r>
            <a:r>
              <a:rPr lang="en-US" b="1" i="1" dirty="0"/>
              <a:t>SOA</a:t>
            </a:r>
            <a:r>
              <a:rPr lang="en-US" i="1" dirty="0"/>
              <a:t>).</a:t>
            </a:r>
          </a:p>
          <a:p>
            <a:pPr marL="0" indent="0">
              <a:buNone/>
            </a:pPr>
            <a:endParaRPr lang="en-US" dirty="0"/>
          </a:p>
          <a:p>
            <a:pPr marL="0" indent="0">
              <a:buNone/>
            </a:pPr>
            <a:r>
              <a:rPr lang="en-US" dirty="0"/>
              <a:t>Elements:</a:t>
            </a:r>
          </a:p>
          <a:p>
            <a:r>
              <a:rPr lang="en-US" dirty="0"/>
              <a:t>component, </a:t>
            </a:r>
          </a:p>
          <a:p>
            <a:r>
              <a:rPr lang="en-US" dirty="0"/>
              <a:t>provided interface, </a:t>
            </a:r>
          </a:p>
          <a:p>
            <a:r>
              <a:rPr lang="en-US" dirty="0"/>
              <a:t>required interface, </a:t>
            </a:r>
          </a:p>
          <a:p>
            <a:r>
              <a:rPr lang="en-US" dirty="0"/>
              <a:t>port, </a:t>
            </a:r>
          </a:p>
          <a:p>
            <a:r>
              <a:rPr lang="en-US" dirty="0"/>
              <a:t>connectors.</a:t>
            </a:r>
            <a:br>
              <a:rPr lang="en-US" dirty="0"/>
            </a:br>
            <a:br>
              <a:rPr lang="en-US" dirty="0"/>
            </a:b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86</a:t>
            </a:fld>
            <a:endParaRPr lang="en-US"/>
          </a:p>
        </p:txBody>
      </p:sp>
      <p:sp>
        <p:nvSpPr>
          <p:cNvPr id="7" name="Rectangle 6"/>
          <p:cNvSpPr/>
          <p:nvPr/>
        </p:nvSpPr>
        <p:spPr>
          <a:xfrm>
            <a:off x="0" y="6598364"/>
            <a:ext cx="4299575"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2"/>
              </a:rPr>
              <a:t>https://www.uml-diagrams.org/component-diagrams-reference.html</a:t>
            </a:r>
            <a:r>
              <a:rPr lang="fr-FR" sz="1000" dirty="0"/>
              <a:t> </a:t>
            </a:r>
          </a:p>
        </p:txBody>
      </p:sp>
    </p:spTree>
    <p:extLst>
      <p:ext uri="{BB962C8B-B14F-4D97-AF65-F5344CB8AC3E}">
        <p14:creationId xmlns:p14="http://schemas.microsoft.com/office/powerpoint/2010/main" val="34052988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66507" y="1390840"/>
            <a:ext cx="9279903" cy="5148072"/>
          </a:xfrm>
          <a:prstGeom prst="rect">
            <a:avLst/>
          </a:prstGeom>
        </p:spPr>
      </p:pic>
      <p:sp>
        <p:nvSpPr>
          <p:cNvPr id="4" name="Slide Number Placeholder 3"/>
          <p:cNvSpPr>
            <a:spLocks noGrp="1"/>
          </p:cNvSpPr>
          <p:nvPr>
            <p:ph type="sldNum" sz="quarter" idx="12"/>
          </p:nvPr>
        </p:nvSpPr>
        <p:spPr/>
        <p:txBody>
          <a:bodyPr/>
          <a:lstStyle/>
          <a:p>
            <a:fld id="{50488829-712A-49CD-A5AC-8F60246B7228}" type="slidenum">
              <a:rPr lang="en-US" smtClean="0"/>
              <a:t>87</a:t>
            </a:fld>
            <a:endParaRPr lang="en-US"/>
          </a:p>
        </p:txBody>
      </p:sp>
      <p:sp>
        <p:nvSpPr>
          <p:cNvPr id="3" name="Title 2"/>
          <p:cNvSpPr>
            <a:spLocks noGrp="1"/>
          </p:cNvSpPr>
          <p:nvPr>
            <p:ph type="title"/>
          </p:nvPr>
        </p:nvSpPr>
        <p:spPr/>
        <p:txBody>
          <a:bodyPr/>
          <a:lstStyle/>
          <a:p>
            <a:r>
              <a:rPr lang="fr-FR" dirty="0"/>
              <a:t>Component </a:t>
            </a:r>
            <a:r>
              <a:rPr lang="fr-FR" dirty="0" err="1"/>
              <a:t>diagrams</a:t>
            </a:r>
            <a:endParaRPr lang="fr-FR" dirty="0"/>
          </a:p>
        </p:txBody>
      </p:sp>
      <p:sp>
        <p:nvSpPr>
          <p:cNvPr id="9" name="Rectangle 8"/>
          <p:cNvSpPr/>
          <p:nvPr/>
        </p:nvSpPr>
        <p:spPr>
          <a:xfrm>
            <a:off x="0" y="6598364"/>
            <a:ext cx="4299575"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3"/>
              </a:rPr>
              <a:t>https://www.uml-diagrams.org/component-diagrams-reference.html</a:t>
            </a:r>
            <a:r>
              <a:rPr lang="fr-FR" sz="1000" dirty="0"/>
              <a:t> </a:t>
            </a:r>
          </a:p>
        </p:txBody>
      </p:sp>
    </p:spTree>
    <p:extLst>
      <p:ext uri="{BB962C8B-B14F-4D97-AF65-F5344CB8AC3E}">
        <p14:creationId xmlns:p14="http://schemas.microsoft.com/office/powerpoint/2010/main" val="38317056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Components</a:t>
            </a:r>
          </a:p>
        </p:txBody>
      </p:sp>
      <p:sp>
        <p:nvSpPr>
          <p:cNvPr id="3" name="Content Placeholder 2"/>
          <p:cNvSpPr>
            <a:spLocks noGrp="1"/>
          </p:cNvSpPr>
          <p:nvPr>
            <p:ph idx="1"/>
          </p:nvPr>
        </p:nvSpPr>
        <p:spPr>
          <a:xfrm>
            <a:off x="838200" y="1584325"/>
            <a:ext cx="10515600" cy="3072370"/>
          </a:xfrm>
        </p:spPr>
        <p:txBody>
          <a:bodyPr>
            <a:noAutofit/>
          </a:bodyPr>
          <a:lstStyle/>
          <a:p>
            <a:pPr marL="0" indent="0">
              <a:buNone/>
            </a:pPr>
            <a:r>
              <a:rPr lang="en-US" sz="2000" b="1" dirty="0"/>
              <a:t>Component</a:t>
            </a:r>
          </a:p>
          <a:p>
            <a:pPr marL="0" indent="0">
              <a:buNone/>
            </a:pPr>
            <a:r>
              <a:rPr lang="en-US" sz="1800" dirty="0"/>
              <a:t>A </a:t>
            </a:r>
            <a:r>
              <a:rPr lang="en-US" sz="1800" i="1" dirty="0"/>
              <a:t>component</a:t>
            </a:r>
            <a:r>
              <a:rPr lang="en-US" sz="1800" dirty="0"/>
              <a:t> is a </a:t>
            </a:r>
            <a:r>
              <a:rPr lang="en-US" sz="1800" b="1" dirty="0">
                <a:hlinkClick r:id="rId2"/>
              </a:rPr>
              <a:t>class</a:t>
            </a:r>
            <a:r>
              <a:rPr lang="en-US" sz="1800" dirty="0"/>
              <a:t> representing a modular part of a system with encapsulated content and whose </a:t>
            </a:r>
            <a:r>
              <a:rPr lang="en-US" sz="1800" b="1" dirty="0">
                <a:hlinkClick r:id="rId3"/>
              </a:rPr>
              <a:t>manifestation</a:t>
            </a:r>
            <a:r>
              <a:rPr lang="en-US" sz="1800" dirty="0"/>
              <a:t> is replaceable within its environment.</a:t>
            </a:r>
          </a:p>
          <a:p>
            <a:pPr marL="0" indent="0">
              <a:buNone/>
            </a:pPr>
            <a:r>
              <a:rPr lang="en-US" sz="1800" dirty="0"/>
              <a:t>A component has its behavior defined in terms of </a:t>
            </a:r>
            <a:r>
              <a:rPr lang="en-US" sz="1800" b="1" dirty="0">
                <a:hlinkClick r:id="rId4"/>
              </a:rPr>
              <a:t>provided interfaces</a:t>
            </a:r>
            <a:r>
              <a:rPr lang="en-US" sz="1800" dirty="0"/>
              <a:t> and </a:t>
            </a:r>
            <a:r>
              <a:rPr lang="en-US" sz="1800" b="1" dirty="0">
                <a:hlinkClick r:id="rId5"/>
              </a:rPr>
              <a:t>required interfaces</a:t>
            </a:r>
            <a:r>
              <a:rPr lang="en-US" sz="1800" dirty="0"/>
              <a:t> (potentially exposed via </a:t>
            </a:r>
            <a:r>
              <a:rPr lang="en-US" sz="1800" b="1" dirty="0"/>
              <a:t>ports</a:t>
            </a:r>
            <a:r>
              <a:rPr lang="en-US" sz="1800" dirty="0"/>
              <a:t>)</a:t>
            </a:r>
            <a:br>
              <a:rPr lang="en-US" sz="1800" dirty="0"/>
            </a:br>
            <a:endParaRPr lang="fr-FR" sz="1800" dirty="0"/>
          </a:p>
        </p:txBody>
      </p:sp>
      <p:sp>
        <p:nvSpPr>
          <p:cNvPr id="4" name="Slide Number Placeholder 3"/>
          <p:cNvSpPr>
            <a:spLocks noGrp="1"/>
          </p:cNvSpPr>
          <p:nvPr>
            <p:ph type="sldNum" sz="quarter" idx="12"/>
          </p:nvPr>
        </p:nvSpPr>
        <p:spPr/>
        <p:txBody>
          <a:bodyPr/>
          <a:lstStyle/>
          <a:p>
            <a:fld id="{50488829-712A-49CD-A5AC-8F60246B7228}" type="slidenum">
              <a:rPr lang="en-US" smtClean="0"/>
              <a:t>88</a:t>
            </a:fld>
            <a:endParaRPr lang="en-US"/>
          </a:p>
        </p:txBody>
      </p:sp>
      <p:sp>
        <p:nvSpPr>
          <p:cNvPr id="19" name="Rectangle 18"/>
          <p:cNvSpPr/>
          <p:nvPr/>
        </p:nvSpPr>
        <p:spPr>
          <a:xfrm>
            <a:off x="838200" y="5195569"/>
            <a:ext cx="3137070" cy="246221"/>
          </a:xfrm>
          <a:prstGeom prst="rect">
            <a:avLst/>
          </a:prstGeom>
        </p:spPr>
        <p:txBody>
          <a:bodyPr wrap="square">
            <a:spAutoFit/>
          </a:bodyPr>
          <a:lstStyle/>
          <a:p>
            <a:r>
              <a:rPr lang="fr-FR" sz="1000" i="1" dirty="0" err="1"/>
              <a:t>Different</a:t>
            </a:r>
            <a:r>
              <a:rPr lang="fr-FR" sz="1000" i="1" dirty="0"/>
              <a:t> notations for components</a:t>
            </a:r>
          </a:p>
        </p:txBody>
      </p:sp>
      <p:sp>
        <p:nvSpPr>
          <p:cNvPr id="31" name="Rectangle 30"/>
          <p:cNvSpPr/>
          <p:nvPr/>
        </p:nvSpPr>
        <p:spPr>
          <a:xfrm>
            <a:off x="0" y="6598364"/>
            <a:ext cx="4128053"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6"/>
              </a:rPr>
              <a:t>https://www.uml-diagrams.org/package-diagrams-reference.html</a:t>
            </a:r>
            <a:r>
              <a:rPr lang="fr-FR" sz="1000" dirty="0"/>
              <a:t> </a:t>
            </a:r>
          </a:p>
        </p:txBody>
      </p:sp>
      <p:pic>
        <p:nvPicPr>
          <p:cNvPr id="7" name="Picture 6"/>
          <p:cNvPicPr>
            <a:picLocks noChangeAspect="1"/>
          </p:cNvPicPr>
          <p:nvPr/>
        </p:nvPicPr>
        <p:blipFill>
          <a:blip r:embed="rId7"/>
          <a:stretch>
            <a:fillRect/>
          </a:stretch>
        </p:blipFill>
        <p:spPr>
          <a:xfrm>
            <a:off x="775810" y="4314826"/>
            <a:ext cx="1851820" cy="876376"/>
          </a:xfrm>
          <a:prstGeom prst="rect">
            <a:avLst/>
          </a:prstGeom>
        </p:spPr>
      </p:pic>
      <p:pic>
        <p:nvPicPr>
          <p:cNvPr id="8" name="Picture 7"/>
          <p:cNvPicPr>
            <a:picLocks noChangeAspect="1"/>
          </p:cNvPicPr>
          <p:nvPr/>
        </p:nvPicPr>
        <p:blipFill>
          <a:blip r:embed="rId8"/>
          <a:stretch>
            <a:fillRect/>
          </a:stretch>
        </p:blipFill>
        <p:spPr>
          <a:xfrm>
            <a:off x="3558502" y="4261481"/>
            <a:ext cx="1775614" cy="929721"/>
          </a:xfrm>
          <a:prstGeom prst="rect">
            <a:avLst/>
          </a:prstGeom>
        </p:spPr>
      </p:pic>
      <p:pic>
        <p:nvPicPr>
          <p:cNvPr id="10" name="Picture 9"/>
          <p:cNvPicPr>
            <a:picLocks noChangeAspect="1"/>
          </p:cNvPicPr>
          <p:nvPr/>
        </p:nvPicPr>
        <p:blipFill>
          <a:blip r:embed="rId9"/>
          <a:stretch>
            <a:fillRect/>
          </a:stretch>
        </p:blipFill>
        <p:spPr>
          <a:xfrm>
            <a:off x="6264988" y="3522277"/>
            <a:ext cx="2019475" cy="1668925"/>
          </a:xfrm>
          <a:prstGeom prst="rect">
            <a:avLst/>
          </a:prstGeom>
        </p:spPr>
      </p:pic>
      <p:pic>
        <p:nvPicPr>
          <p:cNvPr id="11" name="Picture 10"/>
          <p:cNvPicPr>
            <a:picLocks noChangeAspect="1"/>
          </p:cNvPicPr>
          <p:nvPr/>
        </p:nvPicPr>
        <p:blipFill>
          <a:blip r:embed="rId10"/>
          <a:stretch>
            <a:fillRect/>
          </a:stretch>
        </p:blipFill>
        <p:spPr>
          <a:xfrm>
            <a:off x="9215335" y="4260067"/>
            <a:ext cx="1813717" cy="815411"/>
          </a:xfrm>
          <a:prstGeom prst="rect">
            <a:avLst/>
          </a:prstGeom>
        </p:spPr>
      </p:pic>
      <p:sp>
        <p:nvSpPr>
          <p:cNvPr id="12" name="Rectangle 11"/>
          <p:cNvSpPr/>
          <p:nvPr/>
        </p:nvSpPr>
        <p:spPr>
          <a:xfrm>
            <a:off x="9212030" y="5075478"/>
            <a:ext cx="2877711" cy="246221"/>
          </a:xfrm>
          <a:prstGeom prst="rect">
            <a:avLst/>
          </a:prstGeom>
        </p:spPr>
        <p:txBody>
          <a:bodyPr wrap="none">
            <a:spAutoFit/>
          </a:bodyPr>
          <a:lstStyle/>
          <a:p>
            <a:r>
              <a:rPr lang="fr-FR" sz="1000" i="1" dirty="0">
                <a:solidFill>
                  <a:srgbClr val="000000"/>
                </a:solidFill>
                <a:latin typeface="Georgia" panose="02040502050405020303" pitchFamily="18" charset="0"/>
              </a:rPr>
              <a:t>Old notation. For </a:t>
            </a:r>
            <a:r>
              <a:rPr lang="fr-FR" sz="1000" i="1" dirty="0" err="1">
                <a:solidFill>
                  <a:srgbClr val="000000"/>
                </a:solidFill>
                <a:latin typeface="Georgia" panose="02040502050405020303" pitchFamily="18" charset="0"/>
              </a:rPr>
              <a:t>backward</a:t>
            </a:r>
            <a:r>
              <a:rPr lang="fr-FR" sz="1000" i="1" dirty="0">
                <a:solidFill>
                  <a:srgbClr val="000000"/>
                </a:solidFill>
                <a:latin typeface="Georgia" panose="02040502050405020303" pitchFamily="18" charset="0"/>
              </a:rPr>
              <a:t> compatibility </a:t>
            </a:r>
            <a:r>
              <a:rPr lang="fr-FR" sz="1000" i="1" dirty="0" err="1">
                <a:solidFill>
                  <a:srgbClr val="000000"/>
                </a:solidFill>
                <a:latin typeface="Georgia" panose="02040502050405020303" pitchFamily="18" charset="0"/>
              </a:rPr>
              <a:t>only</a:t>
            </a:r>
            <a:endParaRPr lang="fr-FR" sz="1000" i="1" dirty="0"/>
          </a:p>
        </p:txBody>
      </p:sp>
    </p:spTree>
    <p:extLst>
      <p:ext uri="{BB962C8B-B14F-4D97-AF65-F5344CB8AC3E}">
        <p14:creationId xmlns:p14="http://schemas.microsoft.com/office/powerpoint/2010/main" val="26556671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Interfaces</a:t>
            </a:r>
          </a:p>
        </p:txBody>
      </p:sp>
      <p:sp>
        <p:nvSpPr>
          <p:cNvPr id="4" name="Slide Number Placeholder 3"/>
          <p:cNvSpPr>
            <a:spLocks noGrp="1"/>
          </p:cNvSpPr>
          <p:nvPr>
            <p:ph type="sldNum" sz="quarter" idx="12"/>
          </p:nvPr>
        </p:nvSpPr>
        <p:spPr/>
        <p:txBody>
          <a:bodyPr/>
          <a:lstStyle/>
          <a:p>
            <a:fld id="{50488829-712A-49CD-A5AC-8F60246B7228}" type="slidenum">
              <a:rPr lang="en-US" smtClean="0"/>
              <a:t>89</a:t>
            </a:fld>
            <a:endParaRPr lang="en-US"/>
          </a:p>
        </p:txBody>
      </p:sp>
      <p:pic>
        <p:nvPicPr>
          <p:cNvPr id="5" name="Picture 4"/>
          <p:cNvPicPr>
            <a:picLocks noChangeAspect="1"/>
          </p:cNvPicPr>
          <p:nvPr/>
        </p:nvPicPr>
        <p:blipFill>
          <a:blip r:embed="rId2"/>
          <a:stretch>
            <a:fillRect/>
          </a:stretch>
        </p:blipFill>
        <p:spPr>
          <a:xfrm>
            <a:off x="4752142" y="3651261"/>
            <a:ext cx="2461473" cy="929721"/>
          </a:xfrm>
          <a:prstGeom prst="rect">
            <a:avLst/>
          </a:prstGeom>
        </p:spPr>
      </p:pic>
      <p:sp>
        <p:nvSpPr>
          <p:cNvPr id="6" name="Rectangle 5"/>
          <p:cNvSpPr/>
          <p:nvPr/>
        </p:nvSpPr>
        <p:spPr>
          <a:xfrm>
            <a:off x="4752142" y="4580982"/>
            <a:ext cx="2461473" cy="553998"/>
          </a:xfrm>
          <a:prstGeom prst="rect">
            <a:avLst/>
          </a:prstGeom>
        </p:spPr>
        <p:txBody>
          <a:bodyPr wrap="square">
            <a:spAutoFit/>
          </a:bodyPr>
          <a:lstStyle/>
          <a:p>
            <a:r>
              <a:rPr lang="fr-FR" sz="1000" i="1" dirty="0" err="1"/>
              <a:t>Weather</a:t>
            </a:r>
            <a:r>
              <a:rPr lang="fr-FR" sz="1000" i="1" dirty="0"/>
              <a:t> Services component </a:t>
            </a:r>
            <a:r>
              <a:rPr lang="fr-FR" sz="1000" i="1" dirty="0" err="1"/>
              <a:t>provides</a:t>
            </a:r>
            <a:r>
              <a:rPr lang="fr-FR" sz="1000" i="1" dirty="0"/>
              <a:t> (</a:t>
            </a:r>
            <a:r>
              <a:rPr lang="fr-FR" sz="1000" i="1" dirty="0" err="1"/>
              <a:t>implements</a:t>
            </a:r>
            <a:r>
              <a:rPr lang="fr-FR" sz="1000" i="1" dirty="0"/>
              <a:t>) </a:t>
            </a:r>
            <a:r>
              <a:rPr lang="fr-FR" sz="1000" i="1" dirty="0" err="1"/>
              <a:t>Weather</a:t>
            </a:r>
            <a:r>
              <a:rPr lang="fr-FR" sz="1000" i="1" dirty="0"/>
              <a:t> </a:t>
            </a:r>
            <a:r>
              <a:rPr lang="fr-FR" sz="1000" i="1" dirty="0" err="1"/>
              <a:t>Forecast</a:t>
            </a:r>
            <a:r>
              <a:rPr lang="fr-FR" sz="1000" i="1" dirty="0"/>
              <a:t> interface.</a:t>
            </a:r>
          </a:p>
          <a:p>
            <a:endParaRPr lang="fr-FR" sz="1000" i="1" dirty="0"/>
          </a:p>
        </p:txBody>
      </p:sp>
      <p:pic>
        <p:nvPicPr>
          <p:cNvPr id="8" name="Picture 7"/>
          <p:cNvPicPr>
            <a:picLocks noChangeAspect="1"/>
          </p:cNvPicPr>
          <p:nvPr/>
        </p:nvPicPr>
        <p:blipFill>
          <a:blip r:embed="rId3"/>
          <a:stretch>
            <a:fillRect/>
          </a:stretch>
        </p:blipFill>
        <p:spPr>
          <a:xfrm>
            <a:off x="964571" y="3590296"/>
            <a:ext cx="2438611" cy="990686"/>
          </a:xfrm>
          <a:prstGeom prst="rect">
            <a:avLst/>
          </a:prstGeom>
        </p:spPr>
      </p:pic>
      <p:sp>
        <p:nvSpPr>
          <p:cNvPr id="9" name="Rectangle 8"/>
          <p:cNvSpPr/>
          <p:nvPr/>
        </p:nvSpPr>
        <p:spPr>
          <a:xfrm>
            <a:off x="964571" y="4580982"/>
            <a:ext cx="2438611" cy="553998"/>
          </a:xfrm>
          <a:prstGeom prst="rect">
            <a:avLst/>
          </a:prstGeom>
        </p:spPr>
        <p:txBody>
          <a:bodyPr wrap="square">
            <a:spAutoFit/>
          </a:bodyPr>
          <a:lstStyle/>
          <a:p>
            <a:r>
              <a:rPr lang="fr-FR" sz="1000" i="1" dirty="0"/>
              <a:t>User Services component </a:t>
            </a:r>
            <a:r>
              <a:rPr lang="fr-FR" sz="1000" i="1" dirty="0" err="1"/>
              <a:t>requires</a:t>
            </a:r>
            <a:r>
              <a:rPr lang="fr-FR" sz="1000" i="1" dirty="0"/>
              <a:t> </a:t>
            </a:r>
            <a:r>
              <a:rPr lang="fr-FR" sz="1000" i="1" dirty="0" err="1"/>
              <a:t>IOrderServices</a:t>
            </a:r>
            <a:r>
              <a:rPr lang="fr-FR" sz="1000" i="1" dirty="0"/>
              <a:t> interface.</a:t>
            </a:r>
          </a:p>
          <a:p>
            <a:endParaRPr lang="fr-FR" sz="1000" i="1" dirty="0"/>
          </a:p>
        </p:txBody>
      </p:sp>
      <p:pic>
        <p:nvPicPr>
          <p:cNvPr id="10" name="Picture 9"/>
          <p:cNvPicPr>
            <a:picLocks noChangeAspect="1"/>
          </p:cNvPicPr>
          <p:nvPr/>
        </p:nvPicPr>
        <p:blipFill>
          <a:blip r:embed="rId4"/>
          <a:stretch>
            <a:fillRect/>
          </a:stretch>
        </p:blipFill>
        <p:spPr>
          <a:xfrm>
            <a:off x="8562575" y="2912057"/>
            <a:ext cx="2019475" cy="1668925"/>
          </a:xfrm>
          <a:prstGeom prst="rect">
            <a:avLst/>
          </a:prstGeom>
        </p:spPr>
      </p:pic>
    </p:spTree>
    <p:extLst>
      <p:ext uri="{BB962C8B-B14F-4D97-AF65-F5344CB8AC3E}">
        <p14:creationId xmlns:p14="http://schemas.microsoft.com/office/powerpoint/2010/main" val="3593165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397251" y="1485900"/>
            <a:ext cx="1839913" cy="1955800"/>
            <a:chOff x="1144" y="696"/>
            <a:chExt cx="1159" cy="1232"/>
          </a:xfrm>
        </p:grpSpPr>
        <p:sp>
          <p:nvSpPr>
            <p:cNvPr id="9266" name="Line 3"/>
            <p:cNvSpPr>
              <a:spLocks noChangeShapeType="1"/>
            </p:cNvSpPr>
            <p:nvPr/>
          </p:nvSpPr>
          <p:spPr bwMode="auto">
            <a:xfrm>
              <a:off x="1917" y="1356"/>
              <a:ext cx="386" cy="572"/>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fr-FR"/>
            </a:p>
          </p:txBody>
        </p:sp>
        <p:grpSp>
          <p:nvGrpSpPr>
            <p:cNvPr id="9267" name="Group 4"/>
            <p:cNvGrpSpPr>
              <a:grpSpLocks/>
            </p:cNvGrpSpPr>
            <p:nvPr/>
          </p:nvGrpSpPr>
          <p:grpSpPr bwMode="auto">
            <a:xfrm>
              <a:off x="1144" y="696"/>
              <a:ext cx="898" cy="652"/>
              <a:chOff x="495" y="1368"/>
              <a:chExt cx="907" cy="663"/>
            </a:xfrm>
          </p:grpSpPr>
          <p:sp>
            <p:nvSpPr>
              <p:cNvPr id="9268" name="Rectangle 5"/>
              <p:cNvSpPr>
                <a:spLocks noChangeArrowheads="1"/>
              </p:cNvSpPr>
              <p:nvPr/>
            </p:nvSpPr>
            <p:spPr bwMode="auto">
              <a:xfrm>
                <a:off x="711" y="1368"/>
                <a:ext cx="44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800">
                    <a:latin typeface="Arial Narrow" panose="020B0606020202030204" pitchFamily="34" charset="0"/>
                  </a:rPr>
                  <a:t>Meyer</a:t>
                </a:r>
              </a:p>
            </p:txBody>
          </p:sp>
          <p:sp>
            <p:nvSpPr>
              <p:cNvPr id="9269" name="Rectangle 6"/>
              <p:cNvSpPr>
                <a:spLocks noChangeArrowheads="1"/>
              </p:cNvSpPr>
              <p:nvPr/>
            </p:nvSpPr>
            <p:spPr bwMode="auto">
              <a:xfrm>
                <a:off x="495" y="1659"/>
                <a:ext cx="907"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600" i="1">
                    <a:latin typeface="Arial Narrow" panose="020B0606020202030204" pitchFamily="34" charset="0"/>
                  </a:rPr>
                  <a:t>Before and after </a:t>
                </a:r>
              </a:p>
              <a:p>
                <a:pPr>
                  <a:spcBef>
                    <a:spcPct val="0"/>
                  </a:spcBef>
                  <a:buClrTx/>
                  <a:buSzTx/>
                  <a:buFontTx/>
                  <a:buNone/>
                </a:pPr>
                <a:r>
                  <a:rPr lang="en-US" altLang="fr-FR" sz="1600" i="1">
                    <a:latin typeface="Arial Narrow" panose="020B0606020202030204" pitchFamily="34" charset="0"/>
                  </a:rPr>
                  <a:t>     conditions</a:t>
                </a:r>
              </a:p>
            </p:txBody>
          </p:sp>
        </p:grpSp>
      </p:grpSp>
      <p:grpSp>
        <p:nvGrpSpPr>
          <p:cNvPr id="4" name="Group 7"/>
          <p:cNvGrpSpPr>
            <a:grpSpLocks/>
          </p:cNvGrpSpPr>
          <p:nvPr/>
        </p:nvGrpSpPr>
        <p:grpSpPr bwMode="auto">
          <a:xfrm>
            <a:off x="5270501" y="1341438"/>
            <a:ext cx="1027113" cy="2087562"/>
            <a:chOff x="2324" y="605"/>
            <a:chExt cx="647" cy="1315"/>
          </a:xfrm>
        </p:grpSpPr>
        <p:sp>
          <p:nvSpPr>
            <p:cNvPr id="9262" name="Line 8"/>
            <p:cNvSpPr>
              <a:spLocks noChangeShapeType="1"/>
            </p:cNvSpPr>
            <p:nvPr/>
          </p:nvSpPr>
          <p:spPr bwMode="auto">
            <a:xfrm flipH="1">
              <a:off x="2736" y="1103"/>
              <a:ext cx="3" cy="817"/>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fr-FR"/>
            </a:p>
          </p:txBody>
        </p:sp>
        <p:grpSp>
          <p:nvGrpSpPr>
            <p:cNvPr id="9263" name="Group 9"/>
            <p:cNvGrpSpPr>
              <a:grpSpLocks/>
            </p:cNvGrpSpPr>
            <p:nvPr/>
          </p:nvGrpSpPr>
          <p:grpSpPr bwMode="auto">
            <a:xfrm>
              <a:off x="2324" y="605"/>
              <a:ext cx="647" cy="497"/>
              <a:chOff x="468" y="2163"/>
              <a:chExt cx="655" cy="506"/>
            </a:xfrm>
          </p:grpSpPr>
          <p:sp>
            <p:nvSpPr>
              <p:cNvPr id="9264" name="Rectangle 10"/>
              <p:cNvSpPr>
                <a:spLocks noChangeArrowheads="1"/>
              </p:cNvSpPr>
              <p:nvPr/>
            </p:nvSpPr>
            <p:spPr bwMode="auto">
              <a:xfrm>
                <a:off x="593" y="2163"/>
                <a:ext cx="407"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800">
                    <a:latin typeface="Arial Narrow" panose="020B0606020202030204" pitchFamily="34" charset="0"/>
                  </a:rPr>
                  <a:t>Harel</a:t>
                </a:r>
              </a:p>
            </p:txBody>
          </p:sp>
          <p:sp>
            <p:nvSpPr>
              <p:cNvPr id="9265" name="Rectangle 11"/>
              <p:cNvSpPr>
                <a:spLocks noChangeArrowheads="1"/>
              </p:cNvSpPr>
              <p:nvPr/>
            </p:nvSpPr>
            <p:spPr bwMode="auto">
              <a:xfrm>
                <a:off x="468" y="2453"/>
                <a:ext cx="65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600" i="1">
                    <a:latin typeface="Arial Narrow" panose="020B0606020202030204" pitchFamily="34" charset="0"/>
                  </a:rPr>
                  <a:t>Statecharts</a:t>
                </a:r>
              </a:p>
            </p:txBody>
          </p:sp>
        </p:grpSp>
      </p:grpSp>
      <p:grpSp>
        <p:nvGrpSpPr>
          <p:cNvPr id="6" name="Group 12"/>
          <p:cNvGrpSpPr>
            <a:grpSpLocks/>
          </p:cNvGrpSpPr>
          <p:nvPr/>
        </p:nvGrpSpPr>
        <p:grpSpPr bwMode="auto">
          <a:xfrm>
            <a:off x="6496052" y="1506538"/>
            <a:ext cx="2309813" cy="1909762"/>
            <a:chOff x="3096" y="725"/>
            <a:chExt cx="1455" cy="1203"/>
          </a:xfrm>
        </p:grpSpPr>
        <p:sp>
          <p:nvSpPr>
            <p:cNvPr id="9258" name="Line 13"/>
            <p:cNvSpPr>
              <a:spLocks noChangeShapeType="1"/>
            </p:cNvSpPr>
            <p:nvPr/>
          </p:nvSpPr>
          <p:spPr bwMode="auto">
            <a:xfrm flipH="1">
              <a:off x="3096" y="1374"/>
              <a:ext cx="387" cy="554"/>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fr-FR"/>
            </a:p>
          </p:txBody>
        </p:sp>
        <p:grpSp>
          <p:nvGrpSpPr>
            <p:cNvPr id="9259" name="Group 14"/>
            <p:cNvGrpSpPr>
              <a:grpSpLocks/>
            </p:cNvGrpSpPr>
            <p:nvPr/>
          </p:nvGrpSpPr>
          <p:grpSpPr bwMode="auto">
            <a:xfrm>
              <a:off x="3235" y="725"/>
              <a:ext cx="1316" cy="498"/>
              <a:chOff x="546" y="2783"/>
              <a:chExt cx="1328" cy="506"/>
            </a:xfrm>
          </p:grpSpPr>
          <p:sp>
            <p:nvSpPr>
              <p:cNvPr id="9260" name="Rectangle 15"/>
              <p:cNvSpPr>
                <a:spLocks noChangeArrowheads="1"/>
              </p:cNvSpPr>
              <p:nvPr/>
            </p:nvSpPr>
            <p:spPr bwMode="auto">
              <a:xfrm>
                <a:off x="717" y="2783"/>
                <a:ext cx="84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800">
                    <a:latin typeface="Arial Narrow" panose="020B0606020202030204" pitchFamily="34" charset="0"/>
                  </a:rPr>
                  <a:t>Gamma, et al</a:t>
                </a:r>
              </a:p>
            </p:txBody>
          </p:sp>
          <p:sp>
            <p:nvSpPr>
              <p:cNvPr id="9261" name="Rectangle 16"/>
              <p:cNvSpPr>
                <a:spLocks noChangeArrowheads="1"/>
              </p:cNvSpPr>
              <p:nvPr/>
            </p:nvSpPr>
            <p:spPr bwMode="auto">
              <a:xfrm>
                <a:off x="546" y="3072"/>
                <a:ext cx="1328"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fr-FR" sz="1600" i="1">
                    <a:latin typeface="Arial Narrow" panose="020B0606020202030204" pitchFamily="34" charset="0"/>
                  </a:rPr>
                  <a:t>Frameworks and patterns</a:t>
                </a:r>
              </a:p>
            </p:txBody>
          </p:sp>
        </p:grpSp>
      </p:grpSp>
      <p:grpSp>
        <p:nvGrpSpPr>
          <p:cNvPr id="8" name="Group 17"/>
          <p:cNvGrpSpPr>
            <a:grpSpLocks/>
          </p:cNvGrpSpPr>
          <p:nvPr/>
        </p:nvGrpSpPr>
        <p:grpSpPr bwMode="auto">
          <a:xfrm>
            <a:off x="6953250" y="2508250"/>
            <a:ext cx="3113088" cy="1263650"/>
            <a:chOff x="3360" y="1316"/>
            <a:chExt cx="1961" cy="796"/>
          </a:xfrm>
        </p:grpSpPr>
        <p:grpSp>
          <p:nvGrpSpPr>
            <p:cNvPr id="9254" name="Group 18"/>
            <p:cNvGrpSpPr>
              <a:grpSpLocks/>
            </p:cNvGrpSpPr>
            <p:nvPr/>
          </p:nvGrpSpPr>
          <p:grpSpPr bwMode="auto">
            <a:xfrm>
              <a:off x="3921" y="1316"/>
              <a:ext cx="1400" cy="652"/>
              <a:chOff x="3895" y="1284"/>
              <a:chExt cx="1413" cy="662"/>
            </a:xfrm>
          </p:grpSpPr>
          <p:sp>
            <p:nvSpPr>
              <p:cNvPr id="9256" name="Rectangle 19"/>
              <p:cNvSpPr>
                <a:spLocks noChangeArrowheads="1"/>
              </p:cNvSpPr>
              <p:nvPr/>
            </p:nvSpPr>
            <p:spPr bwMode="auto">
              <a:xfrm>
                <a:off x="4307" y="1284"/>
                <a:ext cx="673"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800">
                    <a:latin typeface="Arial Narrow" panose="020B0606020202030204" pitchFamily="34" charset="0"/>
                  </a:rPr>
                  <a:t>HP Fusion</a:t>
                </a:r>
              </a:p>
            </p:txBody>
          </p:sp>
          <p:sp>
            <p:nvSpPr>
              <p:cNvPr id="9257" name="Rectangle 20"/>
              <p:cNvSpPr>
                <a:spLocks noChangeArrowheads="1"/>
              </p:cNvSpPr>
              <p:nvPr/>
            </p:nvSpPr>
            <p:spPr bwMode="auto">
              <a:xfrm>
                <a:off x="3895" y="1574"/>
                <a:ext cx="1413"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600" i="1">
                    <a:latin typeface="Arial Narrow" panose="020B0606020202030204" pitchFamily="34" charset="0"/>
                  </a:rPr>
                  <a:t>Operation descriptions and </a:t>
                </a:r>
              </a:p>
              <a:p>
                <a:pPr>
                  <a:spcBef>
                    <a:spcPct val="0"/>
                  </a:spcBef>
                  <a:buClrTx/>
                  <a:buSzTx/>
                  <a:buFontTx/>
                  <a:buNone/>
                </a:pPr>
                <a:r>
                  <a:rPr lang="en-US" altLang="fr-FR" sz="1600" i="1">
                    <a:latin typeface="Arial Narrow" panose="020B0606020202030204" pitchFamily="34" charset="0"/>
                  </a:rPr>
                  <a:t>message numbering</a:t>
                </a:r>
              </a:p>
            </p:txBody>
          </p:sp>
        </p:grpSp>
        <p:sp>
          <p:nvSpPr>
            <p:cNvPr id="9255" name="Line 21"/>
            <p:cNvSpPr>
              <a:spLocks noChangeShapeType="1"/>
            </p:cNvSpPr>
            <p:nvPr/>
          </p:nvSpPr>
          <p:spPr bwMode="auto">
            <a:xfrm flipH="1">
              <a:off x="3360" y="1893"/>
              <a:ext cx="483" cy="219"/>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fr-FR"/>
            </a:p>
          </p:txBody>
        </p:sp>
      </p:grpSp>
      <p:grpSp>
        <p:nvGrpSpPr>
          <p:cNvPr id="10" name="Group 22"/>
          <p:cNvGrpSpPr>
            <a:grpSpLocks/>
          </p:cNvGrpSpPr>
          <p:nvPr/>
        </p:nvGrpSpPr>
        <p:grpSpPr bwMode="auto">
          <a:xfrm>
            <a:off x="6983414" y="3740151"/>
            <a:ext cx="3068637" cy="1033463"/>
            <a:chOff x="3403" y="2092"/>
            <a:chExt cx="1933" cy="651"/>
          </a:xfrm>
        </p:grpSpPr>
        <p:grpSp>
          <p:nvGrpSpPr>
            <p:cNvPr id="9250" name="Group 23"/>
            <p:cNvGrpSpPr>
              <a:grpSpLocks/>
            </p:cNvGrpSpPr>
            <p:nvPr/>
          </p:nvGrpSpPr>
          <p:grpSpPr bwMode="auto">
            <a:xfrm>
              <a:off x="4199" y="2092"/>
              <a:ext cx="1137" cy="651"/>
              <a:chOff x="4175" y="2073"/>
              <a:chExt cx="1148" cy="661"/>
            </a:xfrm>
          </p:grpSpPr>
          <p:sp>
            <p:nvSpPr>
              <p:cNvPr id="9252" name="Rectangle 24"/>
              <p:cNvSpPr>
                <a:spLocks noChangeArrowheads="1"/>
              </p:cNvSpPr>
              <p:nvPr/>
            </p:nvSpPr>
            <p:spPr bwMode="auto">
              <a:xfrm>
                <a:off x="4406" y="2073"/>
                <a:ext cx="515"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800">
                    <a:latin typeface="Arial Narrow" panose="020B0606020202030204" pitchFamily="34" charset="0"/>
                  </a:rPr>
                  <a:t>Embley</a:t>
                </a:r>
              </a:p>
            </p:txBody>
          </p:sp>
          <p:sp>
            <p:nvSpPr>
              <p:cNvPr id="9253" name="Rectangle 25"/>
              <p:cNvSpPr>
                <a:spLocks noChangeArrowheads="1"/>
              </p:cNvSpPr>
              <p:nvPr/>
            </p:nvSpPr>
            <p:spPr bwMode="auto">
              <a:xfrm>
                <a:off x="4175" y="2362"/>
                <a:ext cx="1148"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600" i="1">
                    <a:latin typeface="Arial Narrow" panose="020B0606020202030204" pitchFamily="34" charset="0"/>
                  </a:rPr>
                  <a:t>Singleton classes and</a:t>
                </a:r>
              </a:p>
              <a:p>
                <a:pPr>
                  <a:spcBef>
                    <a:spcPct val="0"/>
                  </a:spcBef>
                  <a:buClrTx/>
                  <a:buSzTx/>
                  <a:buFontTx/>
                  <a:buNone/>
                </a:pPr>
                <a:r>
                  <a:rPr lang="en-US" altLang="fr-FR" sz="1600" i="1">
                    <a:latin typeface="Arial Narrow" panose="020B0606020202030204" pitchFamily="34" charset="0"/>
                  </a:rPr>
                  <a:t>high-level view</a:t>
                </a:r>
              </a:p>
            </p:txBody>
          </p:sp>
        </p:grpSp>
        <p:sp>
          <p:nvSpPr>
            <p:cNvPr id="9251" name="Line 26"/>
            <p:cNvSpPr>
              <a:spLocks noChangeShapeType="1"/>
            </p:cNvSpPr>
            <p:nvPr/>
          </p:nvSpPr>
          <p:spPr bwMode="auto">
            <a:xfrm flipH="1">
              <a:off x="3403" y="2286"/>
              <a:ext cx="872"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fr-FR"/>
            </a:p>
          </p:txBody>
        </p:sp>
      </p:grpSp>
      <p:grpSp>
        <p:nvGrpSpPr>
          <p:cNvPr id="12" name="Group 27"/>
          <p:cNvGrpSpPr>
            <a:grpSpLocks/>
          </p:cNvGrpSpPr>
          <p:nvPr/>
        </p:nvGrpSpPr>
        <p:grpSpPr bwMode="auto">
          <a:xfrm>
            <a:off x="6983413" y="4445000"/>
            <a:ext cx="2362200" cy="1322388"/>
            <a:chOff x="3403" y="2536"/>
            <a:chExt cx="1488" cy="833"/>
          </a:xfrm>
        </p:grpSpPr>
        <p:grpSp>
          <p:nvGrpSpPr>
            <p:cNvPr id="9246" name="Group 28"/>
            <p:cNvGrpSpPr>
              <a:grpSpLocks/>
            </p:cNvGrpSpPr>
            <p:nvPr/>
          </p:nvGrpSpPr>
          <p:grpSpPr bwMode="auto">
            <a:xfrm>
              <a:off x="4046" y="2872"/>
              <a:ext cx="845" cy="497"/>
              <a:chOff x="4021" y="2866"/>
              <a:chExt cx="853" cy="506"/>
            </a:xfrm>
          </p:grpSpPr>
          <p:sp>
            <p:nvSpPr>
              <p:cNvPr id="9248" name="Rectangle 29"/>
              <p:cNvSpPr>
                <a:spLocks noChangeArrowheads="1"/>
              </p:cNvSpPr>
              <p:nvPr/>
            </p:nvSpPr>
            <p:spPr bwMode="auto">
              <a:xfrm>
                <a:off x="4041" y="2866"/>
                <a:ext cx="733"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800">
                    <a:latin typeface="Arial Narrow" panose="020B0606020202030204" pitchFamily="34" charset="0"/>
                  </a:rPr>
                  <a:t>Wirfs-Brock</a:t>
                </a:r>
              </a:p>
            </p:txBody>
          </p:sp>
          <p:sp>
            <p:nvSpPr>
              <p:cNvPr id="9249" name="Rectangle 30"/>
              <p:cNvSpPr>
                <a:spLocks noChangeArrowheads="1"/>
              </p:cNvSpPr>
              <p:nvPr/>
            </p:nvSpPr>
            <p:spPr bwMode="auto">
              <a:xfrm>
                <a:off x="4021" y="3156"/>
                <a:ext cx="853"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600" i="1">
                    <a:latin typeface="Arial Narrow" panose="020B0606020202030204" pitchFamily="34" charset="0"/>
                  </a:rPr>
                  <a:t>Responsibilities</a:t>
                </a:r>
              </a:p>
            </p:txBody>
          </p:sp>
        </p:grpSp>
        <p:sp>
          <p:nvSpPr>
            <p:cNvPr id="9247" name="Line 31"/>
            <p:cNvSpPr>
              <a:spLocks noChangeShapeType="1"/>
            </p:cNvSpPr>
            <p:nvPr/>
          </p:nvSpPr>
          <p:spPr bwMode="auto">
            <a:xfrm flipH="1" flipV="1">
              <a:off x="3403" y="2536"/>
              <a:ext cx="611" cy="384"/>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fr-FR"/>
            </a:p>
          </p:txBody>
        </p:sp>
      </p:grpSp>
      <p:grpSp>
        <p:nvGrpSpPr>
          <p:cNvPr id="14" name="Group 32"/>
          <p:cNvGrpSpPr>
            <a:grpSpLocks/>
          </p:cNvGrpSpPr>
          <p:nvPr/>
        </p:nvGrpSpPr>
        <p:grpSpPr bwMode="auto">
          <a:xfrm>
            <a:off x="6567488" y="4929188"/>
            <a:ext cx="1212850" cy="1631950"/>
            <a:chOff x="3141" y="2697"/>
            <a:chExt cx="764" cy="1028"/>
          </a:xfrm>
        </p:grpSpPr>
        <p:grpSp>
          <p:nvGrpSpPr>
            <p:cNvPr id="9242" name="Group 33"/>
            <p:cNvGrpSpPr>
              <a:grpSpLocks/>
            </p:cNvGrpSpPr>
            <p:nvPr/>
          </p:nvGrpSpPr>
          <p:grpSpPr bwMode="auto">
            <a:xfrm>
              <a:off x="3171" y="3228"/>
              <a:ext cx="734" cy="497"/>
              <a:chOff x="3137" y="3228"/>
              <a:chExt cx="741" cy="506"/>
            </a:xfrm>
          </p:grpSpPr>
          <p:sp>
            <p:nvSpPr>
              <p:cNvPr id="9244" name="Rectangle 34"/>
              <p:cNvSpPr>
                <a:spLocks noChangeArrowheads="1"/>
              </p:cNvSpPr>
              <p:nvPr/>
            </p:nvSpPr>
            <p:spPr bwMode="auto">
              <a:xfrm>
                <a:off x="3280" y="3228"/>
                <a:ext cx="396"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800">
                    <a:latin typeface="Arial Narrow" panose="020B0606020202030204" pitchFamily="34" charset="0"/>
                  </a:rPr>
                  <a:t>Odell</a:t>
                </a:r>
              </a:p>
            </p:txBody>
          </p:sp>
          <p:sp>
            <p:nvSpPr>
              <p:cNvPr id="9245" name="Rectangle 35"/>
              <p:cNvSpPr>
                <a:spLocks noChangeArrowheads="1"/>
              </p:cNvSpPr>
              <p:nvPr/>
            </p:nvSpPr>
            <p:spPr bwMode="auto">
              <a:xfrm>
                <a:off x="3137" y="3518"/>
                <a:ext cx="74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600" i="1">
                    <a:latin typeface="Arial Narrow" panose="020B0606020202030204" pitchFamily="34" charset="0"/>
                  </a:rPr>
                  <a:t>Classification</a:t>
                </a:r>
              </a:p>
            </p:txBody>
          </p:sp>
        </p:grpSp>
        <p:sp>
          <p:nvSpPr>
            <p:cNvPr id="9243" name="Line 36"/>
            <p:cNvSpPr>
              <a:spLocks noChangeShapeType="1"/>
            </p:cNvSpPr>
            <p:nvPr/>
          </p:nvSpPr>
          <p:spPr bwMode="auto">
            <a:xfrm flipH="1" flipV="1">
              <a:off x="3141" y="2697"/>
              <a:ext cx="270" cy="5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fr-FR"/>
            </a:p>
          </p:txBody>
        </p:sp>
      </p:grpSp>
      <p:grpSp>
        <p:nvGrpSpPr>
          <p:cNvPr id="16" name="Group 37"/>
          <p:cNvGrpSpPr>
            <a:grpSpLocks/>
          </p:cNvGrpSpPr>
          <p:nvPr/>
        </p:nvGrpSpPr>
        <p:grpSpPr bwMode="auto">
          <a:xfrm>
            <a:off x="4527550" y="4943475"/>
            <a:ext cx="1500188" cy="1657350"/>
            <a:chOff x="1856" y="2706"/>
            <a:chExt cx="945" cy="1044"/>
          </a:xfrm>
        </p:grpSpPr>
        <p:grpSp>
          <p:nvGrpSpPr>
            <p:cNvPr id="9238" name="Group 38"/>
            <p:cNvGrpSpPr>
              <a:grpSpLocks/>
            </p:cNvGrpSpPr>
            <p:nvPr/>
          </p:nvGrpSpPr>
          <p:grpSpPr bwMode="auto">
            <a:xfrm>
              <a:off x="1856" y="3254"/>
              <a:ext cx="945" cy="496"/>
              <a:chOff x="1809" y="3255"/>
              <a:chExt cx="953" cy="504"/>
            </a:xfrm>
          </p:grpSpPr>
          <p:sp>
            <p:nvSpPr>
              <p:cNvPr id="9240" name="Rectangle 39"/>
              <p:cNvSpPr>
                <a:spLocks noChangeArrowheads="1"/>
              </p:cNvSpPr>
              <p:nvPr/>
            </p:nvSpPr>
            <p:spPr bwMode="auto">
              <a:xfrm>
                <a:off x="1809" y="3255"/>
                <a:ext cx="892"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800">
                    <a:latin typeface="Arial Narrow" panose="020B0606020202030204" pitchFamily="34" charset="0"/>
                  </a:rPr>
                  <a:t>Shlaer - Mellor</a:t>
                </a:r>
              </a:p>
            </p:txBody>
          </p:sp>
          <p:sp>
            <p:nvSpPr>
              <p:cNvPr id="9241" name="Rectangle 40"/>
              <p:cNvSpPr>
                <a:spLocks noChangeArrowheads="1"/>
              </p:cNvSpPr>
              <p:nvPr/>
            </p:nvSpPr>
            <p:spPr bwMode="auto">
              <a:xfrm>
                <a:off x="1872" y="3542"/>
                <a:ext cx="89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600" i="1">
                    <a:latin typeface="Arial Narrow" panose="020B0606020202030204" pitchFamily="34" charset="0"/>
                  </a:rPr>
                  <a:t>Object lifecycles</a:t>
                </a:r>
              </a:p>
            </p:txBody>
          </p:sp>
        </p:grpSp>
        <p:sp>
          <p:nvSpPr>
            <p:cNvPr id="9239" name="Line 41"/>
            <p:cNvSpPr>
              <a:spLocks noChangeShapeType="1"/>
            </p:cNvSpPr>
            <p:nvPr/>
          </p:nvSpPr>
          <p:spPr bwMode="auto">
            <a:xfrm flipV="1">
              <a:off x="2457" y="2706"/>
              <a:ext cx="189" cy="5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fr-FR"/>
            </a:p>
          </p:txBody>
        </p:sp>
      </p:grpSp>
      <p:grpSp>
        <p:nvGrpSpPr>
          <p:cNvPr id="9226" name="Group 42"/>
          <p:cNvGrpSpPr>
            <a:grpSpLocks/>
          </p:cNvGrpSpPr>
          <p:nvPr/>
        </p:nvGrpSpPr>
        <p:grpSpPr bwMode="auto">
          <a:xfrm>
            <a:off x="2097088" y="2743201"/>
            <a:ext cx="4818062" cy="2924175"/>
            <a:chOff x="601" y="1464"/>
            <a:chExt cx="3035" cy="1842"/>
          </a:xfrm>
        </p:grpSpPr>
        <p:graphicFrame>
          <p:nvGraphicFramePr>
            <p:cNvPr id="9228" name="Object 2"/>
            <p:cNvGraphicFramePr>
              <a:graphicFrameLocks/>
            </p:cNvGraphicFramePr>
            <p:nvPr/>
          </p:nvGraphicFramePr>
          <p:xfrm>
            <a:off x="2292" y="1920"/>
            <a:ext cx="1344" cy="894"/>
          </p:xfrm>
          <a:graphic>
            <a:graphicData uri="http://schemas.openxmlformats.org/presentationml/2006/ole">
              <mc:AlternateContent xmlns:mc="http://schemas.openxmlformats.org/markup-compatibility/2006">
                <mc:Choice xmlns:v="urn:schemas-microsoft-com:vml" Requires="v">
                  <p:oleObj spid="_x0000_s72725" name="Bitmap Image" r:id="rId4" imgW="3914939" imgH="3047877" progId="Paint.Picture">
                    <p:embed/>
                  </p:oleObj>
                </mc:Choice>
                <mc:Fallback>
                  <p:oleObj name="Bitmap Image" r:id="rId4" imgW="3914939" imgH="3047877" progId="Paint.Picture">
                    <p:embed/>
                    <p:pic>
                      <p:nvPicPr>
                        <p:cNvPr id="9228"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2292" y="1920"/>
                          <a:ext cx="1344" cy="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61645" dir="2700000" algn="ctr" rotWithShape="0">
                                  <a:srgbClr val="808080">
                                    <a:alpha val="74997"/>
                                  </a:srgbClr>
                                </a:outerShdw>
                              </a:effectLst>
                            </a14:hiddenEffects>
                          </a:ext>
                        </a:extLst>
                      </p:spPr>
                    </p:pic>
                  </p:oleObj>
                </mc:Fallback>
              </mc:AlternateContent>
            </a:graphicData>
          </a:graphic>
        </p:graphicFrame>
        <p:sp>
          <p:nvSpPr>
            <p:cNvPr id="9229" name="Line 44"/>
            <p:cNvSpPr>
              <a:spLocks noChangeShapeType="1"/>
            </p:cNvSpPr>
            <p:nvPr/>
          </p:nvSpPr>
          <p:spPr bwMode="auto">
            <a:xfrm flipV="1">
              <a:off x="1414" y="2330"/>
              <a:ext cx="856" cy="81"/>
            </a:xfrm>
            <a:prstGeom prst="line">
              <a:avLst/>
            </a:prstGeom>
            <a:noFill/>
            <a:ln w="25400">
              <a:solidFill>
                <a:schemeClr val="fo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fr-FR"/>
            </a:p>
          </p:txBody>
        </p:sp>
        <p:sp>
          <p:nvSpPr>
            <p:cNvPr id="9230" name="Rectangle 45"/>
            <p:cNvSpPr>
              <a:spLocks noChangeArrowheads="1"/>
            </p:cNvSpPr>
            <p:nvPr/>
          </p:nvSpPr>
          <p:spPr bwMode="auto">
            <a:xfrm>
              <a:off x="601" y="2169"/>
              <a:ext cx="7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800">
                  <a:latin typeface="Arial Narrow" panose="020B0606020202030204" pitchFamily="34" charset="0"/>
                </a:rPr>
                <a:t>Rumbaugh</a:t>
              </a:r>
            </a:p>
          </p:txBody>
        </p:sp>
        <p:sp>
          <p:nvSpPr>
            <p:cNvPr id="9231" name="Rectangle 46"/>
            <p:cNvSpPr>
              <a:spLocks noChangeArrowheads="1"/>
            </p:cNvSpPr>
            <p:nvPr/>
          </p:nvSpPr>
          <p:spPr bwMode="auto">
            <a:xfrm>
              <a:off x="774" y="2455"/>
              <a:ext cx="35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600" i="1">
                  <a:latin typeface="Arial Narrow" panose="020B0606020202030204" pitchFamily="34" charset="0"/>
                </a:rPr>
                <a:t>OMT</a:t>
              </a:r>
            </a:p>
          </p:txBody>
        </p:sp>
        <p:sp>
          <p:nvSpPr>
            <p:cNvPr id="9232" name="Line 47"/>
            <p:cNvSpPr>
              <a:spLocks noChangeShapeType="1"/>
            </p:cNvSpPr>
            <p:nvPr/>
          </p:nvSpPr>
          <p:spPr bwMode="auto">
            <a:xfrm>
              <a:off x="1752" y="1812"/>
              <a:ext cx="492" cy="252"/>
            </a:xfrm>
            <a:prstGeom prst="line">
              <a:avLst/>
            </a:prstGeom>
            <a:noFill/>
            <a:ln w="25400">
              <a:solidFill>
                <a:schemeClr val="fo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fr-FR"/>
            </a:p>
          </p:txBody>
        </p:sp>
        <p:sp>
          <p:nvSpPr>
            <p:cNvPr id="9233" name="Rectangle 48"/>
            <p:cNvSpPr>
              <a:spLocks noChangeArrowheads="1"/>
            </p:cNvSpPr>
            <p:nvPr/>
          </p:nvSpPr>
          <p:spPr bwMode="auto">
            <a:xfrm>
              <a:off x="1084" y="1464"/>
              <a:ext cx="45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800">
                  <a:latin typeface="Arial Narrow" panose="020B0606020202030204" pitchFamily="34" charset="0"/>
                </a:rPr>
                <a:t>Booch</a:t>
              </a:r>
            </a:p>
          </p:txBody>
        </p:sp>
        <p:sp>
          <p:nvSpPr>
            <p:cNvPr id="9234" name="Rectangle 49"/>
            <p:cNvSpPr>
              <a:spLocks noChangeArrowheads="1"/>
            </p:cNvSpPr>
            <p:nvPr/>
          </p:nvSpPr>
          <p:spPr bwMode="auto">
            <a:xfrm>
              <a:off x="915" y="1750"/>
              <a:ext cx="7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600" i="1">
                  <a:latin typeface="Arial Narrow" panose="020B0606020202030204" pitchFamily="34" charset="0"/>
                </a:rPr>
                <a:t>Booch method</a:t>
              </a:r>
            </a:p>
          </p:txBody>
        </p:sp>
        <p:sp>
          <p:nvSpPr>
            <p:cNvPr id="9235" name="Line 50"/>
            <p:cNvSpPr>
              <a:spLocks noChangeShapeType="1"/>
            </p:cNvSpPr>
            <p:nvPr/>
          </p:nvSpPr>
          <p:spPr bwMode="auto">
            <a:xfrm flipV="1">
              <a:off x="1960" y="2688"/>
              <a:ext cx="316" cy="259"/>
            </a:xfrm>
            <a:prstGeom prst="line">
              <a:avLst/>
            </a:prstGeom>
            <a:noFill/>
            <a:ln w="25400">
              <a:solidFill>
                <a:schemeClr val="fo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fr-FR"/>
            </a:p>
          </p:txBody>
        </p:sp>
        <p:sp>
          <p:nvSpPr>
            <p:cNvPr id="9236" name="Rectangle 51"/>
            <p:cNvSpPr>
              <a:spLocks noChangeArrowheads="1"/>
            </p:cNvSpPr>
            <p:nvPr/>
          </p:nvSpPr>
          <p:spPr bwMode="auto">
            <a:xfrm>
              <a:off x="1124" y="2806"/>
              <a:ext cx="62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800">
                  <a:latin typeface="Arial Narrow" panose="020B0606020202030204" pitchFamily="34" charset="0"/>
                </a:rPr>
                <a:t>Jacobson</a:t>
              </a:r>
            </a:p>
          </p:txBody>
        </p:sp>
        <p:sp>
          <p:nvSpPr>
            <p:cNvPr id="9237" name="Rectangle 52"/>
            <p:cNvSpPr>
              <a:spLocks noChangeArrowheads="1"/>
            </p:cNvSpPr>
            <p:nvPr/>
          </p:nvSpPr>
          <p:spPr bwMode="auto">
            <a:xfrm>
              <a:off x="1226" y="3092"/>
              <a:ext cx="42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CC3300"/>
                </a:buClr>
                <a:buSzPct val="10000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CC3300"/>
                </a:buClr>
                <a:buSzPct val="10000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CC3300"/>
                </a:buClr>
                <a:buSzPct val="10000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CC3300"/>
                </a:buClr>
                <a:buSzPct val="100000"/>
                <a:buChar char="•"/>
                <a:defRPr sz="20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1600" i="1">
                  <a:latin typeface="Arial Narrow" panose="020B0606020202030204" pitchFamily="34" charset="0"/>
                </a:rPr>
                <a:t>OOSE</a:t>
              </a:r>
            </a:p>
          </p:txBody>
        </p:sp>
      </p:grpSp>
      <p:sp>
        <p:nvSpPr>
          <p:cNvPr id="193589" name="Rectangle 53">
            <a:extLst>
              <a:ext uri="{FF2B5EF4-FFF2-40B4-BE49-F238E27FC236}">
                <a16:creationId xmlns:a16="http://schemas.microsoft.com/office/drawing/2014/main" id="{AF575FEF-70FF-734F-9179-68A7DF8B5083}"/>
              </a:ext>
            </a:extLst>
          </p:cNvPr>
          <p:cNvSpPr>
            <a:spLocks noGrp="1" noChangeArrowheads="1"/>
          </p:cNvSpPr>
          <p:nvPr>
            <p:ph type="title"/>
          </p:nvPr>
        </p:nvSpPr>
        <p:spPr/>
        <p:txBody>
          <a:bodyPr/>
          <a:lstStyle/>
          <a:p>
            <a:r>
              <a:rPr lang="en-CA" altLang="fr-FR"/>
              <a:t>Contributions to UML 1.X</a:t>
            </a:r>
          </a:p>
        </p:txBody>
      </p:sp>
    </p:spTree>
    <p:extLst>
      <p:ext uri="{BB962C8B-B14F-4D97-AF65-F5344CB8AC3E}">
        <p14:creationId xmlns:p14="http://schemas.microsoft.com/office/powerpoint/2010/main" val="176026844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Realization</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90</a:t>
            </a:fld>
            <a:endParaRPr lang="en-US"/>
          </a:p>
        </p:txBody>
      </p:sp>
      <p:pic>
        <p:nvPicPr>
          <p:cNvPr id="5" name="Picture 4"/>
          <p:cNvPicPr>
            <a:picLocks noChangeAspect="1"/>
          </p:cNvPicPr>
          <p:nvPr/>
        </p:nvPicPr>
        <p:blipFill>
          <a:blip r:embed="rId2"/>
          <a:stretch>
            <a:fillRect/>
          </a:stretch>
        </p:blipFill>
        <p:spPr>
          <a:xfrm>
            <a:off x="882192" y="2763649"/>
            <a:ext cx="3345470" cy="2141406"/>
          </a:xfrm>
          <a:prstGeom prst="rect">
            <a:avLst/>
          </a:prstGeom>
        </p:spPr>
      </p:pic>
      <p:pic>
        <p:nvPicPr>
          <p:cNvPr id="7" name="Picture 6"/>
          <p:cNvPicPr>
            <a:picLocks noChangeAspect="1"/>
          </p:cNvPicPr>
          <p:nvPr/>
        </p:nvPicPr>
        <p:blipFill>
          <a:blip r:embed="rId3"/>
          <a:stretch>
            <a:fillRect/>
          </a:stretch>
        </p:blipFill>
        <p:spPr>
          <a:xfrm>
            <a:off x="5078642" y="1904868"/>
            <a:ext cx="2034716" cy="3048264"/>
          </a:xfrm>
          <a:prstGeom prst="rect">
            <a:avLst/>
          </a:prstGeom>
        </p:spPr>
      </p:pic>
      <p:pic>
        <p:nvPicPr>
          <p:cNvPr id="8" name="Picture 7"/>
          <p:cNvPicPr>
            <a:picLocks noChangeAspect="1"/>
          </p:cNvPicPr>
          <p:nvPr/>
        </p:nvPicPr>
        <p:blipFill>
          <a:blip r:embed="rId4"/>
          <a:stretch>
            <a:fillRect/>
          </a:stretch>
        </p:blipFill>
        <p:spPr>
          <a:xfrm>
            <a:off x="8177462" y="2095384"/>
            <a:ext cx="2171888" cy="2857748"/>
          </a:xfrm>
          <a:prstGeom prst="rect">
            <a:avLst/>
          </a:prstGeom>
        </p:spPr>
      </p:pic>
      <p:sp>
        <p:nvSpPr>
          <p:cNvPr id="9" name="Rectangle 8"/>
          <p:cNvSpPr/>
          <p:nvPr/>
        </p:nvSpPr>
        <p:spPr>
          <a:xfrm>
            <a:off x="2689781" y="5577906"/>
            <a:ext cx="6096000" cy="400110"/>
          </a:xfrm>
          <a:prstGeom prst="rect">
            <a:avLst/>
          </a:prstGeom>
        </p:spPr>
        <p:txBody>
          <a:bodyPr>
            <a:spAutoFit/>
          </a:bodyPr>
          <a:lstStyle/>
          <a:p>
            <a:r>
              <a:rPr lang="fr-FR" sz="1000" i="1" dirty="0" err="1"/>
              <a:t>Different</a:t>
            </a:r>
            <a:r>
              <a:rPr lang="fr-FR" sz="1000" i="1" dirty="0"/>
              <a:t> notations for: </a:t>
            </a:r>
          </a:p>
          <a:p>
            <a:r>
              <a:rPr lang="fr-FR" sz="1000" i="1" dirty="0"/>
              <a:t>Component </a:t>
            </a:r>
            <a:r>
              <a:rPr lang="fr-FR" sz="1000" i="1" dirty="0" err="1"/>
              <a:t>UserService</a:t>
            </a:r>
            <a:r>
              <a:rPr lang="fr-FR" sz="1000" i="1" dirty="0"/>
              <a:t> </a:t>
            </a:r>
            <a:r>
              <a:rPr lang="fr-FR" sz="1000" i="1" dirty="0" err="1"/>
              <a:t>realized</a:t>
            </a:r>
            <a:r>
              <a:rPr lang="fr-FR" sz="1000" i="1" dirty="0"/>
              <a:t> by </a:t>
            </a:r>
            <a:r>
              <a:rPr lang="fr-FR" sz="1000" i="1" dirty="0" err="1"/>
              <a:t>UserServlet</a:t>
            </a:r>
            <a:r>
              <a:rPr lang="fr-FR" sz="1000" i="1" dirty="0"/>
              <a:t> and </a:t>
            </a:r>
            <a:r>
              <a:rPr lang="fr-FR" sz="1000" i="1" dirty="0" err="1"/>
              <a:t>UserDAO</a:t>
            </a:r>
            <a:r>
              <a:rPr lang="fr-FR" sz="1000" i="1" dirty="0"/>
              <a:t>..</a:t>
            </a:r>
          </a:p>
        </p:txBody>
      </p:sp>
    </p:spTree>
    <p:extLst>
      <p:ext uri="{BB962C8B-B14F-4D97-AF65-F5344CB8AC3E}">
        <p14:creationId xmlns:p14="http://schemas.microsoft.com/office/powerpoint/2010/main" val="10305412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Delegation</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91</a:t>
            </a:fld>
            <a:endParaRPr lang="en-US"/>
          </a:p>
        </p:txBody>
      </p:sp>
      <p:sp>
        <p:nvSpPr>
          <p:cNvPr id="9" name="Rectangle 8"/>
          <p:cNvSpPr/>
          <p:nvPr/>
        </p:nvSpPr>
        <p:spPr>
          <a:xfrm>
            <a:off x="739309" y="6047580"/>
            <a:ext cx="3375497" cy="246221"/>
          </a:xfrm>
          <a:prstGeom prst="rect">
            <a:avLst/>
          </a:prstGeom>
        </p:spPr>
        <p:txBody>
          <a:bodyPr wrap="square">
            <a:spAutoFit/>
          </a:bodyPr>
          <a:lstStyle/>
          <a:p>
            <a:r>
              <a:rPr lang="fr-FR" sz="1000" i="1" dirty="0" err="1"/>
              <a:t>Delegation</a:t>
            </a:r>
            <a:r>
              <a:rPr lang="fr-FR" sz="1000" i="1" dirty="0"/>
              <a:t> </a:t>
            </a:r>
            <a:r>
              <a:rPr lang="fr-FR" sz="1000" i="1" dirty="0" err="1"/>
              <a:t>handled</a:t>
            </a:r>
            <a:r>
              <a:rPr lang="fr-FR" sz="1000" i="1" dirty="0"/>
              <a:t> by a single port</a:t>
            </a:r>
          </a:p>
        </p:txBody>
      </p:sp>
      <p:pic>
        <p:nvPicPr>
          <p:cNvPr id="3" name="Picture 2"/>
          <p:cNvPicPr>
            <a:picLocks noChangeAspect="1"/>
          </p:cNvPicPr>
          <p:nvPr/>
        </p:nvPicPr>
        <p:blipFill>
          <a:blip r:embed="rId2"/>
          <a:stretch>
            <a:fillRect/>
          </a:stretch>
        </p:blipFill>
        <p:spPr>
          <a:xfrm>
            <a:off x="735381" y="1953823"/>
            <a:ext cx="3368332" cy="1569856"/>
          </a:xfrm>
          <a:prstGeom prst="rect">
            <a:avLst/>
          </a:prstGeom>
        </p:spPr>
      </p:pic>
      <p:pic>
        <p:nvPicPr>
          <p:cNvPr id="6" name="Picture 5"/>
          <p:cNvPicPr>
            <a:picLocks noChangeAspect="1"/>
          </p:cNvPicPr>
          <p:nvPr/>
        </p:nvPicPr>
        <p:blipFill>
          <a:blip r:embed="rId3"/>
          <a:stretch>
            <a:fillRect/>
          </a:stretch>
        </p:blipFill>
        <p:spPr>
          <a:xfrm>
            <a:off x="739309" y="4378655"/>
            <a:ext cx="3444538" cy="1668925"/>
          </a:xfrm>
          <a:prstGeom prst="rect">
            <a:avLst/>
          </a:prstGeom>
        </p:spPr>
      </p:pic>
      <p:sp>
        <p:nvSpPr>
          <p:cNvPr id="11" name="Rectangle 10"/>
          <p:cNvSpPr/>
          <p:nvPr/>
        </p:nvSpPr>
        <p:spPr>
          <a:xfrm>
            <a:off x="659175" y="3498927"/>
            <a:ext cx="3931679" cy="246221"/>
          </a:xfrm>
          <a:prstGeom prst="rect">
            <a:avLst/>
          </a:prstGeom>
        </p:spPr>
        <p:txBody>
          <a:bodyPr wrap="square">
            <a:spAutoFit/>
          </a:bodyPr>
          <a:lstStyle/>
          <a:p>
            <a:r>
              <a:rPr lang="en-US" sz="1000" i="1" dirty="0"/>
              <a:t>Delegation connector from the delegating port to the </a:t>
            </a:r>
            <a:r>
              <a:rPr lang="en-US" sz="1000" i="1" dirty="0" err="1"/>
              <a:t>UserServlet</a:t>
            </a:r>
            <a:r>
              <a:rPr lang="en-US" sz="1000" i="1" dirty="0"/>
              <a:t> part.</a:t>
            </a:r>
          </a:p>
        </p:txBody>
      </p:sp>
      <p:pic>
        <p:nvPicPr>
          <p:cNvPr id="12" name="Picture 11"/>
          <p:cNvPicPr>
            <a:picLocks noChangeAspect="1"/>
          </p:cNvPicPr>
          <p:nvPr/>
        </p:nvPicPr>
        <p:blipFill>
          <a:blip r:embed="rId4"/>
          <a:stretch>
            <a:fillRect/>
          </a:stretch>
        </p:blipFill>
        <p:spPr>
          <a:xfrm>
            <a:off x="6545508" y="4232204"/>
            <a:ext cx="3551228" cy="1722269"/>
          </a:xfrm>
          <a:prstGeom prst="rect">
            <a:avLst/>
          </a:prstGeom>
        </p:spPr>
      </p:pic>
      <p:sp>
        <p:nvSpPr>
          <p:cNvPr id="14" name="Rectangle 13"/>
          <p:cNvSpPr/>
          <p:nvPr/>
        </p:nvSpPr>
        <p:spPr>
          <a:xfrm>
            <a:off x="6462238" y="5895641"/>
            <a:ext cx="3375497" cy="553998"/>
          </a:xfrm>
          <a:prstGeom prst="rect">
            <a:avLst/>
          </a:prstGeom>
        </p:spPr>
        <p:txBody>
          <a:bodyPr wrap="square">
            <a:spAutoFit/>
          </a:bodyPr>
          <a:lstStyle/>
          <a:p>
            <a:r>
              <a:rPr lang="en-US" sz="1000" i="1" dirty="0"/>
              <a:t>Delegation connector from the simple port of Authentication component to the delegating port.</a:t>
            </a:r>
          </a:p>
          <a:p>
            <a:endParaRPr lang="en-US" sz="1000" i="1" dirty="0" err="1"/>
          </a:p>
        </p:txBody>
      </p:sp>
    </p:spTree>
    <p:extLst>
      <p:ext uri="{BB962C8B-B14F-4D97-AF65-F5344CB8AC3E}">
        <p14:creationId xmlns:p14="http://schemas.microsoft.com/office/powerpoint/2010/main" val="18544640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Assembly</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92</a:t>
            </a:fld>
            <a:endParaRPr lang="en-US"/>
          </a:p>
        </p:txBody>
      </p:sp>
      <p:pic>
        <p:nvPicPr>
          <p:cNvPr id="5" name="Picture 4"/>
          <p:cNvPicPr>
            <a:picLocks noChangeAspect="1"/>
          </p:cNvPicPr>
          <p:nvPr/>
        </p:nvPicPr>
        <p:blipFill>
          <a:blip r:embed="rId2"/>
          <a:stretch>
            <a:fillRect/>
          </a:stretch>
        </p:blipFill>
        <p:spPr>
          <a:xfrm>
            <a:off x="505176" y="1896546"/>
            <a:ext cx="4130398" cy="1356478"/>
          </a:xfrm>
          <a:prstGeom prst="rect">
            <a:avLst/>
          </a:prstGeom>
        </p:spPr>
      </p:pic>
      <p:pic>
        <p:nvPicPr>
          <p:cNvPr id="6" name="Picture 5"/>
          <p:cNvPicPr>
            <a:picLocks noChangeAspect="1"/>
          </p:cNvPicPr>
          <p:nvPr/>
        </p:nvPicPr>
        <p:blipFill>
          <a:blip r:embed="rId3"/>
          <a:stretch>
            <a:fillRect/>
          </a:stretch>
        </p:blipFill>
        <p:spPr>
          <a:xfrm>
            <a:off x="546811" y="4114084"/>
            <a:ext cx="4122777" cy="1379340"/>
          </a:xfrm>
          <a:prstGeom prst="rect">
            <a:avLst/>
          </a:prstGeom>
        </p:spPr>
      </p:pic>
      <p:pic>
        <p:nvPicPr>
          <p:cNvPr id="7" name="Picture 6"/>
          <p:cNvPicPr>
            <a:picLocks noChangeAspect="1"/>
          </p:cNvPicPr>
          <p:nvPr/>
        </p:nvPicPr>
        <p:blipFill>
          <a:blip r:embed="rId4"/>
          <a:stretch>
            <a:fillRect/>
          </a:stretch>
        </p:blipFill>
        <p:spPr>
          <a:xfrm>
            <a:off x="6866462" y="3009971"/>
            <a:ext cx="4115157" cy="2027096"/>
          </a:xfrm>
          <a:prstGeom prst="rect">
            <a:avLst/>
          </a:prstGeom>
        </p:spPr>
      </p:pic>
      <p:sp>
        <p:nvSpPr>
          <p:cNvPr id="8" name="Rectangle 7"/>
          <p:cNvSpPr/>
          <p:nvPr/>
        </p:nvSpPr>
        <p:spPr>
          <a:xfrm>
            <a:off x="505176" y="3253024"/>
            <a:ext cx="6096000" cy="400110"/>
          </a:xfrm>
          <a:prstGeom prst="rect">
            <a:avLst/>
          </a:prstGeom>
        </p:spPr>
        <p:txBody>
          <a:bodyPr>
            <a:spAutoFit/>
          </a:bodyPr>
          <a:lstStyle/>
          <a:p>
            <a:r>
              <a:rPr lang="fr-FR" sz="1000" i="1" dirty="0" err="1"/>
              <a:t>Assembly</a:t>
            </a:r>
            <a:r>
              <a:rPr lang="fr-FR" sz="1000" i="1" dirty="0"/>
              <a:t> </a:t>
            </a:r>
            <a:r>
              <a:rPr lang="fr-FR" sz="1000" i="1" dirty="0" err="1"/>
              <a:t>connector</a:t>
            </a:r>
            <a:r>
              <a:rPr lang="fr-FR" sz="1000" i="1" dirty="0"/>
              <a:t> </a:t>
            </a:r>
            <a:r>
              <a:rPr lang="fr-FR" sz="1000" i="1" dirty="0" err="1"/>
              <a:t>between</a:t>
            </a:r>
            <a:r>
              <a:rPr lang="fr-FR" sz="1000" i="1" dirty="0"/>
              <a:t> ports of </a:t>
            </a:r>
            <a:r>
              <a:rPr lang="fr-FR" sz="1000" i="1" dirty="0" err="1"/>
              <a:t>Authentication</a:t>
            </a:r>
            <a:r>
              <a:rPr lang="fr-FR" sz="1000" i="1" dirty="0"/>
              <a:t> and </a:t>
            </a:r>
            <a:r>
              <a:rPr lang="fr-FR" sz="1000" i="1" dirty="0" err="1"/>
              <a:t>Customers</a:t>
            </a:r>
            <a:r>
              <a:rPr lang="fr-FR" sz="1000" i="1" dirty="0"/>
              <a:t> components.</a:t>
            </a:r>
          </a:p>
          <a:p>
            <a:endParaRPr lang="fr-FR" sz="1000" i="1" dirty="0"/>
          </a:p>
        </p:txBody>
      </p:sp>
      <p:sp>
        <p:nvSpPr>
          <p:cNvPr id="11" name="Rectangle 10"/>
          <p:cNvSpPr/>
          <p:nvPr/>
        </p:nvSpPr>
        <p:spPr>
          <a:xfrm>
            <a:off x="546811" y="5436094"/>
            <a:ext cx="6096000" cy="400110"/>
          </a:xfrm>
          <a:prstGeom prst="rect">
            <a:avLst/>
          </a:prstGeom>
        </p:spPr>
        <p:txBody>
          <a:bodyPr>
            <a:spAutoFit/>
          </a:bodyPr>
          <a:lstStyle/>
          <a:p>
            <a:r>
              <a:rPr lang="fr-FR" sz="1000" i="1" dirty="0" err="1"/>
              <a:t>Assembly</a:t>
            </a:r>
            <a:r>
              <a:rPr lang="fr-FR" sz="1000" i="1" dirty="0"/>
              <a:t> </a:t>
            </a:r>
            <a:r>
              <a:rPr lang="fr-FR" sz="1000" i="1" dirty="0" err="1"/>
              <a:t>connector</a:t>
            </a:r>
            <a:r>
              <a:rPr lang="fr-FR" sz="1000" i="1" dirty="0"/>
              <a:t> </a:t>
            </a:r>
            <a:r>
              <a:rPr lang="fr-FR" sz="1000" i="1" dirty="0" err="1"/>
              <a:t>between</a:t>
            </a:r>
            <a:r>
              <a:rPr lang="fr-FR" sz="1000" i="1" dirty="0"/>
              <a:t> simple ports of </a:t>
            </a:r>
            <a:r>
              <a:rPr lang="fr-FR" sz="1000" i="1" dirty="0" err="1"/>
              <a:t>Authentication</a:t>
            </a:r>
            <a:r>
              <a:rPr lang="fr-FR" sz="1000" i="1" dirty="0"/>
              <a:t> and </a:t>
            </a:r>
            <a:r>
              <a:rPr lang="fr-FR" sz="1000" i="1" dirty="0" err="1"/>
              <a:t>Customers</a:t>
            </a:r>
            <a:r>
              <a:rPr lang="fr-FR" sz="1000" i="1" dirty="0"/>
              <a:t> components.</a:t>
            </a:r>
          </a:p>
          <a:p>
            <a:endParaRPr lang="fr-FR" sz="1000" i="1" dirty="0"/>
          </a:p>
        </p:txBody>
      </p:sp>
      <p:sp>
        <p:nvSpPr>
          <p:cNvPr id="14" name="Rectangle 13"/>
          <p:cNvSpPr/>
          <p:nvPr/>
        </p:nvSpPr>
        <p:spPr>
          <a:xfrm>
            <a:off x="6866462" y="4981770"/>
            <a:ext cx="6096000" cy="400110"/>
          </a:xfrm>
          <a:prstGeom prst="rect">
            <a:avLst/>
          </a:prstGeom>
        </p:spPr>
        <p:txBody>
          <a:bodyPr>
            <a:spAutoFit/>
          </a:bodyPr>
          <a:lstStyle/>
          <a:p>
            <a:r>
              <a:rPr lang="fr-FR" sz="1000" i="1" dirty="0" err="1"/>
              <a:t>Assembly</a:t>
            </a:r>
            <a:r>
              <a:rPr lang="fr-FR" sz="1000" i="1" dirty="0"/>
              <a:t> </a:t>
            </a:r>
            <a:r>
              <a:rPr lang="fr-FR" sz="1000" i="1" dirty="0" err="1"/>
              <a:t>connector</a:t>
            </a:r>
            <a:r>
              <a:rPr lang="fr-FR" sz="1000" i="1" dirty="0"/>
              <a:t> </a:t>
            </a:r>
            <a:r>
              <a:rPr lang="fr-FR" sz="1000" i="1" dirty="0" err="1"/>
              <a:t>that</a:t>
            </a:r>
            <a:r>
              <a:rPr lang="fr-FR" sz="1000" i="1" dirty="0"/>
              <a:t> assembles </a:t>
            </a:r>
            <a:r>
              <a:rPr lang="fr-FR" sz="1000" i="1" dirty="0" err="1"/>
              <a:t>three</a:t>
            </a:r>
            <a:r>
              <a:rPr lang="fr-FR" sz="1000" i="1" dirty="0"/>
              <a:t> parts.</a:t>
            </a:r>
          </a:p>
          <a:p>
            <a:endParaRPr lang="fr-FR" sz="1000" i="1" dirty="0"/>
          </a:p>
        </p:txBody>
      </p:sp>
    </p:spTree>
    <p:extLst>
      <p:ext uri="{BB962C8B-B14F-4D97-AF65-F5344CB8AC3E}">
        <p14:creationId xmlns:p14="http://schemas.microsoft.com/office/powerpoint/2010/main" val="5810496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Component </a:t>
            </a:r>
            <a:r>
              <a:rPr lang="fr-FR" dirty="0" err="1"/>
              <a:t>diagram</a:t>
            </a:r>
            <a:r>
              <a:rPr lang="fr-FR" dirty="0"/>
              <a:t> </a:t>
            </a:r>
            <a:r>
              <a:rPr lang="fr-FR" dirty="0" err="1"/>
              <a:t>examples</a:t>
            </a:r>
            <a:endParaRPr lang="fr-FR" dirty="0"/>
          </a:p>
        </p:txBody>
      </p:sp>
      <p:sp>
        <p:nvSpPr>
          <p:cNvPr id="3" name="Content Placeholder 2"/>
          <p:cNvSpPr>
            <a:spLocks noGrp="1"/>
          </p:cNvSpPr>
          <p:nvPr>
            <p:ph idx="1"/>
          </p:nvPr>
        </p:nvSpPr>
        <p:spPr>
          <a:xfrm>
            <a:off x="838200" y="1825625"/>
            <a:ext cx="11633200" cy="4351338"/>
          </a:xfrm>
        </p:spPr>
        <p:txBody>
          <a:bodyPr/>
          <a:lstStyle/>
          <a:p>
            <a:pPr marL="0" indent="0">
              <a:buNone/>
            </a:pPr>
            <a:r>
              <a:rPr lang="fr-FR" dirty="0" err="1"/>
              <a:t>See</a:t>
            </a:r>
            <a:r>
              <a:rPr lang="fr-FR" dirty="0"/>
              <a:t> </a:t>
            </a:r>
            <a:r>
              <a:rPr lang="fr-FR" dirty="0">
                <a:hlinkClick r:id="rId2"/>
              </a:rPr>
              <a:t>https://www.uml-diagrams.org/component-diagrams-examples.html</a:t>
            </a:r>
            <a:r>
              <a:rPr lang="fr-FR" dirty="0"/>
              <a:t> </a:t>
            </a:r>
          </a:p>
        </p:txBody>
      </p:sp>
      <p:sp>
        <p:nvSpPr>
          <p:cNvPr id="4" name="Slide Number Placeholder 3"/>
          <p:cNvSpPr>
            <a:spLocks noGrp="1"/>
          </p:cNvSpPr>
          <p:nvPr>
            <p:ph type="sldNum" sz="quarter" idx="12"/>
          </p:nvPr>
        </p:nvSpPr>
        <p:spPr/>
        <p:txBody>
          <a:bodyPr/>
          <a:lstStyle/>
          <a:p>
            <a:fld id="{50488829-712A-49CD-A5AC-8F60246B7228}" type="slidenum">
              <a:rPr lang="en-US" smtClean="0"/>
              <a:t>93</a:t>
            </a:fld>
            <a:endParaRPr lang="en-US"/>
          </a:p>
        </p:txBody>
      </p:sp>
    </p:spTree>
    <p:extLst>
      <p:ext uri="{BB962C8B-B14F-4D97-AF65-F5344CB8AC3E}">
        <p14:creationId xmlns:p14="http://schemas.microsoft.com/office/powerpoint/2010/main" val="42295397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Software Engineering</a:t>
            </a:r>
          </a:p>
        </p:txBody>
      </p:sp>
      <p:sp>
        <p:nvSpPr>
          <p:cNvPr id="3" name="Subtitle 2"/>
          <p:cNvSpPr>
            <a:spLocks noGrp="1"/>
          </p:cNvSpPr>
          <p:nvPr>
            <p:ph type="subTitle" idx="1"/>
          </p:nvPr>
        </p:nvSpPr>
        <p:spPr/>
        <p:txBody>
          <a:bodyPr/>
          <a:lstStyle/>
          <a:p>
            <a:pPr algn="l"/>
            <a:r>
              <a:rPr lang="fr-FR" dirty="0"/>
              <a:t>Part 6 – The </a:t>
            </a:r>
            <a:r>
              <a:rPr lang="fr-FR" dirty="0" err="1"/>
              <a:t>Unified</a:t>
            </a:r>
            <a:r>
              <a:rPr lang="fr-FR" dirty="0"/>
              <a:t> Modeling </a:t>
            </a:r>
            <a:r>
              <a:rPr lang="fr-FR" dirty="0" err="1"/>
              <a:t>Language</a:t>
            </a:r>
            <a:endParaRPr lang="fr-FR" dirty="0"/>
          </a:p>
          <a:p>
            <a:pPr indent="623888" algn="l"/>
            <a:r>
              <a:rPr lang="fr-FR" dirty="0"/>
              <a:t>6.3 – </a:t>
            </a:r>
            <a:r>
              <a:rPr lang="fr-FR" dirty="0" err="1"/>
              <a:t>diagrams</a:t>
            </a:r>
            <a:r>
              <a:rPr lang="fr-FR" dirty="0"/>
              <a:t> </a:t>
            </a:r>
            <a:r>
              <a:rPr lang="fr-FR" dirty="0" err="1"/>
              <a:t>we’ll</a:t>
            </a:r>
            <a:r>
              <a:rPr lang="fr-FR" dirty="0"/>
              <a:t> use for the design phase</a:t>
            </a:r>
          </a:p>
          <a:p>
            <a:pPr indent="623888" algn="l"/>
            <a:r>
              <a:rPr lang="fr-FR" dirty="0"/>
              <a:t>6.3.5 – </a:t>
            </a:r>
            <a:r>
              <a:rPr lang="fr-FR" dirty="0" err="1"/>
              <a:t>Deployment</a:t>
            </a:r>
            <a:r>
              <a:rPr lang="fr-FR" dirty="0"/>
              <a:t> </a:t>
            </a:r>
            <a:r>
              <a:rPr lang="fr-FR" dirty="0" err="1"/>
              <a:t>diagrams</a:t>
            </a:r>
            <a:endParaRPr lang="fr-FR" dirty="0"/>
          </a:p>
          <a:p>
            <a:pPr algn="l"/>
            <a:endParaRPr lang="fr-FR" dirty="0"/>
          </a:p>
        </p:txBody>
      </p:sp>
      <p:sp>
        <p:nvSpPr>
          <p:cNvPr id="7" name="TextBox 6"/>
          <p:cNvSpPr txBox="1"/>
          <p:nvPr/>
        </p:nvSpPr>
        <p:spPr>
          <a:xfrm>
            <a:off x="100584" y="5818477"/>
            <a:ext cx="7903639" cy="954107"/>
          </a:xfrm>
          <a:prstGeom prst="rect">
            <a:avLst/>
          </a:prstGeom>
          <a:noFill/>
        </p:spPr>
        <p:txBody>
          <a:bodyPr wrap="none" rtlCol="0">
            <a:spAutoFit/>
          </a:bodyPr>
          <a:lstStyle/>
          <a:p>
            <a:r>
              <a:rPr lang="en-US" sz="1400" dirty="0"/>
              <a:t>ICM – Computer Science Major – Software Engineering - Part 1: Introduction</a:t>
            </a:r>
          </a:p>
          <a:p>
            <a:r>
              <a:rPr lang="en-US" sz="1400" dirty="0"/>
              <a:t>M1 Cyber Physical and Social Systems – CPS2 engineering and development - Part 3: Software Engineering</a:t>
            </a:r>
          </a:p>
          <a:p>
            <a:r>
              <a:rPr lang="en-US" sz="1400" dirty="0"/>
              <a:t>Guillaume Muller </a:t>
            </a:r>
          </a:p>
          <a:p>
            <a:r>
              <a:rPr lang="en-US" sz="1400" dirty="0"/>
              <a:t>Course unit URL: </a:t>
            </a:r>
            <a:r>
              <a:rPr lang="en-US" sz="1400" dirty="0">
                <a:hlinkClick r:id="rId2"/>
              </a:rPr>
              <a:t>https://ci.mines-stetienne.fr/cps2/course/softeng/</a:t>
            </a:r>
            <a:r>
              <a:rPr lang="en-US" sz="1400" dirty="0"/>
              <a:t>  </a:t>
            </a:r>
          </a:p>
        </p:txBody>
      </p:sp>
    </p:spTree>
    <p:extLst>
      <p:ext uri="{BB962C8B-B14F-4D97-AF65-F5344CB8AC3E}">
        <p14:creationId xmlns:p14="http://schemas.microsoft.com/office/powerpoint/2010/main" val="28961824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Deployment</a:t>
            </a:r>
            <a:r>
              <a:rPr lang="fr-FR" dirty="0"/>
              <a:t> </a:t>
            </a:r>
            <a:r>
              <a:rPr lang="fr-FR" dirty="0" err="1"/>
              <a:t>diagrams</a:t>
            </a:r>
            <a:endParaRPr lang="fr-FR" dirty="0"/>
          </a:p>
        </p:txBody>
      </p:sp>
      <p:sp>
        <p:nvSpPr>
          <p:cNvPr id="3" name="Content Placeholder 2"/>
          <p:cNvSpPr>
            <a:spLocks noGrp="1"/>
          </p:cNvSpPr>
          <p:nvPr>
            <p:ph idx="1"/>
          </p:nvPr>
        </p:nvSpPr>
        <p:spPr>
          <a:xfrm>
            <a:off x="838200" y="1873152"/>
            <a:ext cx="10515600" cy="4351338"/>
          </a:xfrm>
        </p:spPr>
        <p:txBody>
          <a:bodyPr>
            <a:normAutofit lnSpcReduction="10000"/>
          </a:bodyPr>
          <a:lstStyle/>
          <a:p>
            <a:pPr marL="0" indent="0">
              <a:buNone/>
            </a:pPr>
            <a:r>
              <a:rPr lang="en-US" b="1" i="1" dirty="0"/>
              <a:t>Deployment </a:t>
            </a:r>
            <a:r>
              <a:rPr lang="en-US" b="1" i="1" dirty="0" err="1"/>
              <a:t>Deployment</a:t>
            </a:r>
            <a:r>
              <a:rPr lang="en-US" b="1" i="1" dirty="0"/>
              <a:t> diagram</a:t>
            </a:r>
            <a:r>
              <a:rPr lang="en-US" i="1" dirty="0"/>
              <a:t> is a </a:t>
            </a:r>
            <a:r>
              <a:rPr lang="en-US" b="1" i="1" dirty="0">
                <a:hlinkClick r:id="rId2"/>
              </a:rPr>
              <a:t>structure diagram</a:t>
            </a:r>
            <a:r>
              <a:rPr lang="en-US" i="1" dirty="0"/>
              <a:t> which shows architecture of the system as deployment (distribution) of software artifacts to deployment targets.</a:t>
            </a:r>
            <a:br>
              <a:rPr lang="en-US" dirty="0"/>
            </a:br>
            <a:endParaRPr lang="en-US" dirty="0"/>
          </a:p>
          <a:p>
            <a:pPr marL="0" indent="0">
              <a:buNone/>
            </a:pPr>
            <a:r>
              <a:rPr lang="en-US" dirty="0"/>
              <a:t>Some common types of deployment diagrams are:</a:t>
            </a:r>
          </a:p>
          <a:p>
            <a:r>
              <a:rPr lang="en-US" b="1" dirty="0">
                <a:hlinkClick r:id="rId3"/>
              </a:rPr>
              <a:t>Implementation (manifestation) of components by artifacts</a:t>
            </a:r>
            <a:r>
              <a:rPr lang="en-US" dirty="0"/>
              <a:t>,</a:t>
            </a:r>
          </a:p>
          <a:p>
            <a:r>
              <a:rPr lang="en-US" b="1" dirty="0">
                <a:hlinkClick r:id="rId4"/>
              </a:rPr>
              <a:t>Specification level deployment diagram</a:t>
            </a:r>
            <a:r>
              <a:rPr lang="en-US" dirty="0"/>
              <a:t>,</a:t>
            </a:r>
          </a:p>
          <a:p>
            <a:r>
              <a:rPr lang="en-US" b="1" dirty="0">
                <a:hlinkClick r:id="rId5"/>
              </a:rPr>
              <a:t>Instance level deployment diagram</a:t>
            </a:r>
            <a:r>
              <a:rPr lang="en-US" dirty="0"/>
              <a:t>,</a:t>
            </a:r>
          </a:p>
          <a:p>
            <a:r>
              <a:rPr lang="en-US" b="1" dirty="0">
                <a:hlinkClick r:id="rId6"/>
              </a:rPr>
              <a:t>Network architecture of the system</a:t>
            </a:r>
            <a:r>
              <a:rPr lang="en-US" dirty="0"/>
              <a:t>.</a:t>
            </a:r>
            <a:br>
              <a:rPr lang="en-US" dirty="0"/>
            </a:b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95</a:t>
            </a:fld>
            <a:endParaRPr lang="en-US"/>
          </a:p>
        </p:txBody>
      </p:sp>
      <p:sp>
        <p:nvSpPr>
          <p:cNvPr id="7" name="Rectangle 6"/>
          <p:cNvSpPr/>
          <p:nvPr/>
        </p:nvSpPr>
        <p:spPr>
          <a:xfrm>
            <a:off x="0" y="6598364"/>
            <a:ext cx="4299575"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7"/>
              </a:rPr>
              <a:t>https://www.uml-diagrams.org/deployment-diagrams-reference.html</a:t>
            </a:r>
            <a:r>
              <a:rPr lang="fr-FR" sz="1000" dirty="0"/>
              <a:t> </a:t>
            </a:r>
          </a:p>
        </p:txBody>
      </p:sp>
    </p:spTree>
    <p:extLst>
      <p:ext uri="{BB962C8B-B14F-4D97-AF65-F5344CB8AC3E}">
        <p14:creationId xmlns:p14="http://schemas.microsoft.com/office/powerpoint/2010/main" val="22668468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96</a:t>
            </a:fld>
            <a:endParaRPr lang="en-US"/>
          </a:p>
        </p:txBody>
      </p:sp>
      <p:sp>
        <p:nvSpPr>
          <p:cNvPr id="3" name="Title 2"/>
          <p:cNvSpPr>
            <a:spLocks noGrp="1"/>
          </p:cNvSpPr>
          <p:nvPr>
            <p:ph type="title"/>
          </p:nvPr>
        </p:nvSpPr>
        <p:spPr/>
        <p:txBody>
          <a:bodyPr/>
          <a:lstStyle/>
          <a:p>
            <a:r>
              <a:rPr lang="en-US" dirty="0"/>
              <a:t>Manifestation of Components by Artifacts</a:t>
            </a:r>
          </a:p>
        </p:txBody>
      </p:sp>
      <p:sp>
        <p:nvSpPr>
          <p:cNvPr id="9" name="Rectangle 8"/>
          <p:cNvSpPr/>
          <p:nvPr/>
        </p:nvSpPr>
        <p:spPr>
          <a:xfrm>
            <a:off x="0" y="6598364"/>
            <a:ext cx="4299575"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2"/>
              </a:rPr>
              <a:t>https://www.uml-diagrams.org/component-diagrams-reference.html</a:t>
            </a:r>
            <a:r>
              <a:rPr lang="fr-FR" sz="1000" dirty="0"/>
              <a:t> </a:t>
            </a:r>
          </a:p>
        </p:txBody>
      </p:sp>
      <p:pic>
        <p:nvPicPr>
          <p:cNvPr id="1026" name="Picture 2" descr="Deployment overview - manifestation of components by artifa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425" y="1333892"/>
            <a:ext cx="7150198" cy="529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3444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97</a:t>
            </a:fld>
            <a:endParaRPr lang="en-US"/>
          </a:p>
        </p:txBody>
      </p:sp>
      <p:sp>
        <p:nvSpPr>
          <p:cNvPr id="3" name="Title 2"/>
          <p:cNvSpPr>
            <a:spLocks noGrp="1"/>
          </p:cNvSpPr>
          <p:nvPr>
            <p:ph type="title"/>
          </p:nvPr>
        </p:nvSpPr>
        <p:spPr/>
        <p:txBody>
          <a:bodyPr/>
          <a:lstStyle/>
          <a:p>
            <a:r>
              <a:rPr lang="en-US" dirty="0"/>
              <a:t>Specification Level Deployment Diagram</a:t>
            </a:r>
          </a:p>
        </p:txBody>
      </p:sp>
      <p:sp>
        <p:nvSpPr>
          <p:cNvPr id="9" name="Rectangle 8"/>
          <p:cNvSpPr/>
          <p:nvPr/>
        </p:nvSpPr>
        <p:spPr>
          <a:xfrm>
            <a:off x="0" y="6598364"/>
            <a:ext cx="4299575"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2"/>
              </a:rPr>
              <a:t>https://www.uml-diagrams.org/component-diagrams-reference.html</a:t>
            </a:r>
            <a:r>
              <a:rPr lang="fr-FR" sz="1000" dirty="0"/>
              <a:t> </a:t>
            </a:r>
          </a:p>
        </p:txBody>
      </p:sp>
      <p:pic>
        <p:nvPicPr>
          <p:cNvPr id="2050" name="Picture 2" descr="Specification level deployment diagram - web application deployed to Tomcat JSP server and database schemas - to database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18" y="1341044"/>
            <a:ext cx="9781058" cy="525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6354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98</a:t>
            </a:fld>
            <a:endParaRPr lang="en-US"/>
          </a:p>
        </p:txBody>
      </p:sp>
      <p:sp>
        <p:nvSpPr>
          <p:cNvPr id="3" name="Title 2"/>
          <p:cNvSpPr>
            <a:spLocks noGrp="1"/>
          </p:cNvSpPr>
          <p:nvPr>
            <p:ph type="title"/>
          </p:nvPr>
        </p:nvSpPr>
        <p:spPr/>
        <p:txBody>
          <a:bodyPr/>
          <a:lstStyle/>
          <a:p>
            <a:r>
              <a:rPr lang="en-US" dirty="0"/>
              <a:t>Instance Level Deployment Diagram</a:t>
            </a:r>
          </a:p>
        </p:txBody>
      </p:sp>
      <p:sp>
        <p:nvSpPr>
          <p:cNvPr id="9" name="Rectangle 8"/>
          <p:cNvSpPr/>
          <p:nvPr/>
        </p:nvSpPr>
        <p:spPr>
          <a:xfrm>
            <a:off x="0" y="6598364"/>
            <a:ext cx="4299575"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2"/>
              </a:rPr>
              <a:t>https://www.uml-diagrams.org/component-diagrams-reference.html</a:t>
            </a:r>
            <a:r>
              <a:rPr lang="fr-FR" sz="1000" dirty="0"/>
              <a:t> </a:t>
            </a:r>
          </a:p>
        </p:txBody>
      </p:sp>
      <p:pic>
        <p:nvPicPr>
          <p:cNvPr id="7" name="Picture 2" descr="Instance level deployment diagram - web application deployed to Tomcat JSP server and database schemas - to database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87" y="1308814"/>
            <a:ext cx="9821989" cy="528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592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Network Architecture </a:t>
            </a:r>
            <a:r>
              <a:rPr lang="fr-FR" dirty="0" err="1"/>
              <a:t>Diagrams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99</a:t>
            </a:fld>
            <a:endParaRPr lang="en-US"/>
          </a:p>
        </p:txBody>
      </p:sp>
      <p:sp>
        <p:nvSpPr>
          <p:cNvPr id="13" name="Rectangle 12"/>
          <p:cNvSpPr/>
          <p:nvPr/>
        </p:nvSpPr>
        <p:spPr>
          <a:xfrm>
            <a:off x="0" y="6598364"/>
            <a:ext cx="4299575" cy="246221"/>
          </a:xfrm>
          <a:prstGeom prst="rect">
            <a:avLst/>
          </a:prstGeom>
        </p:spPr>
        <p:txBody>
          <a:bodyPr wrap="none">
            <a:spAutoFit/>
          </a:bodyPr>
          <a:lstStyle/>
          <a:p>
            <a:r>
              <a:rPr lang="fr-FR" sz="1000" dirty="0" err="1"/>
              <a:t>see</a:t>
            </a:r>
            <a:r>
              <a:rPr lang="fr-FR" sz="1000" dirty="0"/>
              <a:t> </a:t>
            </a:r>
            <a:r>
              <a:rPr lang="fr-FR" sz="1000" dirty="0" err="1"/>
              <a:t>also</a:t>
            </a:r>
            <a:r>
              <a:rPr lang="fr-FR" sz="1000" dirty="0"/>
              <a:t>: </a:t>
            </a:r>
            <a:r>
              <a:rPr lang="fr-FR" sz="1000" dirty="0">
                <a:hlinkClick r:id="rId2"/>
              </a:rPr>
              <a:t>https://www.uml-diagrams.org/component-diagrams-reference.html</a:t>
            </a:r>
            <a:r>
              <a:rPr lang="fr-FR" sz="1000" dirty="0"/>
              <a:t> </a:t>
            </a:r>
          </a:p>
        </p:txBody>
      </p:sp>
      <p:pic>
        <p:nvPicPr>
          <p:cNvPr id="4098" name="Picture 2" descr="Network architecture diagram overview - network devices and communi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694" y="1997512"/>
            <a:ext cx="91249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450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2068</TotalTime>
  <Words>6035</Words>
  <Application>Microsoft Office PowerPoint</Application>
  <PresentationFormat>Grand écran</PresentationFormat>
  <Paragraphs>820</Paragraphs>
  <Slides>109</Slides>
  <Notes>14</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109</vt:i4>
      </vt:variant>
    </vt:vector>
  </HeadingPairs>
  <TitlesOfParts>
    <vt:vector size="121" baseType="lpstr">
      <vt:lpstr>굴림</vt:lpstr>
      <vt:lpstr>MS PGothic</vt:lpstr>
      <vt:lpstr>MS PGothic</vt:lpstr>
      <vt:lpstr>Arial</vt:lpstr>
      <vt:lpstr>Arial Narrow</vt:lpstr>
      <vt:lpstr>Calibri</vt:lpstr>
      <vt:lpstr>Calibri Light</vt:lpstr>
      <vt:lpstr>Georgia</vt:lpstr>
      <vt:lpstr>Times New Roman</vt:lpstr>
      <vt:lpstr>Wingdings</vt:lpstr>
      <vt:lpstr>Office Theme</vt:lpstr>
      <vt:lpstr>Bitmap Image</vt:lpstr>
      <vt:lpstr>Software Engineering</vt:lpstr>
      <vt:lpstr>Software Engineering</vt:lpstr>
      <vt:lpstr>Software Development Methods</vt:lpstr>
      <vt:lpstr>Software Development Methods</vt:lpstr>
      <vt:lpstr>Existing software Development Methods</vt:lpstr>
      <vt:lpstr>Object-oriented SD methods</vt:lpstr>
      <vt:lpstr>UML (Unified Modeling Language)</vt:lpstr>
      <vt:lpstr>UML : Evolution</vt:lpstr>
      <vt:lpstr>Contributions to UML 1.X</vt:lpstr>
      <vt:lpstr>UML Meta-Model</vt:lpstr>
      <vt:lpstr>UML Vocabulary</vt:lpstr>
      <vt:lpstr>UML Diagrams</vt:lpstr>
      <vt:lpstr>Views on the Software</vt:lpstr>
      <vt:lpstr>Diagrams within Views on the Software</vt:lpstr>
      <vt:lpstr>Rules of thumb</vt:lpstr>
      <vt:lpstr>Pointers</vt:lpstr>
      <vt:lpstr>Software Engineering</vt:lpstr>
      <vt:lpstr>Use case diagrams</vt:lpstr>
      <vt:lpstr>Business Use Case Diagrams</vt:lpstr>
      <vt:lpstr>System Use Case Diagrams</vt:lpstr>
      <vt:lpstr>Actors and use cases</vt:lpstr>
      <vt:lpstr>Actors and use cases</vt:lpstr>
      <vt:lpstr>Includes and Extends</vt:lpstr>
      <vt:lpstr>Includes and Extends</vt:lpstr>
      <vt:lpstr>Use Case Relationships Compared </vt:lpstr>
      <vt:lpstr>Describe Use Case Behaviors</vt:lpstr>
      <vt:lpstr>Use Case diagrams examples</vt:lpstr>
      <vt:lpstr>Software Engineering</vt:lpstr>
      <vt:lpstr>Activity diagrams</vt:lpstr>
      <vt:lpstr>Activity diagrams</vt:lpstr>
      <vt:lpstr>Actions</vt:lpstr>
      <vt:lpstr>Controls</vt:lpstr>
      <vt:lpstr>Controls</vt:lpstr>
      <vt:lpstr>Controls</vt:lpstr>
      <vt:lpstr>Objects</vt:lpstr>
      <vt:lpstr>Activity diagrams examples</vt:lpstr>
      <vt:lpstr>Software Engineering</vt:lpstr>
      <vt:lpstr>State machine diagrams</vt:lpstr>
      <vt:lpstr>State machine diagrams</vt:lpstr>
      <vt:lpstr>States</vt:lpstr>
      <vt:lpstr>Pseudostates</vt:lpstr>
      <vt:lpstr>Protocol transition</vt:lpstr>
      <vt:lpstr>State Machine diagram examples</vt:lpstr>
      <vt:lpstr>Software Engineering</vt:lpstr>
      <vt:lpstr>Communication diagrams</vt:lpstr>
      <vt:lpstr>Communication diagrams</vt:lpstr>
      <vt:lpstr>Communication diagrams</vt:lpstr>
      <vt:lpstr>Communication diagram examples</vt:lpstr>
      <vt:lpstr>Software Engineering</vt:lpstr>
      <vt:lpstr>Class diagrams</vt:lpstr>
      <vt:lpstr>Domain model diagrams</vt:lpstr>
      <vt:lpstr>Diagram of Implementation Classes</vt:lpstr>
      <vt:lpstr>Class</vt:lpstr>
      <vt:lpstr>Abstract, Nested, Template, Interface</vt:lpstr>
      <vt:lpstr>Objects</vt:lpstr>
      <vt:lpstr>Data Type, primitive type, enumeration type</vt:lpstr>
      <vt:lpstr>Operations</vt:lpstr>
      <vt:lpstr>Write constraints</vt:lpstr>
      <vt:lpstr>Members and multiplicity</vt:lpstr>
      <vt:lpstr>Associations</vt:lpstr>
      <vt:lpstr>Generalization</vt:lpstr>
      <vt:lpstr>Interfaces</vt:lpstr>
      <vt:lpstr>Dependency</vt:lpstr>
      <vt:lpstr>Class diagram examples</vt:lpstr>
      <vt:lpstr>Pointers</vt:lpstr>
      <vt:lpstr>Software Engineering</vt:lpstr>
      <vt:lpstr>Package diagrams</vt:lpstr>
      <vt:lpstr>Package diagrams</vt:lpstr>
      <vt:lpstr>Package</vt:lpstr>
      <vt:lpstr>Import</vt:lpstr>
      <vt:lpstr>Package merge</vt:lpstr>
      <vt:lpstr>Model diagram</vt:lpstr>
      <vt:lpstr>Model</vt:lpstr>
      <vt:lpstr>Package diagram examples</vt:lpstr>
      <vt:lpstr>Pointers</vt:lpstr>
      <vt:lpstr>Software Engineering</vt:lpstr>
      <vt:lpstr>Composite Structure diagrams</vt:lpstr>
      <vt:lpstr>Composite Structure diagrams</vt:lpstr>
      <vt:lpstr>Structured classifier</vt:lpstr>
      <vt:lpstr>Encapsulated Classifier</vt:lpstr>
      <vt:lpstr>Part</vt:lpstr>
      <vt:lpstr>Port</vt:lpstr>
      <vt:lpstr>Connectors</vt:lpstr>
      <vt:lpstr>Composite structure diagram examples</vt:lpstr>
      <vt:lpstr>Software Engineering</vt:lpstr>
      <vt:lpstr>Component diagrams</vt:lpstr>
      <vt:lpstr>Component diagrams</vt:lpstr>
      <vt:lpstr>Components</vt:lpstr>
      <vt:lpstr>Interfaces</vt:lpstr>
      <vt:lpstr>Realization</vt:lpstr>
      <vt:lpstr>Delegation</vt:lpstr>
      <vt:lpstr>Assembly</vt:lpstr>
      <vt:lpstr>Component diagram examples</vt:lpstr>
      <vt:lpstr>Software Engineering</vt:lpstr>
      <vt:lpstr>Deployment diagrams</vt:lpstr>
      <vt:lpstr>Manifestation of Components by Artifacts</vt:lpstr>
      <vt:lpstr>Specification Level Deployment Diagram</vt:lpstr>
      <vt:lpstr>Instance Level Deployment Diagram</vt:lpstr>
      <vt:lpstr>Network Architecture Diagrams</vt:lpstr>
      <vt:lpstr>Deployment diagram examples</vt:lpstr>
      <vt:lpstr>Software Engineering</vt:lpstr>
      <vt:lpstr>Sequence diagrams</vt:lpstr>
      <vt:lpstr>Sequence diagrams</vt:lpstr>
      <vt:lpstr>Lifeline</vt:lpstr>
      <vt:lpstr>Execution</vt:lpstr>
      <vt:lpstr>Calls</vt:lpstr>
      <vt:lpstr>Messages</vt:lpstr>
      <vt:lpstr>Combined fragment with interaction operator</vt:lpstr>
      <vt:lpstr>Sequence diagram 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Graphes de connaissances</dc:title>
  <dc:creator>Maxime Lefrançois</dc:creator>
  <cp:lastModifiedBy>Maxime Lefrancois</cp:lastModifiedBy>
  <cp:revision>208</cp:revision>
  <dcterms:created xsi:type="dcterms:W3CDTF">2021-07-21T09:40:55Z</dcterms:created>
  <dcterms:modified xsi:type="dcterms:W3CDTF">2023-10-18T12:23:53Z</dcterms:modified>
</cp:coreProperties>
</file>