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sldIdLst>
    <p:sldId id="333" r:id="rId2"/>
    <p:sldId id="258" r:id="rId3"/>
    <p:sldId id="330" r:id="rId4"/>
    <p:sldId id="327" r:id="rId5"/>
    <p:sldId id="334"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6CB7FB-CCA4-48AE-8F7A-7A8F72CE0B33}">
          <p14:sldIdLst>
            <p14:sldId id="333"/>
            <p14:sldId id="258"/>
            <p14:sldId id="330"/>
            <p14:sldId id="327"/>
            <p14:sldId id="33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298"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27BC6-217A-418A-9969-92CD2E8376D0}" type="datetimeFigureOut">
              <a:rPr lang="en-US" smtClean="0"/>
              <a:t>9/16/2024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589578-8FCF-46B0-BB70-0E209C223270}" type="slidenum">
              <a:rPr lang="en-US" smtClean="0"/>
              <a:t>‹N°›</a:t>
            </a:fld>
            <a:endParaRPr lang="en-US"/>
          </a:p>
        </p:txBody>
      </p:sp>
    </p:spTree>
    <p:extLst>
      <p:ext uri="{BB962C8B-B14F-4D97-AF65-F5344CB8AC3E}">
        <p14:creationId xmlns:p14="http://schemas.microsoft.com/office/powerpoint/2010/main" val="1783096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8D22C9-8241-4A2F-90BF-8D8B9DB93122}" type="datetime1">
              <a:rPr lang="en-US" smtClean="0"/>
              <a:t>9/16/2024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20852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7FA285A-A5B1-4EAE-8D5F-007CA3DF7C68}" type="datetime1">
              <a:rPr lang="en-US" smtClean="0"/>
              <a:t>9/16/2024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424092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2E8340-3D59-4371-8C2B-851F3EC7153A}" type="datetime1">
              <a:rPr lang="en-US" smtClean="0"/>
              <a:t>9/16/2024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824471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B00C4B-7A79-46BC-A79D-18A45F4310EE}" type="datetime1">
              <a:rPr lang="en-US" smtClean="0"/>
              <a:t>9/16/2024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4149540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E90DA5-C952-49B1-8EA4-324D38C9FB0C}" type="datetime1">
              <a:rPr lang="en-US" smtClean="0"/>
              <a:t>9/16/2024</a:t>
            </a:fld>
            <a:endParaRPr lang="en-US"/>
          </a:p>
        </p:txBody>
      </p:sp>
      <p:sp>
        <p:nvSpPr>
          <p:cNvPr id="5" name="Footer Placeholder 4"/>
          <p:cNvSpPr>
            <a:spLocks noGrp="1"/>
          </p:cNvSpPr>
          <p:nvPr>
            <p:ph type="ftr" sz="quarter" idx="11"/>
          </p:nvPr>
        </p:nvSpPr>
        <p:spPr/>
        <p:txBody>
          <a:bodyPr/>
          <a:lstStyle/>
          <a:p>
            <a:r>
              <a:rPr lang="en-US"/>
              <a:t>Graphes de données - modèles</a:t>
            </a:r>
          </a:p>
        </p:txBody>
      </p:sp>
      <p:sp>
        <p:nvSpPr>
          <p:cNvPr id="6" name="Slide Number Placeholder 5"/>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2250312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5234B3-EA70-4B58-89DE-FB3080CC4017}" type="datetime1">
              <a:rPr lang="en-US" smtClean="0"/>
              <a:t>9/16/2024</a:t>
            </a:fld>
            <a:endParaRPr lang="en-US"/>
          </a:p>
        </p:txBody>
      </p:sp>
      <p:sp>
        <p:nvSpPr>
          <p:cNvPr id="6" name="Footer Placeholder 5"/>
          <p:cNvSpPr>
            <a:spLocks noGrp="1"/>
          </p:cNvSpPr>
          <p:nvPr>
            <p:ph type="ftr" sz="quarter" idx="11"/>
          </p:nvPr>
        </p:nvSpPr>
        <p:spPr/>
        <p:txBody>
          <a:bodyPr/>
          <a:lstStyle/>
          <a:p>
            <a:r>
              <a:rPr lang="en-US"/>
              <a:t>Graphes de données - modèles</a:t>
            </a:r>
          </a:p>
        </p:txBody>
      </p:sp>
      <p:sp>
        <p:nvSpPr>
          <p:cNvPr id="7" name="Slide Number Placeholder 6"/>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509352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24AFCD-27A3-46F0-9BB6-23B9F4D698B6}" type="datetime1">
              <a:rPr lang="en-US" smtClean="0"/>
              <a:t>9/16/2024</a:t>
            </a:fld>
            <a:endParaRPr lang="en-US"/>
          </a:p>
        </p:txBody>
      </p:sp>
      <p:sp>
        <p:nvSpPr>
          <p:cNvPr id="8" name="Footer Placeholder 7"/>
          <p:cNvSpPr>
            <a:spLocks noGrp="1"/>
          </p:cNvSpPr>
          <p:nvPr>
            <p:ph type="ftr" sz="quarter" idx="11"/>
          </p:nvPr>
        </p:nvSpPr>
        <p:spPr/>
        <p:txBody>
          <a:bodyPr/>
          <a:lstStyle/>
          <a:p>
            <a:r>
              <a:rPr lang="en-US"/>
              <a:t>Graphes de données - modèles</a:t>
            </a:r>
          </a:p>
        </p:txBody>
      </p:sp>
      <p:sp>
        <p:nvSpPr>
          <p:cNvPr id="9" name="Slide Number Placeholder 8"/>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38364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3083489-CA23-4B62-86B4-B1278B4F2E5D}" type="datetime1">
              <a:rPr lang="en-US" smtClean="0"/>
              <a:t>9/16/2024</a:t>
            </a:fld>
            <a:endParaRPr lang="en-US"/>
          </a:p>
        </p:txBody>
      </p:sp>
      <p:sp>
        <p:nvSpPr>
          <p:cNvPr id="4" name="Footer Placeholder 3"/>
          <p:cNvSpPr>
            <a:spLocks noGrp="1"/>
          </p:cNvSpPr>
          <p:nvPr>
            <p:ph type="ftr" sz="quarter" idx="11"/>
          </p:nvPr>
        </p:nvSpPr>
        <p:spPr/>
        <p:txBody>
          <a:bodyPr/>
          <a:lstStyle/>
          <a:p>
            <a:r>
              <a:rPr lang="en-US"/>
              <a:t>Graphes de données - modèles</a:t>
            </a:r>
          </a:p>
        </p:txBody>
      </p:sp>
      <p:sp>
        <p:nvSpPr>
          <p:cNvPr id="5" name="Slide Number Placeholder 4"/>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2726595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A193B-D149-425E-BCBA-25A9AEF2DEE2}" type="datetime1">
              <a:rPr lang="en-US" smtClean="0"/>
              <a:t>9/16/2024</a:t>
            </a:fld>
            <a:endParaRPr lang="en-US"/>
          </a:p>
        </p:txBody>
      </p:sp>
      <p:sp>
        <p:nvSpPr>
          <p:cNvPr id="3" name="Footer Placeholder 2"/>
          <p:cNvSpPr>
            <a:spLocks noGrp="1"/>
          </p:cNvSpPr>
          <p:nvPr>
            <p:ph type="ftr" sz="quarter" idx="11"/>
          </p:nvPr>
        </p:nvSpPr>
        <p:spPr/>
        <p:txBody>
          <a:bodyPr/>
          <a:lstStyle/>
          <a:p>
            <a:r>
              <a:rPr lang="en-US"/>
              <a:t>Graphes de données - modèles</a:t>
            </a:r>
            <a:endParaRPr lang="en-US" dirty="0"/>
          </a:p>
        </p:txBody>
      </p:sp>
      <p:sp>
        <p:nvSpPr>
          <p:cNvPr id="4" name="Slide Number Placeholder 3"/>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569101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8A47D1-7E92-4F26-B2F0-19AA1100AFD3}" type="datetime1">
              <a:rPr lang="en-US" smtClean="0"/>
              <a:t>9/16/2024</a:t>
            </a:fld>
            <a:endParaRPr lang="en-US"/>
          </a:p>
        </p:txBody>
      </p:sp>
      <p:sp>
        <p:nvSpPr>
          <p:cNvPr id="6" name="Footer Placeholder 5"/>
          <p:cNvSpPr>
            <a:spLocks noGrp="1"/>
          </p:cNvSpPr>
          <p:nvPr>
            <p:ph type="ftr" sz="quarter" idx="11"/>
          </p:nvPr>
        </p:nvSpPr>
        <p:spPr/>
        <p:txBody>
          <a:bodyPr/>
          <a:lstStyle/>
          <a:p>
            <a:r>
              <a:rPr lang="en-US"/>
              <a:t>Graphes de données - modèles</a:t>
            </a:r>
          </a:p>
        </p:txBody>
      </p:sp>
      <p:sp>
        <p:nvSpPr>
          <p:cNvPr id="7" name="Slide Number Placeholder 6"/>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130616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78A002-DBBD-4865-8D5A-9344768495BF}" type="datetime1">
              <a:rPr lang="en-US" smtClean="0"/>
              <a:t>9/16/2024</a:t>
            </a:fld>
            <a:endParaRPr lang="en-US"/>
          </a:p>
        </p:txBody>
      </p:sp>
      <p:sp>
        <p:nvSpPr>
          <p:cNvPr id="6" name="Footer Placeholder 5"/>
          <p:cNvSpPr>
            <a:spLocks noGrp="1"/>
          </p:cNvSpPr>
          <p:nvPr>
            <p:ph type="ftr" sz="quarter" idx="11"/>
          </p:nvPr>
        </p:nvSpPr>
        <p:spPr/>
        <p:txBody>
          <a:bodyPr/>
          <a:lstStyle/>
          <a:p>
            <a:r>
              <a:rPr lang="en-US"/>
              <a:t>Graphes de données - modèles</a:t>
            </a:r>
          </a:p>
        </p:txBody>
      </p:sp>
      <p:sp>
        <p:nvSpPr>
          <p:cNvPr id="7" name="Slide Number Placeholder 6"/>
          <p:cNvSpPr>
            <a:spLocks noGrp="1"/>
          </p:cNvSpPr>
          <p:nvPr>
            <p:ph type="sldNum" sz="quarter" idx="12"/>
          </p:nvPr>
        </p:nvSpPr>
        <p:spPr/>
        <p:txBody>
          <a:bodyPr/>
          <a:lstStyle/>
          <a:p>
            <a:fld id="{50488829-712A-49CD-A5AC-8F60246B7228}" type="slidenum">
              <a:rPr lang="en-US" smtClean="0"/>
              <a:t>‹N°›</a:t>
            </a:fld>
            <a:endParaRPr lang="en-US"/>
          </a:p>
        </p:txBody>
      </p:sp>
    </p:spTree>
    <p:extLst>
      <p:ext uri="{BB962C8B-B14F-4D97-AF65-F5344CB8AC3E}">
        <p14:creationId xmlns:p14="http://schemas.microsoft.com/office/powerpoint/2010/main" val="1853205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CFAA10-05C0-444B-83DE-443F01CE8D4A}" type="datetime1">
              <a:rPr lang="en-US" smtClean="0"/>
              <a:t>9/16/2024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Graphes de données - modèles</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488829-712A-49CD-A5AC-8F60246B7228}" type="slidenum">
              <a:rPr lang="en-US" smtClean="0"/>
              <a:t>‹N°›</a:t>
            </a:fld>
            <a:endParaRPr lang="en-US"/>
          </a:p>
        </p:txBody>
      </p:sp>
    </p:spTree>
    <p:extLst>
      <p:ext uri="{BB962C8B-B14F-4D97-AF65-F5344CB8AC3E}">
        <p14:creationId xmlns:p14="http://schemas.microsoft.com/office/powerpoint/2010/main" val="827664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i.mines-stetienne.fr/cps2/course/softeng" TargetMode="External"/><Relationship Id="rId2" Type="http://schemas.openxmlformats.org/officeDocument/2006/relationships/hyperlink" Target="https://maxime.lefrancois.info/"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ci.mines-stetienne.fr/cps2/course/softeng"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a:t>Software Engineering</a:t>
            </a:r>
          </a:p>
        </p:txBody>
      </p:sp>
      <p:sp>
        <p:nvSpPr>
          <p:cNvPr id="4" name="TextBox 3"/>
          <p:cNvSpPr txBox="1"/>
          <p:nvPr/>
        </p:nvSpPr>
        <p:spPr>
          <a:xfrm>
            <a:off x="100584" y="5818477"/>
            <a:ext cx="5452711" cy="954107"/>
          </a:xfrm>
          <a:prstGeom prst="rect">
            <a:avLst/>
          </a:prstGeom>
          <a:noFill/>
        </p:spPr>
        <p:txBody>
          <a:bodyPr wrap="none" rtlCol="0">
            <a:spAutoFit/>
          </a:bodyPr>
          <a:lstStyle/>
          <a:p>
            <a:r>
              <a:rPr lang="en-US" sz="1400" dirty="0"/>
              <a:t>ICM – Computer Science Major – Course unit on Software Engineering</a:t>
            </a:r>
          </a:p>
          <a:p>
            <a:r>
              <a:rPr lang="en-US" sz="1400" dirty="0"/>
              <a:t>M1 Cyber Physical and Social Systems – Course unit on System Modeling</a:t>
            </a:r>
          </a:p>
          <a:p>
            <a:r>
              <a:rPr lang="en-US" sz="1400" dirty="0"/>
              <a:t>Maxime Lefrançois </a:t>
            </a:r>
            <a:r>
              <a:rPr lang="en-US" sz="1400" dirty="0">
                <a:hlinkClick r:id="rId2"/>
              </a:rPr>
              <a:t>https://maxime.lefrancois.info</a:t>
            </a:r>
            <a:r>
              <a:rPr lang="en-US" sz="1400" dirty="0"/>
              <a:t> </a:t>
            </a:r>
          </a:p>
          <a:p>
            <a:r>
              <a:rPr lang="en-US" sz="1400" dirty="0"/>
              <a:t>Course unit URL: </a:t>
            </a:r>
            <a:r>
              <a:rPr lang="en-US" sz="1400" dirty="0">
                <a:hlinkClick r:id="rId3"/>
              </a:rPr>
              <a:t>https://ci.mines-stetienne.fr/cps2/course/softeng</a:t>
            </a:r>
            <a:r>
              <a:rPr lang="en-US" sz="1400" dirty="0"/>
              <a:t> </a:t>
            </a:r>
          </a:p>
        </p:txBody>
      </p:sp>
      <p:sp>
        <p:nvSpPr>
          <p:cNvPr id="6" name="Subtitle 5"/>
          <p:cNvSpPr>
            <a:spLocks noGrp="1"/>
          </p:cNvSpPr>
          <p:nvPr>
            <p:ph type="subTitle" idx="1"/>
          </p:nvPr>
        </p:nvSpPr>
        <p:spPr/>
        <p:txBody>
          <a:bodyPr/>
          <a:lstStyle/>
          <a:p>
            <a:r>
              <a:rPr lang="en-US" dirty="0"/>
              <a:t>Syllabus </a:t>
            </a:r>
            <a:r>
              <a:rPr lang="en-US"/>
              <a:t>and Course Organization</a:t>
            </a:r>
            <a:endParaRPr lang="fr-FR" dirty="0"/>
          </a:p>
        </p:txBody>
      </p:sp>
    </p:spTree>
    <p:extLst>
      <p:ext uri="{BB962C8B-B14F-4D97-AF65-F5344CB8AC3E}">
        <p14:creationId xmlns:p14="http://schemas.microsoft.com/office/powerpoint/2010/main" val="645984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0488829-712A-49CD-A5AC-8F60246B7228}" type="slidenum">
              <a:rPr lang="en-US" smtClean="0"/>
              <a:t>2</a:t>
            </a:fld>
            <a:endParaRPr lang="en-US"/>
          </a:p>
        </p:txBody>
      </p:sp>
      <p:pic>
        <p:nvPicPr>
          <p:cNvPr id="6" name="Picture 2" descr="Résultat de recherche d'images pour &quot;What are the benefits and steps in a system development life cycl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616" y="0"/>
            <a:ext cx="10616184" cy="6836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1150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objectives</a:t>
            </a:r>
            <a:endParaRPr lang="fr-FR" dirty="0"/>
          </a:p>
        </p:txBody>
      </p:sp>
      <p:sp>
        <p:nvSpPr>
          <p:cNvPr id="3" name="Slide Number Placeholder 2"/>
          <p:cNvSpPr>
            <a:spLocks noGrp="1"/>
          </p:cNvSpPr>
          <p:nvPr>
            <p:ph type="sldNum" sz="quarter" idx="12"/>
          </p:nvPr>
        </p:nvSpPr>
        <p:spPr/>
        <p:txBody>
          <a:bodyPr/>
          <a:lstStyle/>
          <a:p>
            <a:fld id="{50488829-712A-49CD-A5AC-8F60246B7228}" type="slidenum">
              <a:rPr lang="en-US" smtClean="0"/>
              <a:t>3</a:t>
            </a:fld>
            <a:endParaRPr lang="en-US"/>
          </a:p>
        </p:txBody>
      </p:sp>
      <p:sp>
        <p:nvSpPr>
          <p:cNvPr id="4" name="TextBox 3"/>
          <p:cNvSpPr txBox="1"/>
          <p:nvPr/>
        </p:nvSpPr>
        <p:spPr>
          <a:xfrm>
            <a:off x="296109" y="1515140"/>
            <a:ext cx="11599782" cy="163121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000" dirty="0"/>
              <a:t>The objective is to know some core concepts, processes, and models, that are useful to comprehend common issues and problems in the engineering of IT systems that result from the integration of existing systems (systems of systems), operate in distributed environments Web, IoT, Cloud, ... </a:t>
            </a:r>
          </a:p>
          <a:p>
            <a:endParaRPr lang="fr-FR" sz="2000" dirty="0"/>
          </a:p>
          <a:p>
            <a:r>
              <a:rPr lang="fr-FR" sz="2000" dirty="0"/>
              <a:t>T</a:t>
            </a:r>
            <a:r>
              <a:rPr lang="en-US" sz="2000" dirty="0" err="1"/>
              <a:t>opics</a:t>
            </a:r>
            <a:r>
              <a:rPr lang="en-US" sz="2000" dirty="0"/>
              <a:t>:</a:t>
            </a:r>
          </a:p>
        </p:txBody>
      </p:sp>
      <p:sp>
        <p:nvSpPr>
          <p:cNvPr id="5" name="Rectangle 4">
            <a:extLst>
              <a:ext uri="{FF2B5EF4-FFF2-40B4-BE49-F238E27FC236}">
                <a16:creationId xmlns:a16="http://schemas.microsoft.com/office/drawing/2014/main" id="{E2C1185B-C7A2-470E-AE72-8D11A30F206E}"/>
              </a:ext>
            </a:extLst>
          </p:cNvPr>
          <p:cNvSpPr/>
          <p:nvPr/>
        </p:nvSpPr>
        <p:spPr>
          <a:xfrm>
            <a:off x="296109" y="3146356"/>
            <a:ext cx="11599782" cy="2585141"/>
          </a:xfrm>
          <a:prstGeom prst="rect">
            <a:avLst/>
          </a:prstGeom>
        </p:spPr>
        <p:txBody>
          <a:bodyPr wrap="square" numCol="2">
            <a:noAutofit/>
          </a:bodyPr>
          <a:lstStyle/>
          <a:p>
            <a:pPr marL="342900" indent="-342900">
              <a:buFont typeface="Arial" panose="020B0604020202020204" pitchFamily="34" charset="0"/>
              <a:buChar char="•"/>
            </a:pPr>
            <a:r>
              <a:rPr lang="en-US" sz="2000" dirty="0"/>
              <a:t>Software Engineering Introduction</a:t>
            </a:r>
          </a:p>
          <a:p>
            <a:pPr marL="800100" lvl="1" indent="-342900">
              <a:buFont typeface="Arial" panose="020B0604020202020204" pitchFamily="34" charset="0"/>
              <a:buChar char="•"/>
            </a:pPr>
            <a:r>
              <a:rPr lang="en-US" sz="2000" dirty="0"/>
              <a:t>Motivations and Definitions</a:t>
            </a:r>
          </a:p>
          <a:p>
            <a:pPr marL="342900" indent="-342900">
              <a:buFont typeface="Arial" panose="020B0604020202020204" pitchFamily="34" charset="0"/>
              <a:buChar char="•"/>
            </a:pPr>
            <a:r>
              <a:rPr lang="fr-FR" sz="2000" dirty="0"/>
              <a:t>Software </a:t>
            </a:r>
            <a:r>
              <a:rPr lang="fr-FR" sz="2000" dirty="0" err="1"/>
              <a:t>Requirements</a:t>
            </a:r>
            <a:endParaRPr lang="fr-FR" sz="2000" dirty="0"/>
          </a:p>
          <a:p>
            <a:pPr marL="800100" lvl="1" indent="-342900">
              <a:buFont typeface="Arial" panose="020B0604020202020204" pitchFamily="34" charset="0"/>
              <a:buChar char="•"/>
            </a:pPr>
            <a:r>
              <a:rPr lang="fr-FR" sz="2000" dirty="0" err="1"/>
              <a:t>Definitions</a:t>
            </a:r>
            <a:endParaRPr lang="fr-FR" sz="2000" dirty="0"/>
          </a:p>
          <a:p>
            <a:pPr marL="800100" lvl="1" indent="-342900">
              <a:buFont typeface="Arial" panose="020B0604020202020204" pitchFamily="34" charset="0"/>
              <a:buChar char="•"/>
            </a:pPr>
            <a:r>
              <a:rPr lang="fr-FR" sz="2000" dirty="0"/>
              <a:t>Elicitation, </a:t>
            </a:r>
            <a:r>
              <a:rPr lang="fr-FR" sz="2000" dirty="0" err="1"/>
              <a:t>analysis</a:t>
            </a:r>
            <a:r>
              <a:rPr lang="fr-FR" sz="2000" dirty="0"/>
              <a:t>, </a:t>
            </a:r>
            <a:r>
              <a:rPr lang="fr-FR" sz="2000" dirty="0" err="1"/>
              <a:t>specification</a:t>
            </a:r>
            <a:r>
              <a:rPr lang="fr-FR" sz="2000" dirty="0"/>
              <a:t>, validation</a:t>
            </a:r>
          </a:p>
          <a:p>
            <a:pPr marL="342900" indent="-342900">
              <a:buFont typeface="Arial" panose="020B0604020202020204" pitchFamily="34" charset="0"/>
              <a:buChar char="•"/>
            </a:pPr>
            <a:r>
              <a:rPr lang="fr-FR" sz="2000" dirty="0"/>
              <a:t>S</a:t>
            </a:r>
            <a:r>
              <a:rPr lang="en-US" sz="2000" dirty="0" err="1"/>
              <a:t>oftware</a:t>
            </a:r>
            <a:r>
              <a:rPr lang="en-US" sz="2000" dirty="0"/>
              <a:t> Quality</a:t>
            </a:r>
          </a:p>
          <a:p>
            <a:pPr marL="800100" lvl="1" indent="-342900">
              <a:buFont typeface="Arial" panose="020B0604020202020204" pitchFamily="34" charset="0"/>
              <a:buChar char="•"/>
            </a:pPr>
            <a:r>
              <a:rPr lang="fr-FR" sz="2000" dirty="0"/>
              <a:t>The ISO/IEC 25010:2011 </a:t>
            </a:r>
            <a:r>
              <a:rPr lang="en-US" sz="2000" dirty="0"/>
              <a:t>System and software quality models</a:t>
            </a:r>
          </a:p>
          <a:p>
            <a:pPr marL="342900" indent="-342900">
              <a:buFont typeface="Arial" panose="020B0604020202020204" pitchFamily="34" charset="0"/>
              <a:buChar char="•"/>
            </a:pPr>
            <a:r>
              <a:rPr lang="en-US" sz="2000" dirty="0"/>
              <a:t>Software Engineering process</a:t>
            </a:r>
          </a:p>
          <a:p>
            <a:pPr marL="800100" lvl="1" indent="-342900">
              <a:buFont typeface="Arial" panose="020B0604020202020204" pitchFamily="34" charset="0"/>
              <a:buChar char="•"/>
            </a:pPr>
            <a:r>
              <a:rPr lang="en-US" sz="2000" dirty="0"/>
              <a:t>Software development life cycles</a:t>
            </a:r>
          </a:p>
          <a:p>
            <a:pPr marL="800100" lvl="1" indent="-342900">
              <a:buFont typeface="Arial" panose="020B0604020202020204" pitchFamily="34" charset="0"/>
              <a:buChar char="•"/>
            </a:pPr>
            <a:r>
              <a:rPr lang="en-US" sz="2000" dirty="0"/>
              <a:t>Agile methodologies</a:t>
            </a:r>
          </a:p>
          <a:p>
            <a:pPr marL="800100" lvl="1" indent="-342900">
              <a:buFont typeface="Arial" panose="020B0604020202020204" pitchFamily="34" charset="0"/>
              <a:buChar char="•"/>
            </a:pPr>
            <a:r>
              <a:rPr lang="en-US" sz="2000" dirty="0"/>
              <a:t>The Scrum methodology</a:t>
            </a:r>
          </a:p>
          <a:p>
            <a:pPr marL="800100" lvl="1" indent="-342900">
              <a:buFont typeface="Arial" panose="020B0604020202020204" pitchFamily="34" charset="0"/>
              <a:buChar char="•"/>
            </a:pPr>
            <a:r>
              <a:rPr lang="fr-FR" sz="2000" dirty="0"/>
              <a:t>D</a:t>
            </a:r>
            <a:r>
              <a:rPr lang="en-US" sz="2000" dirty="0" err="1"/>
              <a:t>evOps</a:t>
            </a:r>
            <a:r>
              <a:rPr lang="en-US" sz="2000" dirty="0"/>
              <a:t> methodologies</a:t>
            </a:r>
            <a:endParaRPr lang="fr-FR" sz="2000" dirty="0"/>
          </a:p>
          <a:p>
            <a:pPr marL="342900" indent="-342900">
              <a:buFont typeface="Arial" panose="020B0604020202020204" pitchFamily="34" charset="0"/>
              <a:buChar char="•"/>
            </a:pPr>
            <a:r>
              <a:rPr lang="en-US" sz="2000" dirty="0"/>
              <a:t>Software Engineering Models</a:t>
            </a:r>
          </a:p>
          <a:p>
            <a:pPr marL="800100" lvl="1" indent="-342900">
              <a:buFont typeface="Arial" panose="020B0604020202020204" pitchFamily="34" charset="0"/>
              <a:buChar char="•"/>
            </a:pPr>
            <a:r>
              <a:rPr lang="en-US" sz="2000" dirty="0"/>
              <a:t>The Unified Modeling Language</a:t>
            </a:r>
          </a:p>
        </p:txBody>
      </p:sp>
    </p:spTree>
    <p:extLst>
      <p:ext uri="{BB962C8B-B14F-4D97-AF65-F5344CB8AC3E}">
        <p14:creationId xmlns:p14="http://schemas.microsoft.com/office/powerpoint/2010/main" val="2168014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a:t>Positioning </a:t>
            </a:r>
            <a:r>
              <a:rPr lang="en-US" dirty="0" err="1"/>
              <a:t>wrt</a:t>
            </a:r>
            <a:r>
              <a:rPr lang="en-US" dirty="0"/>
              <a:t> Teaching Module</a:t>
            </a:r>
            <a:endParaRPr lang="fr-FR" dirty="0"/>
          </a:p>
        </p:txBody>
      </p:sp>
      <p:sp>
        <p:nvSpPr>
          <p:cNvPr id="3" name="Slide Number Placeholder 2"/>
          <p:cNvSpPr>
            <a:spLocks noGrp="1"/>
          </p:cNvSpPr>
          <p:nvPr>
            <p:ph type="sldNum" sz="quarter" idx="12"/>
          </p:nvPr>
        </p:nvSpPr>
        <p:spPr/>
        <p:txBody>
          <a:bodyPr/>
          <a:lstStyle/>
          <a:p>
            <a:fld id="{50488829-712A-49CD-A5AC-8F60246B7228}" type="slidenum">
              <a:rPr lang="en-US" smtClean="0"/>
              <a:t>4</a:t>
            </a:fld>
            <a:endParaRPr lang="en-US"/>
          </a:p>
        </p:txBody>
      </p:sp>
      <p:sp>
        <p:nvSpPr>
          <p:cNvPr id="9" name="ZoneTexte 8">
            <a:extLst>
              <a:ext uri="{FF2B5EF4-FFF2-40B4-BE49-F238E27FC236}">
                <a16:creationId xmlns:a16="http://schemas.microsoft.com/office/drawing/2014/main" id="{EA95C006-3D98-4A9E-88BB-CD333204A42C}"/>
              </a:ext>
            </a:extLst>
          </p:cNvPr>
          <p:cNvSpPr txBox="1"/>
          <p:nvPr/>
        </p:nvSpPr>
        <p:spPr>
          <a:xfrm>
            <a:off x="356358" y="1601112"/>
            <a:ext cx="5120889" cy="584775"/>
          </a:xfrm>
          <a:prstGeom prst="rect">
            <a:avLst/>
          </a:prstGeom>
          <a:noFill/>
        </p:spPr>
        <p:txBody>
          <a:bodyPr wrap="square" rtlCol="0">
            <a:spAutoFit/>
          </a:bodyPr>
          <a:lstStyle/>
          <a:p>
            <a:r>
              <a:rPr lang="en-US" sz="3200" dirty="0"/>
              <a:t>M1 CPS2 students</a:t>
            </a:r>
          </a:p>
        </p:txBody>
      </p:sp>
      <p:sp>
        <p:nvSpPr>
          <p:cNvPr id="10" name="ZoneTexte 9">
            <a:extLst>
              <a:ext uri="{FF2B5EF4-FFF2-40B4-BE49-F238E27FC236}">
                <a16:creationId xmlns:a16="http://schemas.microsoft.com/office/drawing/2014/main" id="{5804A8E9-57CF-4630-97A1-DED6D71AC486}"/>
              </a:ext>
            </a:extLst>
          </p:cNvPr>
          <p:cNvSpPr txBox="1"/>
          <p:nvPr/>
        </p:nvSpPr>
        <p:spPr>
          <a:xfrm>
            <a:off x="6544305" y="1601112"/>
            <a:ext cx="5120889" cy="584775"/>
          </a:xfrm>
          <a:prstGeom prst="rect">
            <a:avLst/>
          </a:prstGeom>
          <a:noFill/>
        </p:spPr>
        <p:txBody>
          <a:bodyPr wrap="square" rtlCol="0">
            <a:spAutoFit/>
          </a:bodyPr>
          <a:lstStyle/>
          <a:p>
            <a:r>
              <a:rPr lang="en-US" sz="3200" dirty="0"/>
              <a:t>ICM students</a:t>
            </a:r>
          </a:p>
        </p:txBody>
      </p:sp>
      <p:sp>
        <p:nvSpPr>
          <p:cNvPr id="12" name="ZoneTexte 11">
            <a:extLst>
              <a:ext uri="{FF2B5EF4-FFF2-40B4-BE49-F238E27FC236}">
                <a16:creationId xmlns:a16="http://schemas.microsoft.com/office/drawing/2014/main" id="{CA735282-BDAB-4B2E-920D-800FF0D5C608}"/>
              </a:ext>
            </a:extLst>
          </p:cNvPr>
          <p:cNvSpPr txBox="1"/>
          <p:nvPr/>
        </p:nvSpPr>
        <p:spPr>
          <a:xfrm>
            <a:off x="377953" y="2368296"/>
            <a:ext cx="5615397" cy="1477328"/>
          </a:xfrm>
          <a:prstGeom prst="rect">
            <a:avLst/>
          </a:prstGeom>
          <a:noFill/>
        </p:spPr>
        <p:txBody>
          <a:bodyPr wrap="square" rtlCol="0">
            <a:spAutoFit/>
          </a:bodyPr>
          <a:lstStyle/>
          <a:p>
            <a:r>
              <a:rPr lang="en-US" dirty="0"/>
              <a:t>Teaching Module on </a:t>
            </a:r>
            <a:r>
              <a:rPr lang="en-US" b="1" dirty="0"/>
              <a:t>CPS2 engineering and development</a:t>
            </a:r>
          </a:p>
          <a:p>
            <a:pPr marL="342900" indent="-342900">
              <a:buFont typeface="+mj-lt"/>
              <a:buAutoNum type="arabicPeriod"/>
            </a:pPr>
            <a:r>
              <a:rPr lang="en-US" dirty="0"/>
              <a:t>Everything from the command line (ECL: weight 18)</a:t>
            </a:r>
          </a:p>
          <a:p>
            <a:pPr marL="342900" indent="-342900">
              <a:buFont typeface="+mj-lt"/>
              <a:buAutoNum type="arabicPeriod"/>
            </a:pPr>
            <a:r>
              <a:rPr lang="en-US" dirty="0"/>
              <a:t>Technological foundations of software development (TFSD: weight 20)</a:t>
            </a:r>
          </a:p>
          <a:p>
            <a:pPr marL="342900" indent="-342900">
              <a:buFont typeface="+mj-lt"/>
              <a:buAutoNum type="arabicPeriod"/>
            </a:pPr>
            <a:r>
              <a:rPr lang="en-US" b="1" dirty="0"/>
              <a:t>Software Engineering </a:t>
            </a:r>
            <a:r>
              <a:rPr lang="en-US" dirty="0"/>
              <a:t>(</a:t>
            </a:r>
            <a:r>
              <a:rPr lang="en-US" dirty="0" err="1"/>
              <a:t>Softeng</a:t>
            </a:r>
            <a:r>
              <a:rPr lang="en-US" dirty="0"/>
              <a:t>: weight 12)</a:t>
            </a:r>
          </a:p>
        </p:txBody>
      </p:sp>
      <p:sp>
        <p:nvSpPr>
          <p:cNvPr id="14" name="ZoneTexte 13">
            <a:extLst>
              <a:ext uri="{FF2B5EF4-FFF2-40B4-BE49-F238E27FC236}">
                <a16:creationId xmlns:a16="http://schemas.microsoft.com/office/drawing/2014/main" id="{3B8EB78C-97A1-4176-881F-572A54ED7101}"/>
              </a:ext>
            </a:extLst>
          </p:cNvPr>
          <p:cNvSpPr txBox="1"/>
          <p:nvPr/>
        </p:nvSpPr>
        <p:spPr>
          <a:xfrm>
            <a:off x="6578566" y="2368296"/>
            <a:ext cx="5376671" cy="1200329"/>
          </a:xfrm>
          <a:prstGeom prst="rect">
            <a:avLst/>
          </a:prstGeom>
          <a:noFill/>
        </p:spPr>
        <p:txBody>
          <a:bodyPr wrap="square" rtlCol="0">
            <a:spAutoFit/>
          </a:bodyPr>
          <a:lstStyle/>
          <a:p>
            <a:r>
              <a:rPr lang="en-US" dirty="0"/>
              <a:t>Teaching Module on </a:t>
            </a:r>
            <a:r>
              <a:rPr lang="en-US" b="1" dirty="0"/>
              <a:t>CPS2 software engineering</a:t>
            </a:r>
          </a:p>
          <a:p>
            <a:pPr marL="342900" indent="-342900">
              <a:buFont typeface="+mj-lt"/>
              <a:buAutoNum type="arabicPeriod"/>
            </a:pPr>
            <a:r>
              <a:rPr lang="en-US" b="1" dirty="0"/>
              <a:t>Introduction to Software Engineering</a:t>
            </a:r>
          </a:p>
          <a:p>
            <a:pPr marL="342900" indent="-342900">
              <a:buFont typeface="+mj-lt"/>
              <a:buAutoNum type="arabicPeriod"/>
            </a:pPr>
            <a:r>
              <a:rPr lang="en-US" dirty="0"/>
              <a:t>Software development best practices</a:t>
            </a:r>
          </a:p>
          <a:p>
            <a:pPr marL="342900" indent="-342900">
              <a:buFont typeface="+mj-lt"/>
              <a:buAutoNum type="arabicPeriod"/>
            </a:pPr>
            <a:r>
              <a:rPr lang="en-US" dirty="0"/>
              <a:t>Software architectures</a:t>
            </a:r>
          </a:p>
        </p:txBody>
      </p:sp>
      <p:sp>
        <p:nvSpPr>
          <p:cNvPr id="16" name="Title 1">
            <a:extLst>
              <a:ext uri="{FF2B5EF4-FFF2-40B4-BE49-F238E27FC236}">
                <a16:creationId xmlns:a16="http://schemas.microsoft.com/office/drawing/2014/main" id="{2F2BC166-6C01-4A6E-BCD7-6B5441DDFD68}"/>
              </a:ext>
            </a:extLst>
          </p:cNvPr>
          <p:cNvSpPr txBox="1">
            <a:spLocks/>
          </p:cNvSpPr>
          <p:nvPr/>
        </p:nvSpPr>
        <p:spPr>
          <a:xfrm>
            <a:off x="838200" y="43005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Course organization</a:t>
            </a:r>
            <a:endParaRPr lang="fr-FR" dirty="0"/>
          </a:p>
        </p:txBody>
      </p:sp>
      <p:sp>
        <p:nvSpPr>
          <p:cNvPr id="17" name="TextBox 3">
            <a:extLst>
              <a:ext uri="{FF2B5EF4-FFF2-40B4-BE49-F238E27FC236}">
                <a16:creationId xmlns:a16="http://schemas.microsoft.com/office/drawing/2014/main" id="{EF585FA9-C69A-4EF1-8698-B1752785AB30}"/>
              </a:ext>
            </a:extLst>
          </p:cNvPr>
          <p:cNvSpPr txBox="1"/>
          <p:nvPr/>
        </p:nvSpPr>
        <p:spPr>
          <a:xfrm>
            <a:off x="356359" y="5626082"/>
            <a:ext cx="10997442" cy="552373"/>
          </a:xfrm>
          <a:prstGeom prst="rect">
            <a:avLst/>
          </a:prstGeom>
        </p:spPr>
        <p:style>
          <a:lnRef idx="2">
            <a:schemeClr val="accent1"/>
          </a:lnRef>
          <a:fillRef idx="1">
            <a:schemeClr val="lt1"/>
          </a:fillRef>
          <a:effectRef idx="0">
            <a:schemeClr val="accent1"/>
          </a:effectRef>
          <a:fontRef idx="minor">
            <a:schemeClr val="dk1"/>
          </a:fontRef>
        </p:style>
        <p:txBody>
          <a:bodyPr wrap="square" numCol="2" rtlCol="0" anchor="ctr">
            <a:noAutofit/>
          </a:bodyPr>
          <a:lstStyle/>
          <a:p>
            <a:pPr>
              <a:defRPr/>
            </a:pPr>
            <a:r>
              <a:rPr lang="fr-FR" altLang="fr-FR" b="1" dirty="0" err="1"/>
              <a:t>See</a:t>
            </a:r>
            <a:r>
              <a:rPr lang="fr-FR" altLang="fr-FR" b="1" dirty="0"/>
              <a:t> </a:t>
            </a:r>
            <a:r>
              <a:rPr lang="fr-FR" altLang="fr-FR" b="1" dirty="0">
                <a:hlinkClick r:id="rId2"/>
              </a:rPr>
              <a:t>https://ci.mines-stetienne.fr/cps2/course/softeng</a:t>
            </a:r>
            <a:r>
              <a:rPr lang="fr-FR" altLang="fr-FR" b="1" dirty="0"/>
              <a:t> </a:t>
            </a:r>
            <a:endParaRPr lang="en-US" altLang="fr-FR" sz="2000" b="1" dirty="0"/>
          </a:p>
        </p:txBody>
      </p:sp>
    </p:spTree>
    <p:extLst>
      <p:ext uri="{BB962C8B-B14F-4D97-AF65-F5344CB8AC3E}">
        <p14:creationId xmlns:p14="http://schemas.microsoft.com/office/powerpoint/2010/main" val="387273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a:t>Grading policy for this part</a:t>
            </a:r>
            <a:endParaRPr lang="fr-FR" dirty="0"/>
          </a:p>
        </p:txBody>
      </p:sp>
      <p:sp>
        <p:nvSpPr>
          <p:cNvPr id="3" name="Slide Number Placeholder 2"/>
          <p:cNvSpPr>
            <a:spLocks noGrp="1"/>
          </p:cNvSpPr>
          <p:nvPr>
            <p:ph type="sldNum" sz="quarter" idx="12"/>
          </p:nvPr>
        </p:nvSpPr>
        <p:spPr/>
        <p:txBody>
          <a:bodyPr/>
          <a:lstStyle/>
          <a:p>
            <a:fld id="{50488829-712A-49CD-A5AC-8F60246B7228}" type="slidenum">
              <a:rPr lang="en-US" smtClean="0"/>
              <a:t>5</a:t>
            </a:fld>
            <a:endParaRPr lang="en-US"/>
          </a:p>
        </p:txBody>
      </p:sp>
      <p:sp>
        <p:nvSpPr>
          <p:cNvPr id="4" name="TextBox 3"/>
          <p:cNvSpPr txBox="1"/>
          <p:nvPr/>
        </p:nvSpPr>
        <p:spPr>
          <a:xfrm>
            <a:off x="838200" y="1794172"/>
            <a:ext cx="4837433"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dirty="0"/>
              <a:t>Behavior (B</a:t>
            </a:r>
            <a:r>
              <a:rPr lang="en-US" sz="2800"/>
              <a:t>, -2 to +2)</a:t>
            </a:r>
            <a:endParaRPr lang="en-US" sz="2800" dirty="0"/>
          </a:p>
          <a:p>
            <a:r>
              <a:rPr lang="en-US" sz="2800" dirty="0"/>
              <a:t>Written Exam (WE, 0 to 20)</a:t>
            </a:r>
          </a:p>
          <a:p>
            <a:r>
              <a:rPr lang="en-US" sz="2800" dirty="0"/>
              <a:t>Grade = WE + B</a:t>
            </a:r>
          </a:p>
        </p:txBody>
      </p:sp>
    </p:spTree>
    <p:extLst>
      <p:ext uri="{BB962C8B-B14F-4D97-AF65-F5344CB8AC3E}">
        <p14:creationId xmlns:p14="http://schemas.microsoft.com/office/powerpoint/2010/main" val="660822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1042</TotalTime>
  <Words>275</Words>
  <Application>Microsoft Office PowerPoint</Application>
  <PresentationFormat>Grand écran</PresentationFormat>
  <Paragraphs>45</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Calibri Light</vt:lpstr>
      <vt:lpstr>Office Theme</vt:lpstr>
      <vt:lpstr>Software Engineering</vt:lpstr>
      <vt:lpstr>Présentation PowerPoint</vt:lpstr>
      <vt:lpstr>Course objectives</vt:lpstr>
      <vt:lpstr>Positioning wrt Teaching Module</vt:lpstr>
      <vt:lpstr>Grading policy for this part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Graphes de connaissances</dc:title>
  <dc:creator>Maxime Lefrançois</dc:creator>
  <cp:lastModifiedBy>Maxime Lefrancois</cp:lastModifiedBy>
  <cp:revision>106</cp:revision>
  <dcterms:created xsi:type="dcterms:W3CDTF">2021-07-21T09:40:55Z</dcterms:created>
  <dcterms:modified xsi:type="dcterms:W3CDTF">2024-09-16T18:42:16Z</dcterms:modified>
</cp:coreProperties>
</file>