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0"/>
  </p:notesMasterIdLst>
  <p:sldIdLst>
    <p:sldId id="256" r:id="rId2"/>
    <p:sldId id="258" r:id="rId3"/>
    <p:sldId id="330" r:id="rId4"/>
    <p:sldId id="331" r:id="rId5"/>
    <p:sldId id="339" r:id="rId6"/>
    <p:sldId id="335" r:id="rId7"/>
    <p:sldId id="337" r:id="rId8"/>
    <p:sldId id="340" r:id="rId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D16CB7FB-CCA4-48AE-8F7A-7A8F72CE0B33}">
          <p14:sldIdLst>
            <p14:sldId id="256"/>
            <p14:sldId id="258"/>
            <p14:sldId id="330"/>
            <p14:sldId id="331"/>
            <p14:sldId id="339"/>
            <p14:sldId id="335"/>
            <p14:sldId id="337"/>
            <p14:sldId id="340"/>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14" y="96"/>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027BC6-217A-418A-9969-92CD2E8376D0}" type="datetimeFigureOut">
              <a:rPr lang="en-US" smtClean="0"/>
              <a:t>9/13/2024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589578-8FCF-46B0-BB70-0E209C223270}" type="slidenum">
              <a:rPr lang="en-US" smtClean="0"/>
              <a:t>‹N°›</a:t>
            </a:fld>
            <a:endParaRPr lang="en-US"/>
          </a:p>
        </p:txBody>
      </p:sp>
    </p:spTree>
    <p:extLst>
      <p:ext uri="{BB962C8B-B14F-4D97-AF65-F5344CB8AC3E}">
        <p14:creationId xmlns:p14="http://schemas.microsoft.com/office/powerpoint/2010/main" val="1783096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38D22C9-8241-4A2F-90BF-8D8B9DB93122}" type="datetime1">
              <a:rPr lang="en-US" smtClean="0"/>
              <a:t>9/13/2024</a:t>
            </a:fld>
            <a:endParaRPr lang="en-US"/>
          </a:p>
        </p:txBody>
      </p:sp>
      <p:sp>
        <p:nvSpPr>
          <p:cNvPr id="5" name="Footer Placeholder 4"/>
          <p:cNvSpPr>
            <a:spLocks noGrp="1"/>
          </p:cNvSpPr>
          <p:nvPr>
            <p:ph type="ftr" sz="quarter" idx="11"/>
          </p:nvPr>
        </p:nvSpPr>
        <p:spPr/>
        <p:txBody>
          <a:bodyPr/>
          <a:lstStyle/>
          <a:p>
            <a:r>
              <a:rPr lang="en-US"/>
              <a:t>Graphes de données - modèles</a:t>
            </a:r>
          </a:p>
        </p:txBody>
      </p:sp>
      <p:sp>
        <p:nvSpPr>
          <p:cNvPr id="6" name="Slide Number Placeholder 5"/>
          <p:cNvSpPr>
            <a:spLocks noGrp="1"/>
          </p:cNvSpPr>
          <p:nvPr>
            <p:ph type="sldNum" sz="quarter" idx="12"/>
          </p:nvPr>
        </p:nvSpPr>
        <p:spPr/>
        <p:txBody>
          <a:bodyPr/>
          <a:lstStyle/>
          <a:p>
            <a:fld id="{50488829-712A-49CD-A5AC-8F60246B7228}" type="slidenum">
              <a:rPr lang="en-US" smtClean="0"/>
              <a:t>‹N°›</a:t>
            </a:fld>
            <a:endParaRPr lang="en-US"/>
          </a:p>
        </p:txBody>
      </p:sp>
    </p:spTree>
    <p:extLst>
      <p:ext uri="{BB962C8B-B14F-4D97-AF65-F5344CB8AC3E}">
        <p14:creationId xmlns:p14="http://schemas.microsoft.com/office/powerpoint/2010/main" val="1208521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7FA285A-A5B1-4EAE-8D5F-007CA3DF7C68}" type="datetime1">
              <a:rPr lang="en-US" smtClean="0"/>
              <a:t>9/13/2024</a:t>
            </a:fld>
            <a:endParaRPr lang="en-US"/>
          </a:p>
        </p:txBody>
      </p:sp>
      <p:sp>
        <p:nvSpPr>
          <p:cNvPr id="5" name="Footer Placeholder 4"/>
          <p:cNvSpPr>
            <a:spLocks noGrp="1"/>
          </p:cNvSpPr>
          <p:nvPr>
            <p:ph type="ftr" sz="quarter" idx="11"/>
          </p:nvPr>
        </p:nvSpPr>
        <p:spPr/>
        <p:txBody>
          <a:bodyPr/>
          <a:lstStyle/>
          <a:p>
            <a:r>
              <a:rPr lang="en-US"/>
              <a:t>Graphes de données - modèles</a:t>
            </a:r>
          </a:p>
        </p:txBody>
      </p:sp>
      <p:sp>
        <p:nvSpPr>
          <p:cNvPr id="6" name="Slide Number Placeholder 5"/>
          <p:cNvSpPr>
            <a:spLocks noGrp="1"/>
          </p:cNvSpPr>
          <p:nvPr>
            <p:ph type="sldNum" sz="quarter" idx="12"/>
          </p:nvPr>
        </p:nvSpPr>
        <p:spPr/>
        <p:txBody>
          <a:bodyPr/>
          <a:lstStyle/>
          <a:p>
            <a:fld id="{50488829-712A-49CD-A5AC-8F60246B7228}" type="slidenum">
              <a:rPr lang="en-US" smtClean="0"/>
              <a:t>‹N°›</a:t>
            </a:fld>
            <a:endParaRPr lang="en-US"/>
          </a:p>
        </p:txBody>
      </p:sp>
    </p:spTree>
    <p:extLst>
      <p:ext uri="{BB962C8B-B14F-4D97-AF65-F5344CB8AC3E}">
        <p14:creationId xmlns:p14="http://schemas.microsoft.com/office/powerpoint/2010/main" val="42409240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C2E8340-3D59-4371-8C2B-851F3EC7153A}" type="datetime1">
              <a:rPr lang="en-US" smtClean="0"/>
              <a:t>9/13/2024</a:t>
            </a:fld>
            <a:endParaRPr lang="en-US"/>
          </a:p>
        </p:txBody>
      </p:sp>
      <p:sp>
        <p:nvSpPr>
          <p:cNvPr id="5" name="Footer Placeholder 4"/>
          <p:cNvSpPr>
            <a:spLocks noGrp="1"/>
          </p:cNvSpPr>
          <p:nvPr>
            <p:ph type="ftr" sz="quarter" idx="11"/>
          </p:nvPr>
        </p:nvSpPr>
        <p:spPr/>
        <p:txBody>
          <a:bodyPr/>
          <a:lstStyle/>
          <a:p>
            <a:r>
              <a:rPr lang="en-US"/>
              <a:t>Graphes de données - modèles</a:t>
            </a:r>
          </a:p>
        </p:txBody>
      </p:sp>
      <p:sp>
        <p:nvSpPr>
          <p:cNvPr id="6" name="Slide Number Placeholder 5"/>
          <p:cNvSpPr>
            <a:spLocks noGrp="1"/>
          </p:cNvSpPr>
          <p:nvPr>
            <p:ph type="sldNum" sz="quarter" idx="12"/>
          </p:nvPr>
        </p:nvSpPr>
        <p:spPr/>
        <p:txBody>
          <a:bodyPr/>
          <a:lstStyle/>
          <a:p>
            <a:fld id="{50488829-712A-49CD-A5AC-8F60246B7228}" type="slidenum">
              <a:rPr lang="en-US" smtClean="0"/>
              <a:t>‹N°›</a:t>
            </a:fld>
            <a:endParaRPr lang="en-US"/>
          </a:p>
        </p:txBody>
      </p:sp>
    </p:spTree>
    <p:extLst>
      <p:ext uri="{BB962C8B-B14F-4D97-AF65-F5344CB8AC3E}">
        <p14:creationId xmlns:p14="http://schemas.microsoft.com/office/powerpoint/2010/main" val="1824471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B00C4B-7A79-46BC-A79D-18A45F4310EE}" type="datetime1">
              <a:rPr lang="en-US" smtClean="0"/>
              <a:t>9/13/2024</a:t>
            </a:fld>
            <a:endParaRPr lang="en-US"/>
          </a:p>
        </p:txBody>
      </p:sp>
      <p:sp>
        <p:nvSpPr>
          <p:cNvPr id="5" name="Footer Placeholder 4"/>
          <p:cNvSpPr>
            <a:spLocks noGrp="1"/>
          </p:cNvSpPr>
          <p:nvPr>
            <p:ph type="ftr" sz="quarter" idx="11"/>
          </p:nvPr>
        </p:nvSpPr>
        <p:spPr/>
        <p:txBody>
          <a:bodyPr/>
          <a:lstStyle/>
          <a:p>
            <a:r>
              <a:rPr lang="en-US"/>
              <a:t>Graphes de données - modèles</a:t>
            </a:r>
          </a:p>
        </p:txBody>
      </p:sp>
      <p:sp>
        <p:nvSpPr>
          <p:cNvPr id="6" name="Slide Number Placeholder 5"/>
          <p:cNvSpPr>
            <a:spLocks noGrp="1"/>
          </p:cNvSpPr>
          <p:nvPr>
            <p:ph type="sldNum" sz="quarter" idx="12"/>
          </p:nvPr>
        </p:nvSpPr>
        <p:spPr/>
        <p:txBody>
          <a:bodyPr/>
          <a:lstStyle/>
          <a:p>
            <a:fld id="{50488829-712A-49CD-A5AC-8F60246B7228}" type="slidenum">
              <a:rPr lang="en-US" smtClean="0"/>
              <a:t>‹N°›</a:t>
            </a:fld>
            <a:endParaRPr lang="en-US"/>
          </a:p>
        </p:txBody>
      </p:sp>
    </p:spTree>
    <p:extLst>
      <p:ext uri="{BB962C8B-B14F-4D97-AF65-F5344CB8AC3E}">
        <p14:creationId xmlns:p14="http://schemas.microsoft.com/office/powerpoint/2010/main" val="41495400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7E90DA5-C952-49B1-8EA4-324D38C9FB0C}" type="datetime1">
              <a:rPr lang="en-US" smtClean="0"/>
              <a:t>9/13/2024</a:t>
            </a:fld>
            <a:endParaRPr lang="en-US"/>
          </a:p>
        </p:txBody>
      </p:sp>
      <p:sp>
        <p:nvSpPr>
          <p:cNvPr id="5" name="Footer Placeholder 4"/>
          <p:cNvSpPr>
            <a:spLocks noGrp="1"/>
          </p:cNvSpPr>
          <p:nvPr>
            <p:ph type="ftr" sz="quarter" idx="11"/>
          </p:nvPr>
        </p:nvSpPr>
        <p:spPr/>
        <p:txBody>
          <a:bodyPr/>
          <a:lstStyle/>
          <a:p>
            <a:r>
              <a:rPr lang="en-US"/>
              <a:t>Graphes de données - modèles</a:t>
            </a:r>
          </a:p>
        </p:txBody>
      </p:sp>
      <p:sp>
        <p:nvSpPr>
          <p:cNvPr id="6" name="Slide Number Placeholder 5"/>
          <p:cNvSpPr>
            <a:spLocks noGrp="1"/>
          </p:cNvSpPr>
          <p:nvPr>
            <p:ph type="sldNum" sz="quarter" idx="12"/>
          </p:nvPr>
        </p:nvSpPr>
        <p:spPr/>
        <p:txBody>
          <a:bodyPr/>
          <a:lstStyle/>
          <a:p>
            <a:fld id="{50488829-712A-49CD-A5AC-8F60246B7228}" type="slidenum">
              <a:rPr lang="en-US" smtClean="0"/>
              <a:t>‹N°›</a:t>
            </a:fld>
            <a:endParaRPr lang="en-US"/>
          </a:p>
        </p:txBody>
      </p:sp>
    </p:spTree>
    <p:extLst>
      <p:ext uri="{BB962C8B-B14F-4D97-AF65-F5344CB8AC3E}">
        <p14:creationId xmlns:p14="http://schemas.microsoft.com/office/powerpoint/2010/main" val="22503127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55234B3-EA70-4B58-89DE-FB3080CC4017}" type="datetime1">
              <a:rPr lang="en-US" smtClean="0"/>
              <a:t>9/13/2024</a:t>
            </a:fld>
            <a:endParaRPr lang="en-US"/>
          </a:p>
        </p:txBody>
      </p:sp>
      <p:sp>
        <p:nvSpPr>
          <p:cNvPr id="6" name="Footer Placeholder 5"/>
          <p:cNvSpPr>
            <a:spLocks noGrp="1"/>
          </p:cNvSpPr>
          <p:nvPr>
            <p:ph type="ftr" sz="quarter" idx="11"/>
          </p:nvPr>
        </p:nvSpPr>
        <p:spPr/>
        <p:txBody>
          <a:bodyPr/>
          <a:lstStyle/>
          <a:p>
            <a:r>
              <a:rPr lang="en-US"/>
              <a:t>Graphes de données - modèles</a:t>
            </a:r>
          </a:p>
        </p:txBody>
      </p:sp>
      <p:sp>
        <p:nvSpPr>
          <p:cNvPr id="7" name="Slide Number Placeholder 6"/>
          <p:cNvSpPr>
            <a:spLocks noGrp="1"/>
          </p:cNvSpPr>
          <p:nvPr>
            <p:ph type="sldNum" sz="quarter" idx="12"/>
          </p:nvPr>
        </p:nvSpPr>
        <p:spPr/>
        <p:txBody>
          <a:bodyPr/>
          <a:lstStyle/>
          <a:p>
            <a:fld id="{50488829-712A-49CD-A5AC-8F60246B7228}" type="slidenum">
              <a:rPr lang="en-US" smtClean="0"/>
              <a:t>‹N°›</a:t>
            </a:fld>
            <a:endParaRPr lang="en-US"/>
          </a:p>
        </p:txBody>
      </p:sp>
    </p:spTree>
    <p:extLst>
      <p:ext uri="{BB962C8B-B14F-4D97-AF65-F5344CB8AC3E}">
        <p14:creationId xmlns:p14="http://schemas.microsoft.com/office/powerpoint/2010/main" val="15093524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024AFCD-27A3-46F0-9BB6-23B9F4D698B6}" type="datetime1">
              <a:rPr lang="en-US" smtClean="0"/>
              <a:t>9/13/2024</a:t>
            </a:fld>
            <a:endParaRPr lang="en-US"/>
          </a:p>
        </p:txBody>
      </p:sp>
      <p:sp>
        <p:nvSpPr>
          <p:cNvPr id="8" name="Footer Placeholder 7"/>
          <p:cNvSpPr>
            <a:spLocks noGrp="1"/>
          </p:cNvSpPr>
          <p:nvPr>
            <p:ph type="ftr" sz="quarter" idx="11"/>
          </p:nvPr>
        </p:nvSpPr>
        <p:spPr/>
        <p:txBody>
          <a:bodyPr/>
          <a:lstStyle/>
          <a:p>
            <a:r>
              <a:rPr lang="en-US"/>
              <a:t>Graphes de données - modèles</a:t>
            </a:r>
          </a:p>
        </p:txBody>
      </p:sp>
      <p:sp>
        <p:nvSpPr>
          <p:cNvPr id="9" name="Slide Number Placeholder 8"/>
          <p:cNvSpPr>
            <a:spLocks noGrp="1"/>
          </p:cNvSpPr>
          <p:nvPr>
            <p:ph type="sldNum" sz="quarter" idx="12"/>
          </p:nvPr>
        </p:nvSpPr>
        <p:spPr/>
        <p:txBody>
          <a:bodyPr/>
          <a:lstStyle/>
          <a:p>
            <a:fld id="{50488829-712A-49CD-A5AC-8F60246B7228}" type="slidenum">
              <a:rPr lang="en-US" smtClean="0"/>
              <a:t>‹N°›</a:t>
            </a:fld>
            <a:endParaRPr lang="en-US"/>
          </a:p>
        </p:txBody>
      </p:sp>
    </p:spTree>
    <p:extLst>
      <p:ext uri="{BB962C8B-B14F-4D97-AF65-F5344CB8AC3E}">
        <p14:creationId xmlns:p14="http://schemas.microsoft.com/office/powerpoint/2010/main" val="3836484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3083489-CA23-4B62-86B4-B1278B4F2E5D}" type="datetime1">
              <a:rPr lang="en-US" smtClean="0"/>
              <a:t>9/13/2024</a:t>
            </a:fld>
            <a:endParaRPr lang="en-US"/>
          </a:p>
        </p:txBody>
      </p:sp>
      <p:sp>
        <p:nvSpPr>
          <p:cNvPr id="4" name="Footer Placeholder 3"/>
          <p:cNvSpPr>
            <a:spLocks noGrp="1"/>
          </p:cNvSpPr>
          <p:nvPr>
            <p:ph type="ftr" sz="quarter" idx="11"/>
          </p:nvPr>
        </p:nvSpPr>
        <p:spPr/>
        <p:txBody>
          <a:bodyPr/>
          <a:lstStyle/>
          <a:p>
            <a:r>
              <a:rPr lang="en-US"/>
              <a:t>Graphes de données - modèles</a:t>
            </a:r>
          </a:p>
        </p:txBody>
      </p:sp>
      <p:sp>
        <p:nvSpPr>
          <p:cNvPr id="5" name="Slide Number Placeholder 4"/>
          <p:cNvSpPr>
            <a:spLocks noGrp="1"/>
          </p:cNvSpPr>
          <p:nvPr>
            <p:ph type="sldNum" sz="quarter" idx="12"/>
          </p:nvPr>
        </p:nvSpPr>
        <p:spPr/>
        <p:txBody>
          <a:bodyPr/>
          <a:lstStyle/>
          <a:p>
            <a:fld id="{50488829-712A-49CD-A5AC-8F60246B7228}" type="slidenum">
              <a:rPr lang="en-US" smtClean="0"/>
              <a:t>‹N°›</a:t>
            </a:fld>
            <a:endParaRPr lang="en-US"/>
          </a:p>
        </p:txBody>
      </p:sp>
    </p:spTree>
    <p:extLst>
      <p:ext uri="{BB962C8B-B14F-4D97-AF65-F5344CB8AC3E}">
        <p14:creationId xmlns:p14="http://schemas.microsoft.com/office/powerpoint/2010/main" val="27265957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9A193B-D149-425E-BCBA-25A9AEF2DEE2}" type="datetime1">
              <a:rPr lang="en-US" smtClean="0"/>
              <a:t>9/13/2024</a:t>
            </a:fld>
            <a:endParaRPr lang="en-US"/>
          </a:p>
        </p:txBody>
      </p:sp>
      <p:sp>
        <p:nvSpPr>
          <p:cNvPr id="3" name="Footer Placeholder 2"/>
          <p:cNvSpPr>
            <a:spLocks noGrp="1"/>
          </p:cNvSpPr>
          <p:nvPr>
            <p:ph type="ftr" sz="quarter" idx="11"/>
          </p:nvPr>
        </p:nvSpPr>
        <p:spPr/>
        <p:txBody>
          <a:bodyPr/>
          <a:lstStyle/>
          <a:p>
            <a:r>
              <a:rPr lang="en-US"/>
              <a:t>Graphes de données - modèles</a:t>
            </a:r>
            <a:endParaRPr lang="en-US" dirty="0"/>
          </a:p>
        </p:txBody>
      </p:sp>
      <p:sp>
        <p:nvSpPr>
          <p:cNvPr id="4" name="Slide Number Placeholder 3"/>
          <p:cNvSpPr>
            <a:spLocks noGrp="1"/>
          </p:cNvSpPr>
          <p:nvPr>
            <p:ph type="sldNum" sz="quarter" idx="12"/>
          </p:nvPr>
        </p:nvSpPr>
        <p:spPr/>
        <p:txBody>
          <a:bodyPr/>
          <a:lstStyle/>
          <a:p>
            <a:fld id="{50488829-712A-49CD-A5AC-8F60246B7228}" type="slidenum">
              <a:rPr lang="en-US" smtClean="0"/>
              <a:t>‹N°›</a:t>
            </a:fld>
            <a:endParaRPr lang="en-US"/>
          </a:p>
        </p:txBody>
      </p:sp>
    </p:spTree>
    <p:extLst>
      <p:ext uri="{BB962C8B-B14F-4D97-AF65-F5344CB8AC3E}">
        <p14:creationId xmlns:p14="http://schemas.microsoft.com/office/powerpoint/2010/main" val="5691018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38A47D1-7E92-4F26-B2F0-19AA1100AFD3}" type="datetime1">
              <a:rPr lang="en-US" smtClean="0"/>
              <a:t>9/13/2024</a:t>
            </a:fld>
            <a:endParaRPr lang="en-US"/>
          </a:p>
        </p:txBody>
      </p:sp>
      <p:sp>
        <p:nvSpPr>
          <p:cNvPr id="6" name="Footer Placeholder 5"/>
          <p:cNvSpPr>
            <a:spLocks noGrp="1"/>
          </p:cNvSpPr>
          <p:nvPr>
            <p:ph type="ftr" sz="quarter" idx="11"/>
          </p:nvPr>
        </p:nvSpPr>
        <p:spPr/>
        <p:txBody>
          <a:bodyPr/>
          <a:lstStyle/>
          <a:p>
            <a:r>
              <a:rPr lang="en-US"/>
              <a:t>Graphes de données - modèles</a:t>
            </a:r>
          </a:p>
        </p:txBody>
      </p:sp>
      <p:sp>
        <p:nvSpPr>
          <p:cNvPr id="7" name="Slide Number Placeholder 6"/>
          <p:cNvSpPr>
            <a:spLocks noGrp="1"/>
          </p:cNvSpPr>
          <p:nvPr>
            <p:ph type="sldNum" sz="quarter" idx="12"/>
          </p:nvPr>
        </p:nvSpPr>
        <p:spPr/>
        <p:txBody>
          <a:bodyPr/>
          <a:lstStyle/>
          <a:p>
            <a:fld id="{50488829-712A-49CD-A5AC-8F60246B7228}" type="slidenum">
              <a:rPr lang="en-US" smtClean="0"/>
              <a:t>‹N°›</a:t>
            </a:fld>
            <a:endParaRPr lang="en-US"/>
          </a:p>
        </p:txBody>
      </p:sp>
    </p:spTree>
    <p:extLst>
      <p:ext uri="{BB962C8B-B14F-4D97-AF65-F5344CB8AC3E}">
        <p14:creationId xmlns:p14="http://schemas.microsoft.com/office/powerpoint/2010/main" val="1130616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078A002-DBBD-4865-8D5A-9344768495BF}" type="datetime1">
              <a:rPr lang="en-US" smtClean="0"/>
              <a:t>9/13/2024</a:t>
            </a:fld>
            <a:endParaRPr lang="en-US"/>
          </a:p>
        </p:txBody>
      </p:sp>
      <p:sp>
        <p:nvSpPr>
          <p:cNvPr id="6" name="Footer Placeholder 5"/>
          <p:cNvSpPr>
            <a:spLocks noGrp="1"/>
          </p:cNvSpPr>
          <p:nvPr>
            <p:ph type="ftr" sz="quarter" idx="11"/>
          </p:nvPr>
        </p:nvSpPr>
        <p:spPr/>
        <p:txBody>
          <a:bodyPr/>
          <a:lstStyle/>
          <a:p>
            <a:r>
              <a:rPr lang="en-US"/>
              <a:t>Graphes de données - modèles</a:t>
            </a:r>
          </a:p>
        </p:txBody>
      </p:sp>
      <p:sp>
        <p:nvSpPr>
          <p:cNvPr id="7" name="Slide Number Placeholder 6"/>
          <p:cNvSpPr>
            <a:spLocks noGrp="1"/>
          </p:cNvSpPr>
          <p:nvPr>
            <p:ph type="sldNum" sz="quarter" idx="12"/>
          </p:nvPr>
        </p:nvSpPr>
        <p:spPr/>
        <p:txBody>
          <a:bodyPr/>
          <a:lstStyle/>
          <a:p>
            <a:fld id="{50488829-712A-49CD-A5AC-8F60246B7228}" type="slidenum">
              <a:rPr lang="en-US" smtClean="0"/>
              <a:t>‹N°›</a:t>
            </a:fld>
            <a:endParaRPr lang="en-US"/>
          </a:p>
        </p:txBody>
      </p:sp>
    </p:spTree>
    <p:extLst>
      <p:ext uri="{BB962C8B-B14F-4D97-AF65-F5344CB8AC3E}">
        <p14:creationId xmlns:p14="http://schemas.microsoft.com/office/powerpoint/2010/main" val="1853205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CFAA10-05C0-444B-83DE-443F01CE8D4A}" type="datetime1">
              <a:rPr lang="en-US" smtClean="0"/>
              <a:t>9/13/2024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Graphes de données - modèles</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488829-712A-49CD-A5AC-8F60246B7228}" type="slidenum">
              <a:rPr lang="en-US" smtClean="0"/>
              <a:t>‹N°›</a:t>
            </a:fld>
            <a:endParaRPr lang="en-US"/>
          </a:p>
        </p:txBody>
      </p:sp>
    </p:spTree>
    <p:extLst>
      <p:ext uri="{BB962C8B-B14F-4D97-AF65-F5344CB8AC3E}">
        <p14:creationId xmlns:p14="http://schemas.microsoft.com/office/powerpoint/2010/main" val="8276643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ci.mines-stetienne.fr/cps2/course/tfsd/" TargetMode="External"/><Relationship Id="rId2" Type="http://schemas.openxmlformats.org/officeDocument/2006/relationships/hyperlink" Target="https://maxime.lefrancois.info/"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hyperlink" Target="https://ci.mines-stetienne.fr/cps2/course/tfsd/" TargetMode="External"/><Relationship Id="rId2" Type="http://schemas.openxmlformats.org/officeDocument/2006/relationships/hyperlink" Target="https://maxime.lefrancois.info/"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Technological foundations of software development</a:t>
            </a:r>
            <a:endParaRPr lang="fr-FR" dirty="0"/>
          </a:p>
        </p:txBody>
      </p:sp>
      <p:sp>
        <p:nvSpPr>
          <p:cNvPr id="6" name="Subtitle 5"/>
          <p:cNvSpPr>
            <a:spLocks noGrp="1"/>
          </p:cNvSpPr>
          <p:nvPr>
            <p:ph type="subTitle" idx="1"/>
          </p:nvPr>
        </p:nvSpPr>
        <p:spPr/>
        <p:txBody>
          <a:bodyPr/>
          <a:lstStyle/>
          <a:p>
            <a:r>
              <a:rPr lang="en-US" dirty="0"/>
              <a:t>Syllabus and course organization</a:t>
            </a:r>
            <a:endParaRPr lang="fr-FR" dirty="0"/>
          </a:p>
        </p:txBody>
      </p:sp>
      <p:sp>
        <p:nvSpPr>
          <p:cNvPr id="7" name="TextBox 4">
            <a:extLst>
              <a:ext uri="{FF2B5EF4-FFF2-40B4-BE49-F238E27FC236}">
                <a16:creationId xmlns:a16="http://schemas.microsoft.com/office/drawing/2014/main" id="{11677C0E-8119-4821-B091-9B63011098E6}"/>
              </a:ext>
            </a:extLst>
          </p:cNvPr>
          <p:cNvSpPr txBox="1"/>
          <p:nvPr/>
        </p:nvSpPr>
        <p:spPr>
          <a:xfrm>
            <a:off x="100584" y="5903893"/>
            <a:ext cx="11183574" cy="954107"/>
          </a:xfrm>
          <a:prstGeom prst="rect">
            <a:avLst/>
          </a:prstGeom>
          <a:noFill/>
        </p:spPr>
        <p:txBody>
          <a:bodyPr wrap="none" rtlCol="0">
            <a:spAutoFit/>
          </a:bodyPr>
          <a:lstStyle/>
          <a:p>
            <a:r>
              <a:rPr lang="en-US" sz="1400" dirty="0"/>
              <a:t>ICM – Computer Science Major – Course unit on Technological foundations of computer science</a:t>
            </a:r>
          </a:p>
          <a:p>
            <a:r>
              <a:rPr lang="en-US" sz="1400" dirty="0"/>
              <a:t>M1 Cyber Physical and Social Systems – Course unit on CPS2 engineering and development, Part 2: Technological foundations of software development</a:t>
            </a:r>
          </a:p>
          <a:p>
            <a:r>
              <a:rPr lang="en-US" sz="1400" dirty="0"/>
              <a:t>Maxime </a:t>
            </a:r>
            <a:r>
              <a:rPr lang="en-US" sz="1400" dirty="0" err="1"/>
              <a:t>Lefrançois</a:t>
            </a:r>
            <a:r>
              <a:rPr lang="en-US" sz="1400" dirty="0"/>
              <a:t> </a:t>
            </a:r>
            <a:r>
              <a:rPr lang="en-US" sz="1400" dirty="0">
                <a:hlinkClick r:id="rId2"/>
              </a:rPr>
              <a:t>https://maxime-lefrancois.info</a:t>
            </a:r>
            <a:r>
              <a:rPr lang="en-US" sz="1400" dirty="0"/>
              <a:t> </a:t>
            </a:r>
          </a:p>
          <a:p>
            <a:r>
              <a:rPr lang="en-US" sz="1400" dirty="0"/>
              <a:t>online: </a:t>
            </a:r>
            <a:r>
              <a:rPr lang="en-US" sz="1400" dirty="0">
                <a:hlinkClick r:id="rId3"/>
              </a:rPr>
              <a:t>https://ci.mines-stetienne.fr/cps2/course/tfsd/</a:t>
            </a:r>
            <a:r>
              <a:rPr lang="en-US" sz="1400" dirty="0"/>
              <a:t> </a:t>
            </a:r>
          </a:p>
        </p:txBody>
      </p:sp>
    </p:spTree>
    <p:extLst>
      <p:ext uri="{BB962C8B-B14F-4D97-AF65-F5344CB8AC3E}">
        <p14:creationId xmlns:p14="http://schemas.microsoft.com/office/powerpoint/2010/main" val="25104478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Objectives of the course</a:t>
            </a:r>
            <a:endParaRPr lang="fr-FR" dirty="0"/>
          </a:p>
        </p:txBody>
      </p:sp>
      <p:sp>
        <p:nvSpPr>
          <p:cNvPr id="4" name="Slide Number Placeholder 3"/>
          <p:cNvSpPr>
            <a:spLocks noGrp="1"/>
          </p:cNvSpPr>
          <p:nvPr>
            <p:ph type="sldNum" sz="quarter" idx="12"/>
          </p:nvPr>
        </p:nvSpPr>
        <p:spPr/>
        <p:txBody>
          <a:bodyPr/>
          <a:lstStyle/>
          <a:p>
            <a:fld id="{50488829-712A-49CD-A5AC-8F60246B7228}" type="slidenum">
              <a:rPr lang="en-US" smtClean="0"/>
              <a:t>2</a:t>
            </a:fld>
            <a:endParaRPr lang="en-US"/>
          </a:p>
        </p:txBody>
      </p:sp>
      <p:sp>
        <p:nvSpPr>
          <p:cNvPr id="12" name="TextBox 11"/>
          <p:cNvSpPr txBox="1"/>
          <p:nvPr/>
        </p:nvSpPr>
        <p:spPr>
          <a:xfrm>
            <a:off x="356359" y="1559942"/>
            <a:ext cx="10674497" cy="4031873"/>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3200" dirty="0"/>
              <a:t>This course aims to discover the tools and methods that are fundamental to any modern software development project. You will learn how to be efficient with your development environment, and you will discover</a:t>
            </a:r>
          </a:p>
          <a:p>
            <a:r>
              <a:rPr lang="en-US" sz="3200" dirty="0"/>
              <a:t>- The concepts involved throughout the development and release of computer systems</a:t>
            </a:r>
          </a:p>
          <a:p>
            <a:r>
              <a:rPr lang="en-US" sz="3200" dirty="0"/>
              <a:t>- Modern tools and methods for developing and releasing software systems</a:t>
            </a:r>
          </a:p>
        </p:txBody>
      </p:sp>
      <p:sp>
        <p:nvSpPr>
          <p:cNvPr id="7" name="Rectangle 6"/>
          <p:cNvSpPr/>
          <p:nvPr/>
        </p:nvSpPr>
        <p:spPr>
          <a:xfrm>
            <a:off x="2708296" y="5852818"/>
            <a:ext cx="6309360" cy="69592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t>you should use your own laptop.</a:t>
            </a:r>
          </a:p>
        </p:txBody>
      </p:sp>
    </p:spTree>
    <p:extLst>
      <p:ext uri="{BB962C8B-B14F-4D97-AF65-F5344CB8AC3E}">
        <p14:creationId xmlns:p14="http://schemas.microsoft.com/office/powerpoint/2010/main" val="34011506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56667"/>
            <a:ext cx="10515600" cy="1325563"/>
          </a:xfrm>
        </p:spPr>
        <p:txBody>
          <a:bodyPr/>
          <a:lstStyle/>
          <a:p>
            <a:r>
              <a:rPr lang="en-US" dirty="0"/>
              <a:t>Organization of the course</a:t>
            </a:r>
            <a:endParaRPr lang="fr-FR" dirty="0"/>
          </a:p>
        </p:txBody>
      </p:sp>
      <p:sp>
        <p:nvSpPr>
          <p:cNvPr id="3" name="Slide Number Placeholder 2"/>
          <p:cNvSpPr>
            <a:spLocks noGrp="1"/>
          </p:cNvSpPr>
          <p:nvPr>
            <p:ph type="sldNum" sz="quarter" idx="12"/>
          </p:nvPr>
        </p:nvSpPr>
        <p:spPr/>
        <p:txBody>
          <a:bodyPr/>
          <a:lstStyle/>
          <a:p>
            <a:fld id="{50488829-712A-49CD-A5AC-8F60246B7228}" type="slidenum">
              <a:rPr lang="en-US" smtClean="0"/>
              <a:t>3</a:t>
            </a:fld>
            <a:endParaRPr lang="en-US"/>
          </a:p>
        </p:txBody>
      </p:sp>
      <p:sp>
        <p:nvSpPr>
          <p:cNvPr id="4" name="TextBox 3"/>
          <p:cNvSpPr txBox="1"/>
          <p:nvPr/>
        </p:nvSpPr>
        <p:spPr>
          <a:xfrm>
            <a:off x="356359" y="1336266"/>
            <a:ext cx="10674497" cy="181588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fr-FR" sz="2800" b="1" dirty="0"/>
              <a:t>8 main lectures of 1h30</a:t>
            </a:r>
          </a:p>
          <a:p>
            <a:r>
              <a:rPr lang="fr-FR" sz="2800" b="1" dirty="0"/>
              <a:t>+ sessions for </a:t>
            </a:r>
            <a:r>
              <a:rPr lang="fr-FR" sz="2800" b="1" dirty="0" err="1"/>
              <a:t>practical</a:t>
            </a:r>
            <a:r>
              <a:rPr lang="fr-FR" sz="2800" b="1" dirty="0"/>
              <a:t> </a:t>
            </a:r>
            <a:r>
              <a:rPr lang="fr-FR" sz="2800" b="1" dirty="0" err="1"/>
              <a:t>work</a:t>
            </a:r>
            <a:r>
              <a:rPr lang="fr-FR" sz="2800" b="1" dirty="0"/>
              <a:t> / </a:t>
            </a:r>
            <a:r>
              <a:rPr lang="fr-FR" sz="2800" b="1" dirty="0" err="1"/>
              <a:t>tutorials</a:t>
            </a:r>
            <a:endParaRPr lang="fr-FR" sz="2800" b="1" dirty="0"/>
          </a:p>
          <a:p>
            <a:r>
              <a:rPr lang="en-US" sz="2800" dirty="0"/>
              <a:t>each session addresses a set of important notions, </a:t>
            </a:r>
          </a:p>
          <a:p>
            <a:r>
              <a:rPr lang="en-US" sz="2800" dirty="0"/>
              <a:t>and illustrates with an arbitrary technology</a:t>
            </a:r>
          </a:p>
        </p:txBody>
      </p:sp>
      <p:sp>
        <p:nvSpPr>
          <p:cNvPr id="6" name="Title 1">
            <a:extLst>
              <a:ext uri="{FF2B5EF4-FFF2-40B4-BE49-F238E27FC236}">
                <a16:creationId xmlns:a16="http://schemas.microsoft.com/office/drawing/2014/main" id="{08ED4FD0-98BD-4384-BBDA-CE4111577ECA}"/>
              </a:ext>
            </a:extLst>
          </p:cNvPr>
          <p:cNvSpPr txBox="1">
            <a:spLocks/>
          </p:cNvSpPr>
          <p:nvPr/>
        </p:nvSpPr>
        <p:spPr>
          <a:xfrm>
            <a:off x="838200" y="3141079"/>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Assessment</a:t>
            </a:r>
            <a:endParaRPr lang="fr-FR" dirty="0"/>
          </a:p>
        </p:txBody>
      </p:sp>
      <p:sp>
        <p:nvSpPr>
          <p:cNvPr id="7" name="TextBox 3">
            <a:extLst>
              <a:ext uri="{FF2B5EF4-FFF2-40B4-BE49-F238E27FC236}">
                <a16:creationId xmlns:a16="http://schemas.microsoft.com/office/drawing/2014/main" id="{FC37B211-6435-4903-A69F-01AA7D75F07C}"/>
              </a:ext>
            </a:extLst>
          </p:cNvPr>
          <p:cNvSpPr txBox="1"/>
          <p:nvPr/>
        </p:nvSpPr>
        <p:spPr>
          <a:xfrm>
            <a:off x="356359" y="4108417"/>
            <a:ext cx="11607041" cy="181588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2800" dirty="0"/>
              <a:t>Each of the 8 sessions contains a number of exercises, which need to be handed in. </a:t>
            </a:r>
          </a:p>
          <a:p>
            <a:r>
              <a:rPr lang="en-US" sz="2800" dirty="0"/>
              <a:t>Most assignments are individual. The screenshots and commits are time-stamped and nominative.</a:t>
            </a:r>
          </a:p>
        </p:txBody>
      </p:sp>
      <p:sp>
        <p:nvSpPr>
          <p:cNvPr id="5" name="Rectangle 4"/>
          <p:cNvSpPr/>
          <p:nvPr/>
        </p:nvSpPr>
        <p:spPr>
          <a:xfrm>
            <a:off x="356359" y="5924299"/>
            <a:ext cx="9473441" cy="6463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r>
              <a:rPr lang="en-US" dirty="0"/>
              <a:t>The course assume that you are comfortable with Java and Python.</a:t>
            </a:r>
          </a:p>
          <a:p>
            <a:r>
              <a:rPr lang="en-US" dirty="0"/>
              <a:t>Many of the exercises are assumed to be applied on some academic or personal project.</a:t>
            </a:r>
          </a:p>
        </p:txBody>
      </p:sp>
    </p:spTree>
    <p:extLst>
      <p:ext uri="{BB962C8B-B14F-4D97-AF65-F5344CB8AC3E}">
        <p14:creationId xmlns:p14="http://schemas.microsoft.com/office/powerpoint/2010/main" val="21680148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647AFB59-BAAA-4C4C-B958-72791FE32271}"/>
              </a:ext>
            </a:extLst>
          </p:cNvPr>
          <p:cNvSpPr>
            <a:spLocks noGrp="1"/>
          </p:cNvSpPr>
          <p:nvPr>
            <p:ph type="sldNum" sz="quarter" idx="12"/>
          </p:nvPr>
        </p:nvSpPr>
        <p:spPr/>
        <p:txBody>
          <a:bodyPr/>
          <a:lstStyle/>
          <a:p>
            <a:fld id="{50488829-712A-49CD-A5AC-8F60246B7228}" type="slidenum">
              <a:rPr lang="en-US" smtClean="0"/>
              <a:t>4</a:t>
            </a:fld>
            <a:endParaRPr lang="en-US"/>
          </a:p>
        </p:txBody>
      </p:sp>
      <p:sp>
        <p:nvSpPr>
          <p:cNvPr id="6" name="TextBox 6">
            <a:extLst>
              <a:ext uri="{FF2B5EF4-FFF2-40B4-BE49-F238E27FC236}">
                <a16:creationId xmlns:a16="http://schemas.microsoft.com/office/drawing/2014/main" id="{7B488F52-ECD5-40A8-8E64-17A943C54F81}"/>
              </a:ext>
            </a:extLst>
          </p:cNvPr>
          <p:cNvSpPr txBox="1"/>
          <p:nvPr/>
        </p:nvSpPr>
        <p:spPr>
          <a:xfrm>
            <a:off x="838200" y="1005485"/>
            <a:ext cx="10664952" cy="138499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marL="514350" indent="-514350">
              <a:buAutoNum type="arabicPeriod"/>
            </a:pPr>
            <a:r>
              <a:rPr lang="en-US" sz="2800" b="1" dirty="0"/>
              <a:t>Master your working environment</a:t>
            </a:r>
          </a:p>
          <a:p>
            <a:r>
              <a:rPr lang="en-US" sz="2800" dirty="0"/>
              <a:t>Ensure that you are familiar with your computer, your operating system, and the shell-like command-line programming environment</a:t>
            </a:r>
          </a:p>
        </p:txBody>
      </p:sp>
      <p:sp>
        <p:nvSpPr>
          <p:cNvPr id="7" name="Rectangle 6">
            <a:extLst>
              <a:ext uri="{FF2B5EF4-FFF2-40B4-BE49-F238E27FC236}">
                <a16:creationId xmlns:a16="http://schemas.microsoft.com/office/drawing/2014/main" id="{6F48379C-1BDC-41A7-9D11-A4950B2E4AFC}"/>
              </a:ext>
            </a:extLst>
          </p:cNvPr>
          <p:cNvSpPr/>
          <p:nvPr/>
        </p:nvSpPr>
        <p:spPr>
          <a:xfrm>
            <a:off x="838200" y="421059"/>
            <a:ext cx="1556836" cy="5847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a:spAutoFit/>
          </a:bodyPr>
          <a:lstStyle/>
          <a:p>
            <a:r>
              <a:rPr lang="en-US" sz="3200" dirty="0"/>
              <a:t>📅</a:t>
            </a:r>
            <a:r>
              <a:rPr lang="en-US" dirty="0"/>
              <a:t> </a:t>
            </a:r>
            <a:r>
              <a:rPr lang="fr-FR" sz="3200" dirty="0"/>
              <a:t>12/9</a:t>
            </a:r>
          </a:p>
        </p:txBody>
      </p:sp>
      <p:sp>
        <p:nvSpPr>
          <p:cNvPr id="9" name="TextBox 6">
            <a:extLst>
              <a:ext uri="{FF2B5EF4-FFF2-40B4-BE49-F238E27FC236}">
                <a16:creationId xmlns:a16="http://schemas.microsoft.com/office/drawing/2014/main" id="{8773C351-C11D-4E30-B133-443BB4E310EC}"/>
              </a:ext>
            </a:extLst>
          </p:cNvPr>
          <p:cNvSpPr txBox="1"/>
          <p:nvPr/>
        </p:nvSpPr>
        <p:spPr>
          <a:xfrm>
            <a:off x="838200" y="4109581"/>
            <a:ext cx="10664952" cy="138499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2800" b="1" dirty="0"/>
              <a:t>2. Master your development environment and software dependencies</a:t>
            </a:r>
          </a:p>
          <a:p>
            <a:r>
              <a:rPr lang="en-US" sz="2800" dirty="0"/>
              <a:t>Ensure that you are familiar with integrated development environments, as well as the use of dependencies on external versioned libraries.</a:t>
            </a:r>
            <a:endParaRPr lang="fr-FR" sz="2800" dirty="0"/>
          </a:p>
        </p:txBody>
      </p:sp>
      <p:sp>
        <p:nvSpPr>
          <p:cNvPr id="10" name="Rectangle 9">
            <a:extLst>
              <a:ext uri="{FF2B5EF4-FFF2-40B4-BE49-F238E27FC236}">
                <a16:creationId xmlns:a16="http://schemas.microsoft.com/office/drawing/2014/main" id="{52587159-9A7D-436F-8287-F810C366FC2C}"/>
              </a:ext>
            </a:extLst>
          </p:cNvPr>
          <p:cNvSpPr/>
          <p:nvPr/>
        </p:nvSpPr>
        <p:spPr>
          <a:xfrm>
            <a:off x="838200" y="3525155"/>
            <a:ext cx="1556836" cy="5847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a:spAutoFit/>
          </a:bodyPr>
          <a:lstStyle/>
          <a:p>
            <a:r>
              <a:rPr lang="en-US" sz="3200" dirty="0"/>
              <a:t>📅</a:t>
            </a:r>
            <a:r>
              <a:rPr lang="en-US" dirty="0"/>
              <a:t> </a:t>
            </a:r>
            <a:r>
              <a:rPr lang="fr-FR" sz="3200" dirty="0"/>
              <a:t>19/9</a:t>
            </a:r>
          </a:p>
        </p:txBody>
      </p:sp>
      <p:sp>
        <p:nvSpPr>
          <p:cNvPr id="11" name="Rectangle 10">
            <a:extLst>
              <a:ext uri="{FF2B5EF4-FFF2-40B4-BE49-F238E27FC236}">
                <a16:creationId xmlns:a16="http://schemas.microsoft.com/office/drawing/2014/main" id="{7C24BC64-F8FE-4A4F-A6F2-6BC99679F873}"/>
              </a:ext>
            </a:extLst>
          </p:cNvPr>
          <p:cNvSpPr/>
          <p:nvPr/>
        </p:nvSpPr>
        <p:spPr>
          <a:xfrm>
            <a:off x="838200" y="6063962"/>
            <a:ext cx="8787641" cy="5847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r>
              <a:rPr lang="fr-FR" sz="3200" dirty="0"/>
              <a:t>Reports for courses 1-2 are </a:t>
            </a:r>
            <a:r>
              <a:rPr lang="fr-FR" sz="3200" dirty="0" err="1"/>
              <a:t>expected</a:t>
            </a:r>
            <a:r>
              <a:rPr lang="fr-FR" sz="3200" dirty="0"/>
              <a:t>: </a:t>
            </a:r>
            <a:r>
              <a:rPr lang="fr-FR" sz="3200" b="1" dirty="0" err="1"/>
              <a:t>Oct</a:t>
            </a:r>
            <a:r>
              <a:rPr lang="fr-FR" sz="3200" b="1"/>
              <a:t> 15th</a:t>
            </a:r>
            <a:endParaRPr lang="fr-FR" sz="3200" b="1" dirty="0"/>
          </a:p>
        </p:txBody>
      </p:sp>
    </p:spTree>
    <p:extLst>
      <p:ext uri="{BB962C8B-B14F-4D97-AF65-F5344CB8AC3E}">
        <p14:creationId xmlns:p14="http://schemas.microsoft.com/office/powerpoint/2010/main" val="3906643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647AFB59-BAAA-4C4C-B958-72791FE32271}"/>
              </a:ext>
            </a:extLst>
          </p:cNvPr>
          <p:cNvSpPr>
            <a:spLocks noGrp="1"/>
          </p:cNvSpPr>
          <p:nvPr>
            <p:ph type="sldNum" sz="quarter" idx="12"/>
          </p:nvPr>
        </p:nvSpPr>
        <p:spPr/>
        <p:txBody>
          <a:bodyPr/>
          <a:lstStyle/>
          <a:p>
            <a:fld id="{50488829-712A-49CD-A5AC-8F60246B7228}" type="slidenum">
              <a:rPr lang="en-US" smtClean="0"/>
              <a:t>5</a:t>
            </a:fld>
            <a:endParaRPr lang="en-US"/>
          </a:p>
        </p:txBody>
      </p:sp>
      <p:sp>
        <p:nvSpPr>
          <p:cNvPr id="6" name="TextBox 6">
            <a:extLst>
              <a:ext uri="{FF2B5EF4-FFF2-40B4-BE49-F238E27FC236}">
                <a16:creationId xmlns:a16="http://schemas.microsoft.com/office/drawing/2014/main" id="{7B488F52-ECD5-40A8-8E64-17A943C54F81}"/>
              </a:ext>
            </a:extLst>
          </p:cNvPr>
          <p:cNvSpPr txBox="1"/>
          <p:nvPr/>
        </p:nvSpPr>
        <p:spPr>
          <a:xfrm>
            <a:off x="838200" y="720951"/>
            <a:ext cx="10664952" cy="181588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2800" b="1" dirty="0"/>
              <a:t>3. Manage your source code</a:t>
            </a:r>
          </a:p>
          <a:p>
            <a:r>
              <a:rPr lang="en-US" sz="2800" dirty="0"/>
              <a:t>Ensure you are familiar with source code management methodologies and tools, in particular the git software, the </a:t>
            </a:r>
            <a:r>
              <a:rPr lang="en-US" sz="2800" dirty="0" err="1"/>
              <a:t>gitlab</a:t>
            </a:r>
            <a:r>
              <a:rPr lang="en-US" sz="2800" dirty="0"/>
              <a:t> platform used at school, and the </a:t>
            </a:r>
            <a:r>
              <a:rPr lang="en-US" sz="2800" dirty="0" err="1"/>
              <a:t>github</a:t>
            </a:r>
            <a:r>
              <a:rPr lang="en-US" sz="2800" dirty="0"/>
              <a:t> platform.</a:t>
            </a:r>
            <a:endParaRPr lang="fr-FR" sz="2800" dirty="0"/>
          </a:p>
        </p:txBody>
      </p:sp>
      <p:sp>
        <p:nvSpPr>
          <p:cNvPr id="7" name="Rectangle 6">
            <a:extLst>
              <a:ext uri="{FF2B5EF4-FFF2-40B4-BE49-F238E27FC236}">
                <a16:creationId xmlns:a16="http://schemas.microsoft.com/office/drawing/2014/main" id="{6F48379C-1BDC-41A7-9D11-A4950B2E4AFC}"/>
              </a:ext>
            </a:extLst>
          </p:cNvPr>
          <p:cNvSpPr/>
          <p:nvPr/>
        </p:nvSpPr>
        <p:spPr>
          <a:xfrm>
            <a:off x="838200" y="136525"/>
            <a:ext cx="1765227" cy="5847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a:spAutoFit/>
          </a:bodyPr>
          <a:lstStyle/>
          <a:p>
            <a:r>
              <a:rPr lang="en-US" sz="3200" dirty="0"/>
              <a:t>📅</a:t>
            </a:r>
            <a:r>
              <a:rPr lang="en-US" dirty="0"/>
              <a:t> </a:t>
            </a:r>
            <a:r>
              <a:rPr lang="fr-FR" sz="3200" dirty="0"/>
              <a:t>16/10</a:t>
            </a:r>
          </a:p>
        </p:txBody>
      </p:sp>
      <p:sp>
        <p:nvSpPr>
          <p:cNvPr id="9" name="TextBox 6">
            <a:extLst>
              <a:ext uri="{FF2B5EF4-FFF2-40B4-BE49-F238E27FC236}">
                <a16:creationId xmlns:a16="http://schemas.microsoft.com/office/drawing/2014/main" id="{8773C351-C11D-4E30-B133-443BB4E310EC}"/>
              </a:ext>
            </a:extLst>
          </p:cNvPr>
          <p:cNvSpPr txBox="1"/>
          <p:nvPr/>
        </p:nvSpPr>
        <p:spPr>
          <a:xfrm>
            <a:off x="838200" y="3257709"/>
            <a:ext cx="10664952" cy="2677656"/>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2800" b="1" dirty="0"/>
              <a:t>4. Automate build production</a:t>
            </a:r>
          </a:p>
          <a:p>
            <a:r>
              <a:rPr lang="en-US" sz="2800" dirty="0"/>
              <a:t>This session aims to familiarize you with the methods and tools for automating code production: compilation, testing, packaging, deployment, etc. In particular, we will see:</a:t>
            </a:r>
            <a:endParaRPr lang="fr-FR" sz="2800" dirty="0"/>
          </a:p>
          <a:p>
            <a:pPr marL="457200" indent="-457200">
              <a:buFontTx/>
              <a:buChar char="-"/>
            </a:pPr>
            <a:r>
              <a:rPr lang="fr-FR" sz="2800" dirty="0" err="1"/>
              <a:t>make</a:t>
            </a:r>
            <a:endParaRPr lang="fr-FR" sz="2800" dirty="0"/>
          </a:p>
          <a:p>
            <a:pPr marL="457200" indent="-457200">
              <a:buFontTx/>
              <a:buChar char="-"/>
            </a:pPr>
            <a:r>
              <a:rPr lang="fr-FR" sz="2800" dirty="0"/>
              <a:t>Apache Maven</a:t>
            </a:r>
          </a:p>
        </p:txBody>
      </p:sp>
      <p:sp>
        <p:nvSpPr>
          <p:cNvPr id="10" name="Rectangle 9">
            <a:extLst>
              <a:ext uri="{FF2B5EF4-FFF2-40B4-BE49-F238E27FC236}">
                <a16:creationId xmlns:a16="http://schemas.microsoft.com/office/drawing/2014/main" id="{52587159-9A7D-436F-8287-F810C366FC2C}"/>
              </a:ext>
            </a:extLst>
          </p:cNvPr>
          <p:cNvSpPr/>
          <p:nvPr/>
        </p:nvSpPr>
        <p:spPr>
          <a:xfrm>
            <a:off x="838200" y="2673283"/>
            <a:ext cx="1765227" cy="5847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a:spAutoFit/>
          </a:bodyPr>
          <a:lstStyle/>
          <a:p>
            <a:r>
              <a:rPr lang="en-US" sz="3200" dirty="0"/>
              <a:t>📅</a:t>
            </a:r>
            <a:r>
              <a:rPr lang="en-US" dirty="0"/>
              <a:t> </a:t>
            </a:r>
            <a:r>
              <a:rPr lang="fr-FR" sz="3200" dirty="0"/>
              <a:t>24/10</a:t>
            </a:r>
          </a:p>
        </p:txBody>
      </p:sp>
      <p:sp>
        <p:nvSpPr>
          <p:cNvPr id="8" name="Rectangle 7">
            <a:extLst>
              <a:ext uri="{FF2B5EF4-FFF2-40B4-BE49-F238E27FC236}">
                <a16:creationId xmlns:a16="http://schemas.microsoft.com/office/drawing/2014/main" id="{F228A8FF-07AF-467B-8D06-7B2972C305A3}"/>
              </a:ext>
            </a:extLst>
          </p:cNvPr>
          <p:cNvSpPr/>
          <p:nvPr/>
        </p:nvSpPr>
        <p:spPr>
          <a:xfrm>
            <a:off x="838200" y="6063962"/>
            <a:ext cx="8787641" cy="5847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r>
              <a:rPr lang="fr-FR" sz="3200" dirty="0"/>
              <a:t>Reports for courses 3-4 are </a:t>
            </a:r>
            <a:r>
              <a:rPr lang="fr-FR" sz="3200" dirty="0" err="1"/>
              <a:t>expected</a:t>
            </a:r>
            <a:r>
              <a:rPr lang="fr-FR" sz="3200" dirty="0"/>
              <a:t>: </a:t>
            </a:r>
            <a:r>
              <a:rPr lang="fr-FR" sz="3200" b="1" dirty="0" err="1"/>
              <a:t>Nov</a:t>
            </a:r>
            <a:r>
              <a:rPr lang="fr-FR" sz="3200" b="1" dirty="0"/>
              <a:t> 13th</a:t>
            </a:r>
          </a:p>
        </p:txBody>
      </p:sp>
    </p:spTree>
    <p:extLst>
      <p:ext uri="{BB962C8B-B14F-4D97-AF65-F5344CB8AC3E}">
        <p14:creationId xmlns:p14="http://schemas.microsoft.com/office/powerpoint/2010/main" val="27597612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647AFB59-BAAA-4C4C-B958-72791FE32271}"/>
              </a:ext>
            </a:extLst>
          </p:cNvPr>
          <p:cNvSpPr>
            <a:spLocks noGrp="1"/>
          </p:cNvSpPr>
          <p:nvPr>
            <p:ph type="sldNum" sz="quarter" idx="12"/>
          </p:nvPr>
        </p:nvSpPr>
        <p:spPr/>
        <p:txBody>
          <a:bodyPr/>
          <a:lstStyle/>
          <a:p>
            <a:fld id="{50488829-712A-49CD-A5AC-8F60246B7228}" type="slidenum">
              <a:rPr lang="en-US" smtClean="0"/>
              <a:t>6</a:t>
            </a:fld>
            <a:endParaRPr lang="en-US"/>
          </a:p>
        </p:txBody>
      </p:sp>
      <p:sp>
        <p:nvSpPr>
          <p:cNvPr id="5" name="TextBox 6">
            <a:extLst>
              <a:ext uri="{FF2B5EF4-FFF2-40B4-BE49-F238E27FC236}">
                <a16:creationId xmlns:a16="http://schemas.microsoft.com/office/drawing/2014/main" id="{2EC06D69-AD4F-4417-A20E-648E1200D8E7}"/>
              </a:ext>
            </a:extLst>
          </p:cNvPr>
          <p:cNvSpPr txBox="1"/>
          <p:nvPr/>
        </p:nvSpPr>
        <p:spPr>
          <a:xfrm>
            <a:off x="838200" y="1118372"/>
            <a:ext cx="10515600" cy="181588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2800" b="1" dirty="0"/>
              <a:t>5. Debug, log, test, profile, analyze your software</a:t>
            </a:r>
          </a:p>
          <a:p>
            <a:r>
              <a:rPr lang="en-US" sz="2800" dirty="0"/>
              <a:t>This session aims to familiarize you with the methods and tools for debugging, logging, testing, profiling, analyzing your software. </a:t>
            </a:r>
          </a:p>
          <a:p>
            <a:r>
              <a:rPr lang="en-US" sz="2800" dirty="0"/>
              <a:t>In particular, we will cover tools for Java, Python, JavaScript.</a:t>
            </a:r>
          </a:p>
        </p:txBody>
      </p:sp>
      <p:sp>
        <p:nvSpPr>
          <p:cNvPr id="6" name="Rectangle 5">
            <a:extLst>
              <a:ext uri="{FF2B5EF4-FFF2-40B4-BE49-F238E27FC236}">
                <a16:creationId xmlns:a16="http://schemas.microsoft.com/office/drawing/2014/main" id="{7E1E5904-DBA5-458B-AF5C-604F223D0F45}"/>
              </a:ext>
            </a:extLst>
          </p:cNvPr>
          <p:cNvSpPr/>
          <p:nvPr/>
        </p:nvSpPr>
        <p:spPr>
          <a:xfrm>
            <a:off x="838200" y="533946"/>
            <a:ext cx="1765227" cy="5847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a:spAutoFit/>
          </a:bodyPr>
          <a:lstStyle/>
          <a:p>
            <a:r>
              <a:rPr lang="en-US" sz="3200" dirty="0"/>
              <a:t>📅</a:t>
            </a:r>
            <a:r>
              <a:rPr lang="en-US" dirty="0"/>
              <a:t> </a:t>
            </a:r>
            <a:r>
              <a:rPr lang="fr-FR" sz="3200" dirty="0"/>
              <a:t>18/11</a:t>
            </a:r>
          </a:p>
        </p:txBody>
      </p:sp>
      <p:sp>
        <p:nvSpPr>
          <p:cNvPr id="7" name="TextBox 6">
            <a:extLst>
              <a:ext uri="{FF2B5EF4-FFF2-40B4-BE49-F238E27FC236}">
                <a16:creationId xmlns:a16="http://schemas.microsoft.com/office/drawing/2014/main" id="{1AE081DD-B81F-4399-8483-CB7B1BED87ED}"/>
              </a:ext>
            </a:extLst>
          </p:cNvPr>
          <p:cNvSpPr txBox="1"/>
          <p:nvPr/>
        </p:nvSpPr>
        <p:spPr>
          <a:xfrm>
            <a:off x="838200" y="3959108"/>
            <a:ext cx="10515600" cy="181588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2800" b="1" dirty="0"/>
              <a:t>6. Document, license, publish, maintain your software</a:t>
            </a:r>
          </a:p>
          <a:p>
            <a:r>
              <a:rPr lang="en-US" sz="2800" dirty="0"/>
              <a:t>This session aims to familiarize you with the methods and tools for Document, license, publish, maintain your software.</a:t>
            </a:r>
          </a:p>
          <a:p>
            <a:r>
              <a:rPr lang="en-US" sz="2800" dirty="0"/>
              <a:t>In particular, we will cover tools for Java, Python, JavaScript.</a:t>
            </a:r>
          </a:p>
        </p:txBody>
      </p:sp>
      <p:sp>
        <p:nvSpPr>
          <p:cNvPr id="8" name="Rectangle 7">
            <a:extLst>
              <a:ext uri="{FF2B5EF4-FFF2-40B4-BE49-F238E27FC236}">
                <a16:creationId xmlns:a16="http://schemas.microsoft.com/office/drawing/2014/main" id="{78DE4494-743A-429B-B14B-3D9C79E081D6}"/>
              </a:ext>
            </a:extLst>
          </p:cNvPr>
          <p:cNvSpPr/>
          <p:nvPr/>
        </p:nvSpPr>
        <p:spPr>
          <a:xfrm>
            <a:off x="838200" y="3374682"/>
            <a:ext cx="1765227" cy="5847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a:spAutoFit/>
          </a:bodyPr>
          <a:lstStyle/>
          <a:p>
            <a:r>
              <a:rPr lang="en-US" sz="3200" dirty="0"/>
              <a:t>📅</a:t>
            </a:r>
            <a:r>
              <a:rPr lang="en-US" dirty="0"/>
              <a:t> </a:t>
            </a:r>
            <a:r>
              <a:rPr lang="fr-FR" sz="3200" dirty="0"/>
              <a:t>18/11</a:t>
            </a:r>
          </a:p>
        </p:txBody>
      </p:sp>
      <p:sp>
        <p:nvSpPr>
          <p:cNvPr id="9" name="Rectangle 8">
            <a:extLst>
              <a:ext uri="{FF2B5EF4-FFF2-40B4-BE49-F238E27FC236}">
                <a16:creationId xmlns:a16="http://schemas.microsoft.com/office/drawing/2014/main" id="{B28E78B7-5207-48E4-BEDB-744F8409EE08}"/>
              </a:ext>
            </a:extLst>
          </p:cNvPr>
          <p:cNvSpPr/>
          <p:nvPr/>
        </p:nvSpPr>
        <p:spPr>
          <a:xfrm>
            <a:off x="838200" y="6063962"/>
            <a:ext cx="8787641" cy="5847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r>
              <a:rPr lang="fr-FR" sz="3200" dirty="0"/>
              <a:t>Reports for courses 5-6 are </a:t>
            </a:r>
            <a:r>
              <a:rPr lang="fr-FR" sz="3200" dirty="0" err="1"/>
              <a:t>expected</a:t>
            </a:r>
            <a:r>
              <a:rPr lang="fr-FR" sz="3200" dirty="0"/>
              <a:t>: </a:t>
            </a:r>
            <a:r>
              <a:rPr lang="fr-FR" sz="3200" b="1" dirty="0" err="1"/>
              <a:t>Dec</a:t>
            </a:r>
            <a:r>
              <a:rPr lang="fr-FR" sz="3200" b="1" dirty="0"/>
              <a:t> 11th</a:t>
            </a:r>
          </a:p>
        </p:txBody>
      </p:sp>
    </p:spTree>
    <p:extLst>
      <p:ext uri="{BB962C8B-B14F-4D97-AF65-F5344CB8AC3E}">
        <p14:creationId xmlns:p14="http://schemas.microsoft.com/office/powerpoint/2010/main" val="16843306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647AFB59-BAAA-4C4C-B958-72791FE32271}"/>
              </a:ext>
            </a:extLst>
          </p:cNvPr>
          <p:cNvSpPr>
            <a:spLocks noGrp="1"/>
          </p:cNvSpPr>
          <p:nvPr>
            <p:ph type="sldNum" sz="quarter" idx="12"/>
          </p:nvPr>
        </p:nvSpPr>
        <p:spPr/>
        <p:txBody>
          <a:bodyPr/>
          <a:lstStyle/>
          <a:p>
            <a:fld id="{50488829-712A-49CD-A5AC-8F60246B7228}" type="slidenum">
              <a:rPr lang="en-US" smtClean="0"/>
              <a:t>7</a:t>
            </a:fld>
            <a:endParaRPr lang="en-US"/>
          </a:p>
        </p:txBody>
      </p:sp>
      <p:sp>
        <p:nvSpPr>
          <p:cNvPr id="5" name="TextBox 6">
            <a:extLst>
              <a:ext uri="{FF2B5EF4-FFF2-40B4-BE49-F238E27FC236}">
                <a16:creationId xmlns:a16="http://schemas.microsoft.com/office/drawing/2014/main" id="{C87C9C8D-E71A-4918-BC7C-DFA5DAEA2BDD}"/>
              </a:ext>
            </a:extLst>
          </p:cNvPr>
          <p:cNvSpPr txBox="1"/>
          <p:nvPr/>
        </p:nvSpPr>
        <p:spPr>
          <a:xfrm>
            <a:off x="838200" y="1081796"/>
            <a:ext cx="10515600" cy="181588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2800" b="1" dirty="0"/>
              <a:t>7. Run your software anywhere with Docker</a:t>
            </a:r>
          </a:p>
          <a:p>
            <a:r>
              <a:rPr lang="en-US" sz="2800" dirty="0"/>
              <a:t>This session aims to familiarize you with Docker: a tool that can package an application and its dependencies into an isolated container, which can be run on any server</a:t>
            </a:r>
          </a:p>
        </p:txBody>
      </p:sp>
      <p:sp>
        <p:nvSpPr>
          <p:cNvPr id="6" name="Rectangle 5">
            <a:extLst>
              <a:ext uri="{FF2B5EF4-FFF2-40B4-BE49-F238E27FC236}">
                <a16:creationId xmlns:a16="http://schemas.microsoft.com/office/drawing/2014/main" id="{73D3A767-7047-4E05-BD87-7B3CCFAFF689}"/>
              </a:ext>
            </a:extLst>
          </p:cNvPr>
          <p:cNvSpPr/>
          <p:nvPr/>
        </p:nvSpPr>
        <p:spPr>
          <a:xfrm>
            <a:off x="838200" y="497370"/>
            <a:ext cx="1765227" cy="5847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a:spAutoFit/>
          </a:bodyPr>
          <a:lstStyle/>
          <a:p>
            <a:r>
              <a:rPr lang="en-US" sz="3200" dirty="0"/>
              <a:t>📅</a:t>
            </a:r>
            <a:r>
              <a:rPr lang="en-US" dirty="0"/>
              <a:t> </a:t>
            </a:r>
            <a:r>
              <a:rPr lang="fr-FR" sz="3200" dirty="0"/>
              <a:t>05/12</a:t>
            </a:r>
          </a:p>
        </p:txBody>
      </p:sp>
      <p:sp>
        <p:nvSpPr>
          <p:cNvPr id="7" name="TextBox 6">
            <a:extLst>
              <a:ext uri="{FF2B5EF4-FFF2-40B4-BE49-F238E27FC236}">
                <a16:creationId xmlns:a16="http://schemas.microsoft.com/office/drawing/2014/main" id="{1D9E91FE-1036-4447-ACFB-E462AC1EFACF}"/>
              </a:ext>
            </a:extLst>
          </p:cNvPr>
          <p:cNvSpPr txBox="1"/>
          <p:nvPr/>
        </p:nvSpPr>
        <p:spPr>
          <a:xfrm>
            <a:off x="838200" y="3986540"/>
            <a:ext cx="10515600" cy="181588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2800" b="1" dirty="0"/>
              <a:t>8. Integrate and deploy your software continuously</a:t>
            </a:r>
          </a:p>
          <a:p>
            <a:r>
              <a:rPr lang="en-US" sz="2800" dirty="0"/>
              <a:t>This session is designed to get you familiar with methods and tools for continuous software integration and deployment.</a:t>
            </a:r>
          </a:p>
          <a:p>
            <a:r>
              <a:rPr lang="en-US" sz="2800" dirty="0"/>
              <a:t>In particular, we will cover Gitlab CI/CD, and </a:t>
            </a:r>
            <a:r>
              <a:rPr lang="en-US" sz="2800" dirty="0" err="1"/>
              <a:t>Github</a:t>
            </a:r>
            <a:r>
              <a:rPr lang="en-US" sz="2800" dirty="0"/>
              <a:t> Actions</a:t>
            </a:r>
          </a:p>
        </p:txBody>
      </p:sp>
      <p:sp>
        <p:nvSpPr>
          <p:cNvPr id="8" name="Rectangle 7">
            <a:extLst>
              <a:ext uri="{FF2B5EF4-FFF2-40B4-BE49-F238E27FC236}">
                <a16:creationId xmlns:a16="http://schemas.microsoft.com/office/drawing/2014/main" id="{CEF1602C-4C41-4777-B59F-DF34461D7FB3}"/>
              </a:ext>
            </a:extLst>
          </p:cNvPr>
          <p:cNvSpPr/>
          <p:nvPr/>
        </p:nvSpPr>
        <p:spPr>
          <a:xfrm>
            <a:off x="838200" y="3402114"/>
            <a:ext cx="1765227" cy="5847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a:spAutoFit/>
          </a:bodyPr>
          <a:lstStyle/>
          <a:p>
            <a:r>
              <a:rPr lang="en-US" sz="3200" dirty="0"/>
              <a:t>📅</a:t>
            </a:r>
            <a:r>
              <a:rPr lang="en-US" dirty="0"/>
              <a:t> </a:t>
            </a:r>
            <a:r>
              <a:rPr lang="fr-FR" sz="3200" dirty="0"/>
              <a:t>17/12</a:t>
            </a:r>
          </a:p>
        </p:txBody>
      </p:sp>
      <p:sp>
        <p:nvSpPr>
          <p:cNvPr id="9" name="Rectangle 8">
            <a:extLst>
              <a:ext uri="{FF2B5EF4-FFF2-40B4-BE49-F238E27FC236}">
                <a16:creationId xmlns:a16="http://schemas.microsoft.com/office/drawing/2014/main" id="{C5B32AAF-F96A-4FF3-B536-B55F7E1ACFA6}"/>
              </a:ext>
            </a:extLst>
          </p:cNvPr>
          <p:cNvSpPr/>
          <p:nvPr/>
        </p:nvSpPr>
        <p:spPr>
          <a:xfrm>
            <a:off x="838200" y="6063962"/>
            <a:ext cx="8787641" cy="5847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r>
              <a:rPr lang="fr-FR" sz="3200" dirty="0"/>
              <a:t>Reports for courses 7-8 are </a:t>
            </a:r>
            <a:r>
              <a:rPr lang="fr-FR" sz="3200" dirty="0" err="1"/>
              <a:t>expected</a:t>
            </a:r>
            <a:r>
              <a:rPr lang="fr-FR" sz="3200" dirty="0"/>
              <a:t>: </a:t>
            </a:r>
            <a:r>
              <a:rPr lang="fr-FR" sz="3200" b="1" dirty="0"/>
              <a:t>Jan 8th</a:t>
            </a:r>
          </a:p>
        </p:txBody>
      </p:sp>
    </p:spTree>
    <p:extLst>
      <p:ext uri="{BB962C8B-B14F-4D97-AF65-F5344CB8AC3E}">
        <p14:creationId xmlns:p14="http://schemas.microsoft.com/office/powerpoint/2010/main" val="10520388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Technological foundations of software development</a:t>
            </a:r>
            <a:endParaRPr lang="fr-FR" dirty="0"/>
          </a:p>
        </p:txBody>
      </p:sp>
      <p:sp>
        <p:nvSpPr>
          <p:cNvPr id="6" name="Subtitle 5"/>
          <p:cNvSpPr>
            <a:spLocks noGrp="1"/>
          </p:cNvSpPr>
          <p:nvPr>
            <p:ph type="subTitle" idx="1"/>
          </p:nvPr>
        </p:nvSpPr>
        <p:spPr/>
        <p:txBody>
          <a:bodyPr/>
          <a:lstStyle/>
          <a:p>
            <a:r>
              <a:rPr lang="en-US" dirty="0"/>
              <a:t>Syllabus and course organization</a:t>
            </a:r>
            <a:endParaRPr lang="fr-FR" dirty="0"/>
          </a:p>
        </p:txBody>
      </p:sp>
      <p:sp>
        <p:nvSpPr>
          <p:cNvPr id="7" name="TextBox 4">
            <a:extLst>
              <a:ext uri="{FF2B5EF4-FFF2-40B4-BE49-F238E27FC236}">
                <a16:creationId xmlns:a16="http://schemas.microsoft.com/office/drawing/2014/main" id="{11677C0E-8119-4821-B091-9B63011098E6}"/>
              </a:ext>
            </a:extLst>
          </p:cNvPr>
          <p:cNvSpPr txBox="1"/>
          <p:nvPr/>
        </p:nvSpPr>
        <p:spPr>
          <a:xfrm>
            <a:off x="100584" y="5903893"/>
            <a:ext cx="11183574" cy="954107"/>
          </a:xfrm>
          <a:prstGeom prst="rect">
            <a:avLst/>
          </a:prstGeom>
          <a:noFill/>
        </p:spPr>
        <p:txBody>
          <a:bodyPr wrap="none" rtlCol="0">
            <a:spAutoFit/>
          </a:bodyPr>
          <a:lstStyle/>
          <a:p>
            <a:r>
              <a:rPr lang="en-US" sz="1400" dirty="0"/>
              <a:t>ICM – Computer Science Major – Course unit on Technological foundations of computer science</a:t>
            </a:r>
          </a:p>
          <a:p>
            <a:r>
              <a:rPr lang="en-US" sz="1400" dirty="0"/>
              <a:t>M1 Cyber Physical and Social Systems – Course unit on CPS2 engineering and development, Part 2: Technological foundations of software development</a:t>
            </a:r>
          </a:p>
          <a:p>
            <a:r>
              <a:rPr lang="en-US" sz="1400" dirty="0"/>
              <a:t>Maxime </a:t>
            </a:r>
            <a:r>
              <a:rPr lang="en-US" sz="1400" dirty="0" err="1"/>
              <a:t>Lefrançois</a:t>
            </a:r>
            <a:r>
              <a:rPr lang="en-US" sz="1400" dirty="0"/>
              <a:t> </a:t>
            </a:r>
            <a:r>
              <a:rPr lang="en-US" sz="1400" dirty="0">
                <a:hlinkClick r:id="rId2"/>
              </a:rPr>
              <a:t>https://maxime-lefrancois.info</a:t>
            </a:r>
            <a:r>
              <a:rPr lang="en-US" sz="1400" dirty="0"/>
              <a:t> </a:t>
            </a:r>
          </a:p>
          <a:p>
            <a:r>
              <a:rPr lang="en-US" sz="1400" dirty="0"/>
              <a:t>online: </a:t>
            </a:r>
            <a:r>
              <a:rPr lang="en-US" sz="1400" dirty="0">
                <a:hlinkClick r:id="rId3"/>
              </a:rPr>
              <a:t>https://ci.mines-stetienne.fr/cps2/course/tfsd/</a:t>
            </a:r>
            <a:r>
              <a:rPr lang="en-US" sz="1400" dirty="0"/>
              <a:t> </a:t>
            </a:r>
          </a:p>
        </p:txBody>
      </p:sp>
    </p:spTree>
    <p:extLst>
      <p:ext uri="{BB962C8B-B14F-4D97-AF65-F5344CB8AC3E}">
        <p14:creationId xmlns:p14="http://schemas.microsoft.com/office/powerpoint/2010/main" val="23819835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1036</TotalTime>
  <Words>666</Words>
  <Application>Microsoft Office PowerPoint</Application>
  <PresentationFormat>Grand écran</PresentationFormat>
  <Paragraphs>66</Paragraphs>
  <Slides>8</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8</vt:i4>
      </vt:variant>
    </vt:vector>
  </HeadingPairs>
  <TitlesOfParts>
    <vt:vector size="12" baseType="lpstr">
      <vt:lpstr>Arial</vt:lpstr>
      <vt:lpstr>Calibri</vt:lpstr>
      <vt:lpstr>Calibri Light</vt:lpstr>
      <vt:lpstr>Office Theme</vt:lpstr>
      <vt:lpstr>Technological foundations of software development</vt:lpstr>
      <vt:lpstr>Objectives of the course</vt:lpstr>
      <vt:lpstr>Organization of the course</vt:lpstr>
      <vt:lpstr>Présentation PowerPoint</vt:lpstr>
      <vt:lpstr>Présentation PowerPoint</vt:lpstr>
      <vt:lpstr>Présentation PowerPoint</vt:lpstr>
      <vt:lpstr>Présentation PowerPoint</vt:lpstr>
      <vt:lpstr>Technological foundations of software development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Graphes de connaissances</dc:title>
  <dc:creator>Maxime Lefrançois</dc:creator>
  <cp:lastModifiedBy>Maxime Lefrancois</cp:lastModifiedBy>
  <cp:revision>104</cp:revision>
  <dcterms:created xsi:type="dcterms:W3CDTF">2021-07-21T09:40:55Z</dcterms:created>
  <dcterms:modified xsi:type="dcterms:W3CDTF">2024-09-13T12:08:32Z</dcterms:modified>
</cp:coreProperties>
</file>