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256" r:id="rId2"/>
    <p:sldId id="258" r:id="rId3"/>
    <p:sldId id="263" r:id="rId4"/>
    <p:sldId id="271" r:id="rId5"/>
    <p:sldId id="270" r:id="rId6"/>
    <p:sldId id="269" r:id="rId7"/>
    <p:sldId id="272" r:id="rId8"/>
    <p:sldId id="268" r:id="rId9"/>
    <p:sldId id="267" r:id="rId10"/>
    <p:sldId id="264" r:id="rId11"/>
    <p:sldId id="265" r:id="rId12"/>
    <p:sldId id="261" r:id="rId13"/>
    <p:sldId id="260" r:id="rId14"/>
    <p:sldId id="275" r:id="rId15"/>
    <p:sldId id="274" r:id="rId16"/>
    <p:sldId id="287" r:id="rId17"/>
    <p:sldId id="281" r:id="rId18"/>
    <p:sldId id="283" r:id="rId19"/>
    <p:sldId id="282" r:id="rId20"/>
    <p:sldId id="277" r:id="rId21"/>
    <p:sldId id="276" r:id="rId22"/>
    <p:sldId id="293" r:id="rId23"/>
    <p:sldId id="294" r:id="rId24"/>
    <p:sldId id="295" r:id="rId25"/>
    <p:sldId id="273" r:id="rId26"/>
    <p:sldId id="279" r:id="rId27"/>
    <p:sldId id="327" r:id="rId28"/>
    <p:sldId id="296" r:id="rId29"/>
    <p:sldId id="297" r:id="rId30"/>
    <p:sldId id="298" r:id="rId31"/>
    <p:sldId id="299" r:id="rId32"/>
    <p:sldId id="300" r:id="rId33"/>
    <p:sldId id="301" r:id="rId34"/>
    <p:sldId id="259" r:id="rId35"/>
    <p:sldId id="302" r:id="rId36"/>
    <p:sldId id="257" r:id="rId37"/>
    <p:sldId id="303" r:id="rId38"/>
    <p:sldId id="304" r:id="rId39"/>
    <p:sldId id="307" r:id="rId40"/>
    <p:sldId id="319" r:id="rId41"/>
    <p:sldId id="318" r:id="rId42"/>
    <p:sldId id="310" r:id="rId43"/>
    <p:sldId id="311" r:id="rId44"/>
    <p:sldId id="312" r:id="rId45"/>
    <p:sldId id="313" r:id="rId46"/>
    <p:sldId id="314" r:id="rId47"/>
    <p:sldId id="317" r:id="rId48"/>
    <p:sldId id="321" r:id="rId49"/>
    <p:sldId id="320" r:id="rId50"/>
    <p:sldId id="324" r:id="rId51"/>
    <p:sldId id="325" r:id="rId52"/>
    <p:sldId id="326" r:id="rId53"/>
    <p:sldId id="322" r:id="rId54"/>
    <p:sldId id="315" r:id="rId5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101"/>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FE4FE-C567-46DB-B46D-D6ADFF64F2F0}" type="datetimeFigureOut">
              <a:rPr lang="fr-FR" smtClean="0"/>
              <a:t>11/09/2024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9E45F-632C-49BB-91B2-F90D18F7E576}" type="slidenum">
              <a:rPr lang="fr-FR" smtClean="0"/>
              <a:t>‹N°›</a:t>
            </a:fld>
            <a:endParaRPr lang="fr-FR"/>
          </a:p>
        </p:txBody>
      </p:sp>
    </p:spTree>
    <p:extLst>
      <p:ext uri="{BB962C8B-B14F-4D97-AF65-F5344CB8AC3E}">
        <p14:creationId xmlns:p14="http://schemas.microsoft.com/office/powerpoint/2010/main" val="1194454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E8D24175-CE38-490D-B452-09A8D5674E78}" type="datetime1">
              <a:rPr lang="fr-FR" smtClean="0"/>
              <a:t>11/09/2024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4017621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4243A60B-7A5C-4411-AE3B-B99CA2563AF3}" type="datetime1">
              <a:rPr lang="fr-FR" smtClean="0"/>
              <a:t>11/09/2024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322057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0A6B72C-E386-4D31-8491-E8A77B88CE01}" type="datetime1">
              <a:rPr lang="fr-FR" smtClean="0"/>
              <a:t>11/09/2024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49512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70121DA4-D871-4F30-A88D-9927023B48E4}" type="datetime1">
              <a:rPr lang="fr-FR" smtClean="0"/>
              <a:t>11/09/2024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405155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994967-7C4D-4F0A-9297-68EF52B59C2C}" type="datetime1">
              <a:rPr lang="fr-FR" smtClean="0"/>
              <a:t>11/09/2024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146823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A00C440D-E22C-47F2-95CA-1DC6C0D590BE}" type="datetime1">
              <a:rPr lang="fr-FR" smtClean="0"/>
              <a:t>11/09/2024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316140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478184A-F81B-4312-B77D-7A15377DA745}" type="datetime1">
              <a:rPr lang="fr-FR" smtClean="0"/>
              <a:t>11/09/2024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156689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E5C19603-DCF0-485A-948A-CE28833E688F}" type="datetime1">
              <a:rPr lang="fr-FR" smtClean="0"/>
              <a:t>11/09/2024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3451864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76935-021D-4311-AE21-22D7CC7EBEAC}" type="datetime1">
              <a:rPr lang="fr-FR" smtClean="0"/>
              <a:t>11/09/2024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13823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ED7312-FEE7-4026-98B9-4661E3EA63C0}" type="datetime1">
              <a:rPr lang="fr-FR" smtClean="0"/>
              <a:t>11/09/2024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12761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650ABA-4A08-4E91-8E80-8563EC5DF6F4}" type="datetime1">
              <a:rPr lang="fr-FR" smtClean="0"/>
              <a:t>11/09/2024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267529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75599-8ED4-432F-A983-E60D3FE6FB5A}" type="datetime1">
              <a:rPr lang="fr-FR" smtClean="0"/>
              <a:t>11/09/2024</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06E86-47BA-43A0-BC71-D402440BD280}" type="slidenum">
              <a:rPr lang="fr-FR" smtClean="0"/>
              <a:t>‹N°›</a:t>
            </a:fld>
            <a:endParaRPr lang="fr-FR"/>
          </a:p>
        </p:txBody>
      </p:sp>
    </p:spTree>
    <p:extLst>
      <p:ext uri="{BB962C8B-B14F-4D97-AF65-F5344CB8AC3E}">
        <p14:creationId xmlns:p14="http://schemas.microsoft.com/office/powerpoint/2010/main" val="2406017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i.mines-stetienne.fr/cps2/tfsd/" TargetMode="External"/><Relationship Id="rId2" Type="http://schemas.openxmlformats.org/officeDocument/2006/relationships/hyperlink" Target="https://maxime.lefrancois.inf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Unix-like"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en.wikipedia.org/wiki/MINIX" TargetMode="External"/><Relationship Id="rId5" Type="http://schemas.openxmlformats.org/officeDocument/2006/relationships/hyperlink" Target="https://en.wikipedia.org/wiki/Unix" TargetMode="External"/><Relationship Id="rId4" Type="http://schemas.openxmlformats.org/officeDocument/2006/relationships/hyperlink" Target="https://en.wikipedia.org/wiki/POSIX"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 Id="rId9"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learn.microsoft.com/en-us/troubleshoot/windows-server/performance/windows-registry-advanced-users"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hyperlink" Target="https://www.gnu.org/software/bash/manual/html_node/Bash-Startup-Files.html"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hyperlink" Target="https://zsh.sourceforge.io/Intro/intro_3.html" TargetMode="Externa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hyperlink" Target="https://www.gnu.org/software/bash/manual/html_node/Bash-Startup-Files.html"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https://www.gnu.org/software/bash/manual/html_node/Bash-Startup-Files.html" TargetMode="External"/><Relationship Id="rId7" Type="http://schemas.microsoft.com/office/2007/relationships/hdphoto" Target="../media/hdphoto9.wdp"/><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8.wdp"/><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nodejs.org/en/learn/command-line/how-to-read-environment-variables-from-nodejs" TargetMode="External"/><Relationship Id="rId2" Type="http://schemas.openxmlformats.org/officeDocument/2006/relationships/hyperlink" Target="https://www.gnu.org/software/libc/manual/html_node/Environment-Access.html"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7.pn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7.png"/><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0.png"/><Relationship Id="rId1" Type="http://schemas.openxmlformats.org/officeDocument/2006/relationships/slideLayout" Target="../slideLayouts/slideLayout2.xml"/><Relationship Id="rId5" Type="http://schemas.microsoft.com/office/2007/relationships/hdphoto" Target="../media/hdphoto14.wdp"/><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7.png"/><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clig.de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devhints.io/bash#parameter-expansion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vhints.io/bash#loop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devhints.io/bash#conditionals" TargetMode="External"/><Relationship Id="rId1" Type="http://schemas.openxmlformats.org/officeDocument/2006/relationships/slideLayout" Target="../slideLayouts/slideLayout2.xml"/><Relationship Id="rId4" Type="http://schemas.openxmlformats.org/officeDocument/2006/relationships/hyperlink" Target="http://mywiki.wooledge.org/BashFAQ/03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evhints.io/bash" TargetMode="External"/><Relationship Id="rId2" Type="http://schemas.openxmlformats.org/officeDocument/2006/relationships/hyperlink" Target="https://quennec.fr/trucs-astuces/syst%C3%A8mes/gnulinux/programmation-shell-sous-gnulinux" TargetMode="External"/><Relationship Id="rId1" Type="http://schemas.openxmlformats.org/officeDocument/2006/relationships/slideLayout" Target="../slideLayouts/slideLayout2.xml"/><Relationship Id="rId5" Type="http://schemas.openxmlformats.org/officeDocument/2006/relationships/hyperlink" Target="https://tldr.ostera.io/" TargetMode="External"/><Relationship Id="rId4" Type="http://schemas.openxmlformats.org/officeDocument/2006/relationships/hyperlink" Target="https://devhints.io/zsh"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s://ci.mines-stetienne.fr/cps2/course/tfsd/course-1.html#_todo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Technological foundations of software development</a:t>
            </a:r>
          </a:p>
        </p:txBody>
      </p:sp>
      <p:sp>
        <p:nvSpPr>
          <p:cNvPr id="3" name="Subtitle 2"/>
          <p:cNvSpPr>
            <a:spLocks noGrp="1"/>
          </p:cNvSpPr>
          <p:nvPr>
            <p:ph type="subTitle" idx="1"/>
          </p:nvPr>
        </p:nvSpPr>
        <p:spPr/>
        <p:txBody>
          <a:bodyPr/>
          <a:lstStyle/>
          <a:p>
            <a:r>
              <a:rPr lang="en-US" dirty="0"/>
              <a:t>Master your working environment</a:t>
            </a:r>
          </a:p>
        </p:txBody>
      </p:sp>
      <p:sp>
        <p:nvSpPr>
          <p:cNvPr id="5" name="TextBox 4"/>
          <p:cNvSpPr txBox="1"/>
          <p:nvPr/>
        </p:nvSpPr>
        <p:spPr>
          <a:xfrm>
            <a:off x="100584" y="5903893"/>
            <a:ext cx="11499366" cy="954107"/>
          </a:xfrm>
          <a:prstGeom prst="rect">
            <a:avLst/>
          </a:prstGeom>
          <a:noFill/>
        </p:spPr>
        <p:txBody>
          <a:bodyPr wrap="none" rtlCol="0">
            <a:spAutoFit/>
          </a:bodyPr>
          <a:lstStyle/>
          <a:p>
            <a:r>
              <a:rPr lang="en-US" sz="1400"/>
              <a:t>ICM – Computer Science Major – Course unit on Technological foundations of computer science</a:t>
            </a:r>
          </a:p>
          <a:p>
            <a:r>
              <a:rPr lang="en-US" sz="1400"/>
              <a:t>M1 </a:t>
            </a:r>
            <a:r>
              <a:rPr lang="en-US" sz="1400" dirty="0"/>
              <a:t>Cyber Physical and Social Systems – Course unit on CPS2 engineering and development, Part 2: Technological foundations of software development</a:t>
            </a:r>
          </a:p>
          <a:p>
            <a:r>
              <a:rPr lang="en-US" sz="1400" dirty="0"/>
              <a:t>Maxime </a:t>
            </a:r>
            <a:r>
              <a:rPr lang="en-US" sz="1400" dirty="0" err="1"/>
              <a:t>Lefrançois</a:t>
            </a:r>
            <a:r>
              <a:rPr lang="en-US" sz="1400" dirty="0"/>
              <a:t> </a:t>
            </a:r>
            <a:r>
              <a:rPr lang="en-US" sz="1400" dirty="0">
                <a:hlinkClick r:id="rId2"/>
              </a:rPr>
              <a:t>https://maxime-lefrancois.info</a:t>
            </a:r>
            <a:r>
              <a:rPr lang="en-US" sz="1400" dirty="0"/>
              <a:t> </a:t>
            </a:r>
          </a:p>
          <a:p>
            <a:r>
              <a:rPr lang="en-US" sz="1400" dirty="0"/>
              <a:t>online: </a:t>
            </a:r>
            <a:r>
              <a:rPr lang="en-US" sz="1400" dirty="0">
                <a:hlinkClick r:id="rId3"/>
              </a:rPr>
              <a:t>https://ci.mines-stetienne.fr/cps2/course/tfsd/ </a:t>
            </a:r>
            <a:r>
              <a:rPr lang="en-US" sz="1400" dirty="0"/>
              <a:t> </a:t>
            </a:r>
          </a:p>
        </p:txBody>
      </p:sp>
    </p:spTree>
    <p:extLst>
      <p:ext uri="{BB962C8B-B14F-4D97-AF65-F5344CB8AC3E}">
        <p14:creationId xmlns:p14="http://schemas.microsoft.com/office/powerpoint/2010/main" val="1249005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system</a:t>
            </a:r>
            <a:r>
              <a:rPr lang="fr-FR" dirty="0"/>
              <a:t> – smartphones</a:t>
            </a:r>
          </a:p>
        </p:txBody>
      </p:sp>
      <p:sp>
        <p:nvSpPr>
          <p:cNvPr id="7" name="Rectangle 6"/>
          <p:cNvSpPr/>
          <p:nvPr/>
        </p:nvSpPr>
        <p:spPr>
          <a:xfrm>
            <a:off x="188686" y="6465278"/>
            <a:ext cx="6096000" cy="215444"/>
          </a:xfrm>
          <a:prstGeom prst="rect">
            <a:avLst/>
          </a:prstGeom>
        </p:spPr>
        <p:txBody>
          <a:bodyPr>
            <a:spAutoFit/>
          </a:bodyPr>
          <a:lstStyle/>
          <a:p>
            <a:r>
              <a:rPr lang="fr-FR" sz="800" dirty="0"/>
              <a:t>https://en.wikipedia.org/wiki/Usage_share_of_operating_systems</a:t>
            </a:r>
          </a:p>
        </p:txBody>
      </p:sp>
      <p:pic>
        <p:nvPicPr>
          <p:cNvPr id="7171" name="Picture 3" descr="World Wide Smartphone Sal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936" y="1720545"/>
            <a:ext cx="6667500" cy="47148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D306E86-47BA-43A0-BC71-D402440BD280}" type="slidenum">
              <a:rPr lang="fr-FR" smtClean="0"/>
              <a:t>10</a:t>
            </a:fld>
            <a:endParaRPr lang="fr-FR"/>
          </a:p>
        </p:txBody>
      </p:sp>
    </p:spTree>
    <p:extLst>
      <p:ext uri="{BB962C8B-B14F-4D97-AF65-F5344CB8AC3E}">
        <p14:creationId xmlns:p14="http://schemas.microsoft.com/office/powerpoint/2010/main" val="22752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system</a:t>
            </a:r>
            <a:r>
              <a:rPr lang="fr-FR" dirty="0"/>
              <a:t> – </a:t>
            </a:r>
            <a:r>
              <a:rPr lang="fr-FR" dirty="0" err="1"/>
              <a:t>supercomputers</a:t>
            </a:r>
            <a:endParaRPr lang="fr-FR" dirty="0"/>
          </a:p>
        </p:txBody>
      </p:sp>
      <p:pic>
        <p:nvPicPr>
          <p:cNvPr id="4" name="Picture 3"/>
          <p:cNvPicPr>
            <a:picLocks noChangeAspect="1"/>
          </p:cNvPicPr>
          <p:nvPr/>
        </p:nvPicPr>
        <p:blipFill>
          <a:blip r:embed="rId2"/>
          <a:stretch>
            <a:fillRect/>
          </a:stretch>
        </p:blipFill>
        <p:spPr>
          <a:xfrm>
            <a:off x="1901371" y="1813370"/>
            <a:ext cx="7905894" cy="5044630"/>
          </a:xfrm>
          <a:prstGeom prst="rect">
            <a:avLst/>
          </a:prstGeom>
        </p:spPr>
      </p:pic>
      <p:sp>
        <p:nvSpPr>
          <p:cNvPr id="3" name="Slide Number Placeholder 2"/>
          <p:cNvSpPr>
            <a:spLocks noGrp="1"/>
          </p:cNvSpPr>
          <p:nvPr>
            <p:ph type="sldNum" sz="quarter" idx="12"/>
          </p:nvPr>
        </p:nvSpPr>
        <p:spPr/>
        <p:txBody>
          <a:bodyPr/>
          <a:lstStyle/>
          <a:p>
            <a:fld id="{8D306E86-47BA-43A0-BC71-D402440BD280}" type="slidenum">
              <a:rPr lang="fr-FR" smtClean="0"/>
              <a:t>11</a:t>
            </a:fld>
            <a:endParaRPr lang="fr-FR"/>
          </a:p>
        </p:txBody>
      </p:sp>
    </p:spTree>
    <p:extLst>
      <p:ext uri="{BB962C8B-B14F-4D97-AF65-F5344CB8AC3E}">
        <p14:creationId xmlns:p14="http://schemas.microsoft.com/office/powerpoint/2010/main" val="3907024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Your</a:t>
            </a:r>
            <a:r>
              <a:rPr lang="fr-FR" dirty="0"/>
              <a:t> Operating System – Unix-like OS</a:t>
            </a:r>
          </a:p>
        </p:txBody>
      </p:sp>
      <p:pic>
        <p:nvPicPr>
          <p:cNvPr id="4102" name="Picture 6" descr="https://upload.wikimedia.org/wikipedia/commons/thumb/c/cd/Unix_timeline.en.svg/500px-Unix_timeline.e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4" y="1119186"/>
            <a:ext cx="6981825" cy="5292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09723" y="6285637"/>
            <a:ext cx="7848601" cy="769441"/>
          </a:xfrm>
          <a:prstGeom prst="rect">
            <a:avLst/>
          </a:prstGeom>
        </p:spPr>
        <p:txBody>
          <a:bodyPr wrap="square">
            <a:spAutoFit/>
          </a:bodyPr>
          <a:lstStyle/>
          <a:p>
            <a:r>
              <a:rPr lang="en-US" sz="1100" b="0" i="0" dirty="0">
                <a:solidFill>
                  <a:srgbClr val="202122"/>
                </a:solidFill>
                <a:effectLst/>
                <a:latin typeface="Arial" panose="020B0604020202020204" pitchFamily="34" charset="0"/>
              </a:rPr>
              <a:t>Simplified history of </a:t>
            </a:r>
            <a:r>
              <a:rPr lang="en-US" sz="1100" b="0" i="0" u="none" strike="noStrike" dirty="0">
                <a:solidFill>
                  <a:srgbClr val="0645AD"/>
                </a:solidFill>
                <a:effectLst/>
                <a:latin typeface="Arial" panose="020B0604020202020204" pitchFamily="34" charset="0"/>
                <a:hlinkClick r:id="rId3" tooltip="Unix-like"/>
              </a:rPr>
              <a:t>Unix-like</a:t>
            </a:r>
            <a:r>
              <a:rPr lang="en-US" sz="1100" b="0" i="0" dirty="0">
                <a:solidFill>
                  <a:srgbClr val="202122"/>
                </a:solidFill>
                <a:effectLst/>
                <a:latin typeface="Arial" panose="020B0604020202020204" pitchFamily="34" charset="0"/>
              </a:rPr>
              <a:t> operating systems. Linux shares similar architecture and concepts </a:t>
            </a:r>
            <a:br>
              <a:rPr lang="en-US" sz="1100" b="0" i="0" dirty="0">
                <a:solidFill>
                  <a:srgbClr val="202122"/>
                </a:solidFill>
                <a:effectLst/>
                <a:latin typeface="Arial" panose="020B0604020202020204" pitchFamily="34" charset="0"/>
              </a:rPr>
            </a:br>
            <a:r>
              <a:rPr lang="en-US" sz="1100" b="0" i="0" dirty="0">
                <a:solidFill>
                  <a:srgbClr val="202122"/>
                </a:solidFill>
                <a:effectLst/>
                <a:latin typeface="Arial" panose="020B0604020202020204" pitchFamily="34" charset="0"/>
              </a:rPr>
              <a:t>(as part of the </a:t>
            </a:r>
            <a:r>
              <a:rPr lang="en-US" sz="1100" b="0" i="0" u="none" strike="noStrike" dirty="0">
                <a:solidFill>
                  <a:srgbClr val="0645AD"/>
                </a:solidFill>
                <a:effectLst/>
                <a:latin typeface="Arial" panose="020B0604020202020204" pitchFamily="34" charset="0"/>
                <a:hlinkClick r:id="rId4" tooltip="POSIX"/>
              </a:rPr>
              <a:t>POSIX</a:t>
            </a:r>
            <a:r>
              <a:rPr lang="en-US" sz="1100" b="0" i="0" dirty="0">
                <a:solidFill>
                  <a:srgbClr val="202122"/>
                </a:solidFill>
                <a:effectLst/>
                <a:latin typeface="Arial" panose="020B0604020202020204" pitchFamily="34" charset="0"/>
              </a:rPr>
              <a:t> standard) but does not share non-free source code with the original </a:t>
            </a:r>
            <a:r>
              <a:rPr lang="en-US" sz="1100" b="0" i="0" u="none" strike="noStrike" dirty="0">
                <a:solidFill>
                  <a:srgbClr val="0645AD"/>
                </a:solidFill>
                <a:effectLst/>
                <a:latin typeface="Arial" panose="020B0604020202020204" pitchFamily="34" charset="0"/>
                <a:hlinkClick r:id="rId5"/>
              </a:rPr>
              <a:t>Unix</a:t>
            </a:r>
            <a:r>
              <a:rPr lang="en-US" sz="1100" b="0" i="0" dirty="0">
                <a:solidFill>
                  <a:srgbClr val="202122"/>
                </a:solidFill>
                <a:effectLst/>
                <a:latin typeface="Arial" panose="020B0604020202020204" pitchFamily="34" charset="0"/>
              </a:rPr>
              <a:t> or </a:t>
            </a:r>
            <a:r>
              <a:rPr lang="en-US" sz="1100" b="0" i="0" u="none" strike="noStrike" dirty="0">
                <a:solidFill>
                  <a:srgbClr val="0645AD"/>
                </a:solidFill>
                <a:effectLst/>
                <a:latin typeface="Arial" panose="020B0604020202020204" pitchFamily="34" charset="0"/>
                <a:hlinkClick r:id="rId6" tooltip="MINIX"/>
              </a:rPr>
              <a:t>MINIX</a:t>
            </a:r>
            <a:r>
              <a:rPr lang="en-US" sz="1100" b="0" i="0" dirty="0">
                <a:solidFill>
                  <a:srgbClr val="202122"/>
                </a:solidFill>
                <a:effectLst/>
                <a:latin typeface="Arial" panose="020B0604020202020204" pitchFamily="34" charset="0"/>
              </a:rPr>
              <a:t>.</a:t>
            </a:r>
          </a:p>
          <a:p>
            <a:br>
              <a:rPr lang="en-US" sz="1100" dirty="0"/>
            </a:br>
            <a:endParaRPr lang="fr-FR" sz="1100" dirty="0"/>
          </a:p>
        </p:txBody>
      </p:sp>
      <p:sp>
        <p:nvSpPr>
          <p:cNvPr id="5" name="Rectangle 4"/>
          <p:cNvSpPr/>
          <p:nvPr/>
        </p:nvSpPr>
        <p:spPr>
          <a:xfrm>
            <a:off x="470" y="6642556"/>
            <a:ext cx="1675459" cy="215444"/>
          </a:xfrm>
          <a:prstGeom prst="rect">
            <a:avLst/>
          </a:prstGeom>
        </p:spPr>
        <p:txBody>
          <a:bodyPr wrap="none">
            <a:spAutoFit/>
          </a:bodyPr>
          <a:lstStyle/>
          <a:p>
            <a:r>
              <a:rPr lang="fr-FR" sz="800" dirty="0"/>
              <a:t>https://en.wikipedia.org/wiki/Linux</a:t>
            </a:r>
          </a:p>
        </p:txBody>
      </p:sp>
      <p:sp>
        <p:nvSpPr>
          <p:cNvPr id="3" name="Slide Number Placeholder 2"/>
          <p:cNvSpPr>
            <a:spLocks noGrp="1"/>
          </p:cNvSpPr>
          <p:nvPr>
            <p:ph type="sldNum" sz="quarter" idx="12"/>
          </p:nvPr>
        </p:nvSpPr>
        <p:spPr/>
        <p:txBody>
          <a:bodyPr/>
          <a:lstStyle/>
          <a:p>
            <a:fld id="{8D306E86-47BA-43A0-BC71-D402440BD280}" type="slidenum">
              <a:rPr lang="fr-FR" smtClean="0"/>
              <a:t>12</a:t>
            </a:fld>
            <a:endParaRPr lang="fr-FR"/>
          </a:p>
        </p:txBody>
      </p:sp>
    </p:spTree>
    <p:extLst>
      <p:ext uri="{BB962C8B-B14F-4D97-AF65-F5344CB8AC3E}">
        <p14:creationId xmlns:p14="http://schemas.microsoft.com/office/powerpoint/2010/main" val="3205983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Your</a:t>
            </a:r>
            <a:r>
              <a:rPr lang="fr-FR" dirty="0"/>
              <a:t> Operating System – Windows</a:t>
            </a:r>
          </a:p>
        </p:txBody>
      </p:sp>
      <p:pic>
        <p:nvPicPr>
          <p:cNvPr id="2050" name="Picture 2" descr="https://upload.wikimedia.org/wikipedia/commons/thumb/1/17/Suite_des_versions_de_Windows.svg/700px-Suite_des_versions_de_Window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166" y="1891856"/>
            <a:ext cx="7993839" cy="4042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D306E86-47BA-43A0-BC71-D402440BD280}" type="slidenum">
              <a:rPr lang="fr-FR" smtClean="0"/>
              <a:t>13</a:t>
            </a:fld>
            <a:endParaRPr lang="fr-FR"/>
          </a:p>
        </p:txBody>
      </p:sp>
    </p:spTree>
    <p:extLst>
      <p:ext uri="{BB962C8B-B14F-4D97-AF65-F5344CB8AC3E}">
        <p14:creationId xmlns:p14="http://schemas.microsoft.com/office/powerpoint/2010/main" val="7750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5D3CA88-038F-4FE6-BCCC-28F9719F5E33}"/>
              </a:ext>
            </a:extLst>
          </p:cNvPr>
          <p:cNvPicPr>
            <a:picLocks noChangeAspect="1"/>
          </p:cNvPicPr>
          <p:nvPr/>
        </p:nvPicPr>
        <p:blipFill>
          <a:blip r:embed="rId2"/>
          <a:stretch>
            <a:fillRect/>
          </a:stretch>
        </p:blipFill>
        <p:spPr>
          <a:xfrm>
            <a:off x="3009076" y="1256121"/>
            <a:ext cx="5906324" cy="5534797"/>
          </a:xfrm>
          <a:prstGeom prst="rect">
            <a:avLst/>
          </a:prstGeom>
        </p:spPr>
      </p:pic>
      <p:sp>
        <p:nvSpPr>
          <p:cNvPr id="2" name="Title 1"/>
          <p:cNvSpPr>
            <a:spLocks noGrp="1"/>
          </p:cNvSpPr>
          <p:nvPr>
            <p:ph type="title"/>
          </p:nvPr>
        </p:nvSpPr>
        <p:spPr/>
        <p:txBody>
          <a:bodyPr/>
          <a:lstStyle/>
          <a:p>
            <a:r>
              <a:rPr lang="fr-FR" dirty="0"/>
              <a:t>Shell – Console – Terminal</a:t>
            </a:r>
          </a:p>
        </p:txBody>
      </p:sp>
      <p:sp>
        <p:nvSpPr>
          <p:cNvPr id="4" name="Rectangle 3"/>
          <p:cNvSpPr/>
          <p:nvPr/>
        </p:nvSpPr>
        <p:spPr>
          <a:xfrm>
            <a:off x="2847975" y="6508882"/>
            <a:ext cx="6096000" cy="215444"/>
          </a:xfrm>
          <a:prstGeom prst="rect">
            <a:avLst/>
          </a:prstGeom>
        </p:spPr>
        <p:txBody>
          <a:bodyPr>
            <a:spAutoFit/>
          </a:bodyPr>
          <a:lstStyle/>
          <a:p>
            <a:r>
              <a:rPr lang="fr-FR" sz="800" dirty="0"/>
              <a:t>https://www.commitstrip.com/en/2016/12/22/terminal-forever/?</a:t>
            </a:r>
          </a:p>
        </p:txBody>
      </p:sp>
      <p:sp>
        <p:nvSpPr>
          <p:cNvPr id="3" name="Slide Number Placeholder 2"/>
          <p:cNvSpPr>
            <a:spLocks noGrp="1"/>
          </p:cNvSpPr>
          <p:nvPr>
            <p:ph type="sldNum" sz="quarter" idx="12"/>
          </p:nvPr>
        </p:nvSpPr>
        <p:spPr/>
        <p:txBody>
          <a:bodyPr/>
          <a:lstStyle/>
          <a:p>
            <a:fld id="{8D306E86-47BA-43A0-BC71-D402440BD280}" type="slidenum">
              <a:rPr lang="fr-FR" smtClean="0"/>
              <a:t>14</a:t>
            </a:fld>
            <a:endParaRPr lang="fr-FR"/>
          </a:p>
        </p:txBody>
      </p:sp>
    </p:spTree>
    <p:extLst>
      <p:ext uri="{BB962C8B-B14F-4D97-AF65-F5344CB8AC3E}">
        <p14:creationId xmlns:p14="http://schemas.microsoft.com/office/powerpoint/2010/main" val="190043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Shell – Console – Terminal</a:t>
            </a:r>
          </a:p>
        </p:txBody>
      </p:sp>
      <p:sp>
        <p:nvSpPr>
          <p:cNvPr id="3" name="Rectangle 2"/>
          <p:cNvSpPr/>
          <p:nvPr/>
        </p:nvSpPr>
        <p:spPr>
          <a:xfrm>
            <a:off x="657224" y="1848535"/>
            <a:ext cx="11114646" cy="1631216"/>
          </a:xfrm>
          <a:prstGeom prst="rect">
            <a:avLst/>
          </a:prstGeom>
        </p:spPr>
        <p:txBody>
          <a:bodyPr wrap="square">
            <a:spAutoFit/>
          </a:bodyPr>
          <a:lstStyle/>
          <a:p>
            <a:pPr fontAlgn="base"/>
            <a:r>
              <a:rPr lang="en-US" sz="2000" b="1" dirty="0"/>
              <a:t>terminal</a:t>
            </a:r>
            <a:r>
              <a:rPr lang="en-US" sz="2000" dirty="0"/>
              <a:t> = text input/output environment</a:t>
            </a:r>
          </a:p>
          <a:p>
            <a:pPr fontAlgn="base"/>
            <a:endParaRPr lang="en-US" sz="2000" dirty="0"/>
          </a:p>
          <a:p>
            <a:pPr fontAlgn="base"/>
            <a:r>
              <a:rPr lang="en-US" sz="2000" b="1" dirty="0"/>
              <a:t>console</a:t>
            </a:r>
            <a:r>
              <a:rPr lang="en-US" sz="2000" dirty="0"/>
              <a:t> = physical terminal</a:t>
            </a:r>
          </a:p>
          <a:p>
            <a:pPr fontAlgn="base"/>
            <a:endParaRPr lang="en-US" sz="2000" dirty="0"/>
          </a:p>
          <a:p>
            <a:pPr fontAlgn="base"/>
            <a:r>
              <a:rPr lang="en-US" sz="2000" b="1" dirty="0"/>
              <a:t>shell</a:t>
            </a:r>
            <a:r>
              <a:rPr lang="en-US" sz="2000" dirty="0"/>
              <a:t> = command line interpreter - software layer that provides the user interface of an operating system</a:t>
            </a:r>
          </a:p>
        </p:txBody>
      </p:sp>
      <p:pic>
        <p:nvPicPr>
          <p:cNvPr id="5" name="Picture 2" descr="Linux command shells | Nigel Borrington , Computer Operating system skills  and application developm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7224" y="4415631"/>
            <a:ext cx="4038600" cy="20288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7224" y="4019550"/>
            <a:ext cx="1713931" cy="461665"/>
          </a:xfrm>
          <a:prstGeom prst="rect">
            <a:avLst/>
          </a:prstGeom>
          <a:noFill/>
        </p:spPr>
        <p:txBody>
          <a:bodyPr wrap="none" rtlCol="0">
            <a:spAutoFit/>
          </a:bodyPr>
          <a:lstStyle/>
          <a:p>
            <a:r>
              <a:rPr lang="fr-FR" sz="2400" b="1" dirty="0"/>
              <a:t>Unix / Linux</a:t>
            </a:r>
          </a:p>
        </p:txBody>
      </p:sp>
      <p:sp>
        <p:nvSpPr>
          <p:cNvPr id="7" name="TextBox 6"/>
          <p:cNvSpPr txBox="1"/>
          <p:nvPr/>
        </p:nvSpPr>
        <p:spPr>
          <a:xfrm>
            <a:off x="5905500" y="4019550"/>
            <a:ext cx="1384418" cy="461665"/>
          </a:xfrm>
          <a:prstGeom prst="rect">
            <a:avLst/>
          </a:prstGeom>
          <a:noFill/>
        </p:spPr>
        <p:txBody>
          <a:bodyPr wrap="none" rtlCol="0">
            <a:spAutoFit/>
          </a:bodyPr>
          <a:lstStyle/>
          <a:p>
            <a:r>
              <a:rPr lang="fr-FR" sz="2400" b="1" dirty="0"/>
              <a:t>Windows</a:t>
            </a:r>
          </a:p>
        </p:txBody>
      </p:sp>
      <p:pic>
        <p:nvPicPr>
          <p:cNvPr id="17410" name="Picture 2" descr="How PowerShell Differs From the Windows Command Prompt"/>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139" t="8649" r="2505" b="35720"/>
          <a:stretch/>
        </p:blipFill>
        <p:spPr bwMode="auto">
          <a:xfrm>
            <a:off x="5905500" y="4475560"/>
            <a:ext cx="6219825" cy="16898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6200000">
            <a:off x="5656458" y="6276382"/>
            <a:ext cx="498855" cy="276999"/>
          </a:xfrm>
          <a:prstGeom prst="rect">
            <a:avLst/>
          </a:prstGeom>
          <a:noFill/>
        </p:spPr>
        <p:txBody>
          <a:bodyPr wrap="none" rtlCol="0">
            <a:spAutoFit/>
          </a:bodyPr>
          <a:lstStyle/>
          <a:p>
            <a:r>
              <a:rPr lang="fr-FR" sz="1200" dirty="0"/>
              <a:t>1987</a:t>
            </a:r>
          </a:p>
        </p:txBody>
      </p:sp>
      <p:sp>
        <p:nvSpPr>
          <p:cNvPr id="10" name="TextBox 9"/>
          <p:cNvSpPr txBox="1"/>
          <p:nvPr/>
        </p:nvSpPr>
        <p:spPr>
          <a:xfrm rot="16200000">
            <a:off x="7982166" y="6305956"/>
            <a:ext cx="498855" cy="276999"/>
          </a:xfrm>
          <a:prstGeom prst="rect">
            <a:avLst/>
          </a:prstGeom>
          <a:noFill/>
        </p:spPr>
        <p:txBody>
          <a:bodyPr wrap="none" rtlCol="0">
            <a:spAutoFit/>
          </a:bodyPr>
          <a:lstStyle/>
          <a:p>
            <a:r>
              <a:rPr lang="fr-FR" sz="1200" dirty="0"/>
              <a:t>2006</a:t>
            </a:r>
          </a:p>
        </p:txBody>
      </p:sp>
      <p:sp>
        <p:nvSpPr>
          <p:cNvPr id="4" name="Slide Number Placeholder 3"/>
          <p:cNvSpPr>
            <a:spLocks noGrp="1"/>
          </p:cNvSpPr>
          <p:nvPr>
            <p:ph type="sldNum" sz="quarter" idx="12"/>
          </p:nvPr>
        </p:nvSpPr>
        <p:spPr/>
        <p:txBody>
          <a:bodyPr/>
          <a:lstStyle/>
          <a:p>
            <a:fld id="{8D306E86-47BA-43A0-BC71-D402440BD280}" type="slidenum">
              <a:rPr lang="fr-FR" smtClean="0"/>
              <a:t>15</a:t>
            </a:fld>
            <a:endParaRPr lang="fr-FR"/>
          </a:p>
        </p:txBody>
      </p:sp>
    </p:spTree>
    <p:extLst>
      <p:ext uri="{BB962C8B-B14F-4D97-AF65-F5344CB8AC3E}">
        <p14:creationId xmlns:p14="http://schemas.microsoft.com/office/powerpoint/2010/main" val="1657059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a program in the console</a:t>
            </a: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6759787" y="1571510"/>
            <a:ext cx="5039428" cy="1762371"/>
          </a:xfrm>
          <a:prstGeom prst="rect">
            <a:avLst/>
          </a:prstGeom>
        </p:spPr>
        <p:style>
          <a:lnRef idx="2">
            <a:schemeClr val="dk1"/>
          </a:lnRef>
          <a:fillRef idx="1">
            <a:schemeClr val="lt1"/>
          </a:fillRef>
          <a:effectRef idx="0">
            <a:schemeClr val="dk1"/>
          </a:effectRef>
          <a:fontRef idx="minor">
            <a:schemeClr val="dk1"/>
          </a:fontRef>
        </p:style>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392785" y="1571510"/>
            <a:ext cx="6115904" cy="1581371"/>
          </a:xfrm>
          <a:prstGeom prst="rect">
            <a:avLst/>
          </a:prstGeom>
        </p:spPr>
      </p:pic>
      <p:sp>
        <p:nvSpPr>
          <p:cNvPr id="3" name="Slide Number Placeholder 2"/>
          <p:cNvSpPr>
            <a:spLocks noGrp="1"/>
          </p:cNvSpPr>
          <p:nvPr>
            <p:ph type="sldNum" sz="quarter" idx="12"/>
          </p:nvPr>
        </p:nvSpPr>
        <p:spPr/>
        <p:txBody>
          <a:bodyPr/>
          <a:lstStyle/>
          <a:p>
            <a:fld id="{8D306E86-47BA-43A0-BC71-D402440BD280}" type="slidenum">
              <a:rPr lang="fr-FR" smtClean="0"/>
              <a:t>16</a:t>
            </a:fld>
            <a:endParaRPr lang="fr-FR"/>
          </a:p>
        </p:txBody>
      </p:sp>
    </p:spTree>
    <p:extLst>
      <p:ext uri="{BB962C8B-B14F-4D97-AF65-F5344CB8AC3E}">
        <p14:creationId xmlns:p14="http://schemas.microsoft.com/office/powerpoint/2010/main" val="906934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a program in the console</a:t>
            </a:r>
            <a:endParaRPr lang="fr-FR"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6759787" y="1571510"/>
            <a:ext cx="5039428" cy="1762371"/>
          </a:xfrm>
          <a:prstGeom prst="rect">
            <a:avLst/>
          </a:prstGeom>
        </p:spPr>
        <p:style>
          <a:lnRef idx="2">
            <a:schemeClr val="dk1"/>
          </a:lnRef>
          <a:fillRef idx="1">
            <a:schemeClr val="lt1"/>
          </a:fillRef>
          <a:effectRef idx="0">
            <a:schemeClr val="dk1"/>
          </a:effectRef>
          <a:fontRef idx="minor">
            <a:schemeClr val="dk1"/>
          </a:fontRef>
        </p:style>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392785" y="1571510"/>
            <a:ext cx="6115904" cy="1581371"/>
          </a:xfrm>
          <a:prstGeom prst="rect">
            <a:avLst/>
          </a:prstGeom>
        </p:spPr>
      </p:pic>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392785" y="4662378"/>
            <a:ext cx="6173061" cy="1571844"/>
          </a:xfrm>
          <a:prstGeom prst="rect">
            <a:avLst/>
          </a:prstGeom>
        </p:spPr>
      </p:pic>
      <p:pic>
        <p:nvPicPr>
          <p:cNvPr id="11" name="Picture 10"/>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a:off x="6759787" y="4662378"/>
            <a:ext cx="5039428" cy="1771897"/>
          </a:xfrm>
          <a:prstGeom prst="rect">
            <a:avLst/>
          </a:prstGeom>
        </p:spPr>
      </p:pic>
      <p:sp>
        <p:nvSpPr>
          <p:cNvPr id="12" name="Down Arrow 11"/>
          <p:cNvSpPr/>
          <p:nvPr/>
        </p:nvSpPr>
        <p:spPr>
          <a:xfrm>
            <a:off x="7938170" y="3476625"/>
            <a:ext cx="771525" cy="1063641"/>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3" name="TextBox 12"/>
          <p:cNvSpPr txBox="1"/>
          <p:nvPr/>
        </p:nvSpPr>
        <p:spPr>
          <a:xfrm>
            <a:off x="4229100" y="3705225"/>
            <a:ext cx="3624134" cy="369332"/>
          </a:xfrm>
          <a:prstGeom prst="rect">
            <a:avLst/>
          </a:prstGeom>
          <a:noFill/>
        </p:spPr>
        <p:txBody>
          <a:bodyPr wrap="none" rtlCol="0">
            <a:spAutoFit/>
          </a:bodyPr>
          <a:lstStyle/>
          <a:p>
            <a:r>
              <a:rPr lang="en-US"/>
              <a:t>Where were these programs found ?</a:t>
            </a:r>
          </a:p>
        </p:txBody>
      </p:sp>
      <p:sp>
        <p:nvSpPr>
          <p:cNvPr id="14" name="Down Arrow 13"/>
          <p:cNvSpPr/>
          <p:nvPr/>
        </p:nvSpPr>
        <p:spPr>
          <a:xfrm>
            <a:off x="3450737" y="3476625"/>
            <a:ext cx="771525" cy="1063641"/>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 name="Slide Number Placeholder 2"/>
          <p:cNvSpPr>
            <a:spLocks noGrp="1"/>
          </p:cNvSpPr>
          <p:nvPr>
            <p:ph type="sldNum" sz="quarter" idx="12"/>
          </p:nvPr>
        </p:nvSpPr>
        <p:spPr/>
        <p:txBody>
          <a:bodyPr/>
          <a:lstStyle/>
          <a:p>
            <a:fld id="{8D306E86-47BA-43A0-BC71-D402440BD280}" type="slidenum">
              <a:rPr lang="fr-FR" smtClean="0"/>
              <a:t>17</a:t>
            </a:fld>
            <a:endParaRPr lang="fr-FR"/>
          </a:p>
        </p:txBody>
      </p:sp>
    </p:spTree>
    <p:extLst>
      <p:ext uri="{BB962C8B-B14F-4D97-AF65-F5344CB8AC3E}">
        <p14:creationId xmlns:p14="http://schemas.microsoft.com/office/powerpoint/2010/main" val="3297685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Programs location</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213673" y="2778119"/>
            <a:ext cx="9154803" cy="3343742"/>
          </a:xfrm>
          <a:prstGeom prst="rect">
            <a:avLst/>
          </a:prstGeom>
        </p:spPr>
        <p:style>
          <a:lnRef idx="2">
            <a:schemeClr val="dk1"/>
          </a:lnRef>
          <a:fillRef idx="1">
            <a:schemeClr val="lt1"/>
          </a:fillRef>
          <a:effectRef idx="0">
            <a:schemeClr val="dk1"/>
          </a:effectRef>
          <a:fontRef idx="minor">
            <a:schemeClr val="dk1"/>
          </a:fontRef>
        </p:style>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4791074" y="5135573"/>
            <a:ext cx="6982799" cy="1552792"/>
          </a:xfrm>
          <a:prstGeom prst="rect">
            <a:avLst/>
          </a:prstGeom>
        </p:spPr>
        <p:style>
          <a:lnRef idx="2">
            <a:schemeClr val="dk1"/>
          </a:lnRef>
          <a:fillRef idx="1">
            <a:schemeClr val="lt1"/>
          </a:fillRef>
          <a:effectRef idx="0">
            <a:schemeClr val="dk1"/>
          </a:effectRef>
          <a:fontRef idx="minor">
            <a:schemeClr val="dk1"/>
          </a:fontRef>
        </p:style>
      </p:pic>
      <p:sp>
        <p:nvSpPr>
          <p:cNvPr id="5" name="TextBox 4"/>
          <p:cNvSpPr txBox="1"/>
          <p:nvPr/>
        </p:nvSpPr>
        <p:spPr>
          <a:xfrm>
            <a:off x="838201" y="1690688"/>
            <a:ext cx="7734300" cy="707886"/>
          </a:xfrm>
          <a:prstGeom prst="rect">
            <a:avLst/>
          </a:prstGeom>
          <a:noFill/>
        </p:spPr>
        <p:txBody>
          <a:bodyPr wrap="square" rtlCol="0">
            <a:spAutoFit/>
          </a:bodyPr>
          <a:lstStyle/>
          <a:p>
            <a:r>
              <a:rPr lang="en-US" sz="2000" dirty="0"/>
              <a:t>Some programs are integrated in the Shell, the others are searched in the file system by scanning the PATH environment variable</a:t>
            </a:r>
            <a:endParaRPr lang="fr-FR" sz="2000" dirty="0"/>
          </a:p>
        </p:txBody>
      </p:sp>
      <p:sp>
        <p:nvSpPr>
          <p:cNvPr id="6" name="Slide Number Placeholder 5"/>
          <p:cNvSpPr>
            <a:spLocks noGrp="1"/>
          </p:cNvSpPr>
          <p:nvPr>
            <p:ph type="sldNum" sz="quarter" idx="12"/>
          </p:nvPr>
        </p:nvSpPr>
        <p:spPr/>
        <p:txBody>
          <a:bodyPr/>
          <a:lstStyle/>
          <a:p>
            <a:fld id="{8D306E86-47BA-43A0-BC71-D402440BD280}" type="slidenum">
              <a:rPr lang="fr-FR" smtClean="0"/>
              <a:t>18</a:t>
            </a:fld>
            <a:endParaRPr lang="fr-FR"/>
          </a:p>
        </p:txBody>
      </p:sp>
    </p:spTree>
    <p:extLst>
      <p:ext uri="{BB962C8B-B14F-4D97-AF65-F5344CB8AC3E}">
        <p14:creationId xmlns:p14="http://schemas.microsoft.com/office/powerpoint/2010/main" val="3309554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20425" cy="1325563"/>
          </a:xfrm>
        </p:spPr>
        <p:txBody>
          <a:bodyPr/>
          <a:lstStyle/>
          <a:p>
            <a:r>
              <a:rPr lang="en-US"/>
              <a:t>Windows – Environment variable </a:t>
            </a:r>
            <a:r>
              <a:rPr lang="en-US" b="1"/>
              <a:t>%PATH%</a:t>
            </a:r>
          </a:p>
        </p:txBody>
      </p:sp>
      <p:pic>
        <p:nvPicPr>
          <p:cNvPr id="4" name="Picture 3"/>
          <p:cNvPicPr>
            <a:picLocks noChangeAspect="1"/>
          </p:cNvPicPr>
          <p:nvPr/>
        </p:nvPicPr>
        <p:blipFill>
          <a:blip r:embed="rId2"/>
          <a:stretch>
            <a:fillRect/>
          </a:stretch>
        </p:blipFill>
        <p:spPr>
          <a:xfrm>
            <a:off x="-1" y="1695450"/>
            <a:ext cx="7926695" cy="5162550"/>
          </a:xfrm>
          <a:prstGeom prst="rect">
            <a:avLst/>
          </a:prstGeom>
        </p:spPr>
      </p:pic>
      <p:sp>
        <p:nvSpPr>
          <p:cNvPr id="3" name="Rectangle 2"/>
          <p:cNvSpPr/>
          <p:nvPr/>
        </p:nvSpPr>
        <p:spPr>
          <a:xfrm>
            <a:off x="8029574" y="1704976"/>
            <a:ext cx="3829049" cy="2585323"/>
          </a:xfrm>
          <a:prstGeom prst="rect">
            <a:avLst/>
          </a:prstGeom>
        </p:spPr>
        <p:txBody>
          <a:bodyPr wrap="square">
            <a:spAutoFit/>
          </a:bodyPr>
          <a:lstStyle/>
          <a:p>
            <a:r>
              <a:rPr lang="en-US" b="0" i="0" dirty="0">
                <a:solidFill>
                  <a:srgbClr val="141414"/>
                </a:solidFill>
                <a:effectLst/>
                <a:latin typeface="Helvetica Neue"/>
              </a:rPr>
              <a:t>%PATH% </a:t>
            </a:r>
            <a:r>
              <a:rPr lang="en-US" dirty="0">
                <a:solidFill>
                  <a:srgbClr val="141414"/>
                </a:solidFill>
                <a:latin typeface="Helvetica Neue"/>
              </a:rPr>
              <a:t>contains a list of files. When a command is executed in the CMD prompt:</a:t>
            </a:r>
            <a:endParaRPr lang="en-US" b="0" i="0" dirty="0">
              <a:solidFill>
                <a:srgbClr val="141414"/>
              </a:solidFill>
              <a:effectLst/>
              <a:latin typeface="Helvetica Neue"/>
            </a:endParaRPr>
          </a:p>
          <a:p>
            <a:endParaRPr lang="en-US" dirty="0">
              <a:solidFill>
                <a:srgbClr val="141414"/>
              </a:solidFill>
              <a:latin typeface="Helvetica Neue"/>
            </a:endParaRPr>
          </a:p>
          <a:p>
            <a:pPr marL="342900" indent="-342900">
              <a:buFont typeface="+mj-lt"/>
              <a:buAutoNum type="arabicPeriod"/>
            </a:pPr>
            <a:r>
              <a:rPr lang="en-US" dirty="0">
                <a:solidFill>
                  <a:srgbClr val="141414"/>
                </a:solidFill>
                <a:latin typeface="Helvetica Neue"/>
              </a:rPr>
              <a:t>Windows first looks for an executable file in the current directory.</a:t>
            </a:r>
            <a:endParaRPr lang="en-US" b="0" i="0" dirty="0">
              <a:solidFill>
                <a:srgbClr val="141414"/>
              </a:solidFill>
              <a:effectLst/>
              <a:latin typeface="Helvetica Neue"/>
            </a:endParaRPr>
          </a:p>
          <a:p>
            <a:pPr marL="342900" indent="-342900">
              <a:buFont typeface="+mj-lt"/>
              <a:buAutoNum type="arabicPeriod"/>
            </a:pPr>
            <a:r>
              <a:rPr lang="en-US" dirty="0">
                <a:solidFill>
                  <a:srgbClr val="141414"/>
                </a:solidFill>
                <a:latin typeface="Helvetica Neue"/>
              </a:rPr>
              <a:t>If this fails, it scans %PATH% to find it.</a:t>
            </a:r>
            <a:endParaRPr lang="fr-FR" dirty="0"/>
          </a:p>
        </p:txBody>
      </p:sp>
      <p:sp>
        <p:nvSpPr>
          <p:cNvPr id="5" name="Slide Number Placeholder 4"/>
          <p:cNvSpPr>
            <a:spLocks noGrp="1"/>
          </p:cNvSpPr>
          <p:nvPr>
            <p:ph type="sldNum" sz="quarter" idx="12"/>
          </p:nvPr>
        </p:nvSpPr>
        <p:spPr/>
        <p:txBody>
          <a:bodyPr/>
          <a:lstStyle/>
          <a:p>
            <a:fld id="{8D306E86-47BA-43A0-BC71-D402440BD280}" type="slidenum">
              <a:rPr lang="fr-FR" smtClean="0"/>
              <a:t>19</a:t>
            </a:fld>
            <a:endParaRPr lang="fr-FR"/>
          </a:p>
        </p:txBody>
      </p:sp>
    </p:spTree>
    <p:extLst>
      <p:ext uri="{BB962C8B-B14F-4D97-AF65-F5344CB8AC3E}">
        <p14:creationId xmlns:p14="http://schemas.microsoft.com/office/powerpoint/2010/main" val="318162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of the session</a:t>
            </a:r>
            <a:endParaRPr lang="fr-FR" dirty="0"/>
          </a:p>
        </p:txBody>
      </p:sp>
      <p:sp>
        <p:nvSpPr>
          <p:cNvPr id="7" name="TextBox 6"/>
          <p:cNvSpPr txBox="1"/>
          <p:nvPr/>
        </p:nvSpPr>
        <p:spPr>
          <a:xfrm>
            <a:off x="838200" y="1982726"/>
            <a:ext cx="105156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Ensure that you are familiar with your computer, your operating system, and the shell-like command-line programming environment</a:t>
            </a:r>
          </a:p>
        </p:txBody>
      </p:sp>
      <p:sp>
        <p:nvSpPr>
          <p:cNvPr id="3" name="Slide Number Placeholder 2"/>
          <p:cNvSpPr>
            <a:spLocks noGrp="1"/>
          </p:cNvSpPr>
          <p:nvPr>
            <p:ph type="sldNum" sz="quarter" idx="12"/>
          </p:nvPr>
        </p:nvSpPr>
        <p:spPr/>
        <p:txBody>
          <a:bodyPr/>
          <a:lstStyle/>
          <a:p>
            <a:fld id="{8D306E86-47BA-43A0-BC71-D402440BD280}" type="slidenum">
              <a:rPr lang="fr-FR" smtClean="0"/>
              <a:t>2</a:t>
            </a:fld>
            <a:endParaRPr lang="fr-FR"/>
          </a:p>
        </p:txBody>
      </p:sp>
    </p:spTree>
    <p:extLst>
      <p:ext uri="{BB962C8B-B14F-4D97-AF65-F5344CB8AC3E}">
        <p14:creationId xmlns:p14="http://schemas.microsoft.com/office/powerpoint/2010/main" val="241790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 Other environment variable</a:t>
            </a:r>
          </a:p>
        </p:txBody>
      </p:sp>
      <p:sp>
        <p:nvSpPr>
          <p:cNvPr id="7" name="TextBox 6"/>
          <p:cNvSpPr txBox="1"/>
          <p:nvPr/>
        </p:nvSpPr>
        <p:spPr>
          <a:xfrm>
            <a:off x="8162924" y="1728581"/>
            <a:ext cx="3495675" cy="3139321"/>
          </a:xfrm>
          <a:prstGeom prst="rect">
            <a:avLst/>
          </a:prstGeom>
          <a:noFill/>
        </p:spPr>
        <p:txBody>
          <a:bodyPr wrap="square" rtlCol="0">
            <a:spAutoFit/>
          </a:bodyPr>
          <a:lstStyle/>
          <a:p>
            <a:r>
              <a:rPr lang="en-US" b="1" dirty="0"/>
              <a:t>In cmd.exe:</a:t>
            </a:r>
          </a:p>
          <a:p>
            <a:endParaRPr lang="en-US" dirty="0"/>
          </a:p>
          <a:p>
            <a:r>
              <a:rPr lang="en-US" dirty="0"/>
              <a:t>Display a variable:</a:t>
            </a:r>
          </a:p>
          <a:p>
            <a:r>
              <a:rPr lang="en-US" dirty="0"/>
              <a:t>&gt; echo %HOME%</a:t>
            </a:r>
          </a:p>
          <a:p>
            <a:endParaRPr lang="en-US" dirty="0"/>
          </a:p>
          <a:p>
            <a:r>
              <a:rPr lang="en-US" dirty="0"/>
              <a:t>Display all variables:</a:t>
            </a:r>
          </a:p>
          <a:p>
            <a:r>
              <a:rPr lang="en-US" dirty="0"/>
              <a:t>&gt; set</a:t>
            </a:r>
          </a:p>
          <a:p>
            <a:endParaRPr lang="en-US" dirty="0"/>
          </a:p>
          <a:p>
            <a:r>
              <a:rPr lang="en-US" dirty="0"/>
              <a:t>Change a variable</a:t>
            </a:r>
          </a:p>
          <a:p>
            <a:r>
              <a:rPr lang="en-US" dirty="0"/>
              <a:t>(for the current session)</a:t>
            </a:r>
          </a:p>
          <a:p>
            <a:r>
              <a:rPr lang="en-US" dirty="0"/>
              <a:t>&gt; set HOME=hello world</a:t>
            </a:r>
          </a:p>
        </p:txBody>
      </p:sp>
      <p:pic>
        <p:nvPicPr>
          <p:cNvPr id="9" name="Picture 8"/>
          <p:cNvPicPr>
            <a:picLocks noChangeAspect="1"/>
          </p:cNvPicPr>
          <p:nvPr/>
        </p:nvPicPr>
        <p:blipFill>
          <a:blip r:embed="rId2"/>
          <a:stretch>
            <a:fillRect/>
          </a:stretch>
        </p:blipFill>
        <p:spPr>
          <a:xfrm>
            <a:off x="0" y="1728581"/>
            <a:ext cx="7924799" cy="5161316"/>
          </a:xfrm>
          <a:prstGeom prst="rect">
            <a:avLst/>
          </a:prstGeom>
        </p:spPr>
      </p:pic>
      <p:sp>
        <p:nvSpPr>
          <p:cNvPr id="3" name="Slide Number Placeholder 2"/>
          <p:cNvSpPr>
            <a:spLocks noGrp="1"/>
          </p:cNvSpPr>
          <p:nvPr>
            <p:ph type="sldNum" sz="quarter" idx="12"/>
          </p:nvPr>
        </p:nvSpPr>
        <p:spPr/>
        <p:txBody>
          <a:bodyPr/>
          <a:lstStyle/>
          <a:p>
            <a:fld id="{8D306E86-47BA-43A0-BC71-D402440BD280}" type="slidenum">
              <a:rPr lang="fr-FR" smtClean="0"/>
              <a:t>20</a:t>
            </a:fld>
            <a:endParaRPr lang="fr-FR"/>
          </a:p>
        </p:txBody>
      </p:sp>
    </p:spTree>
    <p:extLst>
      <p:ext uri="{BB962C8B-B14F-4D97-AF65-F5344CB8AC3E}">
        <p14:creationId xmlns:p14="http://schemas.microsoft.com/office/powerpoint/2010/main" val="1718655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Windows – </a:t>
            </a:r>
            <a:r>
              <a:rPr lang="fr-FR" dirty="0" err="1"/>
              <a:t>Registry</a:t>
            </a:r>
            <a:endParaRPr lang="fr-FR" dirty="0"/>
          </a:p>
        </p:txBody>
      </p:sp>
      <p:sp>
        <p:nvSpPr>
          <p:cNvPr id="4" name="Rectangle 3"/>
          <p:cNvSpPr/>
          <p:nvPr/>
        </p:nvSpPr>
        <p:spPr>
          <a:xfrm>
            <a:off x="2618416" y="1502531"/>
            <a:ext cx="6697034" cy="1200329"/>
          </a:xfrm>
          <a:prstGeom prst="rect">
            <a:avLst/>
          </a:prstGeom>
        </p:spPr>
        <p:txBody>
          <a:bodyPr wrap="square">
            <a:spAutoFit/>
          </a:bodyPr>
          <a:lstStyle/>
          <a:p>
            <a:r>
              <a:rPr lang="en-US" dirty="0"/>
              <a:t>The registry is a database used by the Windows operating system. It contains the configuration data of the operating system and other installed software that want to use it.</a:t>
            </a:r>
          </a:p>
          <a:p>
            <a:r>
              <a:rPr lang="en-US" dirty="0"/>
              <a:t>Environment variables are stored in the registry.</a:t>
            </a:r>
          </a:p>
        </p:txBody>
      </p:sp>
      <p:sp>
        <p:nvSpPr>
          <p:cNvPr id="7" name="Rectangle 6"/>
          <p:cNvSpPr/>
          <p:nvPr/>
        </p:nvSpPr>
        <p:spPr>
          <a:xfrm>
            <a:off x="-1" y="6544360"/>
            <a:ext cx="6791325" cy="215444"/>
          </a:xfrm>
          <a:prstGeom prst="rect">
            <a:avLst/>
          </a:prstGeom>
        </p:spPr>
        <p:txBody>
          <a:bodyPr wrap="square">
            <a:spAutoFit/>
          </a:bodyPr>
          <a:lstStyle/>
          <a:p>
            <a:r>
              <a:rPr lang="fr-FR" sz="800" dirty="0"/>
              <a:t>More information </a:t>
            </a:r>
            <a:r>
              <a:rPr lang="fr-FR" sz="800" dirty="0" err="1"/>
              <a:t>with</a:t>
            </a:r>
            <a:r>
              <a:rPr lang="fr-FR" sz="800" dirty="0"/>
              <a:t> ex. </a:t>
            </a:r>
            <a:r>
              <a:rPr lang="fr-FR" sz="800" dirty="0">
                <a:hlinkClick r:id="rId2"/>
              </a:rPr>
              <a:t>https://learn.microsoft.com/en-us/troubleshoot/windows-server/performance/windows-registry-advanced-users</a:t>
            </a:r>
            <a:r>
              <a:rPr lang="fr-FR" sz="800" dirty="0"/>
              <a:t> </a:t>
            </a:r>
          </a:p>
        </p:txBody>
      </p:sp>
      <p:pic>
        <p:nvPicPr>
          <p:cNvPr id="20482" name="Picture 2" descr="https://img-19.ccm2.net/CKSDt2gqPz8-HYZEkTJegNnisns=/300x/smart/e33d6c77c6404cbd889fe5e10d3f61b6/ccmcms-commentcamarche/160267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35" y="1834010"/>
            <a:ext cx="2310475" cy="4605547"/>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s://img-19.ccm2.net/pOhI_259zUMMXk85RwbPtdpcuTU=/600x/smart/fac2bb9fabe04fcbb3622a3056eb4ef5/ccmcms-commentcamarche/160268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856" y="3060146"/>
            <a:ext cx="5888144" cy="3797854"/>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Comment vérifier la présence de malwares dans le registre de Windows 10 et  supprimer manuellement les entré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7928" y="157540"/>
            <a:ext cx="2952750" cy="15525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D306E86-47BA-43A0-BC71-D402440BD280}" type="slidenum">
              <a:rPr lang="fr-FR" smtClean="0"/>
              <a:t>21</a:t>
            </a:fld>
            <a:endParaRPr lang="fr-FR"/>
          </a:p>
        </p:txBody>
      </p:sp>
    </p:spTree>
    <p:extLst>
      <p:ext uri="{BB962C8B-B14F-4D97-AF65-F5344CB8AC3E}">
        <p14:creationId xmlns:p14="http://schemas.microsoft.com/office/powerpoint/2010/main" val="1074272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20425" cy="1325563"/>
          </a:xfrm>
        </p:spPr>
        <p:txBody>
          <a:bodyPr/>
          <a:lstStyle/>
          <a:p>
            <a:r>
              <a:rPr lang="fr-FR" dirty="0"/>
              <a:t>Linux – </a:t>
            </a:r>
            <a:r>
              <a:rPr lang="en-US" sz="3600" dirty="0"/>
              <a:t>Different configurations depending on the Shell</a:t>
            </a:r>
            <a:endParaRPr lang="fr-FR" b="1" dirty="0"/>
          </a:p>
        </p:txBody>
      </p:sp>
      <p:pic>
        <p:nvPicPr>
          <p:cNvPr id="6" name="Picture 5"/>
          <p:cNvPicPr>
            <a:picLocks noChangeAspect="1"/>
          </p:cNvPicPr>
          <p:nvPr/>
        </p:nvPicPr>
        <p:blipFill>
          <a:blip r:embed="rId2"/>
          <a:stretch>
            <a:fillRect/>
          </a:stretch>
        </p:blipFill>
        <p:spPr>
          <a:xfrm>
            <a:off x="0" y="1847850"/>
            <a:ext cx="5925351" cy="3714750"/>
          </a:xfrm>
          <a:prstGeom prst="rect">
            <a:avLst/>
          </a:prstGeom>
        </p:spPr>
        <p:style>
          <a:lnRef idx="2">
            <a:schemeClr val="dk1"/>
          </a:lnRef>
          <a:fillRef idx="1">
            <a:schemeClr val="lt1"/>
          </a:fillRef>
          <a:effectRef idx="0">
            <a:schemeClr val="dk1"/>
          </a:effectRef>
          <a:fontRef idx="minor">
            <a:schemeClr val="dk1"/>
          </a:fontRef>
        </p:style>
      </p:pic>
      <p:sp>
        <p:nvSpPr>
          <p:cNvPr id="7" name="Rectangle 6"/>
          <p:cNvSpPr/>
          <p:nvPr/>
        </p:nvSpPr>
        <p:spPr>
          <a:xfrm>
            <a:off x="93352" y="5562600"/>
            <a:ext cx="6096000" cy="276999"/>
          </a:xfrm>
          <a:prstGeom prst="rect">
            <a:avLst/>
          </a:prstGeom>
        </p:spPr>
        <p:txBody>
          <a:bodyPr>
            <a:spAutoFit/>
          </a:bodyPr>
          <a:lstStyle/>
          <a:p>
            <a:r>
              <a:rPr lang="fr-FR" sz="1200" dirty="0">
                <a:hlinkClick r:id="rId3"/>
              </a:rPr>
              <a:t>https://www.gnu.org/software/bash/manual/html_node/Bash-Startup-Files.html</a:t>
            </a:r>
            <a:r>
              <a:rPr lang="fr-FR" sz="1200" dirty="0"/>
              <a:t> </a:t>
            </a:r>
          </a:p>
        </p:txBody>
      </p:sp>
      <p:pic>
        <p:nvPicPr>
          <p:cNvPr id="8" name="Picture 7"/>
          <p:cNvPicPr>
            <a:picLocks noChangeAspect="1"/>
          </p:cNvPicPr>
          <p:nvPr/>
        </p:nvPicPr>
        <p:blipFill>
          <a:blip r:embed="rId4"/>
          <a:stretch>
            <a:fillRect/>
          </a:stretch>
        </p:blipFill>
        <p:spPr>
          <a:xfrm>
            <a:off x="6069898" y="1847850"/>
            <a:ext cx="6055427" cy="3510289"/>
          </a:xfrm>
          <a:prstGeom prst="rect">
            <a:avLst/>
          </a:prstGeom>
        </p:spPr>
        <p:style>
          <a:lnRef idx="2">
            <a:schemeClr val="dk1"/>
          </a:lnRef>
          <a:fillRef idx="1">
            <a:schemeClr val="lt1"/>
          </a:fillRef>
          <a:effectRef idx="0">
            <a:schemeClr val="dk1"/>
          </a:effectRef>
          <a:fontRef idx="minor">
            <a:schemeClr val="dk1"/>
          </a:fontRef>
        </p:style>
      </p:pic>
      <p:sp>
        <p:nvSpPr>
          <p:cNvPr id="9" name="Rectangle 8"/>
          <p:cNvSpPr/>
          <p:nvPr/>
        </p:nvSpPr>
        <p:spPr>
          <a:xfrm>
            <a:off x="6049611" y="5562600"/>
            <a:ext cx="6096000" cy="276999"/>
          </a:xfrm>
          <a:prstGeom prst="rect">
            <a:avLst/>
          </a:prstGeom>
        </p:spPr>
        <p:txBody>
          <a:bodyPr>
            <a:spAutoFit/>
          </a:bodyPr>
          <a:lstStyle/>
          <a:p>
            <a:r>
              <a:rPr lang="fr-FR" sz="1200" dirty="0">
                <a:hlinkClick r:id="rId5"/>
              </a:rPr>
              <a:t>https://zsh.sourceforge.io/Intro/intro_3.html</a:t>
            </a:r>
            <a:r>
              <a:rPr lang="fr-FR" sz="1200" dirty="0"/>
              <a:t> (</a:t>
            </a:r>
            <a:r>
              <a:rPr lang="fr-FR" sz="1200" dirty="0" err="1"/>
              <a:t>modified</a:t>
            </a:r>
            <a:r>
              <a:rPr lang="fr-FR" sz="1200" dirty="0"/>
              <a:t> </a:t>
            </a:r>
            <a:r>
              <a:rPr lang="fr-FR" sz="1200" dirty="0" err="1"/>
              <a:t>slightly</a:t>
            </a:r>
            <a:r>
              <a:rPr lang="fr-FR" sz="1200" dirty="0"/>
              <a:t>)</a:t>
            </a:r>
          </a:p>
        </p:txBody>
      </p:sp>
      <p:sp>
        <p:nvSpPr>
          <p:cNvPr id="10" name="Rectangle 9"/>
          <p:cNvSpPr/>
          <p:nvPr/>
        </p:nvSpPr>
        <p:spPr>
          <a:xfrm>
            <a:off x="838200" y="1321356"/>
            <a:ext cx="9494202" cy="369332"/>
          </a:xfrm>
          <a:prstGeom prst="rect">
            <a:avLst/>
          </a:prstGeom>
        </p:spPr>
        <p:txBody>
          <a:bodyPr wrap="none">
            <a:spAutoFit/>
          </a:bodyPr>
          <a:lstStyle/>
          <a:p>
            <a:r>
              <a:rPr lang="en-US" i="1" dirty="0"/>
              <a:t>We will only see </a:t>
            </a:r>
            <a:r>
              <a:rPr lang="en-US" b="1" i="1" dirty="0"/>
              <a:t>bash</a:t>
            </a:r>
            <a:r>
              <a:rPr lang="en-US" i="1" dirty="0"/>
              <a:t> (Bourne shell, default in Ubuntu) and </a:t>
            </a:r>
            <a:r>
              <a:rPr lang="en-US" b="1" i="1" dirty="0" err="1"/>
              <a:t>zsh</a:t>
            </a:r>
            <a:r>
              <a:rPr lang="en-US" i="1" dirty="0"/>
              <a:t> (Z shell, default in iOS from Catalina)</a:t>
            </a:r>
          </a:p>
        </p:txBody>
      </p:sp>
      <p:sp>
        <p:nvSpPr>
          <p:cNvPr id="3" name="Slide Number Placeholder 2"/>
          <p:cNvSpPr>
            <a:spLocks noGrp="1"/>
          </p:cNvSpPr>
          <p:nvPr>
            <p:ph type="sldNum" sz="quarter" idx="12"/>
          </p:nvPr>
        </p:nvSpPr>
        <p:spPr/>
        <p:txBody>
          <a:bodyPr/>
          <a:lstStyle/>
          <a:p>
            <a:fld id="{8D306E86-47BA-43A0-BC71-D402440BD280}" type="slidenum">
              <a:rPr lang="fr-FR" smtClean="0"/>
              <a:t>22</a:t>
            </a:fld>
            <a:endParaRPr lang="fr-FR"/>
          </a:p>
        </p:txBody>
      </p:sp>
    </p:spTree>
    <p:extLst>
      <p:ext uri="{BB962C8B-B14F-4D97-AF65-F5344CB8AC3E}">
        <p14:creationId xmlns:p14="http://schemas.microsoft.com/office/powerpoint/2010/main" val="341833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56658"/>
            <a:ext cx="11020425" cy="1325563"/>
          </a:xfrm>
        </p:spPr>
        <p:txBody>
          <a:bodyPr/>
          <a:lstStyle/>
          <a:p>
            <a:r>
              <a:rPr lang="fr-FR" dirty="0">
                <a:solidFill>
                  <a:prstClr val="black"/>
                </a:solidFill>
              </a:rPr>
              <a:t>Linux – </a:t>
            </a:r>
            <a:r>
              <a:rPr lang="en-US" sz="3600" dirty="0">
                <a:solidFill>
                  <a:prstClr val="black"/>
                </a:solidFill>
              </a:rPr>
              <a:t>Different configurations depending on the Shell</a:t>
            </a:r>
            <a:endParaRPr lang="fr-FR" b="1" dirty="0"/>
          </a:p>
        </p:txBody>
      </p:sp>
      <p:pic>
        <p:nvPicPr>
          <p:cNvPr id="6" name="Picture 5"/>
          <p:cNvPicPr>
            <a:picLocks noChangeAspect="1"/>
          </p:cNvPicPr>
          <p:nvPr/>
        </p:nvPicPr>
        <p:blipFill>
          <a:blip r:embed="rId2"/>
          <a:stretch>
            <a:fillRect/>
          </a:stretch>
        </p:blipFill>
        <p:spPr>
          <a:xfrm>
            <a:off x="0" y="1847850"/>
            <a:ext cx="5925351" cy="3714750"/>
          </a:xfrm>
          <a:prstGeom prst="rect">
            <a:avLst/>
          </a:prstGeom>
        </p:spPr>
        <p:style>
          <a:lnRef idx="2">
            <a:schemeClr val="dk1"/>
          </a:lnRef>
          <a:fillRef idx="1">
            <a:schemeClr val="lt1"/>
          </a:fillRef>
          <a:effectRef idx="0">
            <a:schemeClr val="dk1"/>
          </a:effectRef>
          <a:fontRef idx="minor">
            <a:schemeClr val="dk1"/>
          </a:fontRef>
        </p:style>
      </p:pic>
      <p:sp>
        <p:nvSpPr>
          <p:cNvPr id="7" name="Rectangle 6"/>
          <p:cNvSpPr/>
          <p:nvPr/>
        </p:nvSpPr>
        <p:spPr>
          <a:xfrm>
            <a:off x="93352" y="5562600"/>
            <a:ext cx="6096000" cy="276999"/>
          </a:xfrm>
          <a:prstGeom prst="rect">
            <a:avLst/>
          </a:prstGeom>
        </p:spPr>
        <p:txBody>
          <a:bodyPr>
            <a:spAutoFit/>
          </a:bodyPr>
          <a:lstStyle/>
          <a:p>
            <a:r>
              <a:rPr lang="fr-FR" sz="1200" dirty="0">
                <a:hlinkClick r:id="rId3"/>
              </a:rPr>
              <a:t>https://www.gnu.org/software/bash/manual/html_node/Bash-Startup-Files.html</a:t>
            </a:r>
            <a:r>
              <a:rPr lang="fr-FR" sz="1200" dirty="0"/>
              <a:t> </a:t>
            </a:r>
          </a:p>
        </p:txBody>
      </p:sp>
      <p:sp>
        <p:nvSpPr>
          <p:cNvPr id="10" name="Rectangle 9"/>
          <p:cNvSpPr/>
          <p:nvPr/>
        </p:nvSpPr>
        <p:spPr>
          <a:xfrm>
            <a:off x="838200" y="1312889"/>
            <a:ext cx="9511130" cy="369332"/>
          </a:xfrm>
          <a:prstGeom prst="rect">
            <a:avLst/>
          </a:prstGeom>
        </p:spPr>
        <p:txBody>
          <a:bodyPr wrap="none">
            <a:spAutoFit/>
          </a:bodyPr>
          <a:lstStyle/>
          <a:p>
            <a:r>
              <a:rPr lang="en-US" i="1" dirty="0"/>
              <a:t>We will only see </a:t>
            </a:r>
            <a:r>
              <a:rPr lang="en-US" b="1" i="1" dirty="0"/>
              <a:t>bash</a:t>
            </a:r>
            <a:r>
              <a:rPr lang="en-US" i="1" dirty="0"/>
              <a:t> (Bourne shell, default in Ubuntu) and </a:t>
            </a:r>
            <a:r>
              <a:rPr lang="en-US" b="1" i="1" dirty="0" err="1"/>
              <a:t>zsh</a:t>
            </a:r>
            <a:r>
              <a:rPr lang="en-US" i="1" dirty="0"/>
              <a:t> (Z shell, default in iOS from Catalina)</a:t>
            </a:r>
          </a:p>
        </p:txBody>
      </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6033953" y="1847850"/>
            <a:ext cx="6187031" cy="5010150"/>
          </a:xfrm>
          <a:prstGeom prst="rect">
            <a:avLst/>
          </a:prstGeom>
        </p:spPr>
      </p:pic>
      <p:sp>
        <p:nvSpPr>
          <p:cNvPr id="3" name="Right Arrow 2"/>
          <p:cNvSpPr/>
          <p:nvPr/>
        </p:nvSpPr>
        <p:spPr>
          <a:xfrm>
            <a:off x="5829701" y="3862387"/>
            <a:ext cx="299903" cy="98107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 name="Slide Number Placeholder 3"/>
          <p:cNvSpPr>
            <a:spLocks noGrp="1"/>
          </p:cNvSpPr>
          <p:nvPr>
            <p:ph type="sldNum" sz="quarter" idx="12"/>
          </p:nvPr>
        </p:nvSpPr>
        <p:spPr/>
        <p:txBody>
          <a:bodyPr/>
          <a:lstStyle/>
          <a:p>
            <a:fld id="{8D306E86-47BA-43A0-BC71-D402440BD280}" type="slidenum">
              <a:rPr lang="fr-FR" smtClean="0"/>
              <a:t>23</a:t>
            </a:fld>
            <a:endParaRPr lang="fr-FR"/>
          </a:p>
        </p:txBody>
      </p:sp>
    </p:spTree>
    <p:extLst>
      <p:ext uri="{BB962C8B-B14F-4D97-AF65-F5344CB8AC3E}">
        <p14:creationId xmlns:p14="http://schemas.microsoft.com/office/powerpoint/2010/main" val="482422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20425" cy="1325563"/>
          </a:xfrm>
        </p:spPr>
        <p:txBody>
          <a:bodyPr/>
          <a:lstStyle/>
          <a:p>
            <a:r>
              <a:rPr lang="fr-FR" dirty="0">
                <a:solidFill>
                  <a:prstClr val="black"/>
                </a:solidFill>
              </a:rPr>
              <a:t>Linux – </a:t>
            </a:r>
            <a:r>
              <a:rPr lang="en-US" sz="3600" dirty="0">
                <a:solidFill>
                  <a:prstClr val="black"/>
                </a:solidFill>
              </a:rPr>
              <a:t>Different configurations depending on the Shell</a:t>
            </a:r>
            <a:endParaRPr lang="fr-FR" b="1" dirty="0"/>
          </a:p>
        </p:txBody>
      </p:sp>
      <p:pic>
        <p:nvPicPr>
          <p:cNvPr id="6" name="Picture 5"/>
          <p:cNvPicPr>
            <a:picLocks noChangeAspect="1"/>
          </p:cNvPicPr>
          <p:nvPr/>
        </p:nvPicPr>
        <p:blipFill>
          <a:blip r:embed="rId2"/>
          <a:stretch>
            <a:fillRect/>
          </a:stretch>
        </p:blipFill>
        <p:spPr>
          <a:xfrm>
            <a:off x="0" y="1847850"/>
            <a:ext cx="5925351" cy="3714750"/>
          </a:xfrm>
          <a:prstGeom prst="rect">
            <a:avLst/>
          </a:prstGeom>
        </p:spPr>
        <p:style>
          <a:lnRef idx="2">
            <a:schemeClr val="dk1"/>
          </a:lnRef>
          <a:fillRef idx="1">
            <a:schemeClr val="lt1"/>
          </a:fillRef>
          <a:effectRef idx="0">
            <a:schemeClr val="dk1"/>
          </a:effectRef>
          <a:fontRef idx="minor">
            <a:schemeClr val="dk1"/>
          </a:fontRef>
        </p:style>
      </p:pic>
      <p:sp>
        <p:nvSpPr>
          <p:cNvPr id="7" name="Rectangle 6"/>
          <p:cNvSpPr/>
          <p:nvPr/>
        </p:nvSpPr>
        <p:spPr>
          <a:xfrm>
            <a:off x="93352" y="5562600"/>
            <a:ext cx="6096000" cy="276999"/>
          </a:xfrm>
          <a:prstGeom prst="rect">
            <a:avLst/>
          </a:prstGeom>
        </p:spPr>
        <p:txBody>
          <a:bodyPr>
            <a:spAutoFit/>
          </a:bodyPr>
          <a:lstStyle/>
          <a:p>
            <a:r>
              <a:rPr lang="fr-FR" sz="1200" dirty="0">
                <a:hlinkClick r:id="rId3"/>
              </a:rPr>
              <a:t>https://www.gnu.org/software/bash/manual/html_node/Bash-Startup-Files.html</a:t>
            </a:r>
            <a:r>
              <a:rPr lang="fr-FR" sz="1200" dirty="0"/>
              <a:t> </a:t>
            </a:r>
          </a:p>
        </p:txBody>
      </p:sp>
      <p:sp>
        <p:nvSpPr>
          <p:cNvPr id="10" name="Rectangle 9"/>
          <p:cNvSpPr/>
          <p:nvPr/>
        </p:nvSpPr>
        <p:spPr>
          <a:xfrm>
            <a:off x="838200" y="1321356"/>
            <a:ext cx="9511130" cy="369332"/>
          </a:xfrm>
          <a:prstGeom prst="rect">
            <a:avLst/>
          </a:prstGeom>
        </p:spPr>
        <p:txBody>
          <a:bodyPr wrap="none">
            <a:spAutoFit/>
          </a:bodyPr>
          <a:lstStyle/>
          <a:p>
            <a:r>
              <a:rPr lang="en-US" i="1" dirty="0"/>
              <a:t>We will only see </a:t>
            </a:r>
            <a:r>
              <a:rPr lang="en-US" b="1" i="1" dirty="0"/>
              <a:t>bash</a:t>
            </a:r>
            <a:r>
              <a:rPr lang="en-US" i="1" dirty="0"/>
              <a:t> (Bourne shell, default in Ubuntu) and </a:t>
            </a:r>
            <a:r>
              <a:rPr lang="en-US" b="1" i="1" dirty="0" err="1"/>
              <a:t>zsh</a:t>
            </a:r>
            <a:r>
              <a:rPr lang="en-US" i="1" dirty="0"/>
              <a:t> (Z shell, default in iOS from Catalina)</a:t>
            </a:r>
          </a:p>
        </p:txBody>
      </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6033953" y="1847850"/>
            <a:ext cx="6187031" cy="5010150"/>
          </a:xfrm>
          <a:prstGeom prst="rect">
            <a:avLst/>
          </a:prstGeom>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6513" y="1847850"/>
            <a:ext cx="5454836" cy="5010150"/>
          </a:xfrm>
          <a:prstGeom prst="rect">
            <a:avLst/>
          </a:prstGeom>
        </p:spPr>
      </p:pic>
      <p:sp>
        <p:nvSpPr>
          <p:cNvPr id="5" name="Right Arrow 4"/>
          <p:cNvSpPr/>
          <p:nvPr/>
        </p:nvSpPr>
        <p:spPr>
          <a:xfrm rot="10800000">
            <a:off x="5327726" y="4352925"/>
            <a:ext cx="883927" cy="65722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 name="Slide Number Placeholder 2"/>
          <p:cNvSpPr>
            <a:spLocks noGrp="1"/>
          </p:cNvSpPr>
          <p:nvPr>
            <p:ph type="sldNum" sz="quarter" idx="12"/>
          </p:nvPr>
        </p:nvSpPr>
        <p:spPr/>
        <p:txBody>
          <a:bodyPr/>
          <a:lstStyle/>
          <a:p>
            <a:fld id="{8D306E86-47BA-43A0-BC71-D402440BD280}" type="slidenum">
              <a:rPr lang="fr-FR" smtClean="0"/>
              <a:t>24</a:t>
            </a:fld>
            <a:endParaRPr lang="fr-FR"/>
          </a:p>
        </p:txBody>
      </p:sp>
    </p:spTree>
    <p:extLst>
      <p:ext uri="{BB962C8B-B14F-4D97-AF65-F5344CB8AC3E}">
        <p14:creationId xmlns:p14="http://schemas.microsoft.com/office/powerpoint/2010/main" val="446830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Windows </a:t>
            </a:r>
            <a:r>
              <a:rPr lang="fr-FR" dirty="0" err="1"/>
              <a:t>Subsystem</a:t>
            </a:r>
            <a:r>
              <a:rPr lang="fr-FR" dirty="0"/>
              <a:t> for Linux (WSL / WSL2)</a:t>
            </a:r>
          </a:p>
        </p:txBody>
      </p:sp>
      <p:pic>
        <p:nvPicPr>
          <p:cNvPr id="6" name="Picture 5"/>
          <p:cNvPicPr>
            <a:picLocks noChangeAspect="1"/>
          </p:cNvPicPr>
          <p:nvPr/>
        </p:nvPicPr>
        <p:blipFill>
          <a:blip r:embed="rId2"/>
          <a:stretch>
            <a:fillRect/>
          </a:stretch>
        </p:blipFill>
        <p:spPr>
          <a:xfrm>
            <a:off x="713013" y="2176463"/>
            <a:ext cx="6372065" cy="4262437"/>
          </a:xfrm>
          <a:prstGeom prst="rect">
            <a:avLst/>
          </a:prstGeom>
        </p:spPr>
      </p:pic>
      <p:sp>
        <p:nvSpPr>
          <p:cNvPr id="9" name="Rectangle 8"/>
          <p:cNvSpPr/>
          <p:nvPr/>
        </p:nvSpPr>
        <p:spPr>
          <a:xfrm>
            <a:off x="838200" y="1321356"/>
            <a:ext cx="7186134" cy="369332"/>
          </a:xfrm>
          <a:prstGeom prst="rect">
            <a:avLst/>
          </a:prstGeom>
        </p:spPr>
        <p:txBody>
          <a:bodyPr wrap="none">
            <a:spAutoFit/>
          </a:bodyPr>
          <a:lstStyle/>
          <a:p>
            <a:r>
              <a:rPr lang="en-US" i="1" dirty="0"/>
              <a:t>Will allow you to use a UNIX/Linux kernel and a Shell, regardless of your OS</a:t>
            </a:r>
            <a:endParaRPr lang="fr-FR" i="1" dirty="0"/>
          </a:p>
        </p:txBody>
      </p:sp>
      <p:pic>
        <p:nvPicPr>
          <p:cNvPr id="16392" name="Picture 8" descr="Installer WSL (Windows Subsystem for Linux) sur Windows 10 – Le Crabe Info"/>
          <p:cNvPicPr>
            <a:picLocks noChangeAspect="1" noChangeArrowheads="1"/>
          </p:cNvPicPr>
          <p:nvPr/>
        </p:nvPicPr>
        <p:blipFill rotWithShape="1">
          <a:blip r:embed="rId3">
            <a:extLst>
              <a:ext uri="{28A0092B-C50C-407E-A947-70E740481C1C}">
                <a14:useLocalDpi xmlns:a14="http://schemas.microsoft.com/office/drawing/2010/main" val="0"/>
              </a:ext>
            </a:extLst>
          </a:blip>
          <a:srcRect l="3031" r="14367"/>
          <a:stretch/>
        </p:blipFill>
        <p:spPr bwMode="auto">
          <a:xfrm>
            <a:off x="8077200" y="1817792"/>
            <a:ext cx="3696073" cy="47740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077200" y="6591886"/>
            <a:ext cx="3981450" cy="215444"/>
          </a:xfrm>
          <a:prstGeom prst="rect">
            <a:avLst/>
          </a:prstGeom>
        </p:spPr>
        <p:txBody>
          <a:bodyPr wrap="square">
            <a:spAutoFit/>
          </a:bodyPr>
          <a:lstStyle/>
          <a:p>
            <a:r>
              <a:rPr lang="fr-FR" sz="800" dirty="0"/>
              <a:t>https://lecrabeinfo.net/installer-wsl-windows-subsystem-for-linux-sur-windows-10.html</a:t>
            </a:r>
          </a:p>
        </p:txBody>
      </p:sp>
      <p:sp>
        <p:nvSpPr>
          <p:cNvPr id="3" name="Slide Number Placeholder 2"/>
          <p:cNvSpPr>
            <a:spLocks noGrp="1"/>
          </p:cNvSpPr>
          <p:nvPr>
            <p:ph type="sldNum" sz="quarter" idx="12"/>
          </p:nvPr>
        </p:nvSpPr>
        <p:spPr/>
        <p:txBody>
          <a:bodyPr/>
          <a:lstStyle/>
          <a:p>
            <a:fld id="{8D306E86-47BA-43A0-BC71-D402440BD280}" type="slidenum">
              <a:rPr lang="fr-FR" smtClean="0"/>
              <a:t>25</a:t>
            </a:fld>
            <a:endParaRPr lang="fr-FR" dirty="0"/>
          </a:p>
        </p:txBody>
      </p:sp>
    </p:spTree>
    <p:extLst>
      <p:ext uri="{BB962C8B-B14F-4D97-AF65-F5344CB8AC3E}">
        <p14:creationId xmlns:p14="http://schemas.microsoft.com/office/powerpoint/2010/main" val="3831307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707800" cy="6858000"/>
          </a:xfrm>
          <a:prstGeom prst="rect">
            <a:avLst/>
          </a:prstGeom>
        </p:spPr>
      </p:pic>
      <p:sp>
        <p:nvSpPr>
          <p:cNvPr id="5" name="Rectangle 4"/>
          <p:cNvSpPr/>
          <p:nvPr/>
        </p:nvSpPr>
        <p:spPr>
          <a:xfrm>
            <a:off x="4095750" y="-34834"/>
            <a:ext cx="8096251" cy="1916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Title 1"/>
          <p:cNvSpPr>
            <a:spLocks noGrp="1"/>
          </p:cNvSpPr>
          <p:nvPr>
            <p:ph type="title"/>
          </p:nvPr>
        </p:nvSpPr>
        <p:spPr>
          <a:xfrm>
            <a:off x="4095750" y="365125"/>
            <a:ext cx="8096250" cy="1325563"/>
          </a:xfrm>
        </p:spPr>
        <p:txBody>
          <a:bodyPr>
            <a:normAutofit/>
          </a:bodyPr>
          <a:lstStyle/>
          <a:p>
            <a:r>
              <a:rPr lang="en-US" sz="4000" dirty="0"/>
              <a:t>Access to environment variables</a:t>
            </a:r>
            <a:br>
              <a:rPr lang="en-US" sz="4000" dirty="0"/>
            </a:br>
            <a:r>
              <a:rPr lang="en-US" sz="4000" dirty="0"/>
              <a:t> (e.g. with Java)</a:t>
            </a:r>
            <a:endParaRPr lang="fr-FR" sz="4000" dirty="0"/>
          </a:p>
        </p:txBody>
      </p:sp>
      <p:sp>
        <p:nvSpPr>
          <p:cNvPr id="6" name="Rectangle 5"/>
          <p:cNvSpPr/>
          <p:nvPr/>
        </p:nvSpPr>
        <p:spPr>
          <a:xfrm>
            <a:off x="8658225" y="6563410"/>
            <a:ext cx="6096000" cy="215444"/>
          </a:xfrm>
          <a:prstGeom prst="rect">
            <a:avLst/>
          </a:prstGeom>
        </p:spPr>
        <p:txBody>
          <a:bodyPr>
            <a:spAutoFit/>
          </a:bodyPr>
          <a:lstStyle/>
          <a:p>
            <a:r>
              <a:rPr lang="fr-FR" sz="800" dirty="0"/>
              <a:t>https://docs.oracle.com/javase/tutorial/essential/environment/env.html</a:t>
            </a:r>
          </a:p>
        </p:txBody>
      </p:sp>
      <p:sp>
        <p:nvSpPr>
          <p:cNvPr id="3" name="Slide Number Placeholder 2"/>
          <p:cNvSpPr>
            <a:spLocks noGrp="1"/>
          </p:cNvSpPr>
          <p:nvPr>
            <p:ph type="sldNum" sz="quarter" idx="12"/>
          </p:nvPr>
        </p:nvSpPr>
        <p:spPr/>
        <p:txBody>
          <a:bodyPr/>
          <a:lstStyle/>
          <a:p>
            <a:fld id="{8D306E86-47BA-43A0-BC71-D402440BD280}" type="slidenum">
              <a:rPr lang="fr-FR" smtClean="0"/>
              <a:t>26</a:t>
            </a:fld>
            <a:endParaRPr lang="fr-FR"/>
          </a:p>
        </p:txBody>
      </p:sp>
    </p:spTree>
    <p:extLst>
      <p:ext uri="{BB962C8B-B14F-4D97-AF65-F5344CB8AC3E}">
        <p14:creationId xmlns:p14="http://schemas.microsoft.com/office/powerpoint/2010/main" val="3409737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43749" y="0"/>
            <a:ext cx="5438776" cy="19335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Title 1"/>
          <p:cNvSpPr>
            <a:spLocks noGrp="1"/>
          </p:cNvSpPr>
          <p:nvPr>
            <p:ph type="title"/>
          </p:nvPr>
        </p:nvSpPr>
        <p:spPr>
          <a:xfrm>
            <a:off x="4095750" y="365125"/>
            <a:ext cx="8096250" cy="1325563"/>
          </a:xfrm>
        </p:spPr>
        <p:txBody>
          <a:bodyPr>
            <a:normAutofit/>
          </a:bodyPr>
          <a:lstStyle/>
          <a:p>
            <a:r>
              <a:rPr lang="en-US" sz="4000" dirty="0"/>
              <a:t>Access to environment variables</a:t>
            </a:r>
            <a:br>
              <a:rPr lang="en-US" sz="4000" dirty="0"/>
            </a:br>
            <a:r>
              <a:rPr lang="en-US" sz="4000" dirty="0"/>
              <a:t> (e.g. with Python)</a:t>
            </a:r>
            <a:endParaRPr lang="fr-FR" sz="4000" dirty="0"/>
          </a:p>
        </p:txBody>
      </p:sp>
      <p:sp>
        <p:nvSpPr>
          <p:cNvPr id="3" name="TextBox 2"/>
          <p:cNvSpPr txBox="1"/>
          <p:nvPr/>
        </p:nvSpPr>
        <p:spPr>
          <a:xfrm>
            <a:off x="870966" y="5196991"/>
            <a:ext cx="1088821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There are </a:t>
            </a:r>
            <a:r>
              <a:rPr lang="fr-FR" dirty="0" err="1"/>
              <a:t>tutorials</a:t>
            </a:r>
            <a:r>
              <a:rPr lang="fr-FR" dirty="0"/>
              <a:t> for </a:t>
            </a:r>
            <a:r>
              <a:rPr lang="fr-FR" dirty="0" err="1"/>
              <a:t>other</a:t>
            </a:r>
            <a:r>
              <a:rPr lang="fr-FR" dirty="0"/>
              <a:t> </a:t>
            </a:r>
            <a:r>
              <a:rPr lang="fr-FR" dirty="0" err="1"/>
              <a:t>languages</a:t>
            </a:r>
            <a:endParaRPr lang="fr-FR" dirty="0"/>
          </a:p>
          <a:p>
            <a:r>
              <a:rPr lang="fr-FR" dirty="0" err="1"/>
              <a:t>example</a:t>
            </a:r>
            <a:r>
              <a:rPr lang="fr-FR" dirty="0"/>
              <a:t> for C: </a:t>
            </a:r>
            <a:r>
              <a:rPr lang="fr-FR" dirty="0">
                <a:hlinkClick r:id="rId2"/>
              </a:rPr>
              <a:t>https://www.gnu.org/software/libc/manual/html_node/Environment-Access.html</a:t>
            </a:r>
            <a:r>
              <a:rPr lang="fr-FR" dirty="0"/>
              <a:t> </a:t>
            </a:r>
          </a:p>
          <a:p>
            <a:r>
              <a:rPr lang="fr-FR" dirty="0" err="1"/>
              <a:t>example</a:t>
            </a:r>
            <a:r>
              <a:rPr lang="fr-FR" dirty="0"/>
              <a:t> for node.js: </a:t>
            </a:r>
            <a:r>
              <a:rPr lang="fr-FR" dirty="0">
                <a:hlinkClick r:id="rId3"/>
              </a:rPr>
              <a:t>https://nodejs.org/en/learn/command-line/how-to-read-environment-variables-from-nodejs</a:t>
            </a:r>
            <a:endParaRPr lang="fr-FR" dirty="0"/>
          </a:p>
        </p:txBody>
      </p:sp>
      <p:sp>
        <p:nvSpPr>
          <p:cNvPr id="6" name="Slide Number Placeholder 5"/>
          <p:cNvSpPr>
            <a:spLocks noGrp="1"/>
          </p:cNvSpPr>
          <p:nvPr>
            <p:ph type="sldNum" sz="quarter" idx="12"/>
          </p:nvPr>
        </p:nvSpPr>
        <p:spPr/>
        <p:txBody>
          <a:bodyPr/>
          <a:lstStyle/>
          <a:p>
            <a:fld id="{8D306E86-47BA-43A0-BC71-D402440BD280}" type="slidenum">
              <a:rPr lang="fr-FR" smtClean="0"/>
              <a:t>27</a:t>
            </a:fld>
            <a:endParaRPr lang="fr-FR"/>
          </a:p>
        </p:txBody>
      </p:sp>
      <p:pic>
        <p:nvPicPr>
          <p:cNvPr id="7" name="Image 6">
            <a:extLst>
              <a:ext uri="{FF2B5EF4-FFF2-40B4-BE49-F238E27FC236}">
                <a16:creationId xmlns:a16="http://schemas.microsoft.com/office/drawing/2014/main" id="{45DF96C1-EAD2-4DF4-BC69-3B1D742BB8F6}"/>
              </a:ext>
            </a:extLst>
          </p:cNvPr>
          <p:cNvPicPr>
            <a:picLocks noChangeAspect="1"/>
          </p:cNvPicPr>
          <p:nvPr/>
        </p:nvPicPr>
        <p:blipFill>
          <a:blip r:embed="rId4"/>
          <a:stretch>
            <a:fillRect/>
          </a:stretch>
        </p:blipFill>
        <p:spPr>
          <a:xfrm>
            <a:off x="0" y="1848347"/>
            <a:ext cx="10650436" cy="2886478"/>
          </a:xfrm>
          <a:prstGeom prst="rect">
            <a:avLst/>
          </a:prstGeom>
        </p:spPr>
      </p:pic>
    </p:spTree>
    <p:extLst>
      <p:ext uri="{BB962C8B-B14F-4D97-AF65-F5344CB8AC3E}">
        <p14:creationId xmlns:p14="http://schemas.microsoft.com/office/powerpoint/2010/main" val="333956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a program in the console</a:t>
            </a:r>
            <a:endParaRPr lang="fr-FR" dirty="0"/>
          </a:p>
        </p:txBody>
      </p:sp>
      <p:sp>
        <p:nvSpPr>
          <p:cNvPr id="3" name="TextBox 2"/>
          <p:cNvSpPr txBox="1"/>
          <p:nvPr/>
        </p:nvSpPr>
        <p:spPr>
          <a:xfrm>
            <a:off x="355135" y="1459855"/>
            <a:ext cx="8656280" cy="461665"/>
          </a:xfrm>
          <a:prstGeom prst="rect">
            <a:avLst/>
          </a:prstGeom>
          <a:noFill/>
        </p:spPr>
        <p:txBody>
          <a:bodyPr wrap="none" rtlCol="0">
            <a:spAutoFit/>
          </a:bodyPr>
          <a:lstStyle/>
          <a:p>
            <a:r>
              <a:rPr lang="en-US" sz="2400" dirty="0"/>
              <a:t>Name of the program, then list of arguments separated by spaces</a:t>
            </a:r>
          </a:p>
        </p:txBody>
      </p:sp>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204413" y="3016250"/>
            <a:ext cx="4081837" cy="3255320"/>
          </a:xfrm>
          <a:prstGeom prst="rect">
            <a:avLst/>
          </a:prstGeom>
        </p:spPr>
      </p:pic>
      <p:sp>
        <p:nvSpPr>
          <p:cNvPr id="18" name="TextBox 17"/>
          <p:cNvSpPr txBox="1"/>
          <p:nvPr/>
        </p:nvSpPr>
        <p:spPr>
          <a:xfrm>
            <a:off x="148506" y="2646918"/>
            <a:ext cx="3815853" cy="369332"/>
          </a:xfrm>
          <a:prstGeom prst="rect">
            <a:avLst/>
          </a:prstGeom>
          <a:noFill/>
        </p:spPr>
        <p:txBody>
          <a:bodyPr wrap="none" rtlCol="0">
            <a:spAutoFit/>
          </a:bodyPr>
          <a:lstStyle/>
          <a:p>
            <a:r>
              <a:rPr lang="fr-FR" dirty="0" err="1"/>
              <a:t>example</a:t>
            </a:r>
            <a:r>
              <a:rPr lang="fr-FR" dirty="0"/>
              <a:t>: </a:t>
            </a:r>
            <a:r>
              <a:rPr lang="fr-FR" dirty="0" err="1"/>
              <a:t>small</a:t>
            </a:r>
            <a:r>
              <a:rPr lang="fr-FR" dirty="0"/>
              <a:t> program </a:t>
            </a:r>
            <a:r>
              <a:rPr lang="fr-FR" b="1" dirty="0"/>
              <a:t>count_args.sh</a:t>
            </a:r>
          </a:p>
        </p:txBody>
      </p:sp>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5448300" y="3016250"/>
            <a:ext cx="5382376" cy="2972215"/>
          </a:xfrm>
          <a:prstGeom prst="rect">
            <a:avLst/>
          </a:prstGeom>
        </p:spPr>
      </p:pic>
      <p:sp>
        <p:nvSpPr>
          <p:cNvPr id="20" name="TextBox 19"/>
          <p:cNvSpPr txBox="1"/>
          <p:nvPr/>
        </p:nvSpPr>
        <p:spPr>
          <a:xfrm>
            <a:off x="5448300" y="2646918"/>
            <a:ext cx="2812180" cy="369332"/>
          </a:xfrm>
          <a:prstGeom prst="rect">
            <a:avLst/>
          </a:prstGeom>
          <a:noFill/>
        </p:spPr>
        <p:txBody>
          <a:bodyPr wrap="none" rtlCol="0">
            <a:spAutoFit/>
          </a:bodyPr>
          <a:lstStyle/>
          <a:p>
            <a:r>
              <a:rPr lang="en-US" dirty="0"/>
              <a:t>Run with a list of arguments</a:t>
            </a:r>
            <a:endParaRPr lang="fr-FR" b="1" dirty="0"/>
          </a:p>
        </p:txBody>
      </p:sp>
      <p:sp>
        <p:nvSpPr>
          <p:cNvPr id="4" name="Slide Number Placeholder 3"/>
          <p:cNvSpPr>
            <a:spLocks noGrp="1"/>
          </p:cNvSpPr>
          <p:nvPr>
            <p:ph type="sldNum" sz="quarter" idx="12"/>
          </p:nvPr>
        </p:nvSpPr>
        <p:spPr/>
        <p:txBody>
          <a:bodyPr/>
          <a:lstStyle/>
          <a:p>
            <a:fld id="{8D306E86-47BA-43A0-BC71-D402440BD280}" type="slidenum">
              <a:rPr lang="fr-FR" smtClean="0"/>
              <a:t>28</a:t>
            </a:fld>
            <a:endParaRPr lang="fr-FR"/>
          </a:p>
        </p:txBody>
      </p:sp>
    </p:spTree>
    <p:extLst>
      <p:ext uri="{BB962C8B-B14F-4D97-AF65-F5344CB8AC3E}">
        <p14:creationId xmlns:p14="http://schemas.microsoft.com/office/powerpoint/2010/main" val="1919107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a program in the console</a:t>
            </a:r>
            <a:endParaRPr lang="fr-FR" dirty="0"/>
          </a:p>
        </p:txBody>
      </p:sp>
      <p:sp>
        <p:nvSpPr>
          <p:cNvPr id="3" name="TextBox 2"/>
          <p:cNvSpPr txBox="1"/>
          <p:nvPr/>
        </p:nvSpPr>
        <p:spPr>
          <a:xfrm>
            <a:off x="355135" y="1459855"/>
            <a:ext cx="8656280" cy="461665"/>
          </a:xfrm>
          <a:prstGeom prst="rect">
            <a:avLst/>
          </a:prstGeom>
          <a:noFill/>
        </p:spPr>
        <p:txBody>
          <a:bodyPr wrap="none" rtlCol="0">
            <a:spAutoFit/>
          </a:bodyPr>
          <a:lstStyle/>
          <a:p>
            <a:r>
              <a:rPr lang="en-US" sz="2400" dirty="0"/>
              <a:t>Name of the program, then list of arguments separated by spaces</a:t>
            </a:r>
          </a:p>
        </p:txBody>
      </p:sp>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204413" y="3016250"/>
            <a:ext cx="4081837" cy="3255320"/>
          </a:xfrm>
          <a:prstGeom prst="rect">
            <a:avLst/>
          </a:prstGeom>
        </p:spPr>
      </p:pic>
      <p:sp>
        <p:nvSpPr>
          <p:cNvPr id="18" name="TextBox 17"/>
          <p:cNvSpPr txBox="1"/>
          <p:nvPr/>
        </p:nvSpPr>
        <p:spPr>
          <a:xfrm>
            <a:off x="148506" y="2646918"/>
            <a:ext cx="3815853" cy="369332"/>
          </a:xfrm>
          <a:prstGeom prst="rect">
            <a:avLst/>
          </a:prstGeom>
          <a:noFill/>
        </p:spPr>
        <p:txBody>
          <a:bodyPr wrap="none" rtlCol="0">
            <a:spAutoFit/>
          </a:bodyPr>
          <a:lstStyle/>
          <a:p>
            <a:r>
              <a:rPr lang="fr-FR" dirty="0" err="1"/>
              <a:t>example</a:t>
            </a:r>
            <a:r>
              <a:rPr lang="fr-FR" dirty="0"/>
              <a:t>: </a:t>
            </a:r>
            <a:r>
              <a:rPr lang="fr-FR" dirty="0" err="1"/>
              <a:t>small</a:t>
            </a:r>
            <a:r>
              <a:rPr lang="fr-FR" dirty="0"/>
              <a:t> program </a:t>
            </a:r>
            <a:r>
              <a:rPr lang="fr-FR" b="1" dirty="0"/>
              <a:t>count_args.sh</a:t>
            </a:r>
          </a:p>
        </p:txBody>
      </p:sp>
      <p:sp>
        <p:nvSpPr>
          <p:cNvPr id="20" name="TextBox 19"/>
          <p:cNvSpPr txBox="1"/>
          <p:nvPr/>
        </p:nvSpPr>
        <p:spPr>
          <a:xfrm>
            <a:off x="5362105" y="2646918"/>
            <a:ext cx="4709174" cy="369332"/>
          </a:xfrm>
          <a:prstGeom prst="rect">
            <a:avLst/>
          </a:prstGeom>
          <a:noFill/>
        </p:spPr>
        <p:txBody>
          <a:bodyPr wrap="none" rtlCol="0">
            <a:spAutoFit/>
          </a:bodyPr>
          <a:lstStyle/>
          <a:p>
            <a:r>
              <a:rPr lang="en-US" dirty="0"/>
              <a:t>Use of the '\' line continuation symbol for clarity</a:t>
            </a: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5362105" y="3016250"/>
            <a:ext cx="6725589" cy="3353268"/>
          </a:xfrm>
          <a:prstGeom prst="rect">
            <a:avLst/>
          </a:prstGeom>
        </p:spPr>
      </p:pic>
      <p:sp>
        <p:nvSpPr>
          <p:cNvPr id="5" name="Slide Number Placeholder 4"/>
          <p:cNvSpPr>
            <a:spLocks noGrp="1"/>
          </p:cNvSpPr>
          <p:nvPr>
            <p:ph type="sldNum" sz="quarter" idx="12"/>
          </p:nvPr>
        </p:nvSpPr>
        <p:spPr/>
        <p:txBody>
          <a:bodyPr/>
          <a:lstStyle/>
          <a:p>
            <a:fld id="{8D306E86-47BA-43A0-BC71-D402440BD280}" type="slidenum">
              <a:rPr lang="fr-FR" smtClean="0"/>
              <a:t>29</a:t>
            </a:fld>
            <a:endParaRPr lang="fr-FR"/>
          </a:p>
        </p:txBody>
      </p:sp>
    </p:spTree>
    <p:extLst>
      <p:ext uri="{BB962C8B-B14F-4D97-AF65-F5344CB8AC3E}">
        <p14:creationId xmlns:p14="http://schemas.microsoft.com/office/powerpoint/2010/main" val="362399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Reminders – computer ?</a:t>
            </a:r>
          </a:p>
        </p:txBody>
      </p:sp>
      <p:sp>
        <p:nvSpPr>
          <p:cNvPr id="11" name="Rectangle 10"/>
          <p:cNvSpPr/>
          <p:nvPr/>
        </p:nvSpPr>
        <p:spPr>
          <a:xfrm>
            <a:off x="576943" y="1690687"/>
            <a:ext cx="5388428" cy="4524315"/>
          </a:xfrm>
          <a:prstGeom prst="rect">
            <a:avLst/>
          </a:prstGeom>
        </p:spPr>
        <p:txBody>
          <a:bodyPr wrap="square">
            <a:spAutoFit/>
          </a:bodyPr>
          <a:lstStyle/>
          <a:p>
            <a:pPr algn="ctr"/>
            <a:r>
              <a:rPr lang="en-US" sz="3200" i="1" dirty="0"/>
              <a:t>Programmable information processing system</a:t>
            </a:r>
            <a:endParaRPr lang="en-US" sz="3200" dirty="0"/>
          </a:p>
          <a:p>
            <a:endParaRPr lang="en-US" sz="3200" dirty="0"/>
          </a:p>
          <a:p>
            <a:r>
              <a:rPr lang="en-US" sz="3200" dirty="0"/>
              <a:t>Typically contains: </a:t>
            </a:r>
          </a:p>
          <a:p>
            <a:pPr marL="342900" indent="-342900">
              <a:buFont typeface="Arial" panose="020B0604020202020204" pitchFamily="34" charset="0"/>
              <a:buChar char="•"/>
            </a:pPr>
            <a:r>
              <a:rPr lang="en-US" sz="3200" dirty="0"/>
              <a:t>CPU, </a:t>
            </a:r>
          </a:p>
          <a:p>
            <a:pPr marL="342900" indent="-342900">
              <a:buFont typeface="Arial" panose="020B0604020202020204" pitchFamily="34" charset="0"/>
              <a:buChar char="•"/>
            </a:pPr>
            <a:r>
              <a:rPr lang="en-US" sz="3200" dirty="0"/>
              <a:t>RAM, </a:t>
            </a:r>
          </a:p>
          <a:p>
            <a:pPr marL="342900" indent="-342900">
              <a:buFont typeface="Arial" panose="020B0604020202020204" pitchFamily="34" charset="0"/>
              <a:buChar char="•"/>
            </a:pPr>
            <a:r>
              <a:rPr lang="en-US" sz="3200" dirty="0"/>
              <a:t>ROM, </a:t>
            </a:r>
          </a:p>
          <a:p>
            <a:pPr marL="342900" indent="-342900">
              <a:buFont typeface="Arial" panose="020B0604020202020204" pitchFamily="34" charset="0"/>
              <a:buChar char="•"/>
            </a:pPr>
            <a:r>
              <a:rPr lang="en-US" sz="3200" dirty="0"/>
              <a:t>Peripherals, </a:t>
            </a:r>
          </a:p>
          <a:p>
            <a:pPr marL="342900" indent="-342900">
              <a:buFont typeface="Arial" panose="020B0604020202020204" pitchFamily="34" charset="0"/>
              <a:buChar char="•"/>
            </a:pPr>
            <a:r>
              <a:rPr lang="en-US" sz="3200" dirty="0"/>
              <a:t>IO Ports</a:t>
            </a:r>
          </a:p>
        </p:txBody>
      </p:sp>
      <p:pic>
        <p:nvPicPr>
          <p:cNvPr id="6153" name="Picture 9" descr="What Is The Difference Between Microprocessor And Microcontro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983" y="0"/>
            <a:ext cx="5622017" cy="777965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569983" y="6680722"/>
            <a:ext cx="6096000" cy="215444"/>
          </a:xfrm>
          <a:prstGeom prst="rect">
            <a:avLst/>
          </a:prstGeom>
        </p:spPr>
        <p:txBody>
          <a:bodyPr>
            <a:spAutoFit/>
          </a:bodyPr>
          <a:lstStyle/>
          <a:p>
            <a:r>
              <a:rPr lang="fr-FR" sz="800" dirty="0"/>
              <a:t>https://deepbluembedded.com/what-is-the-difference-between-microprocessor-and-microcontroller/</a:t>
            </a:r>
          </a:p>
        </p:txBody>
      </p:sp>
      <p:sp>
        <p:nvSpPr>
          <p:cNvPr id="3" name="Slide Number Placeholder 2"/>
          <p:cNvSpPr>
            <a:spLocks noGrp="1"/>
          </p:cNvSpPr>
          <p:nvPr>
            <p:ph type="sldNum" sz="quarter" idx="12"/>
          </p:nvPr>
        </p:nvSpPr>
        <p:spPr/>
        <p:txBody>
          <a:bodyPr/>
          <a:lstStyle/>
          <a:p>
            <a:fld id="{8D306E86-47BA-43A0-BC71-D402440BD280}" type="slidenum">
              <a:rPr lang="fr-FR" smtClean="0"/>
              <a:t>3</a:t>
            </a:fld>
            <a:endParaRPr lang="fr-FR"/>
          </a:p>
        </p:txBody>
      </p:sp>
    </p:spTree>
    <p:extLst>
      <p:ext uri="{BB962C8B-B14F-4D97-AF65-F5344CB8AC3E}">
        <p14:creationId xmlns:p14="http://schemas.microsoft.com/office/powerpoint/2010/main" val="654597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Run a program in the console</a:t>
            </a:r>
            <a:endParaRPr lang="fr-FR" dirty="0"/>
          </a:p>
        </p:txBody>
      </p:sp>
      <p:sp>
        <p:nvSpPr>
          <p:cNvPr id="3" name="TextBox 2"/>
          <p:cNvSpPr txBox="1"/>
          <p:nvPr/>
        </p:nvSpPr>
        <p:spPr>
          <a:xfrm>
            <a:off x="355135" y="1459855"/>
            <a:ext cx="8348247" cy="1200329"/>
          </a:xfrm>
          <a:prstGeom prst="rect">
            <a:avLst/>
          </a:prstGeom>
          <a:noFill/>
        </p:spPr>
        <p:txBody>
          <a:bodyPr wrap="none" rtlCol="0">
            <a:spAutoFit/>
          </a:bodyPr>
          <a:lstStyle/>
          <a:p>
            <a:r>
              <a:rPr lang="en-US" sz="2400" dirty="0"/>
              <a:t>Name of the program, then list of arguments separated by spaces</a:t>
            </a:r>
          </a:p>
          <a:p>
            <a:endParaRPr lang="fr-FR" sz="2400" dirty="0"/>
          </a:p>
          <a:p>
            <a:r>
              <a:rPr lang="fr-FR" sz="2400" b="1" dirty="0"/>
              <a:t>Single </a:t>
            </a:r>
            <a:r>
              <a:rPr lang="fr-FR" sz="2400" b="1" dirty="0" err="1"/>
              <a:t>quote</a:t>
            </a:r>
            <a:r>
              <a:rPr lang="fr-FR" sz="2400" b="1" dirty="0"/>
              <a:t> vs. double </a:t>
            </a:r>
            <a:r>
              <a:rPr lang="fr-FR" sz="2400" b="1" dirty="0" err="1"/>
              <a:t>quote</a:t>
            </a:r>
            <a:r>
              <a:rPr lang="fr-FR" sz="2400" b="1" dirty="0"/>
              <a:t>: compare</a:t>
            </a:r>
            <a:endParaRPr lang="fr-FR" sz="2400"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48506" y="2717835"/>
            <a:ext cx="6735115" cy="3343742"/>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5362105" y="3454406"/>
            <a:ext cx="6754168" cy="3334215"/>
          </a:xfrm>
          <a:prstGeom prst="rect">
            <a:avLst/>
          </a:prstGeom>
        </p:spPr>
      </p:pic>
      <p:sp>
        <p:nvSpPr>
          <p:cNvPr id="4" name="Slide Number Placeholder 3"/>
          <p:cNvSpPr>
            <a:spLocks noGrp="1"/>
          </p:cNvSpPr>
          <p:nvPr>
            <p:ph type="sldNum" sz="quarter" idx="12"/>
          </p:nvPr>
        </p:nvSpPr>
        <p:spPr/>
        <p:txBody>
          <a:bodyPr/>
          <a:lstStyle/>
          <a:p>
            <a:fld id="{8D306E86-47BA-43A0-BC71-D402440BD280}" type="slidenum">
              <a:rPr lang="fr-FR" smtClean="0"/>
              <a:t>30</a:t>
            </a:fld>
            <a:endParaRPr lang="fr-FR"/>
          </a:p>
        </p:txBody>
      </p:sp>
    </p:spTree>
    <p:extLst>
      <p:ext uri="{BB962C8B-B14F-4D97-AF65-F5344CB8AC3E}">
        <p14:creationId xmlns:p14="http://schemas.microsoft.com/office/powerpoint/2010/main" val="3841732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a program in the console</a:t>
            </a:r>
            <a:endParaRPr lang="fr-FR" dirty="0"/>
          </a:p>
        </p:txBody>
      </p:sp>
      <p:sp>
        <p:nvSpPr>
          <p:cNvPr id="3" name="TextBox 2"/>
          <p:cNvSpPr txBox="1"/>
          <p:nvPr/>
        </p:nvSpPr>
        <p:spPr>
          <a:xfrm>
            <a:off x="355135" y="1459855"/>
            <a:ext cx="8656280" cy="461665"/>
          </a:xfrm>
          <a:prstGeom prst="rect">
            <a:avLst/>
          </a:prstGeom>
          <a:noFill/>
        </p:spPr>
        <p:txBody>
          <a:bodyPr wrap="none" rtlCol="0">
            <a:spAutoFit/>
          </a:bodyPr>
          <a:lstStyle/>
          <a:p>
            <a:r>
              <a:rPr lang="en-US" sz="2400" dirty="0"/>
              <a:t>Name of the program, then list of arguments separated by spaces</a:t>
            </a:r>
          </a:p>
        </p:txBody>
      </p:sp>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204413" y="3016250"/>
            <a:ext cx="4081837" cy="3255320"/>
          </a:xfrm>
          <a:prstGeom prst="rect">
            <a:avLst/>
          </a:prstGeom>
        </p:spPr>
      </p:pic>
      <p:sp>
        <p:nvSpPr>
          <p:cNvPr id="18" name="TextBox 17"/>
          <p:cNvSpPr txBox="1"/>
          <p:nvPr/>
        </p:nvSpPr>
        <p:spPr>
          <a:xfrm>
            <a:off x="148506" y="2646918"/>
            <a:ext cx="3815853" cy="369332"/>
          </a:xfrm>
          <a:prstGeom prst="rect">
            <a:avLst/>
          </a:prstGeom>
          <a:noFill/>
        </p:spPr>
        <p:txBody>
          <a:bodyPr wrap="none" rtlCol="0">
            <a:spAutoFit/>
          </a:bodyPr>
          <a:lstStyle/>
          <a:p>
            <a:r>
              <a:rPr lang="fr-FR" dirty="0" err="1"/>
              <a:t>example</a:t>
            </a:r>
            <a:r>
              <a:rPr lang="fr-FR" dirty="0"/>
              <a:t>: </a:t>
            </a:r>
            <a:r>
              <a:rPr lang="fr-FR" dirty="0" err="1"/>
              <a:t>small</a:t>
            </a:r>
            <a:r>
              <a:rPr lang="fr-FR" dirty="0"/>
              <a:t> program </a:t>
            </a:r>
            <a:r>
              <a:rPr lang="fr-FR" b="1" dirty="0"/>
              <a:t>count_args.sh</a:t>
            </a:r>
          </a:p>
        </p:txBody>
      </p:sp>
      <p:sp>
        <p:nvSpPr>
          <p:cNvPr id="20" name="TextBox 19"/>
          <p:cNvSpPr txBox="1"/>
          <p:nvPr/>
        </p:nvSpPr>
        <p:spPr>
          <a:xfrm>
            <a:off x="5362105" y="2646918"/>
            <a:ext cx="4736040" cy="369332"/>
          </a:xfrm>
          <a:prstGeom prst="rect">
            <a:avLst/>
          </a:prstGeom>
          <a:noFill/>
        </p:spPr>
        <p:txBody>
          <a:bodyPr wrap="none" rtlCol="0">
            <a:spAutoFit/>
          </a:bodyPr>
          <a:lstStyle/>
          <a:p>
            <a:r>
              <a:rPr lang="en-US" dirty="0"/>
              <a:t>Escape the space to avoid using quotation marks</a:t>
            </a:r>
            <a:endParaRPr lang="fr-FR" dirty="0"/>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5362105" y="3016250"/>
            <a:ext cx="6744641" cy="3343742"/>
          </a:xfrm>
          <a:prstGeom prst="rect">
            <a:avLst/>
          </a:prstGeom>
        </p:spPr>
      </p:pic>
      <p:sp>
        <p:nvSpPr>
          <p:cNvPr id="4" name="Slide Number Placeholder 3"/>
          <p:cNvSpPr>
            <a:spLocks noGrp="1"/>
          </p:cNvSpPr>
          <p:nvPr>
            <p:ph type="sldNum" sz="quarter" idx="12"/>
          </p:nvPr>
        </p:nvSpPr>
        <p:spPr/>
        <p:txBody>
          <a:bodyPr/>
          <a:lstStyle/>
          <a:p>
            <a:fld id="{8D306E86-47BA-43A0-BC71-D402440BD280}" type="slidenum">
              <a:rPr lang="fr-FR" smtClean="0"/>
              <a:t>31</a:t>
            </a:fld>
            <a:endParaRPr lang="fr-FR"/>
          </a:p>
        </p:txBody>
      </p:sp>
    </p:spTree>
    <p:extLst>
      <p:ext uri="{BB962C8B-B14F-4D97-AF65-F5344CB8AC3E}">
        <p14:creationId xmlns:p14="http://schemas.microsoft.com/office/powerpoint/2010/main" val="137280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t>P</a:t>
            </a:r>
            <a:r>
              <a:rPr lang="en-US" sz="4000" dirty="0" err="1"/>
              <a:t>rogram</a:t>
            </a:r>
            <a:r>
              <a:rPr lang="en-US" sz="4000" dirty="0"/>
              <a:t> CLI (command line interface)</a:t>
            </a:r>
            <a:endParaRPr lang="fr-FR" sz="4000" dirty="0"/>
          </a:p>
        </p:txBody>
      </p:sp>
      <p:sp>
        <p:nvSpPr>
          <p:cNvPr id="8" name="TextBox 7"/>
          <p:cNvSpPr txBox="1"/>
          <p:nvPr/>
        </p:nvSpPr>
        <p:spPr>
          <a:xfrm>
            <a:off x="355135" y="1993255"/>
            <a:ext cx="10354053" cy="830997"/>
          </a:xfrm>
          <a:prstGeom prst="rect">
            <a:avLst/>
          </a:prstGeom>
          <a:noFill/>
        </p:spPr>
        <p:txBody>
          <a:bodyPr wrap="none" rtlCol="0">
            <a:spAutoFit/>
          </a:bodyPr>
          <a:lstStyle/>
          <a:p>
            <a:r>
              <a:rPr lang="en-US" sz="2400" dirty="0"/>
              <a:t>With nearly 40 years of CLI design, some good conventions have been established</a:t>
            </a:r>
          </a:p>
          <a:p>
            <a:r>
              <a:rPr lang="en-US" sz="2400" dirty="0"/>
              <a:t>Read for example: </a:t>
            </a:r>
            <a:r>
              <a:rPr lang="en-US" sz="2400" b="1" dirty="0"/>
              <a:t>Command Line Interface Guidelines</a:t>
            </a:r>
            <a:r>
              <a:rPr lang="en-US" sz="2400" dirty="0"/>
              <a:t> </a:t>
            </a:r>
            <a:r>
              <a:rPr lang="en-US" sz="2400" dirty="0">
                <a:hlinkClick r:id="rId2"/>
              </a:rPr>
              <a:t>https://clig.dev/</a:t>
            </a:r>
            <a:r>
              <a:rPr lang="en-US" sz="2400" dirty="0"/>
              <a:t>  </a:t>
            </a:r>
          </a:p>
        </p:txBody>
      </p:sp>
      <p:pic>
        <p:nvPicPr>
          <p:cNvPr id="3" name="Picture 2"/>
          <p:cNvPicPr>
            <a:picLocks noChangeAspect="1"/>
          </p:cNvPicPr>
          <p:nvPr/>
        </p:nvPicPr>
        <p:blipFill>
          <a:blip r:embed="rId3"/>
          <a:stretch>
            <a:fillRect/>
          </a:stretch>
        </p:blipFill>
        <p:spPr>
          <a:xfrm>
            <a:off x="2759122" y="2985121"/>
            <a:ext cx="6371911" cy="3527879"/>
          </a:xfrm>
          <a:prstGeom prst="rect">
            <a:avLst/>
          </a:prstGeom>
        </p:spPr>
      </p:pic>
      <p:sp>
        <p:nvSpPr>
          <p:cNvPr id="5" name="Rectangle 4"/>
          <p:cNvSpPr/>
          <p:nvPr/>
        </p:nvSpPr>
        <p:spPr>
          <a:xfrm>
            <a:off x="2717823" y="6550223"/>
            <a:ext cx="4478534" cy="307777"/>
          </a:xfrm>
          <a:prstGeom prst="rect">
            <a:avLst/>
          </a:prstGeom>
        </p:spPr>
        <p:txBody>
          <a:bodyPr wrap="none">
            <a:spAutoFit/>
          </a:bodyPr>
          <a:lstStyle/>
          <a:p>
            <a:r>
              <a:rPr lang="fr-FR" sz="1400" dirty="0" err="1"/>
              <a:t>example</a:t>
            </a:r>
            <a:r>
              <a:rPr lang="fr-FR" sz="1400" dirty="0"/>
              <a:t> of CLI documentation. Source, http://docopt.org/ </a:t>
            </a:r>
          </a:p>
        </p:txBody>
      </p:sp>
      <p:sp>
        <p:nvSpPr>
          <p:cNvPr id="4" name="Slide Number Placeholder 3"/>
          <p:cNvSpPr>
            <a:spLocks noGrp="1"/>
          </p:cNvSpPr>
          <p:nvPr>
            <p:ph type="sldNum" sz="quarter" idx="12"/>
          </p:nvPr>
        </p:nvSpPr>
        <p:spPr/>
        <p:txBody>
          <a:bodyPr/>
          <a:lstStyle/>
          <a:p>
            <a:fld id="{8D306E86-47BA-43A0-BC71-D402440BD280}" type="slidenum">
              <a:rPr lang="fr-FR" smtClean="0"/>
              <a:t>32</a:t>
            </a:fld>
            <a:endParaRPr lang="fr-FR"/>
          </a:p>
        </p:txBody>
      </p:sp>
    </p:spTree>
    <p:extLst>
      <p:ext uri="{BB962C8B-B14F-4D97-AF65-F5344CB8AC3E}">
        <p14:creationId xmlns:p14="http://schemas.microsoft.com/office/powerpoint/2010/main" val="2461581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t>P</a:t>
            </a:r>
            <a:r>
              <a:rPr lang="en-US" sz="4000" dirty="0" err="1"/>
              <a:t>rogram</a:t>
            </a:r>
            <a:r>
              <a:rPr lang="en-US" sz="4000" dirty="0"/>
              <a:t> CLI (command line interface)</a:t>
            </a:r>
            <a:endParaRPr lang="fr-FR" sz="4000" dirty="0"/>
          </a:p>
        </p:txBody>
      </p:sp>
      <p:sp>
        <p:nvSpPr>
          <p:cNvPr id="8" name="TextBox 7"/>
          <p:cNvSpPr txBox="1"/>
          <p:nvPr/>
        </p:nvSpPr>
        <p:spPr>
          <a:xfrm>
            <a:off x="355135" y="1993255"/>
            <a:ext cx="5848461" cy="1200329"/>
          </a:xfrm>
          <a:prstGeom prst="rect">
            <a:avLst/>
          </a:prstGeom>
          <a:noFill/>
        </p:spPr>
        <p:txBody>
          <a:bodyPr wrap="none" rtlCol="0">
            <a:spAutoFit/>
          </a:bodyPr>
          <a:lstStyle/>
          <a:p>
            <a:r>
              <a:rPr lang="en-US" sz="2400" dirty="0"/>
              <a:t>By convention, each program (e.g. </a:t>
            </a:r>
            <a:r>
              <a:rPr lang="en-US" sz="2400" b="1" dirty="0"/>
              <a:t>git</a:t>
            </a:r>
            <a:r>
              <a:rPr lang="en-US" sz="2400" dirty="0"/>
              <a:t>) </a:t>
            </a:r>
          </a:p>
          <a:p>
            <a:r>
              <a:rPr lang="en-US" sz="2400" dirty="0"/>
              <a:t>has a documentation, which can be obtained </a:t>
            </a:r>
          </a:p>
          <a:p>
            <a:r>
              <a:rPr lang="en-US" sz="2400" dirty="0"/>
              <a:t>with the argument </a:t>
            </a:r>
            <a:r>
              <a:rPr lang="en-US" sz="2400" b="1" dirty="0"/>
              <a:t>help</a:t>
            </a:r>
            <a:r>
              <a:rPr lang="en-US" sz="2400" dirty="0"/>
              <a:t>, </a:t>
            </a:r>
            <a:r>
              <a:rPr lang="en-US" sz="2400" b="1" dirty="0"/>
              <a:t>-h</a:t>
            </a:r>
            <a:r>
              <a:rPr lang="en-US" sz="2400" dirty="0"/>
              <a:t> , or </a:t>
            </a:r>
            <a:r>
              <a:rPr lang="en-US" sz="2400" b="1" dirty="0"/>
              <a:t>--help</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6176144" y="1840855"/>
            <a:ext cx="6015856" cy="5017145"/>
          </a:xfrm>
          <a:prstGeom prst="rect">
            <a:avLst/>
          </a:prstGeom>
        </p:spPr>
      </p:pic>
      <p:sp>
        <p:nvSpPr>
          <p:cNvPr id="6" name="TextBox 5"/>
          <p:cNvSpPr txBox="1"/>
          <p:nvPr/>
        </p:nvSpPr>
        <p:spPr>
          <a:xfrm>
            <a:off x="355135" y="4349427"/>
            <a:ext cx="4815421" cy="1200329"/>
          </a:xfrm>
          <a:prstGeom prst="rect">
            <a:avLst/>
          </a:prstGeom>
          <a:noFill/>
        </p:spPr>
        <p:txBody>
          <a:bodyPr wrap="none" rtlCol="0">
            <a:spAutoFit/>
          </a:bodyPr>
          <a:lstStyle/>
          <a:p>
            <a:r>
              <a:rPr lang="en-US" sz="2400" dirty="0"/>
              <a:t>The </a:t>
            </a:r>
            <a:r>
              <a:rPr lang="en-US" sz="2400" b="1" dirty="0"/>
              <a:t>man</a:t>
            </a:r>
            <a:r>
              <a:rPr lang="en-US" sz="2400" dirty="0"/>
              <a:t> command can also be used:</a:t>
            </a:r>
          </a:p>
          <a:p>
            <a:r>
              <a:rPr lang="fr-FR" sz="2400" dirty="0">
                <a:latin typeface="Consolas" panose="020B0609020204030204" pitchFamily="49" charset="0"/>
              </a:rPr>
              <a:t>$ man git </a:t>
            </a:r>
          </a:p>
          <a:p>
            <a:r>
              <a:rPr lang="en-US" sz="2400" dirty="0"/>
              <a:t>to exit the documentation, press </a:t>
            </a:r>
            <a:r>
              <a:rPr lang="en-US" sz="2400" b="1" dirty="0"/>
              <a:t>q</a:t>
            </a:r>
          </a:p>
        </p:txBody>
      </p:sp>
      <p:sp>
        <p:nvSpPr>
          <p:cNvPr id="3" name="Slide Number Placeholder 2"/>
          <p:cNvSpPr>
            <a:spLocks noGrp="1"/>
          </p:cNvSpPr>
          <p:nvPr>
            <p:ph type="sldNum" sz="quarter" idx="12"/>
          </p:nvPr>
        </p:nvSpPr>
        <p:spPr/>
        <p:txBody>
          <a:bodyPr/>
          <a:lstStyle/>
          <a:p>
            <a:fld id="{8D306E86-47BA-43A0-BC71-D402440BD280}" type="slidenum">
              <a:rPr lang="fr-FR" smtClean="0"/>
              <a:t>33</a:t>
            </a:fld>
            <a:endParaRPr lang="fr-FR"/>
          </a:p>
        </p:txBody>
      </p:sp>
    </p:spTree>
    <p:extLst>
      <p:ext uri="{BB962C8B-B14F-4D97-AF65-F5344CB8AC3E}">
        <p14:creationId xmlns:p14="http://schemas.microsoft.com/office/powerpoint/2010/main" val="3081972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t>Fundamental Linux </a:t>
            </a:r>
            <a:r>
              <a:rPr lang="fr-FR" sz="4000" dirty="0" err="1"/>
              <a:t>principles</a:t>
            </a:r>
            <a:endParaRPr lang="fr-FR" sz="4000" dirty="0"/>
          </a:p>
        </p:txBody>
      </p:sp>
      <p:sp>
        <p:nvSpPr>
          <p:cNvPr id="8" name="TextBox 7"/>
          <p:cNvSpPr txBox="1"/>
          <p:nvPr/>
        </p:nvSpPr>
        <p:spPr>
          <a:xfrm>
            <a:off x="355135" y="1976438"/>
            <a:ext cx="9503564" cy="3970318"/>
          </a:xfrm>
          <a:prstGeom prst="rect">
            <a:avLst/>
          </a:prstGeom>
          <a:noFill/>
        </p:spPr>
        <p:txBody>
          <a:bodyPr wrap="none" rtlCol="0">
            <a:spAutoFit/>
          </a:bodyPr>
          <a:lstStyle/>
          <a:p>
            <a:pPr marL="457200" indent="-457200">
              <a:buFont typeface="Wingdings" panose="05000000000000000000" pitchFamily="2" charset="2"/>
              <a:buChar char="Ø"/>
            </a:pPr>
            <a:r>
              <a:rPr lang="en-US" sz="2800" dirty="0"/>
              <a:t>Everything is a file. ( Including hardware )</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Small, single-purpose programs.</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Ability to chain programs together to perform complex tasks.</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Avoid captive user interfaces.</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Configuration data stored in text.</a:t>
            </a:r>
            <a:endParaRPr lang="fr-FR" sz="2800" dirty="0"/>
          </a:p>
        </p:txBody>
      </p:sp>
      <p:sp>
        <p:nvSpPr>
          <p:cNvPr id="6" name="Rectangle 5"/>
          <p:cNvSpPr/>
          <p:nvPr/>
        </p:nvSpPr>
        <p:spPr>
          <a:xfrm>
            <a:off x="114300" y="6384906"/>
            <a:ext cx="10229850" cy="369332"/>
          </a:xfrm>
          <a:prstGeom prst="rect">
            <a:avLst/>
          </a:prstGeom>
        </p:spPr>
        <p:txBody>
          <a:bodyPr wrap="square">
            <a:spAutoFit/>
          </a:bodyPr>
          <a:lstStyle/>
          <a:p>
            <a:r>
              <a:rPr lang="fr-FR" dirty="0" err="1"/>
              <a:t>Example</a:t>
            </a:r>
            <a:r>
              <a:rPr lang="fr-FR" dirty="0"/>
              <a:t> justification: https://linuxtutorials4u.wordpress.com/2011/09/03/linux-principles/</a:t>
            </a:r>
          </a:p>
        </p:txBody>
      </p:sp>
      <p:sp>
        <p:nvSpPr>
          <p:cNvPr id="3" name="Slide Number Placeholder 2"/>
          <p:cNvSpPr>
            <a:spLocks noGrp="1"/>
          </p:cNvSpPr>
          <p:nvPr>
            <p:ph type="sldNum" sz="quarter" idx="12"/>
          </p:nvPr>
        </p:nvSpPr>
        <p:spPr/>
        <p:txBody>
          <a:bodyPr/>
          <a:lstStyle/>
          <a:p>
            <a:fld id="{8D306E86-47BA-43A0-BC71-D402440BD280}" type="slidenum">
              <a:rPr lang="fr-FR" smtClean="0"/>
              <a:t>34</a:t>
            </a:fld>
            <a:endParaRPr lang="fr-FR"/>
          </a:p>
        </p:txBody>
      </p:sp>
    </p:spTree>
    <p:extLst>
      <p:ext uri="{BB962C8B-B14F-4D97-AF65-F5344CB8AC3E}">
        <p14:creationId xmlns:p14="http://schemas.microsoft.com/office/powerpoint/2010/main" val="3305486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he Linux Filesystem Explained - Linux.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37" y="1339485"/>
            <a:ext cx="10017125" cy="55185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fr-FR" sz="4000" dirty="0"/>
              <a:t>Standard linux file system </a:t>
            </a:r>
            <a:r>
              <a:rPr lang="fr-FR" sz="4000" dirty="0" err="1"/>
              <a:t>hierarchy</a:t>
            </a:r>
            <a:endParaRPr lang="fr-FR" sz="4000" dirty="0"/>
          </a:p>
        </p:txBody>
      </p:sp>
      <p:sp>
        <p:nvSpPr>
          <p:cNvPr id="3" name="Slide Number Placeholder 2"/>
          <p:cNvSpPr>
            <a:spLocks noGrp="1"/>
          </p:cNvSpPr>
          <p:nvPr>
            <p:ph type="sldNum" sz="quarter" idx="12"/>
          </p:nvPr>
        </p:nvSpPr>
        <p:spPr/>
        <p:txBody>
          <a:bodyPr/>
          <a:lstStyle/>
          <a:p>
            <a:fld id="{8D306E86-47BA-43A0-BC71-D402440BD280}" type="slidenum">
              <a:rPr lang="fr-FR" smtClean="0"/>
              <a:t>35</a:t>
            </a:fld>
            <a:endParaRPr lang="fr-FR"/>
          </a:p>
        </p:txBody>
      </p:sp>
    </p:spTree>
    <p:extLst>
      <p:ext uri="{BB962C8B-B14F-4D97-AF65-F5344CB8AC3E}">
        <p14:creationId xmlns:p14="http://schemas.microsoft.com/office/powerpoint/2010/main" val="574140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2137810" y="1456571"/>
            <a:ext cx="7916380" cy="5401429"/>
          </a:xfrm>
          <a:prstGeom prst="rect">
            <a:avLst/>
          </a:prstGeom>
        </p:spPr>
      </p:pic>
      <p:sp>
        <p:nvSpPr>
          <p:cNvPr id="2" name="Title 1"/>
          <p:cNvSpPr>
            <a:spLocks noGrp="1"/>
          </p:cNvSpPr>
          <p:nvPr>
            <p:ph type="title"/>
          </p:nvPr>
        </p:nvSpPr>
        <p:spPr/>
        <p:txBody>
          <a:bodyPr/>
          <a:lstStyle/>
          <a:p>
            <a:r>
              <a:rPr lang="fr-FR" dirty="0"/>
              <a:t>The command prompt</a:t>
            </a:r>
          </a:p>
        </p:txBody>
      </p:sp>
      <p:sp>
        <p:nvSpPr>
          <p:cNvPr id="8" name="TextBox 7"/>
          <p:cNvSpPr txBox="1"/>
          <p:nvPr/>
        </p:nvSpPr>
        <p:spPr>
          <a:xfrm>
            <a:off x="2383310" y="2428877"/>
            <a:ext cx="591830" cy="369332"/>
          </a:xfrm>
          <a:prstGeom prst="rect">
            <a:avLst/>
          </a:prstGeom>
          <a:noFill/>
        </p:spPr>
        <p:txBody>
          <a:bodyPr wrap="none" rtlCol="0">
            <a:spAutoFit/>
          </a:bodyPr>
          <a:lstStyle/>
          <a:p>
            <a:pPr algn="ctr"/>
            <a:r>
              <a:rPr lang="fr-FR" dirty="0">
                <a:solidFill>
                  <a:schemeClr val="bg1"/>
                </a:solidFill>
              </a:rPr>
              <a:t>user</a:t>
            </a:r>
          </a:p>
        </p:txBody>
      </p:sp>
      <p:cxnSp>
        <p:nvCxnSpPr>
          <p:cNvPr id="10" name="Straight Arrow Connector 9"/>
          <p:cNvCxnSpPr>
            <a:stCxn id="8" idx="0"/>
          </p:cNvCxnSpPr>
          <p:nvPr/>
        </p:nvCxnSpPr>
        <p:spPr>
          <a:xfrm flipH="1" flipV="1">
            <a:off x="2663975" y="2143125"/>
            <a:ext cx="15250" cy="28575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47713" y="2428877"/>
            <a:ext cx="989373" cy="369332"/>
          </a:xfrm>
          <a:prstGeom prst="rect">
            <a:avLst/>
          </a:prstGeom>
          <a:noFill/>
        </p:spPr>
        <p:txBody>
          <a:bodyPr wrap="none" rtlCol="0">
            <a:spAutoFit/>
          </a:bodyPr>
          <a:lstStyle/>
          <a:p>
            <a:pPr algn="ctr"/>
            <a:r>
              <a:rPr lang="fr-FR" dirty="0">
                <a:solidFill>
                  <a:schemeClr val="bg1"/>
                </a:solidFill>
              </a:rPr>
              <a:t>machine</a:t>
            </a:r>
          </a:p>
        </p:txBody>
      </p:sp>
      <p:cxnSp>
        <p:nvCxnSpPr>
          <p:cNvPr id="13" name="Straight Arrow Connector 12"/>
          <p:cNvCxnSpPr>
            <a:stCxn id="12" idx="0"/>
          </p:cNvCxnSpPr>
          <p:nvPr/>
        </p:nvCxnSpPr>
        <p:spPr>
          <a:xfrm flipH="1" flipV="1">
            <a:off x="3735256" y="2143125"/>
            <a:ext cx="7144" cy="28575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60121" y="2428877"/>
            <a:ext cx="1773627" cy="369332"/>
          </a:xfrm>
          <a:prstGeom prst="rect">
            <a:avLst/>
          </a:prstGeom>
          <a:noFill/>
        </p:spPr>
        <p:txBody>
          <a:bodyPr wrap="none" rtlCol="0">
            <a:spAutoFit/>
          </a:bodyPr>
          <a:lstStyle/>
          <a:p>
            <a:pPr algn="ctr"/>
            <a:r>
              <a:rPr lang="en-US" dirty="0">
                <a:solidFill>
                  <a:schemeClr val="bg1"/>
                </a:solidFill>
              </a:rPr>
              <a:t>current directory</a:t>
            </a:r>
          </a:p>
        </p:txBody>
      </p:sp>
      <p:cxnSp>
        <p:nvCxnSpPr>
          <p:cNvPr id="17" name="Straight Arrow Connector 16"/>
          <p:cNvCxnSpPr>
            <a:stCxn id="16" idx="0"/>
          </p:cNvCxnSpPr>
          <p:nvPr/>
        </p:nvCxnSpPr>
        <p:spPr>
          <a:xfrm flipH="1" flipV="1">
            <a:off x="5635476" y="2143125"/>
            <a:ext cx="11459" cy="28575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948403" y="2428877"/>
            <a:ext cx="1907958" cy="369332"/>
          </a:xfrm>
          <a:prstGeom prst="rect">
            <a:avLst/>
          </a:prstGeom>
          <a:noFill/>
        </p:spPr>
        <p:txBody>
          <a:bodyPr wrap="none" rtlCol="0">
            <a:spAutoFit/>
          </a:bodyPr>
          <a:lstStyle/>
          <a:p>
            <a:pPr algn="ctr"/>
            <a:r>
              <a:rPr lang="fr-FR" dirty="0">
                <a:solidFill>
                  <a:schemeClr val="bg1"/>
                </a:solidFill>
              </a:rPr>
              <a:t>command prompt</a:t>
            </a:r>
          </a:p>
        </p:txBody>
      </p:sp>
      <p:cxnSp>
        <p:nvCxnSpPr>
          <p:cNvPr id="21" name="Straight Arrow Connector 20"/>
          <p:cNvCxnSpPr/>
          <p:nvPr/>
        </p:nvCxnSpPr>
        <p:spPr>
          <a:xfrm flipH="1" flipV="1">
            <a:off x="7048211" y="2114550"/>
            <a:ext cx="93215" cy="31432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D306E86-47BA-43A0-BC71-D402440BD280}" type="slidenum">
              <a:rPr lang="fr-FR" smtClean="0"/>
              <a:t>36</a:t>
            </a:fld>
            <a:endParaRPr lang="fr-FR"/>
          </a:p>
        </p:txBody>
      </p:sp>
    </p:spTree>
    <p:extLst>
      <p:ext uri="{BB962C8B-B14F-4D97-AF65-F5344CB8AC3E}">
        <p14:creationId xmlns:p14="http://schemas.microsoft.com/office/powerpoint/2010/main" val="2042450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Navigating</a:t>
            </a:r>
            <a:r>
              <a:rPr lang="fr-FR" dirty="0"/>
              <a:t> the file system</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2128284" y="1466098"/>
            <a:ext cx="7935432" cy="5391902"/>
          </a:xfrm>
          <a:prstGeom prst="rect">
            <a:avLst/>
          </a:prstGeom>
        </p:spPr>
      </p:pic>
      <p:pic>
        <p:nvPicPr>
          <p:cNvPr id="5" name="Picture 4"/>
          <p:cNvPicPr>
            <a:picLocks noChangeAspect="1"/>
          </p:cNvPicPr>
          <p:nvPr/>
        </p:nvPicPr>
        <p:blipFill>
          <a:blip r:embed="rId4"/>
          <a:stretch>
            <a:fillRect/>
          </a:stretch>
        </p:blipFill>
        <p:spPr>
          <a:xfrm>
            <a:off x="2128284" y="5148220"/>
            <a:ext cx="6582694" cy="600159"/>
          </a:xfrm>
          <a:prstGeom prst="rect">
            <a:avLst/>
          </a:prstGeom>
        </p:spPr>
      </p:pic>
      <p:sp>
        <p:nvSpPr>
          <p:cNvPr id="3" name="Slide Number Placeholder 2"/>
          <p:cNvSpPr>
            <a:spLocks noGrp="1"/>
          </p:cNvSpPr>
          <p:nvPr>
            <p:ph type="sldNum" sz="quarter" idx="12"/>
          </p:nvPr>
        </p:nvSpPr>
        <p:spPr/>
        <p:txBody>
          <a:bodyPr/>
          <a:lstStyle/>
          <a:p>
            <a:fld id="{8D306E86-47BA-43A0-BC71-D402440BD280}" type="slidenum">
              <a:rPr lang="fr-FR" smtClean="0"/>
              <a:t>37</a:t>
            </a:fld>
            <a:endParaRPr lang="fr-FR"/>
          </a:p>
        </p:txBody>
      </p:sp>
    </p:spTree>
    <p:extLst>
      <p:ext uri="{BB962C8B-B14F-4D97-AF65-F5344CB8AC3E}">
        <p14:creationId xmlns:p14="http://schemas.microsoft.com/office/powerpoint/2010/main" val="3682708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permissions system</a:t>
            </a:r>
            <a:endParaRPr lang="fr-FR"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b="52513"/>
          <a:stretch/>
        </p:blipFill>
        <p:spPr>
          <a:xfrm>
            <a:off x="1337707" y="1504133"/>
            <a:ext cx="7954485" cy="2782118"/>
          </a:xfrm>
          <a:prstGeom prst="rect">
            <a:avLst/>
          </a:prstGeom>
        </p:spPr>
      </p:pic>
      <p:sp>
        <p:nvSpPr>
          <p:cNvPr id="6" name="TextBox 5"/>
          <p:cNvSpPr txBox="1"/>
          <p:nvPr/>
        </p:nvSpPr>
        <p:spPr>
          <a:xfrm>
            <a:off x="1200150" y="4644513"/>
            <a:ext cx="1305165" cy="369332"/>
          </a:xfrm>
          <a:prstGeom prst="rect">
            <a:avLst/>
          </a:prstGeom>
          <a:noFill/>
        </p:spPr>
        <p:txBody>
          <a:bodyPr wrap="none" rtlCol="0">
            <a:spAutoFit/>
          </a:bodyPr>
          <a:lstStyle/>
          <a:p>
            <a:pPr algn="ctr"/>
            <a:r>
              <a:rPr lang="fr-FR" dirty="0"/>
              <a:t>permissions</a:t>
            </a:r>
          </a:p>
        </p:txBody>
      </p:sp>
      <p:cxnSp>
        <p:nvCxnSpPr>
          <p:cNvPr id="7" name="Straight Arrow Connector 6"/>
          <p:cNvCxnSpPr/>
          <p:nvPr/>
        </p:nvCxnSpPr>
        <p:spPr>
          <a:xfrm flipH="1" flipV="1">
            <a:off x="1845588" y="4414839"/>
            <a:ext cx="7144" cy="28575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37557" y="6534835"/>
            <a:ext cx="6096000" cy="215444"/>
          </a:xfrm>
          <a:prstGeom prst="rect">
            <a:avLst/>
          </a:prstGeom>
        </p:spPr>
        <p:txBody>
          <a:bodyPr>
            <a:spAutoFit/>
          </a:bodyPr>
          <a:lstStyle/>
          <a:p>
            <a:r>
              <a:rPr lang="fr-FR" sz="800" dirty="0"/>
              <a:t>deuxième colonne: https://bertvv.github.io/notes-to-self/2015/10/18/the-number-of-hard-links-in-ls--l/</a:t>
            </a:r>
          </a:p>
        </p:txBody>
      </p:sp>
      <p:sp>
        <p:nvSpPr>
          <p:cNvPr id="15" name="TextBox 14"/>
          <p:cNvSpPr txBox="1"/>
          <p:nvPr/>
        </p:nvSpPr>
        <p:spPr>
          <a:xfrm>
            <a:off x="2658254" y="4644513"/>
            <a:ext cx="788101" cy="646331"/>
          </a:xfrm>
          <a:prstGeom prst="rect">
            <a:avLst/>
          </a:prstGeom>
          <a:noFill/>
        </p:spPr>
        <p:txBody>
          <a:bodyPr wrap="none" rtlCol="0">
            <a:spAutoFit/>
          </a:bodyPr>
          <a:lstStyle/>
          <a:p>
            <a:pPr algn="ctr"/>
            <a:r>
              <a:rPr lang="fr-FR" dirty="0" err="1"/>
              <a:t>owner</a:t>
            </a:r>
            <a:endParaRPr lang="fr-FR" dirty="0"/>
          </a:p>
          <a:p>
            <a:pPr algn="ctr"/>
            <a:r>
              <a:rPr lang="fr-FR" dirty="0"/>
              <a:t>user</a:t>
            </a:r>
          </a:p>
        </p:txBody>
      </p:sp>
      <p:cxnSp>
        <p:nvCxnSpPr>
          <p:cNvPr id="16" name="Straight Arrow Connector 15"/>
          <p:cNvCxnSpPr/>
          <p:nvPr/>
        </p:nvCxnSpPr>
        <p:spPr>
          <a:xfrm flipH="1" flipV="1">
            <a:off x="3045738" y="4414839"/>
            <a:ext cx="7144" cy="28575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50346" y="4630997"/>
            <a:ext cx="788101" cy="646331"/>
          </a:xfrm>
          <a:prstGeom prst="rect">
            <a:avLst/>
          </a:prstGeom>
          <a:noFill/>
        </p:spPr>
        <p:txBody>
          <a:bodyPr wrap="none" rtlCol="0">
            <a:spAutoFit/>
          </a:bodyPr>
          <a:lstStyle/>
          <a:p>
            <a:pPr algn="ctr"/>
            <a:r>
              <a:rPr lang="fr-FR" dirty="0" err="1"/>
              <a:t>owner</a:t>
            </a:r>
            <a:endParaRPr lang="fr-FR" dirty="0"/>
          </a:p>
          <a:p>
            <a:pPr algn="ctr"/>
            <a:r>
              <a:rPr lang="fr-FR" dirty="0"/>
              <a:t>group</a:t>
            </a:r>
          </a:p>
        </p:txBody>
      </p:sp>
      <p:cxnSp>
        <p:nvCxnSpPr>
          <p:cNvPr id="18" name="Straight Arrow Connector 17"/>
          <p:cNvCxnSpPr/>
          <p:nvPr/>
        </p:nvCxnSpPr>
        <p:spPr>
          <a:xfrm flipH="1" flipV="1">
            <a:off x="4237829" y="4401323"/>
            <a:ext cx="7144" cy="28575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09241" y="5336338"/>
            <a:ext cx="1228542" cy="369332"/>
          </a:xfrm>
          <a:prstGeom prst="rect">
            <a:avLst/>
          </a:prstGeom>
          <a:noFill/>
        </p:spPr>
        <p:txBody>
          <a:bodyPr wrap="none" rtlCol="0">
            <a:spAutoFit/>
          </a:bodyPr>
          <a:lstStyle/>
          <a:p>
            <a:pPr algn="ctr"/>
            <a:r>
              <a:rPr lang="fr-FR" dirty="0"/>
              <a:t>size (bytes)</a:t>
            </a:r>
          </a:p>
        </p:txBody>
      </p:sp>
      <p:cxnSp>
        <p:nvCxnSpPr>
          <p:cNvPr id="20" name="Straight Arrow Connector 19"/>
          <p:cNvCxnSpPr/>
          <p:nvPr/>
        </p:nvCxnSpPr>
        <p:spPr>
          <a:xfrm flipV="1">
            <a:off x="4924087" y="4414839"/>
            <a:ext cx="0" cy="97757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05459" y="4687075"/>
            <a:ext cx="778482" cy="646331"/>
          </a:xfrm>
          <a:prstGeom prst="rect">
            <a:avLst/>
          </a:prstGeom>
          <a:noFill/>
        </p:spPr>
        <p:txBody>
          <a:bodyPr wrap="none" rtlCol="0">
            <a:spAutoFit/>
          </a:bodyPr>
          <a:lstStyle/>
          <a:p>
            <a:pPr algn="ctr"/>
            <a:r>
              <a:rPr lang="fr-FR" dirty="0"/>
              <a:t>last </a:t>
            </a:r>
            <a:br>
              <a:rPr lang="fr-FR" dirty="0"/>
            </a:br>
            <a:r>
              <a:rPr lang="fr-FR" dirty="0" err="1"/>
              <a:t>modif</a:t>
            </a:r>
            <a:r>
              <a:rPr lang="fr-FR" dirty="0"/>
              <a:t>.</a:t>
            </a:r>
          </a:p>
        </p:txBody>
      </p:sp>
      <p:sp>
        <p:nvSpPr>
          <p:cNvPr id="25" name="Right Brace 24"/>
          <p:cNvSpPr/>
          <p:nvPr/>
        </p:nvSpPr>
        <p:spPr>
          <a:xfrm rot="5400000">
            <a:off x="5580399" y="3831133"/>
            <a:ext cx="228600" cy="1209002"/>
          </a:xfrm>
          <a:prstGeom prst="rightBrace">
            <a:avLst>
              <a:gd name="adj1" fmla="val 8333"/>
              <a:gd name="adj2" fmla="val 5062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TextBox 27"/>
          <p:cNvSpPr txBox="1"/>
          <p:nvPr/>
        </p:nvSpPr>
        <p:spPr>
          <a:xfrm>
            <a:off x="6764271" y="4630997"/>
            <a:ext cx="2174815" cy="369332"/>
          </a:xfrm>
          <a:prstGeom prst="rect">
            <a:avLst/>
          </a:prstGeom>
          <a:noFill/>
        </p:spPr>
        <p:txBody>
          <a:bodyPr wrap="square" rtlCol="0">
            <a:spAutoFit/>
          </a:bodyPr>
          <a:lstStyle/>
          <a:p>
            <a:r>
              <a:rPr lang="fr-FR" dirty="0" err="1"/>
              <a:t>name</a:t>
            </a:r>
            <a:r>
              <a:rPr lang="fr-FR" dirty="0"/>
              <a:t> </a:t>
            </a:r>
            <a:r>
              <a:rPr lang="fr-FR" dirty="0">
                <a:latin typeface="Consolas" panose="020B0609020204030204" pitchFamily="49" charset="0"/>
              </a:rPr>
              <a:t>-&gt;</a:t>
            </a:r>
            <a:r>
              <a:rPr lang="fr-FR" dirty="0"/>
              <a:t> </a:t>
            </a:r>
            <a:r>
              <a:rPr lang="fr-FR" dirty="0" err="1"/>
              <a:t>link</a:t>
            </a:r>
            <a:r>
              <a:rPr lang="fr-FR" dirty="0"/>
              <a:t> </a:t>
            </a:r>
            <a:r>
              <a:rPr lang="fr-FR" dirty="0" err="1"/>
              <a:t>target</a:t>
            </a:r>
            <a:endParaRPr lang="fr-FR" dirty="0"/>
          </a:p>
        </p:txBody>
      </p:sp>
      <p:cxnSp>
        <p:nvCxnSpPr>
          <p:cNvPr id="29" name="Straight Arrow Connector 28"/>
          <p:cNvCxnSpPr/>
          <p:nvPr/>
        </p:nvCxnSpPr>
        <p:spPr>
          <a:xfrm flipH="1" flipV="1">
            <a:off x="6761616" y="4401323"/>
            <a:ext cx="7144" cy="28575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D306E86-47BA-43A0-BC71-D402440BD280}" type="slidenum">
              <a:rPr lang="fr-FR" smtClean="0"/>
              <a:t>38</a:t>
            </a:fld>
            <a:endParaRPr lang="fr-FR"/>
          </a:p>
        </p:txBody>
      </p:sp>
    </p:spTree>
    <p:extLst>
      <p:ext uri="{BB962C8B-B14F-4D97-AF65-F5344CB8AC3E}">
        <p14:creationId xmlns:p14="http://schemas.microsoft.com/office/powerpoint/2010/main" val="1596988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80630"/>
            <a:ext cx="6096000" cy="215444"/>
          </a:xfrm>
          <a:prstGeom prst="rect">
            <a:avLst/>
          </a:prstGeom>
        </p:spPr>
        <p:txBody>
          <a:bodyPr>
            <a:spAutoFit/>
          </a:bodyPr>
          <a:lstStyle/>
          <a:p>
            <a:r>
              <a:rPr lang="fr-FR" sz="800" dirty="0"/>
              <a:t>https://twitter.com/b0rk/status/982641594305273856</a:t>
            </a:r>
          </a:p>
        </p:txBody>
      </p:sp>
      <p:pic>
        <p:nvPicPr>
          <p:cNvPr id="33796" name="Picture 4" descr="🔎Julia Evans🔍 on Twitter: &amp;quot;unix permissions… &amp;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930" y="0"/>
            <a:ext cx="8647843" cy="658063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704682" y="6501380"/>
            <a:ext cx="3015569" cy="215444"/>
          </a:xfrm>
          <a:prstGeom prst="rect">
            <a:avLst/>
          </a:prstGeom>
        </p:spPr>
        <p:txBody>
          <a:bodyPr wrap="none">
            <a:spAutoFit/>
          </a:bodyPr>
          <a:lstStyle/>
          <a:p>
            <a:r>
              <a:rPr lang="fr-FR" sz="800" dirty="0"/>
              <a:t>more about </a:t>
            </a:r>
            <a:r>
              <a:rPr lang="fr-FR" sz="800" dirty="0" err="1"/>
              <a:t>setuid</a:t>
            </a:r>
            <a:r>
              <a:rPr lang="fr-FR" sz="800" dirty="0"/>
              <a:t> and </a:t>
            </a:r>
            <a:r>
              <a:rPr lang="fr-FR" sz="800" dirty="0" err="1"/>
              <a:t>setgid</a:t>
            </a:r>
            <a:r>
              <a:rPr lang="fr-FR" sz="800" dirty="0"/>
              <a:t>: https://en.wikipedia.org/wiki/Setuid</a:t>
            </a:r>
          </a:p>
        </p:txBody>
      </p:sp>
      <p:sp>
        <p:nvSpPr>
          <p:cNvPr id="2" name="Slide Number Placeholder 1"/>
          <p:cNvSpPr>
            <a:spLocks noGrp="1"/>
          </p:cNvSpPr>
          <p:nvPr>
            <p:ph type="sldNum" sz="quarter" idx="12"/>
          </p:nvPr>
        </p:nvSpPr>
        <p:spPr/>
        <p:txBody>
          <a:bodyPr/>
          <a:lstStyle/>
          <a:p>
            <a:fld id="{8D306E86-47BA-43A0-BC71-D402440BD280}" type="slidenum">
              <a:rPr lang="fr-FR" smtClean="0"/>
              <a:t>39</a:t>
            </a:fld>
            <a:endParaRPr lang="fr-FR"/>
          </a:p>
        </p:txBody>
      </p:sp>
    </p:spTree>
    <p:extLst>
      <p:ext uri="{BB962C8B-B14F-4D97-AF65-F5344CB8AC3E}">
        <p14:creationId xmlns:p14="http://schemas.microsoft.com/office/powerpoint/2010/main" val="413292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CPU</a:t>
            </a:r>
          </a:p>
        </p:txBody>
      </p:sp>
      <p:sp>
        <p:nvSpPr>
          <p:cNvPr id="5" name="Rectangle 4"/>
          <p:cNvSpPr/>
          <p:nvPr/>
        </p:nvSpPr>
        <p:spPr>
          <a:xfrm>
            <a:off x="6879770" y="6094607"/>
            <a:ext cx="3483429" cy="215444"/>
          </a:xfrm>
          <a:prstGeom prst="rect">
            <a:avLst/>
          </a:prstGeom>
        </p:spPr>
        <p:txBody>
          <a:bodyPr wrap="square">
            <a:spAutoFit/>
          </a:bodyPr>
          <a:lstStyle/>
          <a:p>
            <a:r>
              <a:rPr lang="fr-FR" sz="800" dirty="0"/>
              <a:t>https://www.techopedia.com/definition/2849/arithmetic-logic-unit-alu</a:t>
            </a:r>
          </a:p>
        </p:txBody>
      </p:sp>
      <p:sp>
        <p:nvSpPr>
          <p:cNvPr id="6" name="Rectangle 5"/>
          <p:cNvSpPr/>
          <p:nvPr/>
        </p:nvSpPr>
        <p:spPr>
          <a:xfrm>
            <a:off x="6879770" y="4396554"/>
            <a:ext cx="4871811" cy="1754326"/>
          </a:xfrm>
          <a:prstGeom prst="rect">
            <a:avLst/>
          </a:prstGeom>
        </p:spPr>
        <p:txBody>
          <a:bodyPr wrap="square">
            <a:spAutoFit/>
          </a:bodyPr>
          <a:lstStyle/>
          <a:p>
            <a:r>
              <a:rPr lang="en-US" b="0" i="0" dirty="0">
                <a:solidFill>
                  <a:srgbClr val="424242"/>
                </a:solidFill>
                <a:effectLst/>
                <a:latin typeface="Verdana" panose="020B0604030504040204" pitchFamily="34" charset="0"/>
              </a:rPr>
              <a:t>An arithmetic logic unit (ALU) is a major component of the central processing unit of a computer system. It does all processes related to arithmetic and logic operations that need to be done on instruction words. </a:t>
            </a:r>
            <a:endParaRPr lang="fr-FR" dirty="0"/>
          </a:p>
        </p:txBody>
      </p:sp>
      <p:sp>
        <p:nvSpPr>
          <p:cNvPr id="7" name="Rectangle 6"/>
          <p:cNvSpPr/>
          <p:nvPr/>
        </p:nvSpPr>
        <p:spPr>
          <a:xfrm>
            <a:off x="416832" y="4396554"/>
            <a:ext cx="6096000" cy="2308324"/>
          </a:xfrm>
          <a:prstGeom prst="rect">
            <a:avLst/>
          </a:prstGeom>
        </p:spPr>
        <p:txBody>
          <a:bodyPr>
            <a:spAutoFit/>
          </a:bodyPr>
          <a:lstStyle/>
          <a:p>
            <a:r>
              <a:rPr lang="en-US" b="0" i="0" dirty="0">
                <a:solidFill>
                  <a:srgbClr val="424242"/>
                </a:solidFill>
                <a:effectLst/>
                <a:latin typeface="Verdana" panose="020B0604030504040204" pitchFamily="34" charset="0"/>
              </a:rPr>
              <a:t>A control unit (CU) handles all processor control signals. It directs all input and output flow, fetches code for instructions from microprograms and directs other units and models by providing control and timing signals. A CU component is considered the processor brain because it issues orders to just about everything and ensures correct instruction execution.</a:t>
            </a:r>
            <a:endParaRPr lang="fr-FR" dirty="0"/>
          </a:p>
        </p:txBody>
      </p:sp>
      <p:sp>
        <p:nvSpPr>
          <p:cNvPr id="8" name="Rectangle 7"/>
          <p:cNvSpPr/>
          <p:nvPr/>
        </p:nvSpPr>
        <p:spPr>
          <a:xfrm>
            <a:off x="412750" y="6642556"/>
            <a:ext cx="2792752" cy="215444"/>
          </a:xfrm>
          <a:prstGeom prst="rect">
            <a:avLst/>
          </a:prstGeom>
        </p:spPr>
        <p:txBody>
          <a:bodyPr wrap="none">
            <a:spAutoFit/>
          </a:bodyPr>
          <a:lstStyle/>
          <a:p>
            <a:r>
              <a:rPr lang="fr-FR" sz="800" dirty="0"/>
              <a:t>https://www.techopedia.com/definition/2855/control-unit-cu</a:t>
            </a:r>
          </a:p>
        </p:txBody>
      </p:sp>
      <p:sp>
        <p:nvSpPr>
          <p:cNvPr id="9" name="Rectangle 8"/>
          <p:cNvSpPr/>
          <p:nvPr/>
        </p:nvSpPr>
        <p:spPr>
          <a:xfrm>
            <a:off x="3323771" y="560135"/>
            <a:ext cx="8427810" cy="1200329"/>
          </a:xfrm>
          <a:prstGeom prst="rect">
            <a:avLst/>
          </a:prstGeom>
        </p:spPr>
        <p:txBody>
          <a:bodyPr wrap="square">
            <a:spAutoFit/>
          </a:bodyPr>
          <a:lstStyle/>
          <a:p>
            <a:r>
              <a:rPr lang="en-US" b="0" i="0" dirty="0">
                <a:solidFill>
                  <a:srgbClr val="424242"/>
                </a:solidFill>
                <a:effectLst/>
                <a:latin typeface="Verdana" panose="020B0604030504040204" pitchFamily="34" charset="0"/>
              </a:rPr>
              <a:t>The central processing unit (CPU) or processor, is the unit which performs most of the processing inside a computer. It processes all instructions received by software running on the PC and by other hardware components, and acts as a powerful calculator.</a:t>
            </a:r>
            <a:endParaRPr lang="fr-FR" dirty="0"/>
          </a:p>
        </p:txBody>
      </p:sp>
      <p:sp>
        <p:nvSpPr>
          <p:cNvPr id="10" name="Rectangle 9"/>
          <p:cNvSpPr/>
          <p:nvPr/>
        </p:nvSpPr>
        <p:spPr>
          <a:xfrm>
            <a:off x="3323771" y="1777976"/>
            <a:ext cx="6096000" cy="215444"/>
          </a:xfrm>
          <a:prstGeom prst="rect">
            <a:avLst/>
          </a:prstGeom>
        </p:spPr>
        <p:txBody>
          <a:bodyPr>
            <a:spAutoFit/>
          </a:bodyPr>
          <a:lstStyle/>
          <a:p>
            <a:r>
              <a:rPr lang="fr-FR" sz="800" dirty="0"/>
              <a:t>https://www.techopedia.com/definition/2851/central-processing-unit-cpu</a:t>
            </a:r>
          </a:p>
        </p:txBody>
      </p:sp>
      <p:pic>
        <p:nvPicPr>
          <p:cNvPr id="12" name="Picture 2" descr="Machine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9835" y="2227659"/>
            <a:ext cx="3942897" cy="177071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918857" y="4012478"/>
            <a:ext cx="3193143" cy="215444"/>
          </a:xfrm>
          <a:prstGeom prst="rect">
            <a:avLst/>
          </a:prstGeom>
        </p:spPr>
        <p:txBody>
          <a:bodyPr wrap="square">
            <a:spAutoFit/>
          </a:bodyPr>
          <a:lstStyle/>
          <a:p>
            <a:r>
              <a:rPr lang="fr-FR" sz="800" dirty="0"/>
              <a:t>https://www.computerhope.com/jargon/a/alu.htm</a:t>
            </a:r>
          </a:p>
        </p:txBody>
      </p:sp>
      <p:sp>
        <p:nvSpPr>
          <p:cNvPr id="3" name="Slide Number Placeholder 2"/>
          <p:cNvSpPr>
            <a:spLocks noGrp="1"/>
          </p:cNvSpPr>
          <p:nvPr>
            <p:ph type="sldNum" sz="quarter" idx="12"/>
          </p:nvPr>
        </p:nvSpPr>
        <p:spPr/>
        <p:txBody>
          <a:bodyPr/>
          <a:lstStyle/>
          <a:p>
            <a:fld id="{8D306E86-47BA-43A0-BC71-D402440BD280}" type="slidenum">
              <a:rPr lang="fr-FR" smtClean="0"/>
              <a:t>4</a:t>
            </a:fld>
            <a:endParaRPr lang="fr-FR"/>
          </a:p>
        </p:txBody>
      </p:sp>
    </p:spTree>
    <p:extLst>
      <p:ext uri="{BB962C8B-B14F-4D97-AF65-F5344CB8AC3E}">
        <p14:creationId xmlns:p14="http://schemas.microsoft.com/office/powerpoint/2010/main" val="1527268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Assign a variable</a:t>
            </a:r>
          </a:p>
        </p:txBody>
      </p:sp>
      <p:sp>
        <p:nvSpPr>
          <p:cNvPr id="4" name="Rectangle 3"/>
          <p:cNvSpPr/>
          <p:nvPr/>
        </p:nvSpPr>
        <p:spPr>
          <a:xfrm>
            <a:off x="470916" y="1553063"/>
            <a:ext cx="11602212" cy="1938992"/>
          </a:xfrm>
          <a:prstGeom prst="rect">
            <a:avLst/>
          </a:prstGeom>
        </p:spPr>
        <p:txBody>
          <a:bodyPr wrap="square">
            <a:spAutoFit/>
          </a:bodyPr>
          <a:lstStyle/>
          <a:p>
            <a:pPr fontAlgn="base"/>
            <a:r>
              <a:rPr lang="fr-FR" sz="2400" dirty="0">
                <a:latin typeface="Consolas" panose="020B0609020204030204" pitchFamily="49" charset="0"/>
              </a:rPr>
              <a:t>fruit=banana</a:t>
            </a:r>
            <a:r>
              <a:rPr lang="fr-FR" sz="2400" dirty="0"/>
              <a:t>  # </a:t>
            </a:r>
            <a:r>
              <a:rPr lang="en-US" sz="2400" dirty="0"/>
              <a:t>assigns the value banana to the variable</a:t>
            </a:r>
            <a:r>
              <a:rPr lang="fr-FR" sz="2400" dirty="0"/>
              <a:t> </a:t>
            </a:r>
            <a:r>
              <a:rPr lang="fr-FR" sz="2400" dirty="0">
                <a:latin typeface="Consolas" panose="020B0609020204030204" pitchFamily="49" charset="0"/>
              </a:rPr>
              <a:t>fruit</a:t>
            </a:r>
          </a:p>
          <a:p>
            <a:pPr fontAlgn="base"/>
            <a:endParaRPr lang="fr-FR" sz="2400" dirty="0"/>
          </a:p>
          <a:p>
            <a:pPr fontAlgn="base"/>
            <a:r>
              <a:rPr lang="fr-FR" sz="2400" dirty="0" err="1">
                <a:latin typeface="Consolas" panose="020B0609020204030204" pitchFamily="49" charset="0"/>
              </a:rPr>
              <a:t>echo</a:t>
            </a:r>
            <a:r>
              <a:rPr lang="fr-FR" sz="2400" dirty="0">
                <a:latin typeface="Consolas" panose="020B0609020204030204" pitchFamily="49" charset="0"/>
              </a:rPr>
              <a:t> $fruit </a:t>
            </a:r>
            <a:r>
              <a:rPr lang="fr-FR" sz="2400" dirty="0"/>
              <a:t>    # outputs « </a:t>
            </a:r>
            <a:r>
              <a:rPr lang="fr-FR" sz="2400" dirty="0">
                <a:latin typeface="Consolas" panose="020B0609020204030204" pitchFamily="49" charset="0"/>
              </a:rPr>
              <a:t>banana</a:t>
            </a:r>
            <a:r>
              <a:rPr lang="fr-FR" sz="2400" dirty="0"/>
              <a:t> »</a:t>
            </a:r>
          </a:p>
          <a:p>
            <a:pPr fontAlgn="base"/>
            <a:r>
              <a:rPr lang="fr-FR" sz="2400" dirty="0" err="1">
                <a:latin typeface="Consolas" panose="020B0609020204030204" pitchFamily="49" charset="0"/>
              </a:rPr>
              <a:t>echo</a:t>
            </a:r>
            <a:r>
              <a:rPr lang="fr-FR" sz="2400" dirty="0">
                <a:latin typeface="Consolas" panose="020B0609020204030204" pitchFamily="49" charset="0"/>
              </a:rPr>
              <a:t> "$fruit" </a:t>
            </a:r>
            <a:r>
              <a:rPr lang="fr-FR" sz="2400" dirty="0"/>
              <a:t># outputs « </a:t>
            </a:r>
            <a:r>
              <a:rPr lang="fr-FR" sz="2400" dirty="0">
                <a:latin typeface="Consolas" panose="020B0609020204030204" pitchFamily="49" charset="0"/>
              </a:rPr>
              <a:t>banana</a:t>
            </a:r>
            <a:r>
              <a:rPr lang="fr-FR" sz="2400" dirty="0"/>
              <a:t> »</a:t>
            </a:r>
          </a:p>
          <a:p>
            <a:pPr fontAlgn="base"/>
            <a:r>
              <a:rPr lang="fr-FR" sz="2400" dirty="0" err="1">
                <a:latin typeface="Consolas" panose="020B0609020204030204" pitchFamily="49" charset="0"/>
              </a:rPr>
              <a:t>echo</a:t>
            </a:r>
            <a:r>
              <a:rPr lang="fr-FR" sz="2400" dirty="0">
                <a:latin typeface="Consolas" panose="020B0609020204030204" pitchFamily="49" charset="0"/>
              </a:rPr>
              <a:t> '$fruit' </a:t>
            </a:r>
            <a:r>
              <a:rPr lang="fr-FR" sz="2400" dirty="0"/>
              <a:t># outputs « </a:t>
            </a:r>
            <a:r>
              <a:rPr lang="fr-FR" sz="2400" dirty="0">
                <a:latin typeface="Consolas" panose="020B0609020204030204" pitchFamily="49" charset="0"/>
              </a:rPr>
              <a:t>$fruit</a:t>
            </a:r>
            <a:r>
              <a:rPr lang="fr-FR" sz="2400" dirty="0"/>
              <a:t> »</a:t>
            </a:r>
          </a:p>
        </p:txBody>
      </p:sp>
      <p:sp>
        <p:nvSpPr>
          <p:cNvPr id="6" name="Rectangle 5"/>
          <p:cNvSpPr/>
          <p:nvPr/>
        </p:nvSpPr>
        <p:spPr>
          <a:xfrm>
            <a:off x="470916" y="4624365"/>
            <a:ext cx="6096000" cy="1754326"/>
          </a:xfrm>
          <a:prstGeom prst="rect">
            <a:avLst/>
          </a:prstGeom>
          <a:solidFill>
            <a:schemeClr val="tx1"/>
          </a:solidFill>
        </p:spPr>
        <p:txBody>
          <a:bodyPr wrap="square">
            <a:spAutoFit/>
          </a:bodyPr>
          <a:lstStyle/>
          <a:p>
            <a:r>
              <a:rPr lang="fr-FR" sz="1200" dirty="0" err="1">
                <a:solidFill>
                  <a:schemeClr val="bg1"/>
                </a:solidFill>
                <a:latin typeface="Consolas" panose="020B0609020204030204" pitchFamily="49" charset="0"/>
              </a:rPr>
              <a:t>name</a:t>
            </a:r>
            <a:r>
              <a:rPr lang="fr-FR" sz="1200" dirty="0">
                <a:solidFill>
                  <a:schemeClr val="bg1"/>
                </a:solidFill>
                <a:latin typeface="Consolas" panose="020B0609020204030204" pitchFamily="49" charset="0"/>
              </a:rPr>
              <a:t>="John"</a:t>
            </a:r>
          </a:p>
          <a:p>
            <a:r>
              <a:rPr lang="fr-FR" sz="1200" dirty="0" err="1">
                <a:solidFill>
                  <a:schemeClr val="bg1"/>
                </a:solidFill>
                <a:latin typeface="Consolas" panose="020B0609020204030204" pitchFamily="49" charset="0"/>
              </a:rPr>
              <a:t>echo</a:t>
            </a:r>
            <a:r>
              <a:rPr lang="fr-FR" sz="1200" dirty="0">
                <a:solidFill>
                  <a:schemeClr val="bg1"/>
                </a:solidFill>
                <a:latin typeface="Consolas" panose="020B0609020204030204" pitchFamily="49" charset="0"/>
              </a:rPr>
              <a:t> ${</a:t>
            </a:r>
            <a:r>
              <a:rPr lang="fr-FR" sz="1200" dirty="0" err="1">
                <a:solidFill>
                  <a:schemeClr val="bg1"/>
                </a:solidFill>
                <a:latin typeface="Consolas" panose="020B0609020204030204" pitchFamily="49" charset="0"/>
              </a:rPr>
              <a:t>name</a:t>
            </a:r>
            <a:r>
              <a:rPr lang="fr-FR" sz="1200" dirty="0">
                <a:solidFill>
                  <a:schemeClr val="bg1"/>
                </a:solidFill>
                <a:latin typeface="Consolas" panose="020B0609020204030204" pitchFamily="49" charset="0"/>
              </a:rPr>
              <a:t>}</a:t>
            </a:r>
          </a:p>
          <a:p>
            <a:r>
              <a:rPr lang="fr-FR" sz="1200" dirty="0" err="1">
                <a:solidFill>
                  <a:schemeClr val="bg1"/>
                </a:solidFill>
                <a:latin typeface="Consolas" panose="020B0609020204030204" pitchFamily="49" charset="0"/>
              </a:rPr>
              <a:t>echo</a:t>
            </a:r>
            <a:r>
              <a:rPr lang="fr-FR" sz="1200" dirty="0">
                <a:solidFill>
                  <a:schemeClr val="bg1"/>
                </a:solidFill>
                <a:latin typeface="Consolas" panose="020B0609020204030204" pitchFamily="49" charset="0"/>
              </a:rPr>
              <a:t> ${</a:t>
            </a:r>
            <a:r>
              <a:rPr lang="fr-FR" sz="1200" dirty="0" err="1">
                <a:solidFill>
                  <a:schemeClr val="bg1"/>
                </a:solidFill>
                <a:latin typeface="Consolas" panose="020B0609020204030204" pitchFamily="49" charset="0"/>
              </a:rPr>
              <a:t>name</a:t>
            </a:r>
            <a:r>
              <a:rPr lang="fr-FR" sz="1200" dirty="0">
                <a:solidFill>
                  <a:schemeClr val="bg1"/>
                </a:solidFill>
                <a:latin typeface="Consolas" panose="020B0609020204030204" pitchFamily="49" charset="0"/>
              </a:rPr>
              <a:t>/J/j}    #=&gt; "</a:t>
            </a:r>
            <a:r>
              <a:rPr lang="fr-FR" sz="1200" dirty="0" err="1">
                <a:solidFill>
                  <a:schemeClr val="bg1"/>
                </a:solidFill>
                <a:latin typeface="Consolas" panose="020B0609020204030204" pitchFamily="49" charset="0"/>
              </a:rPr>
              <a:t>john</a:t>
            </a:r>
            <a:r>
              <a:rPr lang="fr-FR" sz="1200" dirty="0">
                <a:solidFill>
                  <a:schemeClr val="bg1"/>
                </a:solidFill>
                <a:latin typeface="Consolas" panose="020B0609020204030204" pitchFamily="49" charset="0"/>
              </a:rPr>
              <a:t>" (substitution)</a:t>
            </a:r>
          </a:p>
          <a:p>
            <a:r>
              <a:rPr lang="fr-FR" sz="1200" dirty="0" err="1">
                <a:solidFill>
                  <a:schemeClr val="bg1"/>
                </a:solidFill>
                <a:latin typeface="Consolas" panose="020B0609020204030204" pitchFamily="49" charset="0"/>
              </a:rPr>
              <a:t>echo</a:t>
            </a:r>
            <a:r>
              <a:rPr lang="fr-FR" sz="1200" dirty="0">
                <a:solidFill>
                  <a:schemeClr val="bg1"/>
                </a:solidFill>
                <a:latin typeface="Consolas" panose="020B0609020204030204" pitchFamily="49" charset="0"/>
              </a:rPr>
              <a:t> ${name:0:2}    #=&gt; "Jo"   (</a:t>
            </a:r>
            <a:r>
              <a:rPr lang="fr-FR" sz="1200" dirty="0" err="1">
                <a:solidFill>
                  <a:schemeClr val="bg1"/>
                </a:solidFill>
                <a:latin typeface="Consolas" panose="020B0609020204030204" pitchFamily="49" charset="0"/>
              </a:rPr>
              <a:t>slicing</a:t>
            </a:r>
            <a:r>
              <a:rPr lang="fr-FR" sz="1200" dirty="0">
                <a:solidFill>
                  <a:schemeClr val="bg1"/>
                </a:solidFill>
                <a:latin typeface="Consolas" panose="020B0609020204030204" pitchFamily="49" charset="0"/>
              </a:rPr>
              <a:t>)</a:t>
            </a:r>
          </a:p>
          <a:p>
            <a:r>
              <a:rPr lang="fr-FR" sz="1200" dirty="0" err="1">
                <a:solidFill>
                  <a:schemeClr val="bg1"/>
                </a:solidFill>
                <a:latin typeface="Consolas" panose="020B0609020204030204" pitchFamily="49" charset="0"/>
              </a:rPr>
              <a:t>echo</a:t>
            </a:r>
            <a:r>
              <a:rPr lang="fr-FR" sz="1200" dirty="0">
                <a:solidFill>
                  <a:schemeClr val="bg1"/>
                </a:solidFill>
                <a:latin typeface="Consolas" panose="020B0609020204030204" pitchFamily="49" charset="0"/>
              </a:rPr>
              <a:t> ${</a:t>
            </a:r>
            <a:r>
              <a:rPr lang="fr-FR" sz="1200" dirty="0" err="1">
                <a:solidFill>
                  <a:schemeClr val="bg1"/>
                </a:solidFill>
                <a:latin typeface="Consolas" panose="020B0609020204030204" pitchFamily="49" charset="0"/>
              </a:rPr>
              <a:t>name</a:t>
            </a:r>
            <a:r>
              <a:rPr lang="fr-FR" sz="1200" dirty="0">
                <a:solidFill>
                  <a:schemeClr val="bg1"/>
                </a:solidFill>
                <a:latin typeface="Consolas" panose="020B0609020204030204" pitchFamily="49" charset="0"/>
              </a:rPr>
              <a:t>::2}     #=&gt; "Jo"   (</a:t>
            </a:r>
            <a:r>
              <a:rPr lang="fr-FR" sz="1200" dirty="0" err="1">
                <a:solidFill>
                  <a:schemeClr val="bg1"/>
                </a:solidFill>
                <a:latin typeface="Consolas" panose="020B0609020204030204" pitchFamily="49" charset="0"/>
              </a:rPr>
              <a:t>slicing</a:t>
            </a:r>
            <a:r>
              <a:rPr lang="fr-FR" sz="1200" dirty="0">
                <a:solidFill>
                  <a:schemeClr val="bg1"/>
                </a:solidFill>
                <a:latin typeface="Consolas" panose="020B0609020204030204" pitchFamily="49" charset="0"/>
              </a:rPr>
              <a:t>)</a:t>
            </a:r>
          </a:p>
          <a:p>
            <a:r>
              <a:rPr lang="fr-FR" sz="1200" dirty="0" err="1">
                <a:solidFill>
                  <a:schemeClr val="bg1"/>
                </a:solidFill>
                <a:latin typeface="Consolas" panose="020B0609020204030204" pitchFamily="49" charset="0"/>
              </a:rPr>
              <a:t>echo</a:t>
            </a:r>
            <a:r>
              <a:rPr lang="fr-FR" sz="1200" dirty="0">
                <a:solidFill>
                  <a:schemeClr val="bg1"/>
                </a:solidFill>
                <a:latin typeface="Consolas" panose="020B0609020204030204" pitchFamily="49" charset="0"/>
              </a:rPr>
              <a:t> ${</a:t>
            </a:r>
            <a:r>
              <a:rPr lang="fr-FR" sz="1200" dirty="0" err="1">
                <a:solidFill>
                  <a:schemeClr val="bg1"/>
                </a:solidFill>
                <a:latin typeface="Consolas" panose="020B0609020204030204" pitchFamily="49" charset="0"/>
              </a:rPr>
              <a:t>name</a:t>
            </a:r>
            <a:r>
              <a:rPr lang="fr-FR" sz="1200" dirty="0">
                <a:solidFill>
                  <a:schemeClr val="bg1"/>
                </a:solidFill>
                <a:latin typeface="Consolas" panose="020B0609020204030204" pitchFamily="49" charset="0"/>
              </a:rPr>
              <a:t>::-1}    #=&gt; "</a:t>
            </a:r>
            <a:r>
              <a:rPr lang="fr-FR" sz="1200" dirty="0" err="1">
                <a:solidFill>
                  <a:schemeClr val="bg1"/>
                </a:solidFill>
                <a:latin typeface="Consolas" panose="020B0609020204030204" pitchFamily="49" charset="0"/>
              </a:rPr>
              <a:t>Joh</a:t>
            </a:r>
            <a:r>
              <a:rPr lang="fr-FR" sz="1200" dirty="0">
                <a:solidFill>
                  <a:schemeClr val="bg1"/>
                </a:solidFill>
                <a:latin typeface="Consolas" panose="020B0609020204030204" pitchFamily="49" charset="0"/>
              </a:rPr>
              <a:t>"  (</a:t>
            </a:r>
            <a:r>
              <a:rPr lang="fr-FR" sz="1200" dirty="0" err="1">
                <a:solidFill>
                  <a:schemeClr val="bg1"/>
                </a:solidFill>
                <a:latin typeface="Consolas" panose="020B0609020204030204" pitchFamily="49" charset="0"/>
              </a:rPr>
              <a:t>slicing</a:t>
            </a:r>
            <a:r>
              <a:rPr lang="fr-FR" sz="1200" dirty="0">
                <a:solidFill>
                  <a:schemeClr val="bg1"/>
                </a:solidFill>
                <a:latin typeface="Consolas" panose="020B0609020204030204" pitchFamily="49" charset="0"/>
              </a:rPr>
              <a:t>)</a:t>
            </a:r>
          </a:p>
          <a:p>
            <a:r>
              <a:rPr lang="fr-FR" sz="1200" dirty="0" err="1">
                <a:solidFill>
                  <a:schemeClr val="bg1"/>
                </a:solidFill>
                <a:latin typeface="Consolas" panose="020B0609020204030204" pitchFamily="49" charset="0"/>
              </a:rPr>
              <a:t>echo</a:t>
            </a:r>
            <a:r>
              <a:rPr lang="fr-FR" sz="1200" dirty="0">
                <a:solidFill>
                  <a:schemeClr val="bg1"/>
                </a:solidFill>
                <a:latin typeface="Consolas" panose="020B0609020204030204" pitchFamily="49" charset="0"/>
              </a:rPr>
              <a:t> ${</a:t>
            </a:r>
            <a:r>
              <a:rPr lang="fr-FR" sz="1200" dirty="0" err="1">
                <a:solidFill>
                  <a:schemeClr val="bg1"/>
                </a:solidFill>
                <a:latin typeface="Consolas" panose="020B0609020204030204" pitchFamily="49" charset="0"/>
              </a:rPr>
              <a:t>name%hne</a:t>
            </a:r>
            <a:r>
              <a:rPr lang="fr-FR" sz="1200" dirty="0">
                <a:solidFill>
                  <a:schemeClr val="bg1"/>
                </a:solidFill>
                <a:latin typeface="Consolas" panose="020B0609020204030204" pitchFamily="49" charset="0"/>
              </a:rPr>
              <a:t>}    #=&gt; "Jo"   (</a:t>
            </a:r>
            <a:r>
              <a:rPr lang="fr-FR" sz="1200" dirty="0" err="1">
                <a:solidFill>
                  <a:schemeClr val="bg1"/>
                </a:solidFill>
                <a:latin typeface="Consolas" panose="020B0609020204030204" pitchFamily="49" charset="0"/>
              </a:rPr>
              <a:t>remove</a:t>
            </a:r>
            <a:r>
              <a:rPr lang="fr-FR" sz="1200" dirty="0">
                <a:solidFill>
                  <a:schemeClr val="bg1"/>
                </a:solidFill>
                <a:latin typeface="Consolas" panose="020B0609020204030204" pitchFamily="49" charset="0"/>
              </a:rPr>
              <a:t> </a:t>
            </a:r>
            <a:r>
              <a:rPr lang="fr-FR" sz="1200" dirty="0" err="1">
                <a:solidFill>
                  <a:schemeClr val="bg1"/>
                </a:solidFill>
                <a:latin typeface="Consolas" panose="020B0609020204030204" pitchFamily="49" charset="0"/>
              </a:rPr>
              <a:t>suffix</a:t>
            </a:r>
            <a:r>
              <a:rPr lang="fr-FR" sz="1200" dirty="0">
                <a:solidFill>
                  <a:schemeClr val="bg1"/>
                </a:solidFill>
                <a:latin typeface="Consolas" panose="020B0609020204030204" pitchFamily="49" charset="0"/>
              </a:rPr>
              <a:t>)</a:t>
            </a:r>
          </a:p>
          <a:p>
            <a:r>
              <a:rPr lang="fr-FR" sz="1200" dirty="0" err="1">
                <a:solidFill>
                  <a:schemeClr val="bg1"/>
                </a:solidFill>
                <a:latin typeface="Consolas" panose="020B0609020204030204" pitchFamily="49" charset="0"/>
              </a:rPr>
              <a:t>echo</a:t>
            </a:r>
            <a:r>
              <a:rPr lang="fr-FR" sz="1200" dirty="0">
                <a:solidFill>
                  <a:schemeClr val="bg1"/>
                </a:solidFill>
                <a:latin typeface="Consolas" panose="020B0609020204030204" pitchFamily="49" charset="0"/>
              </a:rPr>
              <a:t> ${</a:t>
            </a:r>
            <a:r>
              <a:rPr lang="fr-FR" sz="1200" dirty="0" err="1">
                <a:solidFill>
                  <a:schemeClr val="bg1"/>
                </a:solidFill>
                <a:latin typeface="Consolas" panose="020B0609020204030204" pitchFamily="49" charset="0"/>
              </a:rPr>
              <a:t>name</a:t>
            </a:r>
            <a:r>
              <a:rPr lang="fr-FR" sz="1200" dirty="0">
                <a:solidFill>
                  <a:schemeClr val="bg1"/>
                </a:solidFill>
                <a:latin typeface="Consolas" panose="020B0609020204030204" pitchFamily="49" charset="0"/>
              </a:rPr>
              <a:t>^^}      #=&gt; "JOHN" (all </a:t>
            </a:r>
            <a:r>
              <a:rPr lang="fr-FR" sz="1200" dirty="0" err="1">
                <a:solidFill>
                  <a:schemeClr val="bg1"/>
                </a:solidFill>
                <a:latin typeface="Consolas" panose="020B0609020204030204" pitchFamily="49" charset="0"/>
              </a:rPr>
              <a:t>uppercase</a:t>
            </a:r>
            <a:r>
              <a:rPr lang="fr-FR" sz="1200" dirty="0">
                <a:solidFill>
                  <a:schemeClr val="bg1"/>
                </a:solidFill>
                <a:latin typeface="Consolas" panose="020B0609020204030204" pitchFamily="49" charset="0"/>
              </a:rPr>
              <a:t>)</a:t>
            </a:r>
          </a:p>
          <a:p>
            <a:r>
              <a:rPr lang="fr-FR" sz="1200" dirty="0" err="1">
                <a:solidFill>
                  <a:schemeClr val="bg1"/>
                </a:solidFill>
                <a:latin typeface="Consolas" panose="020B0609020204030204" pitchFamily="49" charset="0"/>
              </a:rPr>
              <a:t>echo</a:t>
            </a:r>
            <a:r>
              <a:rPr lang="fr-FR" sz="1200" dirty="0">
                <a:solidFill>
                  <a:schemeClr val="bg1"/>
                </a:solidFill>
                <a:latin typeface="Consolas" panose="020B0609020204030204" pitchFamily="49" charset="0"/>
              </a:rPr>
              <a:t> ${</a:t>
            </a:r>
            <a:r>
              <a:rPr lang="fr-FR" sz="1200" dirty="0" err="1">
                <a:solidFill>
                  <a:schemeClr val="bg1"/>
                </a:solidFill>
                <a:latin typeface="Consolas" panose="020B0609020204030204" pitchFamily="49" charset="0"/>
              </a:rPr>
              <a:t>food</a:t>
            </a:r>
            <a:r>
              <a:rPr lang="fr-FR" sz="1200" dirty="0">
                <a:solidFill>
                  <a:schemeClr val="bg1"/>
                </a:solidFill>
                <a:latin typeface="Consolas" panose="020B0609020204030204" pitchFamily="49" charset="0"/>
              </a:rPr>
              <a:t>:-Cake}  #=&gt; $</a:t>
            </a:r>
            <a:r>
              <a:rPr lang="fr-FR" sz="1200" dirty="0" err="1">
                <a:solidFill>
                  <a:schemeClr val="bg1"/>
                </a:solidFill>
                <a:latin typeface="Consolas" panose="020B0609020204030204" pitchFamily="49" charset="0"/>
              </a:rPr>
              <a:t>food</a:t>
            </a:r>
            <a:r>
              <a:rPr lang="fr-FR" sz="1200" dirty="0">
                <a:solidFill>
                  <a:schemeClr val="bg1"/>
                </a:solidFill>
                <a:latin typeface="Consolas" panose="020B0609020204030204" pitchFamily="49" charset="0"/>
              </a:rPr>
              <a:t> or "Cake"  if </a:t>
            </a:r>
            <a:r>
              <a:rPr lang="fr-FR" sz="1200" dirty="0" err="1">
                <a:solidFill>
                  <a:schemeClr val="bg1"/>
                </a:solidFill>
                <a:latin typeface="Consolas" panose="020B0609020204030204" pitchFamily="49" charset="0"/>
              </a:rPr>
              <a:t>food</a:t>
            </a:r>
            <a:r>
              <a:rPr lang="fr-FR" sz="1200" dirty="0">
                <a:solidFill>
                  <a:schemeClr val="bg1"/>
                </a:solidFill>
                <a:latin typeface="Consolas" panose="020B0609020204030204" pitchFamily="49" charset="0"/>
              </a:rPr>
              <a:t> </a:t>
            </a:r>
            <a:r>
              <a:rPr lang="fr-FR" sz="1200" dirty="0" err="1">
                <a:solidFill>
                  <a:schemeClr val="bg1"/>
                </a:solidFill>
                <a:latin typeface="Consolas" panose="020B0609020204030204" pitchFamily="49" charset="0"/>
              </a:rPr>
              <a:t>doesn’t</a:t>
            </a:r>
            <a:r>
              <a:rPr lang="fr-FR" sz="1200" dirty="0">
                <a:solidFill>
                  <a:schemeClr val="bg1"/>
                </a:solidFill>
                <a:latin typeface="Consolas" panose="020B0609020204030204" pitchFamily="49" charset="0"/>
              </a:rPr>
              <a:t> </a:t>
            </a:r>
            <a:r>
              <a:rPr lang="fr-FR" sz="1200" dirty="0" err="1">
                <a:solidFill>
                  <a:schemeClr val="bg1"/>
                </a:solidFill>
                <a:latin typeface="Consolas" panose="020B0609020204030204" pitchFamily="49" charset="0"/>
              </a:rPr>
              <a:t>exist</a:t>
            </a:r>
            <a:endParaRPr lang="fr-FR" sz="1200" dirty="0">
              <a:solidFill>
                <a:schemeClr val="bg1"/>
              </a:solidFill>
              <a:latin typeface="Consolas" panose="020B0609020204030204" pitchFamily="49" charset="0"/>
            </a:endParaRPr>
          </a:p>
        </p:txBody>
      </p:sp>
      <p:sp>
        <p:nvSpPr>
          <p:cNvPr id="7" name="TextBox 6"/>
          <p:cNvSpPr txBox="1"/>
          <p:nvPr/>
        </p:nvSpPr>
        <p:spPr>
          <a:xfrm>
            <a:off x="7330419" y="3735044"/>
            <a:ext cx="4742709" cy="646331"/>
          </a:xfrm>
          <a:prstGeom prst="rect">
            <a:avLst/>
          </a:prstGeom>
          <a:noFill/>
        </p:spPr>
        <p:txBody>
          <a:bodyPr wrap="none" rtlCol="0">
            <a:spAutoFit/>
          </a:bodyPr>
          <a:lstStyle/>
          <a:p>
            <a:r>
              <a:rPr lang="fr-FR" dirty="0" err="1"/>
              <a:t>see</a:t>
            </a:r>
            <a:r>
              <a:rPr lang="fr-FR" dirty="0"/>
              <a:t> section " </a:t>
            </a:r>
            <a:r>
              <a:rPr lang="fr-FR" dirty="0" err="1"/>
              <a:t>Parameter</a:t>
            </a:r>
            <a:r>
              <a:rPr lang="fr-FR" dirty="0"/>
              <a:t> expansions ".</a:t>
            </a:r>
          </a:p>
          <a:p>
            <a:r>
              <a:rPr lang="fr-FR" dirty="0">
                <a:hlinkClick r:id="rId2"/>
              </a:rPr>
              <a:t>https://devhints.io/bash#parameter-expansions</a:t>
            </a:r>
            <a:r>
              <a:rPr lang="fr-FR" dirty="0"/>
              <a:t> </a:t>
            </a:r>
          </a:p>
        </p:txBody>
      </p:sp>
      <p:sp>
        <p:nvSpPr>
          <p:cNvPr id="8" name="Title 1"/>
          <p:cNvSpPr txBox="1">
            <a:spLocks/>
          </p:cNvSpPr>
          <p:nvPr/>
        </p:nvSpPr>
        <p:spPr>
          <a:xfrm>
            <a:off x="838200" y="33892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Parameter Expansion</a:t>
            </a:r>
          </a:p>
        </p:txBody>
      </p:sp>
      <p:sp>
        <p:nvSpPr>
          <p:cNvPr id="9" name="Slide Number Placeholder 8"/>
          <p:cNvSpPr>
            <a:spLocks noGrp="1"/>
          </p:cNvSpPr>
          <p:nvPr>
            <p:ph type="sldNum" sz="quarter" idx="12"/>
          </p:nvPr>
        </p:nvSpPr>
        <p:spPr/>
        <p:txBody>
          <a:bodyPr/>
          <a:lstStyle/>
          <a:p>
            <a:fld id="{8D306E86-47BA-43A0-BC71-D402440BD280}" type="slidenum">
              <a:rPr lang="fr-FR" smtClean="0"/>
              <a:t>40</a:t>
            </a:fld>
            <a:endParaRPr lang="fr-FR"/>
          </a:p>
        </p:txBody>
      </p:sp>
    </p:spTree>
    <p:extLst>
      <p:ext uri="{BB962C8B-B14F-4D97-AF65-F5344CB8AC3E}">
        <p14:creationId xmlns:p14="http://schemas.microsoft.com/office/powerpoint/2010/main" val="69777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Command return values</a:t>
            </a:r>
          </a:p>
        </p:txBody>
      </p:sp>
      <p:sp>
        <p:nvSpPr>
          <p:cNvPr id="4" name="Rectangle 3"/>
          <p:cNvSpPr/>
          <p:nvPr/>
        </p:nvSpPr>
        <p:spPr>
          <a:xfrm>
            <a:off x="470916" y="1553063"/>
            <a:ext cx="11602212" cy="4893647"/>
          </a:xfrm>
          <a:prstGeom prst="rect">
            <a:avLst/>
          </a:prstGeom>
        </p:spPr>
        <p:txBody>
          <a:bodyPr wrap="square">
            <a:spAutoFit/>
          </a:bodyPr>
          <a:lstStyle/>
          <a:p>
            <a:pPr fontAlgn="base"/>
            <a:r>
              <a:rPr lang="en-US" sz="2400" dirty="0"/>
              <a:t>Linux commands return a numerical value.</a:t>
            </a:r>
            <a:endParaRPr lang="fr-FR" sz="2400" dirty="0"/>
          </a:p>
          <a:p>
            <a:pPr fontAlgn="base"/>
            <a:endParaRPr lang="fr-FR" sz="2400" dirty="0"/>
          </a:p>
          <a:p>
            <a:pPr fontAlgn="base"/>
            <a:r>
              <a:rPr lang="fr-FR" sz="2400" dirty="0">
                <a:latin typeface="Consolas" panose="020B0609020204030204" pitchFamily="49" charset="0"/>
              </a:rPr>
              <a:t>0</a:t>
            </a:r>
            <a:r>
              <a:rPr lang="fr-FR" sz="2400" dirty="0"/>
              <a:t> : ok. command </a:t>
            </a:r>
            <a:r>
              <a:rPr lang="fr-FR" sz="2400" b="1" dirty="0" err="1">
                <a:latin typeface="Consolas" panose="020B0609020204030204" pitchFamily="49" charset="0"/>
              </a:rPr>
              <a:t>true</a:t>
            </a:r>
            <a:r>
              <a:rPr lang="fr-FR" sz="2400" b="1" dirty="0"/>
              <a:t> </a:t>
            </a:r>
            <a:r>
              <a:rPr lang="fr-FR" sz="2400" dirty="0" err="1"/>
              <a:t>always</a:t>
            </a:r>
            <a:r>
              <a:rPr lang="fr-FR" sz="2400" dirty="0"/>
              <a:t> </a:t>
            </a:r>
            <a:r>
              <a:rPr lang="fr-FR" sz="2400" dirty="0" err="1"/>
              <a:t>returns</a:t>
            </a:r>
            <a:r>
              <a:rPr lang="fr-FR" sz="2400" dirty="0"/>
              <a:t> 0</a:t>
            </a:r>
          </a:p>
          <a:p>
            <a:pPr fontAlgn="base"/>
            <a:r>
              <a:rPr lang="fr-FR" sz="2400" dirty="0">
                <a:latin typeface="Consolas" panose="020B0609020204030204" pitchFamily="49" charset="0"/>
              </a:rPr>
              <a:t>≠0 </a:t>
            </a:r>
            <a:r>
              <a:rPr lang="fr-FR" sz="2400" dirty="0"/>
              <a:t>: not ok. commande </a:t>
            </a:r>
            <a:r>
              <a:rPr lang="fr-FR" sz="2400" b="1" dirty="0">
                <a:latin typeface="Consolas" panose="020B0609020204030204" pitchFamily="49" charset="0"/>
              </a:rPr>
              <a:t>false</a:t>
            </a:r>
            <a:r>
              <a:rPr lang="fr-FR" sz="2400" dirty="0"/>
              <a:t> </a:t>
            </a:r>
            <a:r>
              <a:rPr lang="fr-FR" sz="2400" dirty="0" err="1"/>
              <a:t>always</a:t>
            </a:r>
            <a:r>
              <a:rPr lang="fr-FR" sz="2400" dirty="0"/>
              <a:t> </a:t>
            </a:r>
            <a:r>
              <a:rPr lang="fr-FR" sz="2400" dirty="0" err="1"/>
              <a:t>returns</a:t>
            </a:r>
            <a:r>
              <a:rPr lang="fr-FR" sz="2400" dirty="0"/>
              <a:t> 1</a:t>
            </a:r>
          </a:p>
          <a:p>
            <a:pPr fontAlgn="base"/>
            <a:endParaRPr lang="fr-FR" sz="2400" dirty="0"/>
          </a:p>
          <a:p>
            <a:pPr fontAlgn="base"/>
            <a:r>
              <a:rPr lang="fr-FR" sz="2400" dirty="0">
                <a:latin typeface="Consolas" panose="020B0609020204030204" pitchFamily="49" charset="0"/>
              </a:rPr>
              <a:t>$?</a:t>
            </a:r>
            <a:r>
              <a:rPr lang="fr-FR" sz="2400" dirty="0"/>
              <a:t> : </a:t>
            </a:r>
            <a:r>
              <a:rPr lang="en-US" sz="2400" dirty="0"/>
              <a:t>contains the return value of the previous command</a:t>
            </a:r>
            <a:endParaRPr lang="fr-FR" sz="2400" dirty="0"/>
          </a:p>
          <a:p>
            <a:pPr fontAlgn="base"/>
            <a:endParaRPr lang="fr-FR" sz="2400" dirty="0"/>
          </a:p>
          <a:p>
            <a:pPr fontAlgn="base"/>
            <a:r>
              <a:rPr lang="fr-FR" sz="2400" dirty="0">
                <a:latin typeface="Consolas" panose="020B0609020204030204" pitchFamily="49" charset="0"/>
              </a:rPr>
              <a:t>&lt;command1&gt; &amp;&amp; &lt;command2&gt;</a:t>
            </a:r>
            <a:r>
              <a:rPr lang="fr-FR" sz="2400" dirty="0"/>
              <a:t>  # &lt;command2&gt; </a:t>
            </a:r>
            <a:r>
              <a:rPr lang="en-US" sz="2400" dirty="0"/>
              <a:t>executed only in case of success</a:t>
            </a:r>
            <a:endParaRPr lang="fr-FR" sz="2400" dirty="0"/>
          </a:p>
          <a:p>
            <a:pPr fontAlgn="base"/>
            <a:endParaRPr lang="fr-FR" sz="2400" dirty="0">
              <a:latin typeface="Consolas" panose="020B0609020204030204" pitchFamily="49" charset="0"/>
            </a:endParaRPr>
          </a:p>
          <a:p>
            <a:pPr fontAlgn="base"/>
            <a:r>
              <a:rPr lang="fr-FR" sz="2400" dirty="0">
                <a:latin typeface="Consolas" panose="020B0609020204030204" pitchFamily="49" charset="0"/>
              </a:rPr>
              <a:t>&lt;command1&gt; || &lt;command2&gt;</a:t>
            </a:r>
            <a:r>
              <a:rPr lang="fr-FR" sz="2400" dirty="0"/>
              <a:t>  # &lt;command2&gt; </a:t>
            </a:r>
            <a:r>
              <a:rPr lang="en-US" sz="2400" dirty="0"/>
              <a:t>executed only in case of failure</a:t>
            </a:r>
            <a:endParaRPr lang="fr-FR" sz="2400" dirty="0"/>
          </a:p>
          <a:p>
            <a:pPr fontAlgn="base"/>
            <a:endParaRPr lang="fr-FR" sz="2400" dirty="0"/>
          </a:p>
          <a:p>
            <a:pPr fontAlgn="base"/>
            <a:r>
              <a:rPr lang="fr-FR" sz="2400" dirty="0">
                <a:latin typeface="Consolas" panose="020B0609020204030204" pitchFamily="49" charset="0"/>
              </a:rPr>
              <a:t>&lt;command1&gt; ; &lt;command2&gt;</a:t>
            </a:r>
            <a:r>
              <a:rPr lang="fr-FR" sz="2400" dirty="0"/>
              <a:t>    # &lt;command2&gt; </a:t>
            </a:r>
            <a:r>
              <a:rPr lang="fr-FR" sz="2400" dirty="0" err="1"/>
              <a:t>always</a:t>
            </a:r>
            <a:r>
              <a:rPr lang="fr-FR" sz="2400" dirty="0"/>
              <a:t> </a:t>
            </a:r>
            <a:r>
              <a:rPr lang="fr-FR" sz="2400" dirty="0" err="1"/>
              <a:t>executed</a:t>
            </a:r>
            <a:endParaRPr lang="fr-FR" sz="2400" dirty="0"/>
          </a:p>
          <a:p>
            <a:pPr fontAlgn="base"/>
            <a:endParaRPr lang="fr-FR" sz="2400" dirty="0"/>
          </a:p>
        </p:txBody>
      </p:sp>
      <p:sp>
        <p:nvSpPr>
          <p:cNvPr id="3" name="Slide Number Placeholder 2"/>
          <p:cNvSpPr>
            <a:spLocks noGrp="1"/>
          </p:cNvSpPr>
          <p:nvPr>
            <p:ph type="sldNum" sz="quarter" idx="12"/>
          </p:nvPr>
        </p:nvSpPr>
        <p:spPr/>
        <p:txBody>
          <a:bodyPr/>
          <a:lstStyle/>
          <a:p>
            <a:fld id="{8D306E86-47BA-43A0-BC71-D402440BD280}" type="slidenum">
              <a:rPr lang="fr-FR" smtClean="0"/>
              <a:t>41</a:t>
            </a:fld>
            <a:endParaRPr lang="fr-FR"/>
          </a:p>
        </p:txBody>
      </p:sp>
    </p:spTree>
    <p:extLst>
      <p:ext uri="{BB962C8B-B14F-4D97-AF65-F5344CB8AC3E}">
        <p14:creationId xmlns:p14="http://schemas.microsoft.com/office/powerpoint/2010/main" val="2184119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input and output of controls</a:t>
            </a:r>
            <a:endParaRPr lang="fr-FR" dirty="0"/>
          </a:p>
        </p:txBody>
      </p:sp>
      <p:sp>
        <p:nvSpPr>
          <p:cNvPr id="4" name="Rectangle 3"/>
          <p:cNvSpPr/>
          <p:nvPr/>
        </p:nvSpPr>
        <p:spPr>
          <a:xfrm>
            <a:off x="470916" y="1553063"/>
            <a:ext cx="9002268" cy="1754326"/>
          </a:xfrm>
          <a:prstGeom prst="rect">
            <a:avLst/>
          </a:prstGeom>
        </p:spPr>
        <p:txBody>
          <a:bodyPr wrap="square">
            <a:spAutoFit/>
          </a:bodyPr>
          <a:lstStyle/>
          <a:p>
            <a:pPr fontAlgn="base"/>
            <a:r>
              <a:rPr lang="en-US" sz="2400" dirty="0"/>
              <a:t>Linux commands have by default 3 different file descriptors.</a:t>
            </a:r>
            <a:endParaRPr lang="fr-FR" sz="2400" dirty="0"/>
          </a:p>
          <a:p>
            <a:pPr fontAlgn="base"/>
            <a:endParaRPr lang="fr-FR" sz="2400" dirty="0"/>
          </a:p>
          <a:p>
            <a:pPr fontAlgn="base"/>
            <a:r>
              <a:rPr lang="fr-FR" sz="2400" u="sng" dirty="0"/>
              <a:t>Standard input (STDIN):</a:t>
            </a:r>
            <a:r>
              <a:rPr lang="fr-FR" sz="2400" dirty="0"/>
              <a:t> file </a:t>
            </a:r>
            <a:r>
              <a:rPr lang="fr-FR" sz="2400" dirty="0" err="1"/>
              <a:t>descriptor</a:t>
            </a:r>
            <a:r>
              <a:rPr lang="fr-FR" sz="2400" dirty="0"/>
              <a:t> &amp;0,</a:t>
            </a:r>
          </a:p>
          <a:p>
            <a:pPr fontAlgn="base"/>
            <a:r>
              <a:rPr lang="en-US" dirty="0"/>
              <a:t>Commands expect information from STDIN. </a:t>
            </a:r>
          </a:p>
          <a:p>
            <a:pPr fontAlgn="base"/>
            <a:r>
              <a:rPr lang="en-US" dirty="0"/>
              <a:t>By default, triggers a keyboard input request. Otherwise, can read from a file</a:t>
            </a:r>
            <a:endParaRPr lang="fr-FR" sz="2400" dirty="0"/>
          </a:p>
        </p:txBody>
      </p:sp>
      <p:sp>
        <p:nvSpPr>
          <p:cNvPr id="8" name="Rectangle 7"/>
          <p:cNvSpPr/>
          <p:nvPr/>
        </p:nvSpPr>
        <p:spPr>
          <a:xfrm>
            <a:off x="733530" y="3487359"/>
            <a:ext cx="4085358" cy="1015663"/>
          </a:xfrm>
          <a:prstGeom prst="rect">
            <a:avLst/>
          </a:prstGeom>
          <a:solidFill>
            <a:schemeClr val="tx1"/>
          </a:solidFill>
        </p:spPr>
        <p:txBody>
          <a:bodyPr wrap="square">
            <a:spAutoFit/>
          </a:bodyPr>
          <a:lstStyle/>
          <a:p>
            <a:r>
              <a:rPr lang="fr-FR" sz="1200" i="0" dirty="0">
                <a:solidFill>
                  <a:schemeClr val="bg1"/>
                </a:solidFill>
                <a:effectLst/>
                <a:latin typeface="Consolas" panose="020B0609020204030204" pitchFamily="49" charset="0"/>
              </a:rPr>
              <a:t>$ mail toto</a:t>
            </a:r>
          </a:p>
          <a:p>
            <a:r>
              <a:rPr lang="fr-FR" sz="1200" i="0" dirty="0">
                <a:solidFill>
                  <a:schemeClr val="bg1"/>
                </a:solidFill>
                <a:effectLst/>
                <a:latin typeface="Consolas" panose="020B0609020204030204" pitchFamily="49" charset="0"/>
              </a:rPr>
              <a:t>&gt;Hi</a:t>
            </a:r>
          </a:p>
          <a:p>
            <a:r>
              <a:rPr lang="fr-FR" sz="1200" i="0" dirty="0">
                <a:solidFill>
                  <a:schemeClr val="bg1"/>
                </a:solidFill>
                <a:effectLst/>
                <a:latin typeface="Consolas" panose="020B0609020204030204" pitchFamily="49" charset="0"/>
              </a:rPr>
              <a:t>&gt;How are </a:t>
            </a:r>
            <a:r>
              <a:rPr lang="fr-FR" sz="1200" i="0" dirty="0" err="1">
                <a:solidFill>
                  <a:schemeClr val="bg1"/>
                </a:solidFill>
                <a:effectLst/>
                <a:latin typeface="Consolas" panose="020B0609020204030204" pitchFamily="49" charset="0"/>
              </a:rPr>
              <a:t>you</a:t>
            </a:r>
            <a:r>
              <a:rPr lang="fr-FR" sz="1200" i="0" dirty="0">
                <a:solidFill>
                  <a:schemeClr val="bg1"/>
                </a:solidFill>
                <a:effectLst/>
                <a:latin typeface="Consolas" panose="020B0609020204030204" pitchFamily="49" charset="0"/>
              </a:rPr>
              <a:t>?</a:t>
            </a:r>
          </a:p>
          <a:p>
            <a:r>
              <a:rPr lang="fr-FR" sz="1200" i="0" dirty="0">
                <a:solidFill>
                  <a:schemeClr val="bg1"/>
                </a:solidFill>
                <a:effectLst/>
                <a:latin typeface="Consolas" panose="020B0609020204030204" pitchFamily="49" charset="0"/>
              </a:rPr>
              <a:t>&gt;^d (</a:t>
            </a:r>
            <a:r>
              <a:rPr lang="fr-FR" sz="1200" i="0" dirty="0" err="1">
                <a:solidFill>
                  <a:schemeClr val="bg1"/>
                </a:solidFill>
                <a:effectLst/>
                <a:latin typeface="Consolas" panose="020B0609020204030204" pitchFamily="49" charset="0"/>
              </a:rPr>
              <a:t>equivalent</a:t>
            </a:r>
            <a:r>
              <a:rPr lang="fr-FR" sz="1200" i="0" dirty="0">
                <a:solidFill>
                  <a:schemeClr val="bg1"/>
                </a:solidFill>
                <a:effectLst/>
                <a:latin typeface="Consolas" panose="020B0609020204030204" pitchFamily="49" charset="0"/>
              </a:rPr>
              <a:t> to </a:t>
            </a:r>
            <a:r>
              <a:rPr lang="fr-FR" sz="1200" i="0" dirty="0" err="1">
                <a:solidFill>
                  <a:schemeClr val="bg1"/>
                </a:solidFill>
                <a:effectLst/>
                <a:latin typeface="Consolas" panose="020B0609020204030204" pitchFamily="49" charset="0"/>
              </a:rPr>
              <a:t>CTRL+d</a:t>
            </a:r>
            <a:r>
              <a:rPr lang="fr-FR" sz="1200" i="0" dirty="0">
                <a:solidFill>
                  <a:schemeClr val="bg1"/>
                </a:solidFill>
                <a:effectLst/>
                <a:latin typeface="Consolas" panose="020B0609020204030204" pitchFamily="49" charset="0"/>
              </a:rPr>
              <a:t>)</a:t>
            </a:r>
          </a:p>
          <a:p>
            <a:r>
              <a:rPr lang="fr-FR" sz="1200" i="0" dirty="0">
                <a:solidFill>
                  <a:schemeClr val="bg1"/>
                </a:solidFill>
                <a:effectLst/>
                <a:latin typeface="Consolas" panose="020B0609020204030204" pitchFamily="49" charset="0"/>
              </a:rPr>
              <a:t>$</a:t>
            </a:r>
          </a:p>
        </p:txBody>
      </p:sp>
      <p:sp>
        <p:nvSpPr>
          <p:cNvPr id="14" name="Rectangle 13"/>
          <p:cNvSpPr/>
          <p:nvPr/>
        </p:nvSpPr>
        <p:spPr>
          <a:xfrm>
            <a:off x="733530" y="4726161"/>
            <a:ext cx="1773450" cy="461665"/>
          </a:xfrm>
          <a:prstGeom prst="rect">
            <a:avLst/>
          </a:prstGeom>
          <a:solidFill>
            <a:schemeClr val="tx1"/>
          </a:solidFill>
        </p:spPr>
        <p:txBody>
          <a:bodyPr wrap="square">
            <a:spAutoFit/>
          </a:bodyPr>
          <a:lstStyle/>
          <a:p>
            <a:r>
              <a:rPr lang="fr-FR" sz="1200" i="0" dirty="0">
                <a:solidFill>
                  <a:schemeClr val="bg1"/>
                </a:solidFill>
                <a:effectLst/>
                <a:latin typeface="Consolas" panose="020B0609020204030204" pitchFamily="49" charset="0"/>
              </a:rPr>
              <a:t>$ mail &lt; file</a:t>
            </a:r>
          </a:p>
          <a:p>
            <a:r>
              <a:rPr lang="fr-FR" sz="1200" i="0" dirty="0">
                <a:solidFill>
                  <a:schemeClr val="bg1"/>
                </a:solidFill>
                <a:effectLst/>
                <a:latin typeface="Consolas" panose="020B0609020204030204" pitchFamily="49" charset="0"/>
              </a:rPr>
              <a:t>$ mail 0&lt; file</a:t>
            </a:r>
          </a:p>
        </p:txBody>
      </p:sp>
      <p:sp>
        <p:nvSpPr>
          <p:cNvPr id="16" name="TextBox 15"/>
          <p:cNvSpPr txBox="1"/>
          <p:nvPr/>
        </p:nvSpPr>
        <p:spPr>
          <a:xfrm>
            <a:off x="2506980" y="4710770"/>
            <a:ext cx="4207947" cy="523220"/>
          </a:xfrm>
          <a:prstGeom prst="rect">
            <a:avLst/>
          </a:prstGeom>
          <a:noFill/>
        </p:spPr>
        <p:txBody>
          <a:bodyPr wrap="none" rtlCol="0">
            <a:spAutoFit/>
          </a:bodyPr>
          <a:lstStyle/>
          <a:p>
            <a:r>
              <a:rPr lang="en-US" sz="1400" dirty="0"/>
              <a:t># executes mail with the file contents as standard input</a:t>
            </a:r>
          </a:p>
          <a:p>
            <a:r>
              <a:rPr lang="en-US" sz="1400" dirty="0"/>
              <a:t># idem explicit file descriptor number</a:t>
            </a:r>
          </a:p>
        </p:txBody>
      </p:sp>
      <p:sp>
        <p:nvSpPr>
          <p:cNvPr id="25" name="Rectangle 24"/>
          <p:cNvSpPr/>
          <p:nvPr/>
        </p:nvSpPr>
        <p:spPr>
          <a:xfrm>
            <a:off x="0" y="6568885"/>
            <a:ext cx="7991856" cy="215444"/>
          </a:xfrm>
          <a:prstGeom prst="rect">
            <a:avLst/>
          </a:prstGeom>
        </p:spPr>
        <p:txBody>
          <a:bodyPr wrap="square">
            <a:spAutoFit/>
          </a:bodyPr>
          <a:lstStyle/>
          <a:p>
            <a:r>
              <a:rPr lang="fr-FR" sz="800" dirty="0"/>
              <a:t>https://quennec.fr/trucs-astuces/syst%C3%A8mes/gnulinux/programmation-shell-sous-gnulinux/les-m%C3%A9canismes-du-shell/redirections</a:t>
            </a:r>
          </a:p>
        </p:txBody>
      </p:sp>
      <p:sp>
        <p:nvSpPr>
          <p:cNvPr id="3" name="Slide Number Placeholder 2"/>
          <p:cNvSpPr>
            <a:spLocks noGrp="1"/>
          </p:cNvSpPr>
          <p:nvPr>
            <p:ph type="sldNum" sz="quarter" idx="12"/>
          </p:nvPr>
        </p:nvSpPr>
        <p:spPr/>
        <p:txBody>
          <a:bodyPr/>
          <a:lstStyle/>
          <a:p>
            <a:fld id="{8D306E86-47BA-43A0-BC71-D402440BD280}" type="slidenum">
              <a:rPr lang="fr-FR" smtClean="0"/>
              <a:t>42</a:t>
            </a:fld>
            <a:endParaRPr lang="fr-FR"/>
          </a:p>
        </p:txBody>
      </p:sp>
    </p:spTree>
    <p:extLst>
      <p:ext uri="{BB962C8B-B14F-4D97-AF65-F5344CB8AC3E}">
        <p14:creationId xmlns:p14="http://schemas.microsoft.com/office/powerpoint/2010/main" val="114732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input and output of controls</a:t>
            </a:r>
            <a:endParaRPr lang="fr-FR" dirty="0"/>
          </a:p>
        </p:txBody>
      </p:sp>
      <p:sp>
        <p:nvSpPr>
          <p:cNvPr id="4" name="Rectangle 3"/>
          <p:cNvSpPr/>
          <p:nvPr/>
        </p:nvSpPr>
        <p:spPr>
          <a:xfrm>
            <a:off x="470916" y="1553063"/>
            <a:ext cx="9002268" cy="1477328"/>
          </a:xfrm>
          <a:prstGeom prst="rect">
            <a:avLst/>
          </a:prstGeom>
        </p:spPr>
        <p:txBody>
          <a:bodyPr wrap="square">
            <a:spAutoFit/>
          </a:bodyPr>
          <a:lstStyle/>
          <a:p>
            <a:pPr fontAlgn="base"/>
            <a:r>
              <a:rPr lang="en-US" sz="2400" dirty="0"/>
              <a:t>Linux commands have by default 3 different file descriptors.</a:t>
            </a:r>
            <a:endParaRPr lang="fr-FR" sz="2400" dirty="0"/>
          </a:p>
          <a:p>
            <a:pPr fontAlgn="base"/>
            <a:endParaRPr lang="fr-FR" sz="2400" dirty="0"/>
          </a:p>
          <a:p>
            <a:pPr lvl="0" fontAlgn="base"/>
            <a:r>
              <a:rPr lang="fr-FR" sz="2400" u="sng" dirty="0">
                <a:solidFill>
                  <a:prstClr val="black"/>
                </a:solidFill>
              </a:rPr>
              <a:t>Standard output (STDOUT):</a:t>
            </a:r>
            <a:r>
              <a:rPr lang="fr-FR" sz="2400" dirty="0">
                <a:solidFill>
                  <a:prstClr val="black"/>
                </a:solidFill>
              </a:rPr>
              <a:t> file </a:t>
            </a:r>
            <a:r>
              <a:rPr lang="en-US" sz="2400" dirty="0">
                <a:solidFill>
                  <a:prstClr val="black"/>
                </a:solidFill>
              </a:rPr>
              <a:t>descriptor</a:t>
            </a:r>
            <a:r>
              <a:rPr lang="fr-FR" sz="2400" dirty="0">
                <a:solidFill>
                  <a:prstClr val="black"/>
                </a:solidFill>
              </a:rPr>
              <a:t> &amp;1,</a:t>
            </a:r>
          </a:p>
          <a:p>
            <a:pPr lvl="0" fontAlgn="base"/>
            <a:r>
              <a:rPr lang="en-US" dirty="0">
                <a:solidFill>
                  <a:prstClr val="black"/>
                </a:solidFill>
              </a:rPr>
              <a:t>By default, displayed on the screen. Can be redirected to a file</a:t>
            </a:r>
          </a:p>
        </p:txBody>
      </p:sp>
      <p:sp>
        <p:nvSpPr>
          <p:cNvPr id="17" name="Rectangle 16"/>
          <p:cNvSpPr/>
          <p:nvPr/>
        </p:nvSpPr>
        <p:spPr>
          <a:xfrm>
            <a:off x="733530" y="3184279"/>
            <a:ext cx="1552470" cy="830997"/>
          </a:xfrm>
          <a:prstGeom prst="rect">
            <a:avLst/>
          </a:prstGeom>
          <a:solidFill>
            <a:schemeClr val="tx1"/>
          </a:solidFill>
        </p:spPr>
        <p:txBody>
          <a:bodyPr wrap="square">
            <a:spAutoFit/>
          </a:bodyPr>
          <a:lstStyle/>
          <a:p>
            <a:r>
              <a:rPr lang="fr-FR" sz="1200" i="0" dirty="0">
                <a:solidFill>
                  <a:schemeClr val="bg1"/>
                </a:solidFill>
                <a:effectLst/>
                <a:latin typeface="Consolas" panose="020B0609020204030204" pitchFamily="49" charset="0"/>
              </a:rPr>
              <a:t>$ </a:t>
            </a:r>
            <a:r>
              <a:rPr lang="fr-FR" sz="1200" i="0" dirty="0" err="1">
                <a:solidFill>
                  <a:schemeClr val="bg1"/>
                </a:solidFill>
                <a:effectLst/>
                <a:latin typeface="Consolas" panose="020B0609020204030204" pitchFamily="49" charset="0"/>
              </a:rPr>
              <a:t>ls</a:t>
            </a:r>
            <a:r>
              <a:rPr lang="fr-FR" sz="1200" i="0" dirty="0">
                <a:solidFill>
                  <a:schemeClr val="bg1"/>
                </a:solidFill>
                <a:effectLst/>
                <a:latin typeface="Consolas" panose="020B0609020204030204" pitchFamily="49" charset="0"/>
              </a:rPr>
              <a:t> &gt; </a:t>
            </a:r>
            <a:r>
              <a:rPr lang="fr-FR" sz="1200" i="0" dirty="0" err="1">
                <a:solidFill>
                  <a:schemeClr val="bg1"/>
                </a:solidFill>
                <a:effectLst/>
                <a:latin typeface="Consolas" panose="020B0609020204030204" pitchFamily="49" charset="0"/>
              </a:rPr>
              <a:t>temp</a:t>
            </a:r>
            <a:endParaRPr lang="fr-FR" sz="1200" i="0" dirty="0">
              <a:solidFill>
                <a:schemeClr val="bg1"/>
              </a:solidFill>
              <a:effectLst/>
              <a:latin typeface="Consolas" panose="020B0609020204030204" pitchFamily="49" charset="0"/>
            </a:endParaRPr>
          </a:p>
          <a:p>
            <a:r>
              <a:rPr lang="fr-FR" sz="1200" i="0" dirty="0">
                <a:solidFill>
                  <a:schemeClr val="bg1"/>
                </a:solidFill>
                <a:effectLst/>
                <a:latin typeface="Consolas" panose="020B0609020204030204" pitchFamily="49" charset="0"/>
              </a:rPr>
              <a:t>$ </a:t>
            </a:r>
            <a:r>
              <a:rPr lang="fr-FR" sz="1200" i="0" dirty="0" err="1">
                <a:solidFill>
                  <a:schemeClr val="bg1"/>
                </a:solidFill>
                <a:effectLst/>
                <a:latin typeface="Consolas" panose="020B0609020204030204" pitchFamily="49" charset="0"/>
              </a:rPr>
              <a:t>ls</a:t>
            </a:r>
            <a:r>
              <a:rPr lang="fr-FR" sz="1200" i="0" dirty="0">
                <a:solidFill>
                  <a:schemeClr val="bg1"/>
                </a:solidFill>
                <a:effectLst/>
                <a:latin typeface="Consolas" panose="020B0609020204030204" pitchFamily="49" charset="0"/>
              </a:rPr>
              <a:t> 1&gt; </a:t>
            </a:r>
            <a:r>
              <a:rPr lang="fr-FR" sz="1200" i="0" dirty="0" err="1">
                <a:solidFill>
                  <a:schemeClr val="bg1"/>
                </a:solidFill>
                <a:effectLst/>
                <a:latin typeface="Consolas" panose="020B0609020204030204" pitchFamily="49" charset="0"/>
              </a:rPr>
              <a:t>temp</a:t>
            </a:r>
            <a:endParaRPr lang="fr-FR" sz="1200" i="0" dirty="0">
              <a:solidFill>
                <a:schemeClr val="bg1"/>
              </a:solidFill>
              <a:effectLst/>
              <a:latin typeface="Consolas" panose="020B0609020204030204" pitchFamily="49" charset="0"/>
            </a:endParaRPr>
          </a:p>
          <a:p>
            <a:r>
              <a:rPr lang="fr-FR" sz="1200" i="0" dirty="0">
                <a:solidFill>
                  <a:schemeClr val="bg1"/>
                </a:solidFill>
                <a:effectLst/>
                <a:latin typeface="Consolas" panose="020B0609020204030204" pitchFamily="49" charset="0"/>
              </a:rPr>
              <a:t>$ </a:t>
            </a:r>
            <a:r>
              <a:rPr lang="fr-FR" sz="1200" i="0" dirty="0" err="1">
                <a:solidFill>
                  <a:schemeClr val="bg1"/>
                </a:solidFill>
                <a:effectLst/>
                <a:latin typeface="Consolas" panose="020B0609020204030204" pitchFamily="49" charset="0"/>
              </a:rPr>
              <a:t>ls</a:t>
            </a:r>
            <a:r>
              <a:rPr lang="fr-FR" sz="1200" i="0" dirty="0">
                <a:solidFill>
                  <a:schemeClr val="bg1"/>
                </a:solidFill>
                <a:effectLst/>
                <a:latin typeface="Consolas" panose="020B0609020204030204" pitchFamily="49" charset="0"/>
              </a:rPr>
              <a:t> &gt;&gt; </a:t>
            </a:r>
            <a:r>
              <a:rPr lang="fr-FR" sz="1200" i="0" dirty="0" err="1">
                <a:solidFill>
                  <a:schemeClr val="bg1"/>
                </a:solidFill>
                <a:effectLst/>
                <a:latin typeface="Consolas" panose="020B0609020204030204" pitchFamily="49" charset="0"/>
              </a:rPr>
              <a:t>temp</a:t>
            </a:r>
            <a:endParaRPr lang="fr-FR" sz="1200" i="0" dirty="0">
              <a:solidFill>
                <a:schemeClr val="bg1"/>
              </a:solidFill>
              <a:effectLst/>
              <a:latin typeface="Consolas" panose="020B0609020204030204" pitchFamily="49" charset="0"/>
            </a:endParaRPr>
          </a:p>
          <a:p>
            <a:r>
              <a:rPr lang="fr-FR" sz="1200" i="0" dirty="0">
                <a:solidFill>
                  <a:schemeClr val="bg1"/>
                </a:solidFill>
                <a:effectLst/>
                <a:latin typeface="Consolas" panose="020B0609020204030204" pitchFamily="49" charset="0"/>
              </a:rPr>
              <a:t>$ </a:t>
            </a:r>
            <a:r>
              <a:rPr lang="fr-FR" sz="1200" i="0" dirty="0" err="1">
                <a:solidFill>
                  <a:schemeClr val="bg1"/>
                </a:solidFill>
                <a:effectLst/>
                <a:latin typeface="Consolas" panose="020B0609020204030204" pitchFamily="49" charset="0"/>
              </a:rPr>
              <a:t>ls</a:t>
            </a:r>
            <a:r>
              <a:rPr lang="fr-FR" sz="1200" i="0" dirty="0">
                <a:solidFill>
                  <a:schemeClr val="bg1"/>
                </a:solidFill>
                <a:effectLst/>
                <a:latin typeface="Consolas" panose="020B0609020204030204" pitchFamily="49" charset="0"/>
              </a:rPr>
              <a:t> 1&gt;&gt; </a:t>
            </a:r>
            <a:r>
              <a:rPr lang="fr-FR" sz="1200" i="0" dirty="0" err="1">
                <a:solidFill>
                  <a:schemeClr val="bg1"/>
                </a:solidFill>
                <a:effectLst/>
                <a:latin typeface="Consolas" panose="020B0609020204030204" pitchFamily="49" charset="0"/>
              </a:rPr>
              <a:t>temp</a:t>
            </a:r>
            <a:endParaRPr lang="fr-FR" sz="1200" i="0" dirty="0">
              <a:solidFill>
                <a:schemeClr val="bg1"/>
              </a:solidFill>
              <a:effectLst/>
              <a:latin typeface="Consolas" panose="020B0609020204030204" pitchFamily="49" charset="0"/>
            </a:endParaRPr>
          </a:p>
        </p:txBody>
      </p:sp>
      <p:sp>
        <p:nvSpPr>
          <p:cNvPr id="19" name="TextBox 18"/>
          <p:cNvSpPr txBox="1"/>
          <p:nvPr/>
        </p:nvSpPr>
        <p:spPr>
          <a:xfrm>
            <a:off x="2286000" y="3168888"/>
            <a:ext cx="3541226" cy="954107"/>
          </a:xfrm>
          <a:prstGeom prst="rect">
            <a:avLst/>
          </a:prstGeom>
          <a:noFill/>
        </p:spPr>
        <p:txBody>
          <a:bodyPr wrap="none" rtlCol="0">
            <a:spAutoFit/>
          </a:bodyPr>
          <a:lstStyle/>
          <a:p>
            <a:r>
              <a:rPr lang="en-US" sz="1400" dirty="0"/>
              <a:t># redirects the result of </a:t>
            </a:r>
            <a:r>
              <a:rPr lang="en-US" sz="1400" b="1" dirty="0"/>
              <a:t>ls</a:t>
            </a:r>
            <a:r>
              <a:rPr lang="en-US" sz="1400" dirty="0"/>
              <a:t> to the </a:t>
            </a:r>
            <a:r>
              <a:rPr lang="en-US" sz="1400" b="1" dirty="0"/>
              <a:t>temp</a:t>
            </a:r>
            <a:r>
              <a:rPr lang="en-US" sz="1400" dirty="0"/>
              <a:t> file</a:t>
            </a:r>
          </a:p>
          <a:p>
            <a:r>
              <a:rPr lang="en-US" sz="1400" dirty="0"/>
              <a:t># idem</a:t>
            </a:r>
          </a:p>
          <a:p>
            <a:r>
              <a:rPr lang="en-US" sz="1400" dirty="0"/>
              <a:t># concatenates the result of </a:t>
            </a:r>
            <a:r>
              <a:rPr lang="en-US" sz="1400" b="1" dirty="0"/>
              <a:t>ls</a:t>
            </a:r>
            <a:r>
              <a:rPr lang="en-US" sz="1400" dirty="0"/>
              <a:t> to the </a:t>
            </a:r>
            <a:r>
              <a:rPr lang="en-US" sz="1400" b="1" dirty="0"/>
              <a:t>temp</a:t>
            </a:r>
            <a:r>
              <a:rPr lang="en-US" sz="1400" dirty="0"/>
              <a:t> file</a:t>
            </a:r>
          </a:p>
          <a:p>
            <a:r>
              <a:rPr lang="en-US" sz="1400" dirty="0"/>
              <a:t># idem</a:t>
            </a:r>
            <a:endParaRPr lang="fr-FR" sz="1400" b="1" dirty="0"/>
          </a:p>
        </p:txBody>
      </p:sp>
      <p:sp>
        <p:nvSpPr>
          <p:cNvPr id="18" name="Rectangle 17"/>
          <p:cNvSpPr/>
          <p:nvPr/>
        </p:nvSpPr>
        <p:spPr>
          <a:xfrm>
            <a:off x="0" y="6568885"/>
            <a:ext cx="7991856" cy="215444"/>
          </a:xfrm>
          <a:prstGeom prst="rect">
            <a:avLst/>
          </a:prstGeom>
        </p:spPr>
        <p:txBody>
          <a:bodyPr wrap="square">
            <a:spAutoFit/>
          </a:bodyPr>
          <a:lstStyle/>
          <a:p>
            <a:r>
              <a:rPr lang="fr-FR" sz="800" dirty="0"/>
              <a:t>https://quennec.fr/trucs-astuces/syst%C3%A8mes/gnulinux/programmation-shell-sous-gnulinux/les-m%C3%A9canismes-du-shell/redirections</a:t>
            </a:r>
          </a:p>
        </p:txBody>
      </p:sp>
      <p:sp>
        <p:nvSpPr>
          <p:cNvPr id="3" name="Slide Number Placeholder 2"/>
          <p:cNvSpPr>
            <a:spLocks noGrp="1"/>
          </p:cNvSpPr>
          <p:nvPr>
            <p:ph type="sldNum" sz="quarter" idx="12"/>
          </p:nvPr>
        </p:nvSpPr>
        <p:spPr/>
        <p:txBody>
          <a:bodyPr/>
          <a:lstStyle/>
          <a:p>
            <a:fld id="{8D306E86-47BA-43A0-BC71-D402440BD280}" type="slidenum">
              <a:rPr lang="fr-FR" smtClean="0"/>
              <a:t>43</a:t>
            </a:fld>
            <a:endParaRPr lang="fr-FR"/>
          </a:p>
        </p:txBody>
      </p:sp>
    </p:spTree>
    <p:extLst>
      <p:ext uri="{BB962C8B-B14F-4D97-AF65-F5344CB8AC3E}">
        <p14:creationId xmlns:p14="http://schemas.microsoft.com/office/powerpoint/2010/main" val="15258386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input and output of controls</a:t>
            </a:r>
            <a:endParaRPr lang="fr-FR" dirty="0"/>
          </a:p>
        </p:txBody>
      </p:sp>
      <p:sp>
        <p:nvSpPr>
          <p:cNvPr id="4" name="Rectangle 3"/>
          <p:cNvSpPr/>
          <p:nvPr/>
        </p:nvSpPr>
        <p:spPr>
          <a:xfrm>
            <a:off x="470916" y="1553063"/>
            <a:ext cx="9002268" cy="1477328"/>
          </a:xfrm>
          <a:prstGeom prst="rect">
            <a:avLst/>
          </a:prstGeom>
        </p:spPr>
        <p:txBody>
          <a:bodyPr wrap="square">
            <a:spAutoFit/>
          </a:bodyPr>
          <a:lstStyle/>
          <a:p>
            <a:pPr fontAlgn="base"/>
            <a:r>
              <a:rPr lang="en-US" sz="2400" dirty="0"/>
              <a:t>Linux commands have by default 3 different file descriptors.</a:t>
            </a:r>
            <a:endParaRPr lang="fr-FR" sz="2400" dirty="0"/>
          </a:p>
          <a:p>
            <a:pPr fontAlgn="base"/>
            <a:endParaRPr lang="fr-FR" sz="2400" dirty="0"/>
          </a:p>
          <a:p>
            <a:pPr lvl="0" fontAlgn="base"/>
            <a:r>
              <a:rPr lang="fr-FR" sz="2400" u="sng" dirty="0">
                <a:solidFill>
                  <a:prstClr val="black"/>
                </a:solidFill>
              </a:rPr>
              <a:t>Standard </a:t>
            </a:r>
            <a:r>
              <a:rPr lang="fr-FR" sz="2400" u="sng" dirty="0" err="1">
                <a:solidFill>
                  <a:prstClr val="black"/>
                </a:solidFill>
              </a:rPr>
              <a:t>error</a:t>
            </a:r>
            <a:r>
              <a:rPr lang="fr-FR" sz="2400" u="sng" dirty="0">
                <a:solidFill>
                  <a:prstClr val="black"/>
                </a:solidFill>
              </a:rPr>
              <a:t> output (STDERR):</a:t>
            </a:r>
            <a:r>
              <a:rPr lang="fr-FR" sz="2400" dirty="0">
                <a:solidFill>
                  <a:prstClr val="black"/>
                </a:solidFill>
              </a:rPr>
              <a:t> file </a:t>
            </a:r>
            <a:r>
              <a:rPr lang="fr-FR" sz="2400" dirty="0" err="1">
                <a:solidFill>
                  <a:prstClr val="black"/>
                </a:solidFill>
              </a:rPr>
              <a:t>descriptor</a:t>
            </a:r>
            <a:r>
              <a:rPr lang="fr-FR" sz="2400" dirty="0">
                <a:solidFill>
                  <a:prstClr val="black"/>
                </a:solidFill>
              </a:rPr>
              <a:t> &amp;2,</a:t>
            </a:r>
          </a:p>
          <a:p>
            <a:pPr lvl="0" fontAlgn="base"/>
            <a:r>
              <a:rPr lang="en-US" dirty="0">
                <a:solidFill>
                  <a:prstClr val="black"/>
                </a:solidFill>
              </a:rPr>
              <a:t>By default, displayed on the screen. Can be redirected to a file</a:t>
            </a:r>
            <a:endParaRPr lang="fr-FR" dirty="0">
              <a:solidFill>
                <a:prstClr val="black"/>
              </a:solidFill>
            </a:endParaRPr>
          </a:p>
        </p:txBody>
      </p:sp>
      <p:sp>
        <p:nvSpPr>
          <p:cNvPr id="21" name="Rectangle 20"/>
          <p:cNvSpPr/>
          <p:nvPr/>
        </p:nvSpPr>
        <p:spPr>
          <a:xfrm>
            <a:off x="733530" y="3254518"/>
            <a:ext cx="1854222" cy="461665"/>
          </a:xfrm>
          <a:prstGeom prst="rect">
            <a:avLst/>
          </a:prstGeom>
          <a:solidFill>
            <a:schemeClr val="tx1"/>
          </a:solidFill>
        </p:spPr>
        <p:txBody>
          <a:bodyPr wrap="square">
            <a:spAutoFit/>
          </a:bodyPr>
          <a:lstStyle/>
          <a:p>
            <a:r>
              <a:rPr lang="fr-FR" sz="1200" i="0" dirty="0">
                <a:solidFill>
                  <a:schemeClr val="bg1"/>
                </a:solidFill>
                <a:effectLst/>
                <a:latin typeface="Consolas" panose="020B0609020204030204" pitchFamily="49" charset="0"/>
              </a:rPr>
              <a:t>$ command 2&gt; temp</a:t>
            </a:r>
          </a:p>
          <a:p>
            <a:r>
              <a:rPr lang="fr-FR" sz="1200" i="0" dirty="0">
                <a:solidFill>
                  <a:schemeClr val="bg1"/>
                </a:solidFill>
                <a:effectLst/>
                <a:latin typeface="Consolas" panose="020B0609020204030204" pitchFamily="49" charset="0"/>
              </a:rPr>
              <a:t>$ command 2&gt;&gt; temp</a:t>
            </a:r>
          </a:p>
        </p:txBody>
      </p:sp>
      <p:sp>
        <p:nvSpPr>
          <p:cNvPr id="23" name="TextBox 22"/>
          <p:cNvSpPr txBox="1"/>
          <p:nvPr/>
        </p:nvSpPr>
        <p:spPr>
          <a:xfrm>
            <a:off x="2595082" y="3239127"/>
            <a:ext cx="4094326" cy="523220"/>
          </a:xfrm>
          <a:prstGeom prst="rect">
            <a:avLst/>
          </a:prstGeom>
          <a:noFill/>
        </p:spPr>
        <p:txBody>
          <a:bodyPr wrap="none" rtlCol="0">
            <a:spAutoFit/>
          </a:bodyPr>
          <a:lstStyle/>
          <a:p>
            <a:r>
              <a:rPr lang="en-US" sz="1400" dirty="0"/>
              <a:t># redirects errors from </a:t>
            </a:r>
            <a:r>
              <a:rPr lang="en-US" sz="1400" b="1" dirty="0"/>
              <a:t>command</a:t>
            </a:r>
            <a:r>
              <a:rPr lang="en-US" sz="1400" dirty="0"/>
              <a:t> to the </a:t>
            </a:r>
            <a:r>
              <a:rPr lang="en-US" sz="1400" b="1" dirty="0"/>
              <a:t>temp</a:t>
            </a:r>
            <a:r>
              <a:rPr lang="en-US" sz="1400" dirty="0"/>
              <a:t> file</a:t>
            </a:r>
          </a:p>
          <a:p>
            <a:r>
              <a:rPr lang="en-US" sz="1400" dirty="0"/>
              <a:t># concatenates errors from </a:t>
            </a:r>
            <a:r>
              <a:rPr lang="en-US" sz="1400" b="1" dirty="0"/>
              <a:t>command </a:t>
            </a:r>
            <a:r>
              <a:rPr lang="en-US" sz="1400" dirty="0"/>
              <a:t>to the </a:t>
            </a:r>
            <a:r>
              <a:rPr lang="en-US" sz="1400" b="1" dirty="0"/>
              <a:t>temp </a:t>
            </a:r>
            <a:r>
              <a:rPr lang="en-US" sz="1400" dirty="0"/>
              <a:t>file</a:t>
            </a:r>
            <a:endParaRPr lang="fr-FR" sz="1400" b="1" dirty="0"/>
          </a:p>
        </p:txBody>
      </p:sp>
      <p:sp>
        <p:nvSpPr>
          <p:cNvPr id="11" name="Rectangle 10"/>
          <p:cNvSpPr/>
          <p:nvPr/>
        </p:nvSpPr>
        <p:spPr>
          <a:xfrm>
            <a:off x="0" y="6568885"/>
            <a:ext cx="7991856" cy="215444"/>
          </a:xfrm>
          <a:prstGeom prst="rect">
            <a:avLst/>
          </a:prstGeom>
        </p:spPr>
        <p:txBody>
          <a:bodyPr wrap="square">
            <a:spAutoFit/>
          </a:bodyPr>
          <a:lstStyle/>
          <a:p>
            <a:r>
              <a:rPr lang="fr-FR" sz="800" dirty="0"/>
              <a:t>https://quennec.fr/trucs-astuces/syst%C3%A8mes/gnulinux/programmation-shell-sous-gnulinux/les-m%C3%A9canismes-du-shell/redirections</a:t>
            </a:r>
          </a:p>
        </p:txBody>
      </p:sp>
      <p:sp>
        <p:nvSpPr>
          <p:cNvPr id="3" name="Slide Number Placeholder 2"/>
          <p:cNvSpPr>
            <a:spLocks noGrp="1"/>
          </p:cNvSpPr>
          <p:nvPr>
            <p:ph type="sldNum" sz="quarter" idx="12"/>
          </p:nvPr>
        </p:nvSpPr>
        <p:spPr/>
        <p:txBody>
          <a:bodyPr/>
          <a:lstStyle/>
          <a:p>
            <a:fld id="{8D306E86-47BA-43A0-BC71-D402440BD280}" type="slidenum">
              <a:rPr lang="fr-FR" smtClean="0"/>
              <a:t>44</a:t>
            </a:fld>
            <a:endParaRPr lang="fr-FR"/>
          </a:p>
        </p:txBody>
      </p:sp>
    </p:spTree>
    <p:extLst>
      <p:ext uri="{BB962C8B-B14F-4D97-AF65-F5344CB8AC3E}">
        <p14:creationId xmlns:p14="http://schemas.microsoft.com/office/powerpoint/2010/main" val="3630970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input and output of controls</a:t>
            </a:r>
            <a:endParaRPr lang="fr-FR" dirty="0"/>
          </a:p>
        </p:txBody>
      </p:sp>
      <p:sp>
        <p:nvSpPr>
          <p:cNvPr id="4" name="Rectangle 3"/>
          <p:cNvSpPr/>
          <p:nvPr/>
        </p:nvSpPr>
        <p:spPr>
          <a:xfrm>
            <a:off x="470916" y="1553063"/>
            <a:ext cx="9002268" cy="1200329"/>
          </a:xfrm>
          <a:prstGeom prst="rect">
            <a:avLst/>
          </a:prstGeom>
        </p:spPr>
        <p:txBody>
          <a:bodyPr wrap="square">
            <a:spAutoFit/>
          </a:bodyPr>
          <a:lstStyle/>
          <a:p>
            <a:pPr fontAlgn="base"/>
            <a:r>
              <a:rPr lang="en-US" sz="2400" dirty="0"/>
              <a:t>Linux commands have by default 3 different file descriptors.</a:t>
            </a:r>
          </a:p>
          <a:p>
            <a:pPr fontAlgn="base"/>
            <a:endParaRPr lang="en-US" sz="2400" dirty="0"/>
          </a:p>
          <a:p>
            <a:pPr fontAlgn="base"/>
            <a:r>
              <a:rPr lang="en-US" sz="2400" dirty="0"/>
              <a:t>You can combine the redirections</a:t>
            </a:r>
          </a:p>
        </p:txBody>
      </p:sp>
      <p:sp>
        <p:nvSpPr>
          <p:cNvPr id="21" name="Rectangle 20"/>
          <p:cNvSpPr/>
          <p:nvPr/>
        </p:nvSpPr>
        <p:spPr>
          <a:xfrm>
            <a:off x="733530" y="2961910"/>
            <a:ext cx="4935750" cy="1384995"/>
          </a:xfrm>
          <a:prstGeom prst="rect">
            <a:avLst/>
          </a:prstGeom>
          <a:solidFill>
            <a:schemeClr val="tx1"/>
          </a:solidFill>
        </p:spPr>
        <p:txBody>
          <a:bodyPr wrap="square">
            <a:spAutoFit/>
          </a:bodyPr>
          <a:lstStyle/>
          <a:p>
            <a:r>
              <a:rPr lang="fr-FR" sz="1200" i="0" dirty="0">
                <a:solidFill>
                  <a:schemeClr val="bg1"/>
                </a:solidFill>
                <a:effectLst/>
                <a:latin typeface="Consolas" panose="020B0609020204030204" pitchFamily="49" charset="0"/>
              </a:rPr>
              <a:t>$ </a:t>
            </a:r>
            <a:r>
              <a:rPr lang="fr-FR" sz="1200" i="0" dirty="0" err="1">
                <a:solidFill>
                  <a:schemeClr val="bg1"/>
                </a:solidFill>
                <a:effectLst/>
                <a:latin typeface="Consolas" panose="020B0609020204030204" pitchFamily="49" charset="0"/>
              </a:rPr>
              <a:t>find</a:t>
            </a:r>
            <a:r>
              <a:rPr lang="fr-FR" sz="1200" i="0" dirty="0">
                <a:solidFill>
                  <a:schemeClr val="bg1"/>
                </a:solidFill>
                <a:effectLst/>
                <a:latin typeface="Consolas" panose="020B0609020204030204" pitchFamily="49" charset="0"/>
              </a:rPr>
              <a:t> /</a:t>
            </a:r>
            <a:r>
              <a:rPr lang="fr-FR" sz="1200" i="0" dirty="0" err="1">
                <a:solidFill>
                  <a:schemeClr val="bg1"/>
                </a:solidFill>
                <a:effectLst/>
                <a:latin typeface="Consolas" panose="020B0609020204030204" pitchFamily="49" charset="0"/>
              </a:rPr>
              <a:t>etc</a:t>
            </a:r>
            <a:r>
              <a:rPr lang="fr-FR" sz="1200" i="0" dirty="0">
                <a:solidFill>
                  <a:schemeClr val="bg1"/>
                </a:solidFill>
                <a:effectLst/>
                <a:latin typeface="Consolas" panose="020B0609020204030204" pitchFamily="49" charset="0"/>
              </a:rPr>
              <a:t> -</a:t>
            </a:r>
            <a:r>
              <a:rPr lang="fr-FR" sz="1200" i="0" dirty="0" err="1">
                <a:solidFill>
                  <a:schemeClr val="bg1"/>
                </a:solidFill>
                <a:effectLst/>
                <a:latin typeface="Consolas" panose="020B0609020204030204" pitchFamily="49" charset="0"/>
              </a:rPr>
              <a:t>name</a:t>
            </a:r>
            <a:r>
              <a:rPr lang="fr-FR" sz="1200" i="0" dirty="0">
                <a:solidFill>
                  <a:schemeClr val="bg1"/>
                </a:solidFill>
                <a:effectLst/>
                <a:latin typeface="Consolas" panose="020B0609020204030204" pitchFamily="49" charset="0"/>
              </a:rPr>
              <a:t> </a:t>
            </a:r>
            <a:r>
              <a:rPr lang="fr-FR" sz="1200" i="0" dirty="0" err="1">
                <a:solidFill>
                  <a:schemeClr val="bg1"/>
                </a:solidFill>
                <a:effectLst/>
                <a:latin typeface="Consolas" panose="020B0609020204030204" pitchFamily="49" charset="0"/>
              </a:rPr>
              <a:t>smb.conf</a:t>
            </a:r>
            <a:r>
              <a:rPr lang="fr-FR" sz="1200" i="0" dirty="0">
                <a:solidFill>
                  <a:schemeClr val="bg1"/>
                </a:solidFill>
                <a:effectLst/>
                <a:latin typeface="Consolas" panose="020B0609020204030204" pitchFamily="49" charset="0"/>
              </a:rPr>
              <a:t> 1&gt; </a:t>
            </a:r>
            <a:r>
              <a:rPr lang="fr-FR" sz="1200" i="0" dirty="0" err="1">
                <a:solidFill>
                  <a:schemeClr val="bg1"/>
                </a:solidFill>
                <a:effectLst/>
                <a:latin typeface="Consolas" panose="020B0609020204030204" pitchFamily="49" charset="0"/>
              </a:rPr>
              <a:t>result</a:t>
            </a:r>
            <a:r>
              <a:rPr lang="fr-FR" sz="1200" i="0" dirty="0">
                <a:solidFill>
                  <a:schemeClr val="bg1"/>
                </a:solidFill>
                <a:effectLst/>
                <a:latin typeface="Consolas" panose="020B0609020204030204" pitchFamily="49" charset="0"/>
              </a:rPr>
              <a:t> 2&gt; </a:t>
            </a:r>
            <a:r>
              <a:rPr lang="fr-FR" sz="1200" i="0" dirty="0" err="1">
                <a:solidFill>
                  <a:schemeClr val="bg1"/>
                </a:solidFill>
                <a:effectLst/>
                <a:latin typeface="Consolas" panose="020B0609020204030204" pitchFamily="49" charset="0"/>
              </a:rPr>
              <a:t>error</a:t>
            </a:r>
            <a:endParaRPr lang="fr-FR" sz="1200" i="0" dirty="0">
              <a:solidFill>
                <a:schemeClr val="bg1"/>
              </a:solidFill>
              <a:effectLst/>
              <a:latin typeface="Consolas" panose="020B0609020204030204" pitchFamily="49" charset="0"/>
            </a:endParaRPr>
          </a:p>
          <a:p>
            <a:r>
              <a:rPr lang="fr-FR" sz="1200" i="0" dirty="0">
                <a:solidFill>
                  <a:schemeClr val="bg1"/>
                </a:solidFill>
                <a:effectLst/>
                <a:latin typeface="Consolas" panose="020B0609020204030204" pitchFamily="49" charset="0"/>
              </a:rPr>
              <a:t>$ cat </a:t>
            </a:r>
            <a:r>
              <a:rPr lang="fr-FR" sz="1200" i="0" dirty="0" err="1">
                <a:solidFill>
                  <a:schemeClr val="bg1"/>
                </a:solidFill>
                <a:effectLst/>
                <a:latin typeface="Consolas" panose="020B0609020204030204" pitchFamily="49" charset="0"/>
              </a:rPr>
              <a:t>result</a:t>
            </a:r>
            <a:endParaRPr lang="fr-FR" sz="1200" i="0" dirty="0">
              <a:solidFill>
                <a:schemeClr val="bg1"/>
              </a:solidFill>
              <a:effectLst/>
              <a:latin typeface="Consolas" panose="020B0609020204030204" pitchFamily="49" charset="0"/>
            </a:endParaRPr>
          </a:p>
          <a:p>
            <a:r>
              <a:rPr lang="fr-FR" sz="1200" i="0" dirty="0">
                <a:solidFill>
                  <a:schemeClr val="bg1"/>
                </a:solidFill>
                <a:effectLst/>
                <a:latin typeface="Consolas" panose="020B0609020204030204" pitchFamily="49" charset="0"/>
              </a:rPr>
              <a:t>/</a:t>
            </a:r>
            <a:r>
              <a:rPr lang="fr-FR" sz="1200" i="0" dirty="0" err="1">
                <a:solidFill>
                  <a:schemeClr val="bg1"/>
                </a:solidFill>
                <a:effectLst/>
                <a:latin typeface="Consolas" panose="020B0609020204030204" pitchFamily="49" charset="0"/>
              </a:rPr>
              <a:t>etc</a:t>
            </a:r>
            <a:r>
              <a:rPr lang="fr-FR" sz="1200" i="0" dirty="0">
                <a:solidFill>
                  <a:schemeClr val="bg1"/>
                </a:solidFill>
                <a:effectLst/>
                <a:latin typeface="Consolas" panose="020B0609020204030204" pitchFamily="49" charset="0"/>
              </a:rPr>
              <a:t>/samba/</a:t>
            </a:r>
            <a:r>
              <a:rPr lang="fr-FR" sz="1200" i="0" dirty="0" err="1">
                <a:solidFill>
                  <a:schemeClr val="bg1"/>
                </a:solidFill>
                <a:effectLst/>
                <a:latin typeface="Consolas" panose="020B0609020204030204" pitchFamily="49" charset="0"/>
              </a:rPr>
              <a:t>smb.conf</a:t>
            </a:r>
            <a:endParaRPr lang="fr-FR" sz="1200" i="0" dirty="0">
              <a:solidFill>
                <a:schemeClr val="bg1"/>
              </a:solidFill>
              <a:effectLst/>
              <a:latin typeface="Consolas" panose="020B0609020204030204" pitchFamily="49" charset="0"/>
            </a:endParaRPr>
          </a:p>
          <a:p>
            <a:r>
              <a:rPr lang="fr-FR" sz="1200" i="0" dirty="0">
                <a:solidFill>
                  <a:schemeClr val="bg1"/>
                </a:solidFill>
                <a:effectLst/>
                <a:latin typeface="Consolas" panose="020B0609020204030204" pitchFamily="49" charset="0"/>
              </a:rPr>
              <a:t>$ cat </a:t>
            </a:r>
            <a:r>
              <a:rPr lang="fr-FR" sz="1200" i="0" dirty="0" err="1">
                <a:solidFill>
                  <a:schemeClr val="bg1"/>
                </a:solidFill>
                <a:effectLst/>
                <a:latin typeface="Consolas" panose="020B0609020204030204" pitchFamily="49" charset="0"/>
              </a:rPr>
              <a:t>error</a:t>
            </a:r>
            <a:endParaRPr lang="fr-FR" sz="1200" i="0" dirty="0">
              <a:solidFill>
                <a:schemeClr val="bg1"/>
              </a:solidFill>
              <a:effectLst/>
              <a:latin typeface="Consolas" panose="020B0609020204030204" pitchFamily="49" charset="0"/>
            </a:endParaRPr>
          </a:p>
          <a:p>
            <a:r>
              <a:rPr lang="fr-FR" sz="1200" i="0" dirty="0" err="1">
                <a:solidFill>
                  <a:schemeClr val="bg1"/>
                </a:solidFill>
                <a:effectLst/>
                <a:latin typeface="Consolas" panose="020B0609020204030204" pitchFamily="49" charset="0"/>
              </a:rPr>
              <a:t>find</a:t>
            </a:r>
            <a:r>
              <a:rPr lang="fr-FR" sz="1200" i="0" dirty="0">
                <a:solidFill>
                  <a:schemeClr val="bg1"/>
                </a:solidFill>
                <a:effectLst/>
                <a:latin typeface="Consolas" panose="020B0609020204030204" pitchFamily="49" charset="0"/>
              </a:rPr>
              <a:t>: "/</a:t>
            </a:r>
            <a:r>
              <a:rPr lang="fr-FR" sz="1200" i="0" dirty="0" err="1">
                <a:solidFill>
                  <a:schemeClr val="bg1"/>
                </a:solidFill>
                <a:effectLst/>
                <a:latin typeface="Consolas" panose="020B0609020204030204" pitchFamily="49" charset="0"/>
              </a:rPr>
              <a:t>etc</a:t>
            </a:r>
            <a:r>
              <a:rPr lang="fr-FR" sz="1200" i="0" dirty="0">
                <a:solidFill>
                  <a:schemeClr val="bg1"/>
                </a:solidFill>
                <a:effectLst/>
                <a:latin typeface="Consolas" panose="020B0609020204030204" pitchFamily="49" charset="0"/>
              </a:rPr>
              <a:t>/</a:t>
            </a:r>
            <a:r>
              <a:rPr lang="fr-FR" sz="1200" i="0" dirty="0" err="1">
                <a:solidFill>
                  <a:schemeClr val="bg1"/>
                </a:solidFill>
                <a:effectLst/>
                <a:latin typeface="Consolas" panose="020B0609020204030204" pitchFamily="49" charset="0"/>
              </a:rPr>
              <a:t>lvm</a:t>
            </a:r>
            <a:r>
              <a:rPr lang="fr-FR" sz="1200" i="0" dirty="0">
                <a:solidFill>
                  <a:schemeClr val="bg1"/>
                </a:solidFill>
                <a:effectLst/>
                <a:latin typeface="Consolas" panose="020B0609020204030204" pitchFamily="49" charset="0"/>
              </a:rPr>
              <a:t>/cache": Permission </a:t>
            </a:r>
            <a:r>
              <a:rPr lang="fr-FR" sz="1200" i="0" dirty="0" err="1">
                <a:solidFill>
                  <a:schemeClr val="bg1"/>
                </a:solidFill>
                <a:effectLst/>
                <a:latin typeface="Consolas" panose="020B0609020204030204" pitchFamily="49" charset="0"/>
              </a:rPr>
              <a:t>denied</a:t>
            </a:r>
            <a:endParaRPr lang="fr-FR" sz="1200" i="0" dirty="0">
              <a:solidFill>
                <a:schemeClr val="bg1"/>
              </a:solidFill>
              <a:effectLst/>
              <a:latin typeface="Consolas" panose="020B0609020204030204" pitchFamily="49" charset="0"/>
            </a:endParaRPr>
          </a:p>
          <a:p>
            <a:r>
              <a:rPr lang="fr-FR" sz="1200" i="0" dirty="0" err="1">
                <a:solidFill>
                  <a:schemeClr val="bg1"/>
                </a:solidFill>
                <a:effectLst/>
                <a:latin typeface="Consolas" panose="020B0609020204030204" pitchFamily="49" charset="0"/>
              </a:rPr>
              <a:t>find</a:t>
            </a:r>
            <a:r>
              <a:rPr lang="fr-FR" sz="1200" i="0" dirty="0">
                <a:solidFill>
                  <a:schemeClr val="bg1"/>
                </a:solidFill>
                <a:effectLst/>
                <a:latin typeface="Consolas" panose="020B0609020204030204" pitchFamily="49" charset="0"/>
              </a:rPr>
              <a:t>: "/</a:t>
            </a:r>
            <a:r>
              <a:rPr lang="fr-FR" sz="1200" i="0" dirty="0" err="1">
                <a:solidFill>
                  <a:schemeClr val="bg1"/>
                </a:solidFill>
                <a:effectLst/>
                <a:latin typeface="Consolas" panose="020B0609020204030204" pitchFamily="49" charset="0"/>
              </a:rPr>
              <a:t>etc</a:t>
            </a:r>
            <a:r>
              <a:rPr lang="fr-FR" sz="1200" i="0" dirty="0">
                <a:solidFill>
                  <a:schemeClr val="bg1"/>
                </a:solidFill>
                <a:effectLst/>
                <a:latin typeface="Consolas" panose="020B0609020204030204" pitchFamily="49" charset="0"/>
              </a:rPr>
              <a:t>/</a:t>
            </a:r>
            <a:r>
              <a:rPr lang="fr-FR" sz="1200" i="0" dirty="0" err="1">
                <a:solidFill>
                  <a:schemeClr val="bg1"/>
                </a:solidFill>
                <a:effectLst/>
                <a:latin typeface="Consolas" panose="020B0609020204030204" pitchFamily="49" charset="0"/>
              </a:rPr>
              <a:t>lvm</a:t>
            </a:r>
            <a:r>
              <a:rPr lang="fr-FR" sz="1200" i="0" dirty="0">
                <a:solidFill>
                  <a:schemeClr val="bg1"/>
                </a:solidFill>
                <a:effectLst/>
                <a:latin typeface="Consolas" panose="020B0609020204030204" pitchFamily="49" charset="0"/>
              </a:rPr>
              <a:t>/backup": Permission </a:t>
            </a:r>
            <a:r>
              <a:rPr lang="fr-FR" sz="1200" i="0" dirty="0" err="1">
                <a:solidFill>
                  <a:schemeClr val="bg1"/>
                </a:solidFill>
                <a:effectLst/>
                <a:latin typeface="Consolas" panose="020B0609020204030204" pitchFamily="49" charset="0"/>
              </a:rPr>
              <a:t>denied</a:t>
            </a:r>
            <a:endParaRPr lang="fr-FR" sz="1200" i="0" dirty="0">
              <a:solidFill>
                <a:schemeClr val="bg1"/>
              </a:solidFill>
              <a:effectLst/>
              <a:latin typeface="Consolas" panose="020B0609020204030204" pitchFamily="49" charset="0"/>
            </a:endParaRPr>
          </a:p>
          <a:p>
            <a:r>
              <a:rPr lang="fr-FR" sz="1200" i="0" dirty="0" err="1">
                <a:solidFill>
                  <a:schemeClr val="bg1"/>
                </a:solidFill>
                <a:effectLst/>
                <a:latin typeface="Consolas" panose="020B0609020204030204" pitchFamily="49" charset="0"/>
              </a:rPr>
              <a:t>find</a:t>
            </a:r>
            <a:r>
              <a:rPr lang="fr-FR" sz="1200" i="0" dirty="0">
                <a:solidFill>
                  <a:schemeClr val="bg1"/>
                </a:solidFill>
                <a:effectLst/>
                <a:latin typeface="Consolas" panose="020B0609020204030204" pitchFamily="49" charset="0"/>
              </a:rPr>
              <a:t>: "/</a:t>
            </a:r>
            <a:r>
              <a:rPr lang="fr-FR" sz="1200" i="0" dirty="0" err="1">
                <a:solidFill>
                  <a:schemeClr val="bg1"/>
                </a:solidFill>
                <a:effectLst/>
                <a:latin typeface="Consolas" panose="020B0609020204030204" pitchFamily="49" charset="0"/>
              </a:rPr>
              <a:t>etc</a:t>
            </a:r>
            <a:r>
              <a:rPr lang="fr-FR" sz="1200" i="0" dirty="0">
                <a:solidFill>
                  <a:schemeClr val="bg1"/>
                </a:solidFill>
                <a:effectLst/>
                <a:latin typeface="Consolas" panose="020B0609020204030204" pitchFamily="49" charset="0"/>
              </a:rPr>
              <a:t>/</a:t>
            </a:r>
            <a:r>
              <a:rPr lang="fr-FR" sz="1200" i="0" dirty="0" err="1">
                <a:solidFill>
                  <a:schemeClr val="bg1"/>
                </a:solidFill>
                <a:effectLst/>
                <a:latin typeface="Consolas" panose="020B0609020204030204" pitchFamily="49" charset="0"/>
              </a:rPr>
              <a:t>lvm</a:t>
            </a:r>
            <a:r>
              <a:rPr lang="fr-FR" sz="1200" i="0" dirty="0">
                <a:solidFill>
                  <a:schemeClr val="bg1"/>
                </a:solidFill>
                <a:effectLst/>
                <a:latin typeface="Consolas" panose="020B0609020204030204" pitchFamily="49" charset="0"/>
              </a:rPr>
              <a:t>/archive": Permission </a:t>
            </a:r>
            <a:r>
              <a:rPr lang="fr-FR" sz="1200" i="0" dirty="0" err="1">
                <a:solidFill>
                  <a:schemeClr val="bg1"/>
                </a:solidFill>
                <a:effectLst/>
                <a:latin typeface="Consolas" panose="020B0609020204030204" pitchFamily="49" charset="0"/>
              </a:rPr>
              <a:t>denied</a:t>
            </a:r>
            <a:endParaRPr lang="fr-FR" sz="1200" i="0" dirty="0">
              <a:solidFill>
                <a:schemeClr val="bg1"/>
              </a:solidFill>
              <a:effectLst/>
              <a:latin typeface="Consolas" panose="020B0609020204030204" pitchFamily="49" charset="0"/>
            </a:endParaRPr>
          </a:p>
        </p:txBody>
      </p:sp>
      <p:sp>
        <p:nvSpPr>
          <p:cNvPr id="3" name="Rectangle 2"/>
          <p:cNvSpPr/>
          <p:nvPr/>
        </p:nvSpPr>
        <p:spPr>
          <a:xfrm>
            <a:off x="470916" y="4652510"/>
            <a:ext cx="3869264" cy="461665"/>
          </a:xfrm>
          <a:prstGeom prst="rect">
            <a:avLst/>
          </a:prstGeom>
        </p:spPr>
        <p:txBody>
          <a:bodyPr wrap="none">
            <a:spAutoFit/>
          </a:bodyPr>
          <a:lstStyle/>
          <a:p>
            <a:pPr fontAlgn="base"/>
            <a:r>
              <a:rPr lang="fr-FR" sz="2400" dirty="0"/>
              <a:t>One can </a:t>
            </a:r>
            <a:r>
              <a:rPr lang="fr-FR" sz="2400" dirty="0" err="1"/>
              <a:t>redirect</a:t>
            </a:r>
            <a:r>
              <a:rPr lang="fr-FR" sz="2400" dirty="0"/>
              <a:t> to </a:t>
            </a:r>
            <a:r>
              <a:rPr lang="fr-FR" sz="2400" b="1" dirty="0"/>
              <a:t>/dev/</a:t>
            </a:r>
            <a:r>
              <a:rPr lang="fr-FR" sz="2400" b="1" dirty="0" err="1"/>
              <a:t>null</a:t>
            </a:r>
            <a:endParaRPr lang="fr-FR" sz="2400" b="1" dirty="0">
              <a:solidFill>
                <a:prstClr val="black"/>
              </a:solidFill>
            </a:endParaRPr>
          </a:p>
        </p:txBody>
      </p:sp>
      <p:sp>
        <p:nvSpPr>
          <p:cNvPr id="7" name="Rectangle 6"/>
          <p:cNvSpPr/>
          <p:nvPr/>
        </p:nvSpPr>
        <p:spPr>
          <a:xfrm>
            <a:off x="733530" y="5263150"/>
            <a:ext cx="4935750" cy="1015663"/>
          </a:xfrm>
          <a:prstGeom prst="rect">
            <a:avLst/>
          </a:prstGeom>
          <a:solidFill>
            <a:schemeClr val="tx1"/>
          </a:solidFill>
        </p:spPr>
        <p:txBody>
          <a:bodyPr wrap="square">
            <a:spAutoFit/>
          </a:bodyPr>
          <a:lstStyle/>
          <a:p>
            <a:r>
              <a:rPr lang="fr-FR" sz="1200" i="0" dirty="0">
                <a:solidFill>
                  <a:schemeClr val="bg1"/>
                </a:solidFill>
                <a:effectLst/>
                <a:latin typeface="Consolas" panose="020B0609020204030204" pitchFamily="49" charset="0"/>
              </a:rPr>
              <a:t>$ </a:t>
            </a:r>
            <a:r>
              <a:rPr lang="fr-FR" sz="1200" i="0" dirty="0" err="1">
                <a:solidFill>
                  <a:schemeClr val="bg1"/>
                </a:solidFill>
                <a:effectLst/>
                <a:latin typeface="Consolas" panose="020B0609020204030204" pitchFamily="49" charset="0"/>
              </a:rPr>
              <a:t>find</a:t>
            </a:r>
            <a:r>
              <a:rPr lang="fr-FR" sz="1200" i="0" dirty="0">
                <a:solidFill>
                  <a:schemeClr val="bg1"/>
                </a:solidFill>
                <a:effectLst/>
                <a:latin typeface="Consolas" panose="020B0609020204030204" pitchFamily="49" charset="0"/>
              </a:rPr>
              <a:t> /</a:t>
            </a:r>
            <a:r>
              <a:rPr lang="fr-FR" sz="1200" i="0" dirty="0" err="1">
                <a:solidFill>
                  <a:schemeClr val="bg1"/>
                </a:solidFill>
                <a:effectLst/>
                <a:latin typeface="Consolas" panose="020B0609020204030204" pitchFamily="49" charset="0"/>
              </a:rPr>
              <a:t>etc</a:t>
            </a:r>
            <a:r>
              <a:rPr lang="fr-FR" sz="1200" i="0" dirty="0">
                <a:solidFill>
                  <a:schemeClr val="bg1"/>
                </a:solidFill>
                <a:effectLst/>
                <a:latin typeface="Consolas" panose="020B0609020204030204" pitchFamily="49" charset="0"/>
              </a:rPr>
              <a:t> -</a:t>
            </a:r>
            <a:r>
              <a:rPr lang="fr-FR" sz="1200" i="0" dirty="0" err="1">
                <a:solidFill>
                  <a:schemeClr val="bg1"/>
                </a:solidFill>
                <a:effectLst/>
                <a:latin typeface="Consolas" panose="020B0609020204030204" pitchFamily="49" charset="0"/>
              </a:rPr>
              <a:t>name</a:t>
            </a:r>
            <a:r>
              <a:rPr lang="fr-FR" sz="1200" i="0" dirty="0">
                <a:solidFill>
                  <a:schemeClr val="bg1"/>
                </a:solidFill>
                <a:effectLst/>
                <a:latin typeface="Consolas" panose="020B0609020204030204" pitchFamily="49" charset="0"/>
              </a:rPr>
              <a:t> </a:t>
            </a:r>
            <a:r>
              <a:rPr lang="fr-FR" sz="1200" i="0" dirty="0" err="1">
                <a:solidFill>
                  <a:schemeClr val="bg1"/>
                </a:solidFill>
                <a:effectLst/>
                <a:latin typeface="Consolas" panose="020B0609020204030204" pitchFamily="49" charset="0"/>
              </a:rPr>
              <a:t>smb.conf</a:t>
            </a:r>
            <a:r>
              <a:rPr lang="fr-FR" sz="1200" i="0" dirty="0">
                <a:solidFill>
                  <a:schemeClr val="bg1"/>
                </a:solidFill>
                <a:effectLst/>
                <a:latin typeface="Consolas" panose="020B0609020204030204" pitchFamily="49" charset="0"/>
              </a:rPr>
              <a:t> 1&gt; </a:t>
            </a:r>
            <a:r>
              <a:rPr lang="fr-FR" sz="1200" i="0" dirty="0" err="1">
                <a:solidFill>
                  <a:schemeClr val="bg1"/>
                </a:solidFill>
                <a:effectLst/>
                <a:latin typeface="Consolas" panose="020B0609020204030204" pitchFamily="49" charset="0"/>
              </a:rPr>
              <a:t>result</a:t>
            </a:r>
            <a:r>
              <a:rPr lang="fr-FR" sz="1200" i="0" dirty="0">
                <a:solidFill>
                  <a:schemeClr val="bg1"/>
                </a:solidFill>
                <a:effectLst/>
                <a:latin typeface="Consolas" panose="020B0609020204030204" pitchFamily="49" charset="0"/>
              </a:rPr>
              <a:t> 2&gt; /dev/</a:t>
            </a:r>
            <a:r>
              <a:rPr lang="fr-FR" sz="1200" i="0" dirty="0" err="1">
                <a:solidFill>
                  <a:schemeClr val="bg1"/>
                </a:solidFill>
                <a:effectLst/>
                <a:latin typeface="Consolas" panose="020B0609020204030204" pitchFamily="49" charset="0"/>
              </a:rPr>
              <a:t>null</a:t>
            </a:r>
            <a:endParaRPr lang="fr-FR" sz="1200" i="0" dirty="0">
              <a:solidFill>
                <a:schemeClr val="bg1"/>
              </a:solidFill>
              <a:effectLst/>
              <a:latin typeface="Consolas" panose="020B0609020204030204" pitchFamily="49" charset="0"/>
            </a:endParaRPr>
          </a:p>
          <a:p>
            <a:r>
              <a:rPr lang="fr-FR" sz="1200" i="0" dirty="0">
                <a:solidFill>
                  <a:schemeClr val="bg1"/>
                </a:solidFill>
                <a:effectLst/>
                <a:latin typeface="Consolas" panose="020B0609020204030204" pitchFamily="49" charset="0"/>
              </a:rPr>
              <a:t>$ cat </a:t>
            </a:r>
            <a:r>
              <a:rPr lang="fr-FR" sz="1200" i="0" dirty="0" err="1">
                <a:solidFill>
                  <a:schemeClr val="bg1"/>
                </a:solidFill>
                <a:effectLst/>
                <a:latin typeface="Consolas" panose="020B0609020204030204" pitchFamily="49" charset="0"/>
              </a:rPr>
              <a:t>result</a:t>
            </a:r>
            <a:endParaRPr lang="fr-FR" sz="1200" i="0" dirty="0">
              <a:solidFill>
                <a:schemeClr val="bg1"/>
              </a:solidFill>
              <a:effectLst/>
              <a:latin typeface="Consolas" panose="020B0609020204030204" pitchFamily="49" charset="0"/>
            </a:endParaRPr>
          </a:p>
          <a:p>
            <a:r>
              <a:rPr lang="fr-FR" sz="1200" i="0" dirty="0">
                <a:solidFill>
                  <a:schemeClr val="bg1"/>
                </a:solidFill>
                <a:effectLst/>
                <a:latin typeface="Consolas" panose="020B0609020204030204" pitchFamily="49" charset="0"/>
              </a:rPr>
              <a:t>/</a:t>
            </a:r>
            <a:r>
              <a:rPr lang="fr-FR" sz="1200" i="0" dirty="0" err="1">
                <a:solidFill>
                  <a:schemeClr val="bg1"/>
                </a:solidFill>
                <a:effectLst/>
                <a:latin typeface="Consolas" panose="020B0609020204030204" pitchFamily="49" charset="0"/>
              </a:rPr>
              <a:t>etc</a:t>
            </a:r>
            <a:r>
              <a:rPr lang="fr-FR" sz="1200" i="0" dirty="0">
                <a:solidFill>
                  <a:schemeClr val="bg1"/>
                </a:solidFill>
                <a:effectLst/>
                <a:latin typeface="Consolas" panose="020B0609020204030204" pitchFamily="49" charset="0"/>
              </a:rPr>
              <a:t>/samba/</a:t>
            </a:r>
            <a:r>
              <a:rPr lang="fr-FR" sz="1200" i="0" dirty="0" err="1">
                <a:solidFill>
                  <a:schemeClr val="bg1"/>
                </a:solidFill>
                <a:effectLst/>
                <a:latin typeface="Consolas" panose="020B0609020204030204" pitchFamily="49" charset="0"/>
              </a:rPr>
              <a:t>smb.conf</a:t>
            </a:r>
            <a:endParaRPr lang="fr-FR" sz="1200" i="0" dirty="0">
              <a:solidFill>
                <a:schemeClr val="bg1"/>
              </a:solidFill>
              <a:effectLst/>
              <a:latin typeface="Consolas" panose="020B0609020204030204" pitchFamily="49" charset="0"/>
            </a:endParaRPr>
          </a:p>
          <a:p>
            <a:r>
              <a:rPr lang="fr-FR" sz="1200" i="0" dirty="0">
                <a:solidFill>
                  <a:schemeClr val="bg1"/>
                </a:solidFill>
                <a:effectLst/>
                <a:latin typeface="Consolas" panose="020B0609020204030204" pitchFamily="49" charset="0"/>
              </a:rPr>
              <a:t>$ cat /</a:t>
            </a:r>
            <a:r>
              <a:rPr lang="fr-FR" sz="1200" i="0" dirty="0" err="1">
                <a:solidFill>
                  <a:schemeClr val="bg1"/>
                </a:solidFill>
                <a:effectLst/>
                <a:latin typeface="Consolas" panose="020B0609020204030204" pitchFamily="49" charset="0"/>
              </a:rPr>
              <a:t>dev</a:t>
            </a:r>
            <a:r>
              <a:rPr lang="fr-FR" sz="1200" i="0" dirty="0">
                <a:solidFill>
                  <a:schemeClr val="bg1"/>
                </a:solidFill>
                <a:effectLst/>
                <a:latin typeface="Consolas" panose="020B0609020204030204" pitchFamily="49" charset="0"/>
              </a:rPr>
              <a:t>/</a:t>
            </a:r>
            <a:r>
              <a:rPr lang="fr-FR" sz="1200" i="0" dirty="0" err="1">
                <a:solidFill>
                  <a:schemeClr val="bg1"/>
                </a:solidFill>
                <a:effectLst/>
                <a:latin typeface="Consolas" panose="020B0609020204030204" pitchFamily="49" charset="0"/>
              </a:rPr>
              <a:t>null</a:t>
            </a:r>
            <a:endParaRPr lang="fr-FR" sz="1200" i="0" dirty="0">
              <a:solidFill>
                <a:schemeClr val="bg1"/>
              </a:solidFill>
              <a:effectLst/>
              <a:latin typeface="Consolas" panose="020B0609020204030204" pitchFamily="49" charset="0"/>
            </a:endParaRPr>
          </a:p>
          <a:p>
            <a:r>
              <a:rPr lang="fr-FR" sz="1200" i="0" dirty="0">
                <a:solidFill>
                  <a:schemeClr val="bg1"/>
                </a:solidFill>
                <a:effectLst/>
                <a:latin typeface="Consolas" panose="020B0609020204030204" pitchFamily="49" charset="0"/>
              </a:rPr>
              <a:t>$</a:t>
            </a:r>
          </a:p>
        </p:txBody>
      </p:sp>
      <p:sp>
        <p:nvSpPr>
          <p:cNvPr id="5" name="Rectangle 4"/>
          <p:cNvSpPr/>
          <p:nvPr/>
        </p:nvSpPr>
        <p:spPr>
          <a:xfrm>
            <a:off x="0" y="6568885"/>
            <a:ext cx="7991856" cy="215444"/>
          </a:xfrm>
          <a:prstGeom prst="rect">
            <a:avLst/>
          </a:prstGeom>
        </p:spPr>
        <p:txBody>
          <a:bodyPr wrap="square">
            <a:spAutoFit/>
          </a:bodyPr>
          <a:lstStyle/>
          <a:p>
            <a:r>
              <a:rPr lang="fr-FR" sz="800" dirty="0"/>
              <a:t>https://quennec.fr/trucs-astuces/syst%C3%A8mes/gnulinux/programmation-shell-sous-gnulinux/les-m%C3%A9canismes-du-shell/redirections</a:t>
            </a:r>
          </a:p>
        </p:txBody>
      </p:sp>
      <p:sp>
        <p:nvSpPr>
          <p:cNvPr id="6" name="Slide Number Placeholder 5"/>
          <p:cNvSpPr>
            <a:spLocks noGrp="1"/>
          </p:cNvSpPr>
          <p:nvPr>
            <p:ph type="sldNum" sz="quarter" idx="12"/>
          </p:nvPr>
        </p:nvSpPr>
        <p:spPr/>
        <p:txBody>
          <a:bodyPr/>
          <a:lstStyle/>
          <a:p>
            <a:fld id="{8D306E86-47BA-43A0-BC71-D402440BD280}" type="slidenum">
              <a:rPr lang="fr-FR" smtClean="0"/>
              <a:t>45</a:t>
            </a:fld>
            <a:endParaRPr lang="fr-FR"/>
          </a:p>
        </p:txBody>
      </p:sp>
    </p:spTree>
    <p:extLst>
      <p:ext uri="{BB962C8B-B14F-4D97-AF65-F5344CB8AC3E}">
        <p14:creationId xmlns:p14="http://schemas.microsoft.com/office/powerpoint/2010/main" val="1358121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Communication pipes</a:t>
            </a:r>
          </a:p>
        </p:txBody>
      </p:sp>
      <p:sp>
        <p:nvSpPr>
          <p:cNvPr id="3" name="Content Placeholder 2"/>
          <p:cNvSpPr>
            <a:spLocks noGrp="1"/>
          </p:cNvSpPr>
          <p:nvPr>
            <p:ph idx="1"/>
          </p:nvPr>
        </p:nvSpPr>
        <p:spPr/>
        <p:txBody>
          <a:bodyPr/>
          <a:lstStyle/>
          <a:p>
            <a:r>
              <a:rPr lang="en-US" dirty="0"/>
              <a:t>The communication pipe (character ‘|’) forwards the standard output of the left command to the standard input of the right command</a:t>
            </a:r>
          </a:p>
        </p:txBody>
      </p:sp>
      <p:sp>
        <p:nvSpPr>
          <p:cNvPr id="5" name="Rectangle 4"/>
          <p:cNvSpPr/>
          <p:nvPr/>
        </p:nvSpPr>
        <p:spPr>
          <a:xfrm>
            <a:off x="838200" y="3308796"/>
            <a:ext cx="4935750" cy="1569660"/>
          </a:xfrm>
          <a:prstGeom prst="rect">
            <a:avLst/>
          </a:prstGeom>
          <a:solidFill>
            <a:schemeClr val="tx1"/>
          </a:solidFill>
        </p:spPr>
        <p:txBody>
          <a:bodyPr wrap="square">
            <a:spAutoFit/>
          </a:bodyPr>
          <a:lstStyle/>
          <a:p>
            <a:r>
              <a:rPr lang="fr-FR" sz="1200" i="0" dirty="0">
                <a:solidFill>
                  <a:schemeClr val="bg1"/>
                </a:solidFill>
                <a:effectLst/>
                <a:latin typeface="Consolas" panose="020B0609020204030204" pitchFamily="49" charset="0"/>
              </a:rPr>
              <a:t>$ </a:t>
            </a:r>
            <a:r>
              <a:rPr lang="fr-FR" sz="1200" i="0" dirty="0" err="1">
                <a:solidFill>
                  <a:schemeClr val="bg1"/>
                </a:solidFill>
                <a:effectLst/>
                <a:latin typeface="Consolas" panose="020B0609020204030204" pitchFamily="49" charset="0"/>
              </a:rPr>
              <a:t>ls</a:t>
            </a:r>
            <a:r>
              <a:rPr lang="fr-FR" sz="1200" i="0" dirty="0">
                <a:solidFill>
                  <a:schemeClr val="bg1"/>
                </a:solidFill>
                <a:effectLst/>
                <a:latin typeface="Consolas" panose="020B0609020204030204" pitchFamily="49" charset="0"/>
              </a:rPr>
              <a:t> | </a:t>
            </a:r>
            <a:r>
              <a:rPr lang="fr-FR" sz="1200" i="0" dirty="0" err="1">
                <a:solidFill>
                  <a:schemeClr val="bg1"/>
                </a:solidFill>
                <a:effectLst/>
                <a:latin typeface="Consolas" panose="020B0609020204030204" pitchFamily="49" charset="0"/>
              </a:rPr>
              <a:t>wc</a:t>
            </a:r>
            <a:r>
              <a:rPr lang="fr-FR" sz="1200" i="0" dirty="0">
                <a:solidFill>
                  <a:schemeClr val="bg1"/>
                </a:solidFill>
                <a:effectLst/>
                <a:latin typeface="Consolas" panose="020B0609020204030204" pitchFamily="49" charset="0"/>
              </a:rPr>
              <a:t> -l</a:t>
            </a:r>
          </a:p>
          <a:p>
            <a:r>
              <a:rPr lang="fr-FR" sz="1200" i="0" dirty="0">
                <a:solidFill>
                  <a:schemeClr val="bg1"/>
                </a:solidFill>
                <a:effectLst/>
                <a:latin typeface="Consolas" panose="020B0609020204030204" pitchFamily="49" charset="0"/>
              </a:rPr>
              <a:t>29</a:t>
            </a:r>
          </a:p>
          <a:p>
            <a:endParaRPr lang="fr-FR" sz="1200" i="0" dirty="0">
              <a:solidFill>
                <a:schemeClr val="bg1"/>
              </a:solidFill>
              <a:effectLst/>
              <a:latin typeface="Consolas" panose="020B0609020204030204" pitchFamily="49" charset="0"/>
            </a:endParaRPr>
          </a:p>
          <a:p>
            <a:r>
              <a:rPr lang="fr-FR" sz="1200" i="0" dirty="0">
                <a:solidFill>
                  <a:schemeClr val="bg1"/>
                </a:solidFill>
                <a:effectLst/>
                <a:latin typeface="Consolas" panose="020B0609020204030204" pitchFamily="49" charset="0"/>
              </a:rPr>
              <a:t>$ </a:t>
            </a:r>
            <a:r>
              <a:rPr lang="fr-FR" sz="1200" i="0" dirty="0" err="1">
                <a:solidFill>
                  <a:schemeClr val="bg1"/>
                </a:solidFill>
                <a:effectLst/>
                <a:latin typeface="Consolas" panose="020B0609020204030204" pitchFamily="49" charset="0"/>
              </a:rPr>
              <a:t>ls</a:t>
            </a:r>
            <a:r>
              <a:rPr lang="fr-FR" sz="1200" i="0" dirty="0">
                <a:solidFill>
                  <a:schemeClr val="bg1"/>
                </a:solidFill>
                <a:effectLst/>
                <a:latin typeface="Consolas" panose="020B0609020204030204" pitchFamily="49" charset="0"/>
              </a:rPr>
              <a:t> | </a:t>
            </a:r>
            <a:r>
              <a:rPr lang="fr-FR" sz="1200" i="0" dirty="0" err="1">
                <a:solidFill>
                  <a:schemeClr val="bg1"/>
                </a:solidFill>
                <a:effectLst/>
                <a:latin typeface="Consolas" panose="020B0609020204030204" pitchFamily="49" charset="0"/>
              </a:rPr>
              <a:t>wc</a:t>
            </a:r>
            <a:r>
              <a:rPr lang="fr-FR" sz="1200" i="0" dirty="0">
                <a:solidFill>
                  <a:schemeClr val="bg1"/>
                </a:solidFill>
                <a:effectLst/>
                <a:latin typeface="Consolas" panose="020B0609020204030204" pitchFamily="49" charset="0"/>
              </a:rPr>
              <a:t> -l | mail toto</a:t>
            </a:r>
          </a:p>
          <a:p>
            <a:endParaRPr lang="fr-FR" sz="1200" i="0" dirty="0">
              <a:solidFill>
                <a:schemeClr val="bg1"/>
              </a:solidFill>
              <a:effectLst/>
              <a:latin typeface="Consolas" panose="020B0609020204030204" pitchFamily="49" charset="0"/>
            </a:endParaRPr>
          </a:p>
          <a:p>
            <a:r>
              <a:rPr lang="fr-FR" sz="1200" i="0" dirty="0">
                <a:solidFill>
                  <a:schemeClr val="bg1"/>
                </a:solidFill>
                <a:effectLst/>
                <a:latin typeface="Consolas" panose="020B0609020204030204" pitchFamily="49" charset="0"/>
              </a:rPr>
              <a:t>$ cat /</a:t>
            </a:r>
            <a:r>
              <a:rPr lang="fr-FR" sz="1200" i="0" dirty="0" err="1">
                <a:solidFill>
                  <a:schemeClr val="bg1"/>
                </a:solidFill>
                <a:effectLst/>
                <a:latin typeface="Consolas" panose="020B0609020204030204" pitchFamily="49" charset="0"/>
              </a:rPr>
              <a:t>etc</a:t>
            </a:r>
            <a:r>
              <a:rPr lang="fr-FR" sz="1200" i="0" dirty="0">
                <a:solidFill>
                  <a:schemeClr val="bg1"/>
                </a:solidFill>
                <a:effectLst/>
                <a:latin typeface="Consolas" panose="020B0609020204030204" pitchFamily="49" charset="0"/>
              </a:rPr>
              <a:t>/</a:t>
            </a:r>
            <a:r>
              <a:rPr lang="fr-FR" sz="1200" i="0" dirty="0" err="1">
                <a:solidFill>
                  <a:schemeClr val="bg1"/>
                </a:solidFill>
                <a:effectLst/>
                <a:latin typeface="Consolas" panose="020B0609020204030204" pitchFamily="49" charset="0"/>
              </a:rPr>
              <a:t>passwd</a:t>
            </a:r>
            <a:r>
              <a:rPr lang="fr-FR" sz="1200" i="0" dirty="0">
                <a:solidFill>
                  <a:schemeClr val="bg1"/>
                </a:solidFill>
                <a:effectLst/>
                <a:latin typeface="Consolas" panose="020B0609020204030204" pitchFamily="49" charset="0"/>
              </a:rPr>
              <a:t> | </a:t>
            </a:r>
            <a:r>
              <a:rPr lang="fr-FR" sz="1200" i="0" dirty="0" err="1">
                <a:solidFill>
                  <a:schemeClr val="bg1"/>
                </a:solidFill>
                <a:effectLst/>
                <a:latin typeface="Consolas" panose="020B0609020204030204" pitchFamily="49" charset="0"/>
              </a:rPr>
              <a:t>grep</a:t>
            </a:r>
            <a:r>
              <a:rPr lang="fr-FR" sz="1200" i="0" dirty="0">
                <a:solidFill>
                  <a:schemeClr val="bg1"/>
                </a:solidFill>
                <a:effectLst/>
                <a:latin typeface="Consolas" panose="020B0609020204030204" pitchFamily="49" charset="0"/>
              </a:rPr>
              <a:t> </a:t>
            </a:r>
            <a:r>
              <a:rPr lang="fr-FR" sz="1200" i="0" dirty="0" err="1">
                <a:solidFill>
                  <a:schemeClr val="bg1"/>
                </a:solidFill>
                <a:effectLst/>
                <a:latin typeface="Consolas" panose="020B0609020204030204" pitchFamily="49" charset="0"/>
              </a:rPr>
              <a:t>root</a:t>
            </a:r>
            <a:r>
              <a:rPr lang="fr-FR" sz="1200" i="0" dirty="0">
                <a:solidFill>
                  <a:schemeClr val="bg1"/>
                </a:solidFill>
                <a:effectLst/>
                <a:latin typeface="Consolas" panose="020B0609020204030204" pitchFamily="49" charset="0"/>
              </a:rPr>
              <a:t> | </a:t>
            </a:r>
            <a:r>
              <a:rPr lang="fr-FR" sz="1200" i="0" dirty="0" err="1">
                <a:solidFill>
                  <a:schemeClr val="bg1"/>
                </a:solidFill>
                <a:effectLst/>
                <a:latin typeface="Consolas" panose="020B0609020204030204" pitchFamily="49" charset="0"/>
              </a:rPr>
              <a:t>cut</a:t>
            </a:r>
            <a:r>
              <a:rPr lang="fr-FR" sz="1200" i="0" dirty="0">
                <a:solidFill>
                  <a:schemeClr val="bg1"/>
                </a:solidFill>
                <a:effectLst/>
                <a:latin typeface="Consolas" panose="020B0609020204030204" pitchFamily="49" charset="0"/>
              </a:rPr>
              <a:t> -d':' -f1,7</a:t>
            </a:r>
          </a:p>
          <a:p>
            <a:r>
              <a:rPr lang="fr-FR" sz="1200" i="0" dirty="0" err="1">
                <a:solidFill>
                  <a:schemeClr val="bg1"/>
                </a:solidFill>
                <a:effectLst/>
                <a:latin typeface="Consolas" panose="020B0609020204030204" pitchFamily="49" charset="0"/>
              </a:rPr>
              <a:t>root</a:t>
            </a:r>
            <a:r>
              <a:rPr lang="fr-FR" sz="1200" i="0" dirty="0">
                <a:solidFill>
                  <a:schemeClr val="bg1"/>
                </a:solidFill>
                <a:effectLst/>
                <a:latin typeface="Consolas" panose="020B0609020204030204" pitchFamily="49" charset="0"/>
              </a:rPr>
              <a:t>:/bin/</a:t>
            </a:r>
            <a:r>
              <a:rPr lang="fr-FR" sz="1200" i="0" dirty="0" err="1">
                <a:solidFill>
                  <a:schemeClr val="bg1"/>
                </a:solidFill>
                <a:effectLst/>
                <a:latin typeface="Consolas" panose="020B0609020204030204" pitchFamily="49" charset="0"/>
              </a:rPr>
              <a:t>bash</a:t>
            </a:r>
            <a:endParaRPr lang="fr-FR" sz="1200" i="0" dirty="0">
              <a:solidFill>
                <a:schemeClr val="bg1"/>
              </a:solidFill>
              <a:effectLst/>
              <a:latin typeface="Consolas" panose="020B0609020204030204" pitchFamily="49" charset="0"/>
            </a:endParaRPr>
          </a:p>
          <a:p>
            <a:endParaRPr lang="fr-FR" sz="1200" i="0" dirty="0">
              <a:solidFill>
                <a:schemeClr val="bg1"/>
              </a:solidFill>
              <a:effectLst/>
              <a:latin typeface="Consolas" panose="020B0609020204030204" pitchFamily="49" charset="0"/>
            </a:endParaRPr>
          </a:p>
        </p:txBody>
      </p:sp>
      <p:sp>
        <p:nvSpPr>
          <p:cNvPr id="7" name="Rectangle 6"/>
          <p:cNvSpPr/>
          <p:nvPr/>
        </p:nvSpPr>
        <p:spPr>
          <a:xfrm>
            <a:off x="5977128" y="3298320"/>
            <a:ext cx="6096000" cy="307777"/>
          </a:xfrm>
          <a:prstGeom prst="rect">
            <a:avLst/>
          </a:prstGeom>
        </p:spPr>
        <p:txBody>
          <a:bodyPr>
            <a:spAutoFit/>
          </a:bodyPr>
          <a:lstStyle/>
          <a:p>
            <a:r>
              <a:rPr lang="fr-FR" sz="1400" dirty="0"/>
              <a:t># </a:t>
            </a:r>
            <a:r>
              <a:rPr lang="en-US" sz="1400" dirty="0"/>
              <a:t>Display the number of files in a directory</a:t>
            </a:r>
            <a:endParaRPr lang="fr-FR" sz="1400" dirty="0"/>
          </a:p>
        </p:txBody>
      </p:sp>
      <p:sp>
        <p:nvSpPr>
          <p:cNvPr id="8" name="Rectangle 7"/>
          <p:cNvSpPr/>
          <p:nvPr/>
        </p:nvSpPr>
        <p:spPr>
          <a:xfrm>
            <a:off x="5977128" y="3847405"/>
            <a:ext cx="6096000" cy="307777"/>
          </a:xfrm>
          <a:prstGeom prst="rect">
            <a:avLst/>
          </a:prstGeom>
        </p:spPr>
        <p:txBody>
          <a:bodyPr>
            <a:spAutoFit/>
          </a:bodyPr>
          <a:lstStyle/>
          <a:p>
            <a:r>
              <a:rPr lang="fr-FR" sz="1400" dirty="0"/>
              <a:t># </a:t>
            </a:r>
            <a:r>
              <a:rPr lang="en-US" sz="1400" dirty="0"/>
              <a:t>Send by mail the number of files in a directory</a:t>
            </a:r>
            <a:endParaRPr lang="fr-FR" sz="1400" dirty="0"/>
          </a:p>
        </p:txBody>
      </p:sp>
      <p:sp>
        <p:nvSpPr>
          <p:cNvPr id="9" name="Rectangle 8"/>
          <p:cNvSpPr/>
          <p:nvPr/>
        </p:nvSpPr>
        <p:spPr>
          <a:xfrm>
            <a:off x="5977128" y="4242601"/>
            <a:ext cx="6096000" cy="307777"/>
          </a:xfrm>
          <a:prstGeom prst="rect">
            <a:avLst/>
          </a:prstGeom>
        </p:spPr>
        <p:txBody>
          <a:bodyPr>
            <a:spAutoFit/>
          </a:bodyPr>
          <a:lstStyle/>
          <a:p>
            <a:r>
              <a:rPr lang="fr-FR" sz="1400" dirty="0"/>
              <a:t># </a:t>
            </a:r>
            <a:r>
              <a:rPr lang="en-US" sz="1400" dirty="0"/>
              <a:t>Display only certain elements of a file</a:t>
            </a:r>
            <a:endParaRPr lang="fr-FR" sz="1400" dirty="0"/>
          </a:p>
        </p:txBody>
      </p:sp>
      <p:sp>
        <p:nvSpPr>
          <p:cNvPr id="4" name="Slide Number Placeholder 3"/>
          <p:cNvSpPr>
            <a:spLocks noGrp="1"/>
          </p:cNvSpPr>
          <p:nvPr>
            <p:ph type="sldNum" sz="quarter" idx="12"/>
          </p:nvPr>
        </p:nvSpPr>
        <p:spPr/>
        <p:txBody>
          <a:bodyPr/>
          <a:lstStyle/>
          <a:p>
            <a:fld id="{8D306E86-47BA-43A0-BC71-D402440BD280}" type="slidenum">
              <a:rPr lang="fr-FR" smtClean="0"/>
              <a:t>46</a:t>
            </a:fld>
            <a:endParaRPr lang="fr-FR"/>
          </a:p>
        </p:txBody>
      </p:sp>
    </p:spTree>
    <p:extLst>
      <p:ext uri="{BB962C8B-B14F-4D97-AF65-F5344CB8AC3E}">
        <p14:creationId xmlns:p14="http://schemas.microsoft.com/office/powerpoint/2010/main" val="4252459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Globbing</a:t>
            </a:r>
            <a:endParaRPr lang="fr-FR" dirty="0"/>
          </a:p>
        </p:txBody>
      </p:sp>
      <p:sp>
        <p:nvSpPr>
          <p:cNvPr id="6" name="TextBox 5"/>
          <p:cNvSpPr txBox="1"/>
          <p:nvPr/>
        </p:nvSpPr>
        <p:spPr>
          <a:xfrm>
            <a:off x="355134" y="1616186"/>
            <a:ext cx="7395486" cy="461665"/>
          </a:xfrm>
          <a:prstGeom prst="rect">
            <a:avLst/>
          </a:prstGeom>
          <a:noFill/>
        </p:spPr>
        <p:txBody>
          <a:bodyPr wrap="none" rtlCol="0">
            <a:spAutoFit/>
          </a:bodyPr>
          <a:lstStyle/>
          <a:p>
            <a:r>
              <a:rPr lang="en-US" sz="2400" dirty="0"/>
              <a:t>Character '*' allows to replace any sequence of characters</a:t>
            </a:r>
            <a:endParaRPr lang="fr-FR" sz="2400" dirty="0"/>
          </a:p>
        </p:txBody>
      </p:sp>
      <p:sp>
        <p:nvSpPr>
          <p:cNvPr id="3" name="Rectangle 2"/>
          <p:cNvSpPr/>
          <p:nvPr/>
        </p:nvSpPr>
        <p:spPr>
          <a:xfrm>
            <a:off x="733530" y="2075133"/>
            <a:ext cx="6410220" cy="1200329"/>
          </a:xfrm>
          <a:prstGeom prst="rect">
            <a:avLst/>
          </a:prstGeom>
          <a:solidFill>
            <a:schemeClr val="tx1"/>
          </a:solidFill>
        </p:spPr>
        <p:txBody>
          <a:bodyPr wrap="square">
            <a:spAutoFit/>
          </a:bodyPr>
          <a:lstStyle/>
          <a:p>
            <a:r>
              <a:rPr lang="fr-FR" sz="1200" b="1" i="0" dirty="0">
                <a:solidFill>
                  <a:schemeClr val="bg1"/>
                </a:solidFill>
                <a:effectLst/>
                <a:latin typeface="Consolas" panose="020B0609020204030204" pitchFamily="49" charset="0"/>
              </a:rPr>
              <a:t>$ </a:t>
            </a:r>
            <a:r>
              <a:rPr lang="fr-FR" sz="1200" b="1" i="0" dirty="0" err="1">
                <a:solidFill>
                  <a:schemeClr val="bg1"/>
                </a:solidFill>
                <a:effectLst/>
                <a:latin typeface="Consolas" panose="020B0609020204030204" pitchFamily="49" charset="0"/>
              </a:rPr>
              <a:t>ls</a:t>
            </a:r>
            <a:endParaRPr lang="fr-FR" sz="1200" b="1" i="0" dirty="0">
              <a:solidFill>
                <a:schemeClr val="bg1"/>
              </a:solidFill>
              <a:effectLst/>
              <a:latin typeface="Consolas" panose="020B0609020204030204" pitchFamily="49" charset="0"/>
            </a:endParaRPr>
          </a:p>
          <a:p>
            <a:r>
              <a:rPr lang="fr-FR" sz="1200" dirty="0">
                <a:solidFill>
                  <a:schemeClr val="bg1"/>
                </a:solidFill>
                <a:latin typeface="Consolas" panose="020B0609020204030204" pitchFamily="49" charset="0"/>
              </a:rPr>
              <a:t>file1 file2.a </a:t>
            </a:r>
            <a:r>
              <a:rPr lang="fr-FR" sz="1200" dirty="0" err="1">
                <a:solidFill>
                  <a:schemeClr val="bg1"/>
                </a:solidFill>
                <a:latin typeface="Consolas" panose="020B0609020204030204" pitchFamily="49" charset="0"/>
              </a:rPr>
              <a:t>myfile</a:t>
            </a:r>
            <a:r>
              <a:rPr lang="fr-FR" sz="1200" dirty="0">
                <a:solidFill>
                  <a:schemeClr val="bg1"/>
                </a:solidFill>
                <a:latin typeface="Consolas" panose="020B0609020204030204" pitchFamily="49" charset="0"/>
              </a:rPr>
              <a:t> </a:t>
            </a:r>
            <a:r>
              <a:rPr lang="fr-FR" sz="1200" dirty="0" err="1">
                <a:solidFill>
                  <a:schemeClr val="bg1"/>
                </a:solidFill>
                <a:latin typeface="Consolas" panose="020B0609020204030204" pitchFamily="49" charset="0"/>
              </a:rPr>
              <a:t>herfile.b</a:t>
            </a:r>
            <a:endParaRPr lang="fr-FR" sz="1200" dirty="0">
              <a:solidFill>
                <a:schemeClr val="bg1"/>
              </a:solidFill>
              <a:latin typeface="Consolas" panose="020B0609020204030204" pitchFamily="49" charset="0"/>
            </a:endParaRPr>
          </a:p>
          <a:p>
            <a:r>
              <a:rPr lang="fr-FR" sz="1200" dirty="0">
                <a:solidFill>
                  <a:schemeClr val="bg1"/>
                </a:solidFill>
                <a:latin typeface="Consolas" panose="020B0609020204030204" pitchFamily="49" charset="0"/>
              </a:rPr>
              <a:t>$ </a:t>
            </a:r>
            <a:r>
              <a:rPr lang="fr-FR" sz="1200" dirty="0" err="1">
                <a:solidFill>
                  <a:schemeClr val="bg1"/>
                </a:solidFill>
                <a:latin typeface="Consolas" panose="020B0609020204030204" pitchFamily="49" charset="0"/>
              </a:rPr>
              <a:t>ls</a:t>
            </a:r>
            <a:r>
              <a:rPr lang="fr-FR" sz="1200" dirty="0">
                <a:solidFill>
                  <a:schemeClr val="bg1"/>
                </a:solidFill>
                <a:latin typeface="Consolas" panose="020B0609020204030204" pitchFamily="49" charset="0"/>
              </a:rPr>
              <a:t> *.a</a:t>
            </a:r>
          </a:p>
          <a:p>
            <a:r>
              <a:rPr lang="fr-FR" sz="1200" dirty="0">
                <a:solidFill>
                  <a:schemeClr val="bg1"/>
                </a:solidFill>
                <a:latin typeface="Consolas" panose="020B0609020204030204" pitchFamily="49" charset="0"/>
              </a:rPr>
              <a:t>file2.a</a:t>
            </a:r>
          </a:p>
          <a:p>
            <a:r>
              <a:rPr lang="fr-FR" sz="1200" dirty="0">
                <a:solidFill>
                  <a:schemeClr val="bg1"/>
                </a:solidFill>
                <a:latin typeface="Consolas" panose="020B0609020204030204" pitchFamily="49" charset="0"/>
              </a:rPr>
              <a:t>$ </a:t>
            </a:r>
            <a:r>
              <a:rPr lang="fr-FR" sz="1200" dirty="0" err="1">
                <a:solidFill>
                  <a:schemeClr val="bg1"/>
                </a:solidFill>
                <a:latin typeface="Consolas" panose="020B0609020204030204" pitchFamily="49" charset="0"/>
              </a:rPr>
              <a:t>ls</a:t>
            </a:r>
            <a:r>
              <a:rPr lang="fr-FR" sz="1200" dirty="0">
                <a:solidFill>
                  <a:schemeClr val="bg1"/>
                </a:solidFill>
                <a:latin typeface="Consolas" panose="020B0609020204030204" pitchFamily="49" charset="0"/>
              </a:rPr>
              <a:t> f*</a:t>
            </a:r>
          </a:p>
          <a:p>
            <a:r>
              <a:rPr lang="fr-FR" sz="1200" dirty="0">
                <a:solidFill>
                  <a:schemeClr val="bg1"/>
                </a:solidFill>
                <a:latin typeface="Consolas" panose="020B0609020204030204" pitchFamily="49" charset="0"/>
              </a:rPr>
              <a:t>file1 file2.a</a:t>
            </a:r>
          </a:p>
        </p:txBody>
      </p:sp>
      <p:sp>
        <p:nvSpPr>
          <p:cNvPr id="7" name="TextBox 6"/>
          <p:cNvSpPr txBox="1"/>
          <p:nvPr/>
        </p:nvSpPr>
        <p:spPr>
          <a:xfrm>
            <a:off x="355134" y="3275462"/>
            <a:ext cx="5405006" cy="461665"/>
          </a:xfrm>
          <a:prstGeom prst="rect">
            <a:avLst/>
          </a:prstGeom>
          <a:noFill/>
        </p:spPr>
        <p:txBody>
          <a:bodyPr wrap="none" rtlCol="0">
            <a:spAutoFit/>
          </a:bodyPr>
          <a:lstStyle/>
          <a:p>
            <a:r>
              <a:rPr lang="en-US" sz="2400" dirty="0"/>
              <a:t>The '?' character represents any character</a:t>
            </a:r>
          </a:p>
        </p:txBody>
      </p:sp>
      <p:sp>
        <p:nvSpPr>
          <p:cNvPr id="8" name="Rectangle 7"/>
          <p:cNvSpPr/>
          <p:nvPr/>
        </p:nvSpPr>
        <p:spPr>
          <a:xfrm>
            <a:off x="733530" y="3737127"/>
            <a:ext cx="6410220" cy="830997"/>
          </a:xfrm>
          <a:prstGeom prst="rect">
            <a:avLst/>
          </a:prstGeom>
          <a:solidFill>
            <a:schemeClr val="tx1"/>
          </a:solidFill>
        </p:spPr>
        <p:txBody>
          <a:bodyPr wrap="square">
            <a:spAutoFit/>
          </a:bodyPr>
          <a:lstStyle/>
          <a:p>
            <a:r>
              <a:rPr lang="fr-FR" sz="1200" b="1" i="0" dirty="0">
                <a:solidFill>
                  <a:schemeClr val="bg1"/>
                </a:solidFill>
                <a:effectLst/>
                <a:latin typeface="Consolas" panose="020B0609020204030204" pitchFamily="49" charset="0"/>
              </a:rPr>
              <a:t>$ </a:t>
            </a:r>
            <a:r>
              <a:rPr lang="fr-FR" sz="1200" b="1" i="0" dirty="0" err="1">
                <a:solidFill>
                  <a:schemeClr val="bg1"/>
                </a:solidFill>
                <a:effectLst/>
                <a:latin typeface="Consolas" panose="020B0609020204030204" pitchFamily="49" charset="0"/>
              </a:rPr>
              <a:t>ls</a:t>
            </a:r>
            <a:r>
              <a:rPr lang="fr-FR" sz="1200" b="1" i="0" dirty="0">
                <a:solidFill>
                  <a:schemeClr val="bg1"/>
                </a:solidFill>
                <a:effectLst/>
                <a:latin typeface="Consolas" panose="020B0609020204030204" pitchFamily="49" charset="0"/>
              </a:rPr>
              <a:t> *.?</a:t>
            </a:r>
          </a:p>
          <a:p>
            <a:r>
              <a:rPr lang="fr-FR" sz="1200" dirty="0">
                <a:solidFill>
                  <a:schemeClr val="bg1"/>
                </a:solidFill>
                <a:latin typeface="Consolas" panose="020B0609020204030204" pitchFamily="49" charset="0"/>
              </a:rPr>
              <a:t>file2.a </a:t>
            </a:r>
            <a:r>
              <a:rPr lang="fr-FR" sz="1200" dirty="0" err="1">
                <a:solidFill>
                  <a:schemeClr val="bg1"/>
                </a:solidFill>
                <a:latin typeface="Consolas" panose="020B0609020204030204" pitchFamily="49" charset="0"/>
              </a:rPr>
              <a:t>herfile.b</a:t>
            </a:r>
            <a:endParaRPr lang="fr-FR" sz="1200" dirty="0">
              <a:solidFill>
                <a:schemeClr val="bg1"/>
              </a:solidFill>
              <a:latin typeface="Consolas" panose="020B0609020204030204" pitchFamily="49" charset="0"/>
            </a:endParaRPr>
          </a:p>
          <a:p>
            <a:r>
              <a:rPr lang="fr-FR" sz="1200" dirty="0">
                <a:solidFill>
                  <a:schemeClr val="bg1"/>
                </a:solidFill>
                <a:latin typeface="Consolas" panose="020B0609020204030204" pitchFamily="49" charset="0"/>
              </a:rPr>
              <a:t>$ ls ?????</a:t>
            </a:r>
          </a:p>
          <a:p>
            <a:r>
              <a:rPr lang="fr-FR" sz="1200" dirty="0">
                <a:solidFill>
                  <a:schemeClr val="bg1"/>
                </a:solidFill>
                <a:latin typeface="Consolas" panose="020B0609020204030204" pitchFamily="49" charset="0"/>
              </a:rPr>
              <a:t>file1</a:t>
            </a:r>
          </a:p>
        </p:txBody>
      </p:sp>
      <p:sp>
        <p:nvSpPr>
          <p:cNvPr id="9" name="TextBox 8"/>
          <p:cNvSpPr txBox="1"/>
          <p:nvPr/>
        </p:nvSpPr>
        <p:spPr>
          <a:xfrm>
            <a:off x="355134" y="4568124"/>
            <a:ext cx="9802876" cy="461665"/>
          </a:xfrm>
          <a:prstGeom prst="rect">
            <a:avLst/>
          </a:prstGeom>
          <a:noFill/>
        </p:spPr>
        <p:txBody>
          <a:bodyPr wrap="none" rtlCol="0">
            <a:spAutoFit/>
          </a:bodyPr>
          <a:lstStyle/>
          <a:p>
            <a:r>
              <a:rPr lang="en-US" sz="2400" dirty="0"/>
              <a:t>The '[]' characters allow you to indicate a list of characters you are looking for</a:t>
            </a:r>
          </a:p>
        </p:txBody>
      </p:sp>
      <p:sp>
        <p:nvSpPr>
          <p:cNvPr id="10" name="Rectangle 9"/>
          <p:cNvSpPr/>
          <p:nvPr/>
        </p:nvSpPr>
        <p:spPr>
          <a:xfrm>
            <a:off x="733530" y="5029789"/>
            <a:ext cx="6410220" cy="1200329"/>
          </a:xfrm>
          <a:prstGeom prst="rect">
            <a:avLst/>
          </a:prstGeom>
          <a:solidFill>
            <a:schemeClr val="tx1"/>
          </a:solidFill>
        </p:spPr>
        <p:txBody>
          <a:bodyPr wrap="square">
            <a:spAutoFit/>
          </a:bodyPr>
          <a:lstStyle/>
          <a:p>
            <a:r>
              <a:rPr lang="fr-FR" sz="1200" b="1" i="0" dirty="0">
                <a:solidFill>
                  <a:schemeClr val="bg1"/>
                </a:solidFill>
                <a:effectLst/>
                <a:latin typeface="Consolas" panose="020B0609020204030204" pitchFamily="49" charset="0"/>
              </a:rPr>
              <a:t>$ ls [</a:t>
            </a:r>
            <a:r>
              <a:rPr lang="fr-FR" sz="1200" b="1" i="0" dirty="0" err="1">
                <a:solidFill>
                  <a:schemeClr val="bg1"/>
                </a:solidFill>
                <a:effectLst/>
                <a:latin typeface="Consolas" panose="020B0609020204030204" pitchFamily="49" charset="0"/>
              </a:rPr>
              <a:t>f</a:t>
            </a:r>
            <a:r>
              <a:rPr lang="fr-FR" sz="1200" b="1" dirty="0" err="1">
                <a:solidFill>
                  <a:schemeClr val="bg1"/>
                </a:solidFill>
                <a:latin typeface="Consolas" panose="020B0609020204030204" pitchFamily="49" charset="0"/>
              </a:rPr>
              <a:t>h</a:t>
            </a:r>
            <a:r>
              <a:rPr lang="fr-FR" sz="1200" b="1" i="0" dirty="0">
                <a:solidFill>
                  <a:schemeClr val="bg1"/>
                </a:solidFill>
                <a:effectLst/>
                <a:latin typeface="Consolas" panose="020B0609020204030204" pitchFamily="49" charset="0"/>
              </a:rPr>
              <a:t>]*.[a-z]</a:t>
            </a:r>
          </a:p>
          <a:p>
            <a:r>
              <a:rPr lang="fr-FR" sz="1200" dirty="0">
                <a:solidFill>
                  <a:schemeClr val="bg1"/>
                </a:solidFill>
                <a:latin typeface="Consolas" panose="020B0609020204030204" pitchFamily="49" charset="0"/>
              </a:rPr>
              <a:t>File2.a </a:t>
            </a:r>
            <a:r>
              <a:rPr lang="fr-FR" sz="1200" dirty="0" err="1">
                <a:solidFill>
                  <a:schemeClr val="bg1"/>
                </a:solidFill>
                <a:latin typeface="Consolas" panose="020B0609020204030204" pitchFamily="49" charset="0"/>
              </a:rPr>
              <a:t>herfile.b</a:t>
            </a:r>
            <a:endParaRPr lang="fr-FR" sz="1200" dirty="0">
              <a:solidFill>
                <a:schemeClr val="bg1"/>
              </a:solidFill>
              <a:latin typeface="Consolas" panose="020B0609020204030204" pitchFamily="49" charset="0"/>
            </a:endParaRPr>
          </a:p>
          <a:p>
            <a:r>
              <a:rPr lang="fr-FR" sz="1200" dirty="0">
                <a:solidFill>
                  <a:schemeClr val="bg1"/>
                </a:solidFill>
                <a:latin typeface="Consolas" panose="020B0609020204030204" pitchFamily="49" charset="0"/>
              </a:rPr>
              <a:t>$ </a:t>
            </a:r>
            <a:r>
              <a:rPr lang="fr-FR" sz="1200" dirty="0" err="1">
                <a:solidFill>
                  <a:schemeClr val="bg1"/>
                </a:solidFill>
                <a:latin typeface="Consolas" panose="020B0609020204030204" pitchFamily="49" charset="0"/>
              </a:rPr>
              <a:t>ls</a:t>
            </a:r>
            <a:r>
              <a:rPr lang="fr-FR" sz="1200" dirty="0">
                <a:solidFill>
                  <a:schemeClr val="bg1"/>
                </a:solidFill>
                <a:latin typeface="Consolas" panose="020B0609020204030204" pitchFamily="49" charset="0"/>
              </a:rPr>
              <a:t> ?[A-Z0-9e]*</a:t>
            </a:r>
          </a:p>
          <a:p>
            <a:r>
              <a:rPr lang="fr-FR" sz="1200" dirty="0" err="1">
                <a:solidFill>
                  <a:schemeClr val="bg1"/>
                </a:solidFill>
                <a:latin typeface="Consolas" panose="020B0609020204030204" pitchFamily="49" charset="0"/>
              </a:rPr>
              <a:t>cOucou</a:t>
            </a:r>
            <a:r>
              <a:rPr lang="fr-FR" sz="1200" dirty="0">
                <a:solidFill>
                  <a:schemeClr val="bg1"/>
                </a:solidFill>
                <a:latin typeface="Consolas" panose="020B0609020204030204" pitchFamily="49" charset="0"/>
              </a:rPr>
              <a:t>  f1chier  F2chier  Hello</a:t>
            </a:r>
          </a:p>
          <a:p>
            <a:r>
              <a:rPr lang="fr-FR" sz="1200" dirty="0">
                <a:solidFill>
                  <a:schemeClr val="bg1"/>
                </a:solidFill>
                <a:latin typeface="Consolas" panose="020B0609020204030204" pitchFamily="49" charset="0"/>
              </a:rPr>
              <a:t>$ </a:t>
            </a:r>
            <a:r>
              <a:rPr lang="fr-FR" sz="1200" dirty="0" err="1">
                <a:solidFill>
                  <a:schemeClr val="bg1"/>
                </a:solidFill>
                <a:latin typeface="Consolas" panose="020B0609020204030204" pitchFamily="49" charset="0"/>
              </a:rPr>
              <a:t>ls</a:t>
            </a:r>
            <a:r>
              <a:rPr lang="fr-FR" sz="1200" dirty="0">
                <a:solidFill>
                  <a:schemeClr val="bg1"/>
                </a:solidFill>
                <a:latin typeface="Consolas" panose="020B0609020204030204" pitchFamily="49" charset="0"/>
              </a:rPr>
              <a:t>  [!a-z]*</a:t>
            </a:r>
          </a:p>
          <a:p>
            <a:r>
              <a:rPr lang="fr-FR" sz="1200" dirty="0">
                <a:solidFill>
                  <a:schemeClr val="bg1"/>
                </a:solidFill>
                <a:latin typeface="Consolas" panose="020B0609020204030204" pitchFamily="49" charset="0"/>
              </a:rPr>
              <a:t>1coucou  Coucou  F2chier  Fichier  Hello</a:t>
            </a:r>
          </a:p>
        </p:txBody>
      </p:sp>
      <p:sp>
        <p:nvSpPr>
          <p:cNvPr id="11" name="Rectangle 10"/>
          <p:cNvSpPr/>
          <p:nvPr/>
        </p:nvSpPr>
        <p:spPr>
          <a:xfrm>
            <a:off x="0" y="6584061"/>
            <a:ext cx="9877425" cy="215444"/>
          </a:xfrm>
          <a:prstGeom prst="rect">
            <a:avLst/>
          </a:prstGeom>
        </p:spPr>
        <p:txBody>
          <a:bodyPr wrap="square">
            <a:spAutoFit/>
          </a:bodyPr>
          <a:lstStyle/>
          <a:p>
            <a:r>
              <a:rPr lang="fr-FR" sz="800" dirty="0"/>
              <a:t>https://quennec.fr/trucs-astuces/syst%C3%A8mes/gnulinux/programmation-shell-sous-gnulinux/les-m%C3%A9canismes-du-shell/remplacement-de-noms-de-fichiers/expressions-simples</a:t>
            </a:r>
          </a:p>
        </p:txBody>
      </p:sp>
      <p:sp>
        <p:nvSpPr>
          <p:cNvPr id="4" name="Slide Number Placeholder 3"/>
          <p:cNvSpPr>
            <a:spLocks noGrp="1"/>
          </p:cNvSpPr>
          <p:nvPr>
            <p:ph type="sldNum" sz="quarter" idx="12"/>
          </p:nvPr>
        </p:nvSpPr>
        <p:spPr/>
        <p:txBody>
          <a:bodyPr/>
          <a:lstStyle/>
          <a:p>
            <a:fld id="{8D306E86-47BA-43A0-BC71-D402440BD280}" type="slidenum">
              <a:rPr lang="fr-FR" smtClean="0"/>
              <a:t>47</a:t>
            </a:fld>
            <a:endParaRPr lang="fr-FR"/>
          </a:p>
        </p:txBody>
      </p:sp>
    </p:spTree>
    <p:extLst>
      <p:ext uri="{BB962C8B-B14F-4D97-AF65-F5344CB8AC3E}">
        <p14:creationId xmlns:p14="http://schemas.microsoft.com/office/powerpoint/2010/main" val="3976400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Control structures</a:t>
            </a:r>
          </a:p>
        </p:txBody>
      </p:sp>
      <p:sp>
        <p:nvSpPr>
          <p:cNvPr id="4" name="TextBox 3"/>
          <p:cNvSpPr txBox="1"/>
          <p:nvPr/>
        </p:nvSpPr>
        <p:spPr>
          <a:xfrm>
            <a:off x="8778240" y="704740"/>
            <a:ext cx="3203377" cy="646331"/>
          </a:xfrm>
          <a:prstGeom prst="rect">
            <a:avLst/>
          </a:prstGeom>
          <a:noFill/>
        </p:spPr>
        <p:txBody>
          <a:bodyPr wrap="none" rtlCol="0">
            <a:spAutoFit/>
          </a:bodyPr>
          <a:lstStyle/>
          <a:p>
            <a:r>
              <a:rPr lang="fr-FR" dirty="0" err="1"/>
              <a:t>see</a:t>
            </a:r>
            <a:r>
              <a:rPr lang="fr-FR" dirty="0"/>
              <a:t> « </a:t>
            </a:r>
            <a:r>
              <a:rPr lang="fr-FR" dirty="0" err="1"/>
              <a:t>Loops</a:t>
            </a:r>
            <a:r>
              <a:rPr lang="fr-FR" dirty="0"/>
              <a:t> » section</a:t>
            </a:r>
          </a:p>
          <a:p>
            <a:r>
              <a:rPr lang="fr-FR" dirty="0">
                <a:hlinkClick r:id="rId2"/>
              </a:rPr>
              <a:t>https://devhints.io/bash#loops</a:t>
            </a:r>
            <a:r>
              <a:rPr lang="fr-FR" dirty="0"/>
              <a:t>  </a:t>
            </a:r>
          </a:p>
        </p:txBody>
      </p:sp>
      <p:pic>
        <p:nvPicPr>
          <p:cNvPr id="3" name="Picture 2"/>
          <p:cNvPicPr>
            <a:picLocks noChangeAspect="1"/>
          </p:cNvPicPr>
          <p:nvPr/>
        </p:nvPicPr>
        <p:blipFill>
          <a:blip r:embed="rId3"/>
          <a:stretch>
            <a:fillRect/>
          </a:stretch>
        </p:blipFill>
        <p:spPr>
          <a:xfrm>
            <a:off x="284939" y="2799195"/>
            <a:ext cx="11622122" cy="2905530"/>
          </a:xfrm>
          <a:prstGeom prst="rect">
            <a:avLst/>
          </a:prstGeom>
        </p:spPr>
      </p:pic>
      <p:sp>
        <p:nvSpPr>
          <p:cNvPr id="6" name="Slide Number Placeholder 5"/>
          <p:cNvSpPr>
            <a:spLocks noGrp="1"/>
          </p:cNvSpPr>
          <p:nvPr>
            <p:ph type="sldNum" sz="quarter" idx="12"/>
          </p:nvPr>
        </p:nvSpPr>
        <p:spPr/>
        <p:txBody>
          <a:bodyPr/>
          <a:lstStyle/>
          <a:p>
            <a:fld id="{8D306E86-47BA-43A0-BC71-D402440BD280}" type="slidenum">
              <a:rPr lang="fr-FR" smtClean="0"/>
              <a:t>48</a:t>
            </a:fld>
            <a:endParaRPr lang="fr-FR"/>
          </a:p>
        </p:txBody>
      </p:sp>
    </p:spTree>
    <p:extLst>
      <p:ext uri="{BB962C8B-B14F-4D97-AF65-F5344CB8AC3E}">
        <p14:creationId xmlns:p14="http://schemas.microsoft.com/office/powerpoint/2010/main" val="2459706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281" y="-183515"/>
            <a:ext cx="10515600" cy="1325563"/>
          </a:xfrm>
        </p:spPr>
        <p:txBody>
          <a:bodyPr/>
          <a:lstStyle/>
          <a:p>
            <a:r>
              <a:rPr lang="fr-FR" dirty="0"/>
              <a:t>Conditions</a:t>
            </a:r>
          </a:p>
        </p:txBody>
      </p:sp>
      <p:sp>
        <p:nvSpPr>
          <p:cNvPr id="4" name="TextBox 3"/>
          <p:cNvSpPr txBox="1"/>
          <p:nvPr/>
        </p:nvSpPr>
        <p:spPr>
          <a:xfrm>
            <a:off x="3621024" y="156100"/>
            <a:ext cx="3784498" cy="646331"/>
          </a:xfrm>
          <a:prstGeom prst="rect">
            <a:avLst/>
          </a:prstGeom>
          <a:noFill/>
        </p:spPr>
        <p:txBody>
          <a:bodyPr wrap="none" rtlCol="0">
            <a:spAutoFit/>
          </a:bodyPr>
          <a:lstStyle/>
          <a:p>
            <a:r>
              <a:rPr lang="fr-FR" dirty="0" err="1"/>
              <a:t>See</a:t>
            </a:r>
            <a:r>
              <a:rPr lang="fr-FR" dirty="0"/>
              <a:t> « </a:t>
            </a:r>
            <a:r>
              <a:rPr lang="fr-FR" dirty="0" err="1"/>
              <a:t>Conditionals</a:t>
            </a:r>
            <a:r>
              <a:rPr lang="fr-FR" dirty="0"/>
              <a:t> » section </a:t>
            </a:r>
          </a:p>
          <a:p>
            <a:r>
              <a:rPr lang="fr-FR" dirty="0">
                <a:hlinkClick r:id="rId2"/>
              </a:rPr>
              <a:t>https://devhints.io/bash#conditionals</a:t>
            </a:r>
            <a:r>
              <a:rPr lang="fr-FR" dirty="0"/>
              <a:t> </a:t>
            </a:r>
          </a:p>
        </p:txBody>
      </p:sp>
      <p:pic>
        <p:nvPicPr>
          <p:cNvPr id="8" name="Picture 7"/>
          <p:cNvPicPr>
            <a:picLocks noChangeAspect="1"/>
          </p:cNvPicPr>
          <p:nvPr/>
        </p:nvPicPr>
        <p:blipFill>
          <a:blip r:embed="rId3"/>
          <a:stretch>
            <a:fillRect/>
          </a:stretch>
        </p:blipFill>
        <p:spPr>
          <a:xfrm>
            <a:off x="248363" y="999307"/>
            <a:ext cx="11622122" cy="5858693"/>
          </a:xfrm>
          <a:prstGeom prst="rect">
            <a:avLst/>
          </a:prstGeom>
        </p:spPr>
      </p:pic>
      <p:sp>
        <p:nvSpPr>
          <p:cNvPr id="9" name="Rectangle 8"/>
          <p:cNvSpPr/>
          <p:nvPr/>
        </p:nvSpPr>
        <p:spPr>
          <a:xfrm>
            <a:off x="8547139" y="6545318"/>
            <a:ext cx="3087705" cy="246221"/>
          </a:xfrm>
          <a:prstGeom prst="rect">
            <a:avLst/>
          </a:prstGeom>
        </p:spPr>
        <p:txBody>
          <a:bodyPr wrap="none">
            <a:spAutoFit/>
          </a:bodyPr>
          <a:lstStyle/>
          <a:p>
            <a:r>
              <a:rPr lang="fr-FR" sz="1000" dirty="0"/>
              <a:t>TODO </a:t>
            </a:r>
            <a:r>
              <a:rPr lang="fr-FR" sz="1000" dirty="0" err="1"/>
              <a:t>read</a:t>
            </a:r>
            <a:r>
              <a:rPr lang="fr-FR" sz="1000" dirty="0"/>
              <a:t>: </a:t>
            </a:r>
            <a:r>
              <a:rPr lang="fr-FR" sz="1000" dirty="0">
                <a:hlinkClick r:id="rId4"/>
              </a:rPr>
              <a:t>http://mywiki.wooledge.org/BashFAQ/031</a:t>
            </a:r>
            <a:r>
              <a:rPr lang="fr-FR" sz="1000" dirty="0"/>
              <a:t> </a:t>
            </a:r>
          </a:p>
        </p:txBody>
      </p:sp>
      <p:sp>
        <p:nvSpPr>
          <p:cNvPr id="10" name="Slide Number Placeholder 9"/>
          <p:cNvSpPr>
            <a:spLocks noGrp="1"/>
          </p:cNvSpPr>
          <p:nvPr>
            <p:ph type="sldNum" sz="quarter" idx="12"/>
          </p:nvPr>
        </p:nvSpPr>
        <p:spPr/>
        <p:txBody>
          <a:bodyPr/>
          <a:lstStyle/>
          <a:p>
            <a:fld id="{8D306E86-47BA-43A0-BC71-D402440BD280}" type="slidenum">
              <a:rPr lang="fr-FR" smtClean="0"/>
              <a:t>49</a:t>
            </a:fld>
            <a:endParaRPr lang="fr-FR" dirty="0"/>
          </a:p>
        </p:txBody>
      </p:sp>
    </p:spTree>
    <p:extLst>
      <p:ext uri="{BB962C8B-B14F-4D97-AF65-F5344CB8AC3E}">
        <p14:creationId xmlns:p14="http://schemas.microsoft.com/office/powerpoint/2010/main" val="285774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1" y="6642556"/>
            <a:ext cx="6096000" cy="215444"/>
          </a:xfrm>
          <a:prstGeom prst="rect">
            <a:avLst/>
          </a:prstGeom>
        </p:spPr>
        <p:txBody>
          <a:bodyPr>
            <a:spAutoFit/>
          </a:bodyPr>
          <a:lstStyle/>
          <a:p>
            <a:r>
              <a:rPr lang="fr-FR" sz="800" dirty="0"/>
              <a:t>https://www.electronicspecifier.com/products/communications/vivante-es-design-magazine-gpus-the-next-must-have</a:t>
            </a:r>
          </a:p>
        </p:txBody>
      </p:sp>
      <p:pic>
        <p:nvPicPr>
          <p:cNvPr id="13314" name="Picture 2" descr="Figure 1: A summary of the main architectural differences between a CPU and GP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40549"/>
            <a:ext cx="9622972" cy="650200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D306E86-47BA-43A0-BC71-D402440BD280}" type="slidenum">
              <a:rPr lang="fr-FR" smtClean="0"/>
              <a:t>5</a:t>
            </a:fld>
            <a:endParaRPr lang="fr-FR"/>
          </a:p>
        </p:txBody>
      </p:sp>
    </p:spTree>
    <p:extLst>
      <p:ext uri="{BB962C8B-B14F-4D97-AF65-F5344CB8AC3E}">
        <p14:creationId xmlns:p14="http://schemas.microsoft.com/office/powerpoint/2010/main" val="9817956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Invoke</a:t>
            </a:r>
            <a:r>
              <a:rPr lang="fr-FR" dirty="0"/>
              <a:t> a script</a:t>
            </a:r>
          </a:p>
        </p:txBody>
      </p:sp>
      <p:sp>
        <p:nvSpPr>
          <p:cNvPr id="4" name="Rectangle 2"/>
          <p:cNvSpPr>
            <a:spLocks noChangeArrowheads="1"/>
          </p:cNvSpPr>
          <p:nvPr/>
        </p:nvSpPr>
        <p:spPr bwMode="auto">
          <a:xfrm>
            <a:off x="838201" y="5585687"/>
            <a:ext cx="3294888" cy="830997"/>
          </a:xfrm>
          <a:prstGeom prst="rect">
            <a:avLst/>
          </a:prstGeom>
          <a:solidFill>
            <a:schemeClr val="tx1"/>
          </a:solidFill>
        </p:spPr>
        <p:txBody>
          <a:bodyPr wrap="square">
            <a:spAutoFit/>
          </a:bodyPr>
          <a:lstStyle/>
          <a:p>
            <a:r>
              <a:rPr lang="fr-FR" altLang="fr-FR" sz="1200" b="1" dirty="0">
                <a:solidFill>
                  <a:schemeClr val="bg1"/>
                </a:solidFill>
                <a:latin typeface="Consolas" panose="020B0609020204030204" pitchFamily="49" charset="0"/>
              </a:rPr>
              <a:t>#!/</a:t>
            </a:r>
            <a:r>
              <a:rPr lang="fr-FR" altLang="fr-FR" sz="1200" b="1" dirty="0" err="1">
                <a:solidFill>
                  <a:schemeClr val="bg1"/>
                </a:solidFill>
                <a:latin typeface="Consolas" panose="020B0609020204030204" pitchFamily="49" charset="0"/>
              </a:rPr>
              <a:t>usr</a:t>
            </a:r>
            <a:r>
              <a:rPr lang="fr-FR" altLang="fr-FR" sz="1200" b="1" dirty="0">
                <a:solidFill>
                  <a:schemeClr val="bg1"/>
                </a:solidFill>
                <a:latin typeface="Consolas" panose="020B0609020204030204" pitchFamily="49" charset="0"/>
              </a:rPr>
              <a:t>/bin/python3</a:t>
            </a:r>
          </a:p>
          <a:p>
            <a:r>
              <a:rPr lang="fr-FR" altLang="fr-FR" sz="1200" b="1" dirty="0">
                <a:solidFill>
                  <a:schemeClr val="bg1"/>
                </a:solidFill>
                <a:latin typeface="Consolas" panose="020B0609020204030204" pitchFamily="49" charset="0"/>
              </a:rPr>
              <a:t>import </a:t>
            </a:r>
            <a:r>
              <a:rPr lang="fr-FR" altLang="fr-FR" sz="1200" b="1" dirty="0" err="1">
                <a:solidFill>
                  <a:schemeClr val="bg1"/>
                </a:solidFill>
                <a:latin typeface="Consolas" panose="020B0609020204030204" pitchFamily="49" charset="0"/>
              </a:rPr>
              <a:t>sys</a:t>
            </a:r>
            <a:r>
              <a:rPr lang="fr-FR" altLang="fr-FR" sz="1200" b="1" dirty="0">
                <a:solidFill>
                  <a:schemeClr val="bg1"/>
                </a:solidFill>
                <a:latin typeface="Consolas" panose="020B0609020204030204" pitchFamily="49" charset="0"/>
              </a:rPr>
              <a:t> </a:t>
            </a:r>
          </a:p>
          <a:p>
            <a:r>
              <a:rPr lang="fr-FR" altLang="fr-FR" sz="1200" b="1" dirty="0">
                <a:solidFill>
                  <a:schemeClr val="bg1"/>
                </a:solidFill>
                <a:latin typeface="Consolas" panose="020B0609020204030204" pitchFamily="49" charset="0"/>
              </a:rPr>
              <a:t>for </a:t>
            </a:r>
            <a:r>
              <a:rPr lang="fr-FR" altLang="fr-FR" sz="1200" b="1" dirty="0" err="1">
                <a:solidFill>
                  <a:schemeClr val="bg1"/>
                </a:solidFill>
                <a:latin typeface="Consolas" panose="020B0609020204030204" pitchFamily="49" charset="0"/>
              </a:rPr>
              <a:t>arg</a:t>
            </a:r>
            <a:r>
              <a:rPr lang="fr-FR" altLang="fr-FR" sz="1200" b="1" dirty="0">
                <a:solidFill>
                  <a:schemeClr val="bg1"/>
                </a:solidFill>
                <a:latin typeface="Consolas" panose="020B0609020204030204" pitchFamily="49" charset="0"/>
              </a:rPr>
              <a:t> in </a:t>
            </a:r>
            <a:r>
              <a:rPr lang="fr-FR" altLang="fr-FR" sz="1200" b="1" dirty="0" err="1">
                <a:solidFill>
                  <a:schemeClr val="bg1"/>
                </a:solidFill>
                <a:latin typeface="Consolas" panose="020B0609020204030204" pitchFamily="49" charset="0"/>
              </a:rPr>
              <a:t>reversed</a:t>
            </a:r>
            <a:r>
              <a:rPr lang="fr-FR" altLang="fr-FR" sz="1200" b="1" dirty="0">
                <a:solidFill>
                  <a:schemeClr val="bg1"/>
                </a:solidFill>
                <a:latin typeface="Consolas" panose="020B0609020204030204" pitchFamily="49" charset="0"/>
              </a:rPr>
              <a:t>(</a:t>
            </a:r>
            <a:r>
              <a:rPr lang="fr-FR" altLang="fr-FR" sz="1200" b="1" dirty="0" err="1">
                <a:solidFill>
                  <a:schemeClr val="bg1"/>
                </a:solidFill>
                <a:latin typeface="Consolas" panose="020B0609020204030204" pitchFamily="49" charset="0"/>
              </a:rPr>
              <a:t>sys.argv</a:t>
            </a:r>
            <a:r>
              <a:rPr lang="fr-FR" altLang="fr-FR" sz="1200" b="1" dirty="0">
                <a:solidFill>
                  <a:schemeClr val="bg1"/>
                </a:solidFill>
                <a:latin typeface="Consolas" panose="020B0609020204030204" pitchFamily="49" charset="0"/>
              </a:rPr>
              <a:t>[1:]):</a:t>
            </a:r>
          </a:p>
          <a:p>
            <a:r>
              <a:rPr lang="fr-FR" altLang="fr-FR" sz="1200" b="1" dirty="0">
                <a:solidFill>
                  <a:schemeClr val="bg1"/>
                </a:solidFill>
                <a:latin typeface="Consolas" panose="020B0609020204030204" pitchFamily="49" charset="0"/>
              </a:rPr>
              <a:t>    </a:t>
            </a:r>
            <a:r>
              <a:rPr lang="fr-FR" altLang="fr-FR" sz="1200" b="1" dirty="0" err="1">
                <a:solidFill>
                  <a:schemeClr val="bg1"/>
                </a:solidFill>
                <a:latin typeface="Consolas" panose="020B0609020204030204" pitchFamily="49" charset="0"/>
              </a:rPr>
              <a:t>print</a:t>
            </a:r>
            <a:r>
              <a:rPr lang="fr-FR" altLang="fr-FR" sz="1200" b="1" dirty="0">
                <a:solidFill>
                  <a:schemeClr val="bg1"/>
                </a:solidFill>
                <a:latin typeface="Consolas" panose="020B0609020204030204" pitchFamily="49" charset="0"/>
              </a:rPr>
              <a:t>(</a:t>
            </a:r>
            <a:r>
              <a:rPr lang="fr-FR" altLang="fr-FR" sz="1200" b="1" dirty="0" err="1">
                <a:solidFill>
                  <a:schemeClr val="bg1"/>
                </a:solidFill>
                <a:latin typeface="Consolas" panose="020B0609020204030204" pitchFamily="49" charset="0"/>
              </a:rPr>
              <a:t>arg</a:t>
            </a:r>
            <a:r>
              <a:rPr lang="fr-FR" altLang="fr-FR" sz="1200" b="1" dirty="0">
                <a:solidFill>
                  <a:schemeClr val="bg1"/>
                </a:solidFill>
                <a:latin typeface="Consolas" panose="020B0609020204030204" pitchFamily="49" charset="0"/>
              </a:rPr>
              <a:t>) </a:t>
            </a:r>
          </a:p>
        </p:txBody>
      </p:sp>
      <p:sp>
        <p:nvSpPr>
          <p:cNvPr id="5" name="Rectangle 4"/>
          <p:cNvSpPr/>
          <p:nvPr/>
        </p:nvSpPr>
        <p:spPr>
          <a:xfrm>
            <a:off x="610989" y="4939354"/>
            <a:ext cx="10844784" cy="646331"/>
          </a:xfrm>
          <a:prstGeom prst="rect">
            <a:avLst/>
          </a:prstGeom>
        </p:spPr>
        <p:txBody>
          <a:bodyPr wrap="square">
            <a:spAutoFit/>
          </a:bodyPr>
          <a:lstStyle/>
          <a:p>
            <a:r>
              <a:rPr lang="en-US" dirty="0"/>
              <a:t>So you can use other interpreters, python, </a:t>
            </a:r>
            <a:r>
              <a:rPr lang="en-US" dirty="0" err="1"/>
              <a:t>perl</a:t>
            </a:r>
            <a:r>
              <a:rPr lang="en-US" dirty="0"/>
              <a:t>, etc.</a:t>
            </a:r>
          </a:p>
          <a:p>
            <a:r>
              <a:rPr lang="en-US" dirty="0"/>
              <a:t>example executable file (see permissions) </a:t>
            </a:r>
            <a:r>
              <a:rPr lang="fr-FR" dirty="0">
                <a:latin typeface="Consolas" panose="020B0609020204030204" pitchFamily="49" charset="0"/>
              </a:rPr>
              <a:t>./reverse</a:t>
            </a:r>
            <a:endParaRPr lang="fr-FR" dirty="0"/>
          </a:p>
        </p:txBody>
      </p:sp>
      <p:sp>
        <p:nvSpPr>
          <p:cNvPr id="7" name="Rectangle 2"/>
          <p:cNvSpPr>
            <a:spLocks noChangeArrowheads="1"/>
          </p:cNvSpPr>
          <p:nvPr/>
        </p:nvSpPr>
        <p:spPr bwMode="auto">
          <a:xfrm>
            <a:off x="8887968" y="5585686"/>
            <a:ext cx="3054096" cy="830997"/>
          </a:xfrm>
          <a:prstGeom prst="rect">
            <a:avLst/>
          </a:prstGeom>
          <a:solidFill>
            <a:schemeClr val="tx1"/>
          </a:solidFill>
        </p:spPr>
        <p:txBody>
          <a:bodyPr wrap="square">
            <a:spAutoFit/>
          </a:bodyPr>
          <a:lstStyle/>
          <a:p>
            <a:r>
              <a:rPr lang="fr-FR" altLang="fr-FR" sz="1200" b="1" dirty="0">
                <a:solidFill>
                  <a:schemeClr val="bg1"/>
                </a:solidFill>
                <a:latin typeface="Consolas" panose="020B0609020204030204" pitchFamily="49" charset="0"/>
              </a:rPr>
              <a:t>$ ./reverse a b c</a:t>
            </a:r>
          </a:p>
          <a:p>
            <a:r>
              <a:rPr lang="fr-FR" altLang="fr-FR" sz="1200" b="1" dirty="0">
                <a:solidFill>
                  <a:schemeClr val="bg1"/>
                </a:solidFill>
                <a:latin typeface="Consolas" panose="020B0609020204030204" pitchFamily="49" charset="0"/>
              </a:rPr>
              <a:t>c</a:t>
            </a:r>
          </a:p>
          <a:p>
            <a:r>
              <a:rPr lang="fr-FR" altLang="fr-FR" sz="1200" b="1" dirty="0">
                <a:solidFill>
                  <a:schemeClr val="bg1"/>
                </a:solidFill>
                <a:latin typeface="Consolas" panose="020B0609020204030204" pitchFamily="49" charset="0"/>
              </a:rPr>
              <a:t>b</a:t>
            </a:r>
          </a:p>
          <a:p>
            <a:r>
              <a:rPr lang="fr-FR" altLang="fr-FR" sz="1200" b="1" dirty="0">
                <a:solidFill>
                  <a:schemeClr val="bg1"/>
                </a:solidFill>
                <a:latin typeface="Consolas" panose="020B0609020204030204" pitchFamily="49" charset="0"/>
              </a:rPr>
              <a:t>a</a:t>
            </a:r>
          </a:p>
        </p:txBody>
      </p:sp>
      <p:sp>
        <p:nvSpPr>
          <p:cNvPr id="10" name="Rectangle 2"/>
          <p:cNvSpPr>
            <a:spLocks noChangeArrowheads="1"/>
          </p:cNvSpPr>
          <p:nvPr/>
        </p:nvSpPr>
        <p:spPr bwMode="auto">
          <a:xfrm>
            <a:off x="4542645" y="5585685"/>
            <a:ext cx="3294889" cy="830997"/>
          </a:xfrm>
          <a:prstGeom prst="rect">
            <a:avLst/>
          </a:prstGeom>
          <a:solidFill>
            <a:schemeClr val="tx1"/>
          </a:solidFill>
        </p:spPr>
        <p:txBody>
          <a:bodyPr wrap="square">
            <a:spAutoFit/>
          </a:bodyPr>
          <a:lstStyle/>
          <a:p>
            <a:r>
              <a:rPr lang="fr-FR" altLang="fr-FR" sz="1200" b="1" dirty="0">
                <a:solidFill>
                  <a:schemeClr val="bg1"/>
                </a:solidFill>
                <a:latin typeface="Consolas" panose="020B0609020204030204" pitchFamily="49" charset="0"/>
              </a:rPr>
              <a:t>#!/</a:t>
            </a:r>
            <a:r>
              <a:rPr lang="fr-FR" altLang="fr-FR" sz="1200" b="1" dirty="0" err="1">
                <a:solidFill>
                  <a:schemeClr val="bg1"/>
                </a:solidFill>
                <a:latin typeface="Consolas" panose="020B0609020204030204" pitchFamily="49" charset="0"/>
              </a:rPr>
              <a:t>usr</a:t>
            </a:r>
            <a:r>
              <a:rPr lang="fr-FR" altLang="fr-FR" sz="1200" b="1" dirty="0">
                <a:solidFill>
                  <a:schemeClr val="bg1"/>
                </a:solidFill>
                <a:latin typeface="Consolas" panose="020B0609020204030204" pitchFamily="49" charset="0"/>
              </a:rPr>
              <a:t>/bin/</a:t>
            </a:r>
            <a:r>
              <a:rPr lang="fr-FR" altLang="fr-FR" sz="1200" b="1" dirty="0" err="1">
                <a:solidFill>
                  <a:schemeClr val="bg1"/>
                </a:solidFill>
                <a:latin typeface="Consolas" panose="020B0609020204030204" pitchFamily="49" charset="0"/>
              </a:rPr>
              <a:t>env</a:t>
            </a:r>
            <a:r>
              <a:rPr lang="fr-FR" altLang="fr-FR" sz="1200" b="1" dirty="0">
                <a:solidFill>
                  <a:schemeClr val="bg1"/>
                </a:solidFill>
                <a:latin typeface="Consolas" panose="020B0609020204030204" pitchFamily="49" charset="0"/>
              </a:rPr>
              <a:t> python3</a:t>
            </a:r>
          </a:p>
          <a:p>
            <a:r>
              <a:rPr lang="fr-FR" altLang="fr-FR" sz="1200" b="1" dirty="0">
                <a:solidFill>
                  <a:schemeClr val="bg1"/>
                </a:solidFill>
                <a:latin typeface="Consolas" panose="020B0609020204030204" pitchFamily="49" charset="0"/>
              </a:rPr>
              <a:t>import </a:t>
            </a:r>
            <a:r>
              <a:rPr lang="fr-FR" altLang="fr-FR" sz="1200" b="1" dirty="0" err="1">
                <a:solidFill>
                  <a:schemeClr val="bg1"/>
                </a:solidFill>
                <a:latin typeface="Consolas" panose="020B0609020204030204" pitchFamily="49" charset="0"/>
              </a:rPr>
              <a:t>sys</a:t>
            </a:r>
            <a:r>
              <a:rPr lang="fr-FR" altLang="fr-FR" sz="1200" b="1" dirty="0">
                <a:solidFill>
                  <a:schemeClr val="bg1"/>
                </a:solidFill>
                <a:latin typeface="Consolas" panose="020B0609020204030204" pitchFamily="49" charset="0"/>
              </a:rPr>
              <a:t> </a:t>
            </a:r>
          </a:p>
          <a:p>
            <a:r>
              <a:rPr lang="fr-FR" altLang="fr-FR" sz="1200" b="1" dirty="0">
                <a:solidFill>
                  <a:schemeClr val="bg1"/>
                </a:solidFill>
                <a:latin typeface="Consolas" panose="020B0609020204030204" pitchFamily="49" charset="0"/>
              </a:rPr>
              <a:t>for </a:t>
            </a:r>
            <a:r>
              <a:rPr lang="fr-FR" altLang="fr-FR" sz="1200" b="1" dirty="0" err="1">
                <a:solidFill>
                  <a:schemeClr val="bg1"/>
                </a:solidFill>
                <a:latin typeface="Consolas" panose="020B0609020204030204" pitchFamily="49" charset="0"/>
              </a:rPr>
              <a:t>arg</a:t>
            </a:r>
            <a:r>
              <a:rPr lang="fr-FR" altLang="fr-FR" sz="1200" b="1" dirty="0">
                <a:solidFill>
                  <a:schemeClr val="bg1"/>
                </a:solidFill>
                <a:latin typeface="Consolas" panose="020B0609020204030204" pitchFamily="49" charset="0"/>
              </a:rPr>
              <a:t> in </a:t>
            </a:r>
            <a:r>
              <a:rPr lang="fr-FR" altLang="fr-FR" sz="1200" b="1" dirty="0" err="1">
                <a:solidFill>
                  <a:schemeClr val="bg1"/>
                </a:solidFill>
                <a:latin typeface="Consolas" panose="020B0609020204030204" pitchFamily="49" charset="0"/>
              </a:rPr>
              <a:t>reversed</a:t>
            </a:r>
            <a:r>
              <a:rPr lang="fr-FR" altLang="fr-FR" sz="1200" b="1" dirty="0">
                <a:solidFill>
                  <a:schemeClr val="bg1"/>
                </a:solidFill>
                <a:latin typeface="Consolas" panose="020B0609020204030204" pitchFamily="49" charset="0"/>
              </a:rPr>
              <a:t>(</a:t>
            </a:r>
            <a:r>
              <a:rPr lang="fr-FR" altLang="fr-FR" sz="1200" b="1" dirty="0" err="1">
                <a:solidFill>
                  <a:schemeClr val="bg1"/>
                </a:solidFill>
                <a:latin typeface="Consolas" panose="020B0609020204030204" pitchFamily="49" charset="0"/>
              </a:rPr>
              <a:t>sys.argv</a:t>
            </a:r>
            <a:r>
              <a:rPr lang="fr-FR" altLang="fr-FR" sz="1200" b="1" dirty="0">
                <a:solidFill>
                  <a:schemeClr val="bg1"/>
                </a:solidFill>
                <a:latin typeface="Consolas" panose="020B0609020204030204" pitchFamily="49" charset="0"/>
              </a:rPr>
              <a:t>[1:]):</a:t>
            </a:r>
          </a:p>
          <a:p>
            <a:r>
              <a:rPr lang="fr-FR" altLang="fr-FR" sz="1200" b="1" dirty="0">
                <a:solidFill>
                  <a:schemeClr val="bg1"/>
                </a:solidFill>
                <a:latin typeface="Consolas" panose="020B0609020204030204" pitchFamily="49" charset="0"/>
              </a:rPr>
              <a:t>    </a:t>
            </a:r>
            <a:r>
              <a:rPr lang="fr-FR" altLang="fr-FR" sz="1200" b="1" dirty="0" err="1">
                <a:solidFill>
                  <a:schemeClr val="bg1"/>
                </a:solidFill>
                <a:latin typeface="Consolas" panose="020B0609020204030204" pitchFamily="49" charset="0"/>
              </a:rPr>
              <a:t>print</a:t>
            </a:r>
            <a:r>
              <a:rPr lang="fr-FR" altLang="fr-FR" sz="1200" b="1" dirty="0">
                <a:solidFill>
                  <a:schemeClr val="bg1"/>
                </a:solidFill>
                <a:latin typeface="Consolas" panose="020B0609020204030204" pitchFamily="49" charset="0"/>
              </a:rPr>
              <a:t>(</a:t>
            </a:r>
            <a:r>
              <a:rPr lang="fr-FR" altLang="fr-FR" sz="1200" b="1" dirty="0" err="1">
                <a:solidFill>
                  <a:schemeClr val="bg1"/>
                </a:solidFill>
                <a:latin typeface="Consolas" panose="020B0609020204030204" pitchFamily="49" charset="0"/>
              </a:rPr>
              <a:t>arg</a:t>
            </a:r>
            <a:r>
              <a:rPr lang="fr-FR" altLang="fr-FR" sz="1200" b="1" dirty="0">
                <a:solidFill>
                  <a:schemeClr val="bg1"/>
                </a:solidFill>
                <a:latin typeface="Consolas" panose="020B0609020204030204" pitchFamily="49" charset="0"/>
              </a:rPr>
              <a:t>) </a:t>
            </a:r>
          </a:p>
        </p:txBody>
      </p:sp>
      <p:sp>
        <p:nvSpPr>
          <p:cNvPr id="11" name="Rectangle 10"/>
          <p:cNvSpPr/>
          <p:nvPr/>
        </p:nvSpPr>
        <p:spPr>
          <a:xfrm>
            <a:off x="610989" y="1590115"/>
            <a:ext cx="10844784" cy="646331"/>
          </a:xfrm>
          <a:prstGeom prst="rect">
            <a:avLst/>
          </a:prstGeom>
        </p:spPr>
        <p:txBody>
          <a:bodyPr wrap="square">
            <a:spAutoFit/>
          </a:bodyPr>
          <a:lstStyle/>
          <a:p>
            <a:r>
              <a:rPr lang="en-US" dirty="0"/>
              <a:t>You can call a script</a:t>
            </a:r>
          </a:p>
          <a:p>
            <a:r>
              <a:rPr lang="en-US" dirty="0"/>
              <a:t>example executable file (see permissions) </a:t>
            </a:r>
            <a:r>
              <a:rPr lang="fr-FR" dirty="0">
                <a:latin typeface="Consolas" panose="020B0609020204030204" pitchFamily="49" charset="0"/>
              </a:rPr>
              <a:t>./reverse</a:t>
            </a:r>
            <a:endParaRPr lang="fr-FR" dirty="0"/>
          </a:p>
        </p:txBody>
      </p:sp>
      <p:sp>
        <p:nvSpPr>
          <p:cNvPr id="12" name="Rectangle 2"/>
          <p:cNvSpPr>
            <a:spLocks noChangeArrowheads="1"/>
          </p:cNvSpPr>
          <p:nvPr/>
        </p:nvSpPr>
        <p:spPr bwMode="auto">
          <a:xfrm>
            <a:off x="7240524" y="2248158"/>
            <a:ext cx="3294888" cy="830997"/>
          </a:xfrm>
          <a:prstGeom prst="rect">
            <a:avLst/>
          </a:prstGeom>
          <a:solidFill>
            <a:schemeClr val="tx1"/>
          </a:solidFill>
        </p:spPr>
        <p:txBody>
          <a:bodyPr wrap="square">
            <a:spAutoFit/>
          </a:bodyPr>
          <a:lstStyle/>
          <a:p>
            <a:r>
              <a:rPr lang="fr-FR" altLang="fr-FR" sz="1200" b="1" dirty="0">
                <a:solidFill>
                  <a:schemeClr val="bg1"/>
                </a:solidFill>
                <a:latin typeface="Consolas" panose="020B0609020204030204" pitchFamily="49" charset="0"/>
              </a:rPr>
              <a:t>$ reverse a b c</a:t>
            </a:r>
          </a:p>
          <a:p>
            <a:r>
              <a:rPr lang="fr-FR" altLang="fr-FR" sz="1200" b="1" dirty="0">
                <a:solidFill>
                  <a:schemeClr val="bg1"/>
                </a:solidFill>
                <a:latin typeface="Consolas" panose="020B0609020204030204" pitchFamily="49" charset="0"/>
              </a:rPr>
              <a:t>c</a:t>
            </a:r>
          </a:p>
          <a:p>
            <a:r>
              <a:rPr lang="fr-FR" altLang="fr-FR" sz="1200" b="1" dirty="0">
                <a:solidFill>
                  <a:schemeClr val="bg1"/>
                </a:solidFill>
                <a:latin typeface="Consolas" panose="020B0609020204030204" pitchFamily="49" charset="0"/>
              </a:rPr>
              <a:t>b</a:t>
            </a:r>
          </a:p>
          <a:p>
            <a:r>
              <a:rPr lang="fr-FR" altLang="fr-FR" sz="1200" b="1" dirty="0">
                <a:solidFill>
                  <a:schemeClr val="bg1"/>
                </a:solidFill>
                <a:latin typeface="Consolas" panose="020B0609020204030204" pitchFamily="49" charset="0"/>
              </a:rPr>
              <a:t>a</a:t>
            </a:r>
          </a:p>
        </p:txBody>
      </p:sp>
      <p:sp>
        <p:nvSpPr>
          <p:cNvPr id="13" name="Rectangle 2"/>
          <p:cNvSpPr>
            <a:spLocks noChangeArrowheads="1"/>
          </p:cNvSpPr>
          <p:nvPr/>
        </p:nvSpPr>
        <p:spPr bwMode="auto">
          <a:xfrm>
            <a:off x="838201" y="2264720"/>
            <a:ext cx="3294888" cy="646331"/>
          </a:xfrm>
          <a:prstGeom prst="rect">
            <a:avLst/>
          </a:prstGeom>
          <a:solidFill>
            <a:schemeClr val="tx1"/>
          </a:solidFill>
        </p:spPr>
        <p:txBody>
          <a:bodyPr wrap="square">
            <a:spAutoFit/>
          </a:bodyPr>
          <a:lstStyle/>
          <a:p>
            <a:r>
              <a:rPr lang="pt-BR" altLang="fr-FR" sz="1200" b="1" dirty="0">
                <a:solidFill>
                  <a:schemeClr val="bg1"/>
                </a:solidFill>
                <a:latin typeface="Consolas" panose="020B0609020204030204" pitchFamily="49" charset="0"/>
              </a:rPr>
              <a:t>for ((i=$# ; i&gt;0 ; i--)); do </a:t>
            </a:r>
          </a:p>
          <a:p>
            <a:r>
              <a:rPr lang="pt-BR" altLang="fr-FR" sz="1200" b="1" dirty="0">
                <a:solidFill>
                  <a:schemeClr val="bg1"/>
                </a:solidFill>
                <a:latin typeface="Consolas" panose="020B0609020204030204" pitchFamily="49" charset="0"/>
              </a:rPr>
              <a:t>  echo ${!i}; </a:t>
            </a:r>
          </a:p>
          <a:p>
            <a:r>
              <a:rPr lang="pt-BR" altLang="fr-FR" sz="1200" b="1" dirty="0">
                <a:solidFill>
                  <a:schemeClr val="bg1"/>
                </a:solidFill>
                <a:latin typeface="Consolas" panose="020B0609020204030204" pitchFamily="49" charset="0"/>
              </a:rPr>
              <a:t>done </a:t>
            </a:r>
          </a:p>
        </p:txBody>
      </p:sp>
      <p:sp>
        <p:nvSpPr>
          <p:cNvPr id="15" name="Rectangle 14"/>
          <p:cNvSpPr/>
          <p:nvPr/>
        </p:nvSpPr>
        <p:spPr>
          <a:xfrm>
            <a:off x="610989" y="3168145"/>
            <a:ext cx="10844784" cy="646331"/>
          </a:xfrm>
          <a:prstGeom prst="rect">
            <a:avLst/>
          </a:prstGeom>
        </p:spPr>
        <p:txBody>
          <a:bodyPr wrap="square">
            <a:spAutoFit/>
          </a:bodyPr>
          <a:lstStyle/>
          <a:p>
            <a:r>
              <a:rPr lang="en-US" dirty="0"/>
              <a:t>You can add a "shebang" line at the beginning of the file to specify the interpreter to use</a:t>
            </a:r>
          </a:p>
          <a:p>
            <a:r>
              <a:rPr lang="en-US" dirty="0"/>
              <a:t>example executable file (see permissions) </a:t>
            </a:r>
            <a:r>
              <a:rPr lang="fr-FR" dirty="0">
                <a:latin typeface="Consolas" panose="020B0609020204030204" pitchFamily="49" charset="0"/>
              </a:rPr>
              <a:t>./reverse</a:t>
            </a:r>
            <a:endParaRPr lang="fr-FR" dirty="0"/>
          </a:p>
        </p:txBody>
      </p:sp>
      <p:sp>
        <p:nvSpPr>
          <p:cNvPr id="16" name="Rectangle 2"/>
          <p:cNvSpPr>
            <a:spLocks noChangeArrowheads="1"/>
          </p:cNvSpPr>
          <p:nvPr/>
        </p:nvSpPr>
        <p:spPr bwMode="auto">
          <a:xfrm>
            <a:off x="7240523" y="3814476"/>
            <a:ext cx="3294888" cy="830997"/>
          </a:xfrm>
          <a:prstGeom prst="rect">
            <a:avLst/>
          </a:prstGeom>
          <a:solidFill>
            <a:schemeClr val="tx1"/>
          </a:solidFill>
        </p:spPr>
        <p:txBody>
          <a:bodyPr wrap="square">
            <a:spAutoFit/>
          </a:bodyPr>
          <a:lstStyle/>
          <a:p>
            <a:r>
              <a:rPr lang="fr-FR" altLang="fr-FR" sz="1200" b="1" dirty="0">
                <a:solidFill>
                  <a:schemeClr val="bg1"/>
                </a:solidFill>
                <a:latin typeface="Consolas" panose="020B0609020204030204" pitchFamily="49" charset="0"/>
              </a:rPr>
              <a:t>$ reverse a b c</a:t>
            </a:r>
          </a:p>
          <a:p>
            <a:r>
              <a:rPr lang="fr-FR" altLang="fr-FR" sz="1200" b="1" dirty="0">
                <a:solidFill>
                  <a:schemeClr val="bg1"/>
                </a:solidFill>
                <a:latin typeface="Consolas" panose="020B0609020204030204" pitchFamily="49" charset="0"/>
              </a:rPr>
              <a:t>c</a:t>
            </a:r>
          </a:p>
          <a:p>
            <a:r>
              <a:rPr lang="fr-FR" altLang="fr-FR" sz="1200" b="1" dirty="0">
                <a:solidFill>
                  <a:schemeClr val="bg1"/>
                </a:solidFill>
                <a:latin typeface="Consolas" panose="020B0609020204030204" pitchFamily="49" charset="0"/>
              </a:rPr>
              <a:t>b</a:t>
            </a:r>
          </a:p>
          <a:p>
            <a:r>
              <a:rPr lang="fr-FR" altLang="fr-FR" sz="1200" b="1" dirty="0">
                <a:solidFill>
                  <a:schemeClr val="bg1"/>
                </a:solidFill>
                <a:latin typeface="Consolas" panose="020B0609020204030204" pitchFamily="49" charset="0"/>
              </a:rPr>
              <a:t>a</a:t>
            </a:r>
          </a:p>
        </p:txBody>
      </p:sp>
      <p:sp>
        <p:nvSpPr>
          <p:cNvPr id="17" name="Rectangle 2"/>
          <p:cNvSpPr>
            <a:spLocks noChangeArrowheads="1"/>
          </p:cNvSpPr>
          <p:nvPr/>
        </p:nvSpPr>
        <p:spPr bwMode="auto">
          <a:xfrm>
            <a:off x="838200" y="3831038"/>
            <a:ext cx="3294888" cy="830997"/>
          </a:xfrm>
          <a:prstGeom prst="rect">
            <a:avLst/>
          </a:prstGeom>
          <a:solidFill>
            <a:schemeClr val="tx1"/>
          </a:solidFill>
        </p:spPr>
        <p:txBody>
          <a:bodyPr wrap="square">
            <a:spAutoFit/>
          </a:bodyPr>
          <a:lstStyle/>
          <a:p>
            <a:r>
              <a:rPr lang="pt-BR" altLang="fr-FR" sz="1200" b="1" dirty="0">
                <a:solidFill>
                  <a:schemeClr val="bg1"/>
                </a:solidFill>
                <a:latin typeface="Consolas" panose="020B0609020204030204" pitchFamily="49" charset="0"/>
              </a:rPr>
              <a:t>#!/bin/bash</a:t>
            </a:r>
          </a:p>
          <a:p>
            <a:r>
              <a:rPr lang="pt-BR" altLang="fr-FR" sz="1200" b="1" dirty="0">
                <a:solidFill>
                  <a:schemeClr val="bg1"/>
                </a:solidFill>
                <a:latin typeface="Consolas" panose="020B0609020204030204" pitchFamily="49" charset="0"/>
              </a:rPr>
              <a:t>for ((i=$# ; i&gt;0 ; i--)); do </a:t>
            </a:r>
          </a:p>
          <a:p>
            <a:r>
              <a:rPr lang="pt-BR" altLang="fr-FR" sz="1200" b="1" dirty="0">
                <a:solidFill>
                  <a:schemeClr val="bg1"/>
                </a:solidFill>
                <a:latin typeface="Consolas" panose="020B0609020204030204" pitchFamily="49" charset="0"/>
              </a:rPr>
              <a:t>  echo ${!i}; </a:t>
            </a:r>
          </a:p>
          <a:p>
            <a:r>
              <a:rPr lang="pt-BR" altLang="fr-FR" sz="1200" b="1" dirty="0">
                <a:solidFill>
                  <a:schemeClr val="bg1"/>
                </a:solidFill>
                <a:latin typeface="Consolas" panose="020B0609020204030204" pitchFamily="49" charset="0"/>
              </a:rPr>
              <a:t>done </a:t>
            </a:r>
          </a:p>
        </p:txBody>
      </p:sp>
      <p:sp>
        <p:nvSpPr>
          <p:cNvPr id="18" name="Slide Number Placeholder 17"/>
          <p:cNvSpPr>
            <a:spLocks noGrp="1"/>
          </p:cNvSpPr>
          <p:nvPr>
            <p:ph type="sldNum" sz="quarter" idx="12"/>
          </p:nvPr>
        </p:nvSpPr>
        <p:spPr/>
        <p:txBody>
          <a:bodyPr/>
          <a:lstStyle/>
          <a:p>
            <a:fld id="{8D306E86-47BA-43A0-BC71-D402440BD280}" type="slidenum">
              <a:rPr lang="fr-FR" smtClean="0"/>
              <a:t>50</a:t>
            </a:fld>
            <a:endParaRPr lang="fr-FR"/>
          </a:p>
        </p:txBody>
      </p:sp>
    </p:spTree>
    <p:extLst>
      <p:ext uri="{BB962C8B-B14F-4D97-AF65-F5344CB8AC3E}">
        <p14:creationId xmlns:p14="http://schemas.microsoft.com/office/powerpoint/2010/main" val="1157232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Top 50 </a:t>
            </a:r>
            <a:r>
              <a:rPr lang="fr-FR" dirty="0" err="1"/>
              <a:t>unix</a:t>
            </a:r>
            <a:r>
              <a:rPr lang="fr-FR" dirty="0"/>
              <a:t> </a:t>
            </a:r>
            <a:r>
              <a:rPr lang="fr-FR" dirty="0" err="1"/>
              <a:t>commands</a:t>
            </a:r>
            <a:r>
              <a:rPr lang="fr-FR" dirty="0"/>
              <a:t> (for </a:t>
            </a:r>
            <a:r>
              <a:rPr lang="fr-FR" dirty="0" err="1"/>
              <a:t>this</a:t>
            </a:r>
            <a:r>
              <a:rPr lang="fr-FR" dirty="0"/>
              <a:t> course)</a:t>
            </a:r>
          </a:p>
        </p:txBody>
      </p:sp>
      <p:sp>
        <p:nvSpPr>
          <p:cNvPr id="7" name="Rectangle 6"/>
          <p:cNvSpPr/>
          <p:nvPr/>
        </p:nvSpPr>
        <p:spPr>
          <a:xfrm>
            <a:off x="145142" y="1690688"/>
            <a:ext cx="12511316" cy="4926801"/>
          </a:xfrm>
          <a:prstGeom prst="rect">
            <a:avLst/>
          </a:prstGeom>
        </p:spPr>
        <p:txBody>
          <a:bodyPr wrap="square" numCol="2">
            <a:noAutofit/>
          </a:bodyPr>
          <a:lstStyle/>
          <a:p>
            <a:r>
              <a:rPr lang="en-US" sz="2400" b="1" dirty="0"/>
              <a:t>Users and permissions</a:t>
            </a:r>
            <a:endParaRPr lang="en-US" sz="2000" dirty="0"/>
          </a:p>
          <a:p>
            <a:r>
              <a:rPr lang="en-US" sz="1600" dirty="0" err="1"/>
              <a:t>sudo</a:t>
            </a:r>
            <a:r>
              <a:rPr lang="en-US" sz="1600" dirty="0"/>
              <a:t>	 Command to escalate privileges in Linux</a:t>
            </a:r>
          </a:p>
          <a:p>
            <a:r>
              <a:rPr lang="en-US" sz="1600" dirty="0" err="1"/>
              <a:t>useradd</a:t>
            </a:r>
            <a:r>
              <a:rPr lang="en-US" sz="1600" dirty="0"/>
              <a:t> and </a:t>
            </a:r>
            <a:r>
              <a:rPr lang="en-US" sz="1600" dirty="0" err="1"/>
              <a:t>usermod</a:t>
            </a:r>
            <a:r>
              <a:rPr lang="en-US" sz="1600" dirty="0"/>
              <a:t> - Add new user or change existing users data</a:t>
            </a:r>
          </a:p>
          <a:p>
            <a:r>
              <a:rPr lang="en-US" sz="1600" dirty="0" err="1"/>
              <a:t>passwd</a:t>
            </a:r>
            <a:r>
              <a:rPr lang="en-US" sz="1600" dirty="0"/>
              <a:t>	 Create or update passwords for existing users</a:t>
            </a:r>
          </a:p>
          <a:p>
            <a:r>
              <a:rPr lang="en-US" sz="1600" dirty="0" err="1"/>
              <a:t>chmod</a:t>
            </a:r>
            <a:r>
              <a:rPr lang="en-US" sz="1600" dirty="0"/>
              <a:t>	Command to change file permissions</a:t>
            </a:r>
          </a:p>
          <a:p>
            <a:r>
              <a:rPr lang="en-US" sz="1600" dirty="0" err="1"/>
              <a:t>chown</a:t>
            </a:r>
            <a:r>
              <a:rPr lang="en-US" sz="1600" dirty="0"/>
              <a:t>	Command for granting ownership of files or folders</a:t>
            </a:r>
          </a:p>
          <a:p>
            <a:endParaRPr lang="en-US" sz="1600" dirty="0"/>
          </a:p>
          <a:p>
            <a:r>
              <a:rPr lang="en-US" sz="2400" b="1" dirty="0"/>
              <a:t>System, terminal, processes</a:t>
            </a:r>
            <a:endParaRPr lang="en-US" dirty="0"/>
          </a:p>
          <a:p>
            <a:r>
              <a:rPr lang="en-US" sz="1600" dirty="0" err="1"/>
              <a:t>whoami</a:t>
            </a:r>
            <a:r>
              <a:rPr lang="en-US" sz="1600" dirty="0"/>
              <a:t>	Print effective </a:t>
            </a:r>
            <a:r>
              <a:rPr lang="en-US" sz="1600" dirty="0" err="1"/>
              <a:t>userid</a:t>
            </a:r>
            <a:endParaRPr lang="en-US" sz="1600" dirty="0"/>
          </a:p>
          <a:p>
            <a:r>
              <a:rPr lang="en-US" sz="1600" dirty="0"/>
              <a:t>apt, </a:t>
            </a:r>
            <a:r>
              <a:rPr lang="en-US" sz="1600" dirty="0" err="1"/>
              <a:t>pacman</a:t>
            </a:r>
            <a:r>
              <a:rPr lang="en-US" sz="1600" dirty="0"/>
              <a:t>, yum, rpm - Package managers depending on the distro</a:t>
            </a:r>
          </a:p>
          <a:p>
            <a:r>
              <a:rPr lang="en-US" sz="1600" dirty="0"/>
              <a:t>date	Print or set the system date and time</a:t>
            </a:r>
          </a:p>
          <a:p>
            <a:r>
              <a:rPr lang="en-US" sz="1600" dirty="0"/>
              <a:t>clear	Clear the terminal display</a:t>
            </a:r>
          </a:p>
          <a:p>
            <a:r>
              <a:rPr lang="en-US" sz="1600" dirty="0"/>
              <a:t>exit	Cause normal process termination</a:t>
            </a:r>
          </a:p>
          <a:p>
            <a:r>
              <a:rPr lang="en-US" sz="1600" dirty="0"/>
              <a:t>man	Access manual pages for all Linux commands</a:t>
            </a:r>
          </a:p>
          <a:p>
            <a:r>
              <a:rPr lang="en-US" sz="1600" dirty="0" err="1"/>
              <a:t>df</a:t>
            </a:r>
            <a:r>
              <a:rPr lang="en-US" sz="1600" dirty="0"/>
              <a:t>	Report file system disk space usage</a:t>
            </a:r>
          </a:p>
          <a:p>
            <a:r>
              <a:rPr lang="en-US" sz="1600" dirty="0"/>
              <a:t>du	Estimate file space usage</a:t>
            </a:r>
          </a:p>
          <a:p>
            <a:r>
              <a:rPr lang="en-US" sz="1600" dirty="0" err="1"/>
              <a:t>ps</a:t>
            </a:r>
            <a:r>
              <a:rPr lang="en-US" sz="1600" dirty="0"/>
              <a:t>	</a:t>
            </a:r>
            <a:r>
              <a:rPr lang="en-US" dirty="0"/>
              <a:t>Report a snapshot of the current processes</a:t>
            </a:r>
          </a:p>
          <a:p>
            <a:endParaRPr lang="en-US" sz="1600" dirty="0"/>
          </a:p>
          <a:p>
            <a:endParaRPr lang="en-US" sz="1600" dirty="0"/>
          </a:p>
          <a:p>
            <a:endParaRPr lang="en-US" sz="1600" dirty="0"/>
          </a:p>
          <a:p>
            <a:endParaRPr lang="en-US" sz="1600" dirty="0"/>
          </a:p>
          <a:p>
            <a:endParaRPr lang="en-US" sz="1600" dirty="0"/>
          </a:p>
          <a:p>
            <a:r>
              <a:rPr lang="en-US" sz="2400" b="1" dirty="0"/>
              <a:t>File system</a:t>
            </a:r>
          </a:p>
          <a:p>
            <a:r>
              <a:rPr lang="en-US" sz="1600" dirty="0"/>
              <a:t>ls	Command in Linux to list files</a:t>
            </a:r>
          </a:p>
          <a:p>
            <a:r>
              <a:rPr lang="en-US" sz="1600" dirty="0" err="1"/>
              <a:t>pwd</a:t>
            </a:r>
            <a:r>
              <a:rPr lang="en-US" sz="1600" dirty="0"/>
              <a:t>	Print working directory command in Linux</a:t>
            </a:r>
          </a:p>
          <a:p>
            <a:r>
              <a:rPr lang="en-US" sz="1600" dirty="0"/>
              <a:t>cd	 Linux command to navigate through directories</a:t>
            </a:r>
          </a:p>
          <a:p>
            <a:r>
              <a:rPr lang="en-US" sz="1600" dirty="0" err="1"/>
              <a:t>mkdir</a:t>
            </a:r>
            <a:r>
              <a:rPr lang="en-US" sz="1600" dirty="0"/>
              <a:t>	Command used to create directories in Linux</a:t>
            </a:r>
          </a:p>
          <a:p>
            <a:r>
              <a:rPr lang="en-US" sz="1600" dirty="0"/>
              <a:t>mv	 Move or rename files in Linux</a:t>
            </a:r>
          </a:p>
          <a:p>
            <a:r>
              <a:rPr lang="en-US" sz="1600" dirty="0" err="1"/>
              <a:t>cp</a:t>
            </a:r>
            <a:r>
              <a:rPr lang="en-US" sz="1600" dirty="0"/>
              <a:t>	 Similar usage as mv but for copying files in Linux</a:t>
            </a:r>
          </a:p>
          <a:p>
            <a:r>
              <a:rPr lang="en-US" sz="1600" dirty="0" err="1"/>
              <a:t>rm</a:t>
            </a:r>
            <a:r>
              <a:rPr lang="en-US" sz="1600" dirty="0"/>
              <a:t>	 Delete files or directories</a:t>
            </a:r>
          </a:p>
          <a:p>
            <a:r>
              <a:rPr lang="en-US" sz="1600" dirty="0"/>
              <a:t>touch	Create blank/empty files</a:t>
            </a:r>
          </a:p>
          <a:p>
            <a:r>
              <a:rPr lang="en-US" sz="1600" dirty="0"/>
              <a:t>ln	 Create symbolic links (shortcuts) to other files</a:t>
            </a:r>
          </a:p>
          <a:p>
            <a:r>
              <a:rPr lang="en-US" sz="1600" dirty="0" err="1"/>
              <a:t>comm</a:t>
            </a:r>
            <a:r>
              <a:rPr lang="en-US" sz="1600" dirty="0"/>
              <a:t>	 Combines the functionality of diff and </a:t>
            </a:r>
            <a:r>
              <a:rPr lang="en-US" sz="1600" dirty="0" err="1"/>
              <a:t>cmp</a:t>
            </a:r>
            <a:endParaRPr lang="en-US" sz="1600" dirty="0"/>
          </a:p>
          <a:p>
            <a:r>
              <a:rPr lang="en-US" sz="1600" dirty="0"/>
              <a:t>find	Search for files in a directory hierarchy</a:t>
            </a:r>
          </a:p>
          <a:p>
            <a:endParaRPr lang="en-US" sz="1600" dirty="0"/>
          </a:p>
          <a:p>
            <a:r>
              <a:rPr lang="en-US" sz="2400" b="1" dirty="0"/>
              <a:t>Reading and writing</a:t>
            </a:r>
          </a:p>
          <a:p>
            <a:r>
              <a:rPr lang="en-US" sz="1600" dirty="0"/>
              <a:t>read	Read a file descriptor in variables</a:t>
            </a:r>
          </a:p>
          <a:p>
            <a:r>
              <a:rPr lang="en-US" sz="1600" dirty="0"/>
              <a:t>echo	 Print any text that follows the command</a:t>
            </a:r>
          </a:p>
          <a:p>
            <a:r>
              <a:rPr lang="en-US" sz="1600" dirty="0" err="1"/>
              <a:t>printf</a:t>
            </a:r>
            <a:r>
              <a:rPr lang="en-US" sz="1600" dirty="0"/>
              <a:t>	Command identical to the C language one</a:t>
            </a:r>
          </a:p>
          <a:p>
            <a:endParaRPr lang="en-US" sz="1600" dirty="0"/>
          </a:p>
        </p:txBody>
      </p:sp>
      <p:sp>
        <p:nvSpPr>
          <p:cNvPr id="8" name="Slide Number Placeholder 7"/>
          <p:cNvSpPr>
            <a:spLocks noGrp="1"/>
          </p:cNvSpPr>
          <p:nvPr>
            <p:ph type="sldNum" sz="quarter" idx="12"/>
          </p:nvPr>
        </p:nvSpPr>
        <p:spPr/>
        <p:txBody>
          <a:bodyPr/>
          <a:lstStyle/>
          <a:p>
            <a:fld id="{8D306E86-47BA-43A0-BC71-D402440BD280}" type="slidenum">
              <a:rPr lang="fr-FR" smtClean="0"/>
              <a:t>51</a:t>
            </a:fld>
            <a:endParaRPr lang="fr-FR"/>
          </a:p>
        </p:txBody>
      </p:sp>
    </p:spTree>
    <p:extLst>
      <p:ext uri="{BB962C8B-B14F-4D97-AF65-F5344CB8AC3E}">
        <p14:creationId xmlns:p14="http://schemas.microsoft.com/office/powerpoint/2010/main" val="3983213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Top 50 </a:t>
            </a:r>
            <a:r>
              <a:rPr lang="fr-FR" dirty="0" err="1"/>
              <a:t>unix</a:t>
            </a:r>
            <a:r>
              <a:rPr lang="fr-FR" dirty="0"/>
              <a:t> </a:t>
            </a:r>
            <a:r>
              <a:rPr lang="fr-FR" dirty="0" err="1"/>
              <a:t>commands</a:t>
            </a:r>
            <a:r>
              <a:rPr lang="fr-FR" dirty="0"/>
              <a:t> (for </a:t>
            </a:r>
            <a:r>
              <a:rPr lang="fr-FR" dirty="0" err="1"/>
              <a:t>this</a:t>
            </a:r>
            <a:r>
              <a:rPr lang="fr-FR" dirty="0"/>
              <a:t> course)</a:t>
            </a:r>
          </a:p>
        </p:txBody>
      </p:sp>
      <p:sp>
        <p:nvSpPr>
          <p:cNvPr id="4" name="Rectangle 3"/>
          <p:cNvSpPr/>
          <p:nvPr/>
        </p:nvSpPr>
        <p:spPr>
          <a:xfrm>
            <a:off x="145142" y="1690688"/>
            <a:ext cx="12511315" cy="4934857"/>
          </a:xfrm>
          <a:prstGeom prst="rect">
            <a:avLst/>
          </a:prstGeom>
        </p:spPr>
        <p:txBody>
          <a:bodyPr wrap="none" numCol="2">
            <a:noAutofit/>
          </a:bodyPr>
          <a:lstStyle/>
          <a:p>
            <a:r>
              <a:rPr lang="en-US" sz="2400" b="1" dirty="0"/>
              <a:t>Environment and position variables</a:t>
            </a:r>
          </a:p>
          <a:p>
            <a:r>
              <a:rPr lang="en-US" sz="1600" dirty="0"/>
              <a:t>env	Display environment variables</a:t>
            </a:r>
          </a:p>
          <a:p>
            <a:r>
              <a:rPr lang="en-US" sz="1600" dirty="0"/>
              <a:t>unset	Unset an environment variable</a:t>
            </a:r>
          </a:p>
          <a:p>
            <a:r>
              <a:rPr lang="en-US" sz="1600" dirty="0"/>
              <a:t>set	set/unset values of shell options and positional parameters</a:t>
            </a:r>
          </a:p>
          <a:p>
            <a:r>
              <a:rPr lang="en-US" sz="1600" dirty="0"/>
              <a:t>shift	Shift arguments to the left ($2 becomes $1)</a:t>
            </a:r>
          </a:p>
          <a:p>
            <a:r>
              <a:rPr lang="en-US" sz="1600" dirty="0"/>
              <a:t>export	Export environment variables in Linux</a:t>
            </a:r>
          </a:p>
          <a:p>
            <a:endParaRPr lang="en-US" sz="1600" dirty="0"/>
          </a:p>
          <a:p>
            <a:r>
              <a:rPr lang="en-US" sz="2400" b="1" dirty="0"/>
              <a:t>Filter commands – data </a:t>
            </a:r>
            <a:r>
              <a:rPr lang="en-US" sz="2400" b="1" dirty="0" err="1"/>
              <a:t>visualisation</a:t>
            </a:r>
            <a:endParaRPr lang="en-US" sz="2400" b="1" dirty="0"/>
          </a:p>
          <a:p>
            <a:r>
              <a:rPr lang="en-US" sz="1600" dirty="0"/>
              <a:t>cat	Display file contents on the terminal</a:t>
            </a:r>
          </a:p>
          <a:p>
            <a:r>
              <a:rPr lang="en-US" sz="1600" dirty="0"/>
              <a:t>head	 Return the specified number of lines from the top</a:t>
            </a:r>
          </a:p>
          <a:p>
            <a:r>
              <a:rPr lang="en-US" sz="1600" dirty="0" err="1"/>
              <a:t>grep</a:t>
            </a:r>
            <a:r>
              <a:rPr lang="en-US" sz="1600" dirty="0"/>
              <a:t>	 Search for a string within an output</a:t>
            </a:r>
          </a:p>
          <a:p>
            <a:r>
              <a:rPr lang="en-US" sz="1600" dirty="0" err="1"/>
              <a:t>sed</a:t>
            </a:r>
            <a:r>
              <a:rPr lang="en-US" sz="1600" dirty="0"/>
              <a:t>	Stream editor for filtering and transforming text</a:t>
            </a:r>
          </a:p>
          <a:p>
            <a:r>
              <a:rPr lang="en-US" sz="1600" dirty="0"/>
              <a:t>tail	Return the specified number of lines from the bottom</a:t>
            </a:r>
          </a:p>
          <a:p>
            <a:r>
              <a:rPr lang="en-US" sz="1600" dirty="0"/>
              <a:t>tee	Read from STDIN and write to standard output and files</a:t>
            </a:r>
          </a:p>
          <a:p>
            <a:r>
              <a:rPr lang="en-US" sz="1600" dirty="0" err="1"/>
              <a:t>nl</a:t>
            </a:r>
            <a:r>
              <a:rPr lang="en-US" sz="1600" dirty="0"/>
              <a:t>	Print file with line numbers</a:t>
            </a:r>
          </a:p>
          <a:p>
            <a:endParaRPr lang="en-US" sz="1600" dirty="0"/>
          </a:p>
          <a:p>
            <a:endParaRPr lang="en-US" sz="1600" dirty="0"/>
          </a:p>
          <a:p>
            <a:endParaRPr lang="en-US" sz="1600" dirty="0"/>
          </a:p>
          <a:p>
            <a:r>
              <a:rPr lang="en-US" sz="2400" b="1" dirty="0"/>
              <a:t>Filter commands – data processing</a:t>
            </a:r>
          </a:p>
          <a:p>
            <a:r>
              <a:rPr lang="en-US" sz="1600" dirty="0"/>
              <a:t>cut	Remove sections from each line of files</a:t>
            </a:r>
          </a:p>
          <a:p>
            <a:r>
              <a:rPr lang="en-US" sz="1600" dirty="0" err="1"/>
              <a:t>wc</a:t>
            </a:r>
            <a:r>
              <a:rPr lang="en-US" sz="1600" dirty="0"/>
              <a:t>	Print newline, word, and byte counts for each file</a:t>
            </a:r>
          </a:p>
          <a:p>
            <a:r>
              <a:rPr lang="en-US" sz="1600" dirty="0"/>
              <a:t>sort	Sort lines of text files</a:t>
            </a:r>
          </a:p>
          <a:p>
            <a:r>
              <a:rPr lang="en-US" sz="1600" dirty="0"/>
              <a:t>paste	Merge lines of files</a:t>
            </a:r>
          </a:p>
          <a:p>
            <a:r>
              <a:rPr lang="en-US" sz="1600" dirty="0"/>
              <a:t>split	Split a file into pieces</a:t>
            </a:r>
          </a:p>
          <a:p>
            <a:r>
              <a:rPr lang="en-US" sz="1600" dirty="0" err="1"/>
              <a:t>tr</a:t>
            </a:r>
            <a:r>
              <a:rPr lang="en-US" sz="1600" dirty="0"/>
              <a:t>	Translate or delete characters</a:t>
            </a:r>
          </a:p>
          <a:p>
            <a:r>
              <a:rPr lang="en-US" sz="1600" dirty="0" err="1"/>
              <a:t>uniq</a:t>
            </a:r>
            <a:r>
              <a:rPr lang="en-US" sz="1600" dirty="0"/>
              <a:t>	Report or omit repeated lines</a:t>
            </a:r>
          </a:p>
          <a:p>
            <a:endParaRPr lang="en-US" sz="1600" dirty="0"/>
          </a:p>
          <a:p>
            <a:r>
              <a:rPr lang="en-US" sz="2400" b="1" dirty="0"/>
              <a:t>Compression, archiving, conversion</a:t>
            </a:r>
          </a:p>
          <a:p>
            <a:r>
              <a:rPr lang="en-US" sz="1600" dirty="0"/>
              <a:t>tar	Command to extract and compress files in Linux</a:t>
            </a:r>
          </a:p>
          <a:p>
            <a:r>
              <a:rPr lang="en-US" sz="1600" dirty="0"/>
              <a:t>zip	Zip files in Linux</a:t>
            </a:r>
          </a:p>
          <a:p>
            <a:r>
              <a:rPr lang="en-US" sz="1600" dirty="0"/>
              <a:t>unzip	Unzip files in Linux</a:t>
            </a:r>
          </a:p>
          <a:p>
            <a:r>
              <a:rPr lang="en-US" sz="1600" dirty="0" err="1"/>
              <a:t>dd</a:t>
            </a:r>
            <a:r>
              <a:rPr lang="en-US" sz="1600" dirty="0"/>
              <a:t>	Majorly used for creating bootable USB sticks</a:t>
            </a:r>
          </a:p>
          <a:p>
            <a:endParaRPr lang="en-US" sz="1600" dirty="0"/>
          </a:p>
          <a:p>
            <a:r>
              <a:rPr lang="en-US" sz="2400" b="1" dirty="0"/>
              <a:t>Web</a:t>
            </a:r>
          </a:p>
          <a:p>
            <a:r>
              <a:rPr lang="en-US" sz="1600" dirty="0" err="1"/>
              <a:t>wget</a:t>
            </a:r>
            <a:r>
              <a:rPr lang="en-US" sz="1600" dirty="0"/>
              <a:t>	 Direct download files from the internet</a:t>
            </a:r>
          </a:p>
          <a:p>
            <a:r>
              <a:rPr lang="en-US" sz="1600" dirty="0"/>
              <a:t>curl	Transfer a URL</a:t>
            </a:r>
          </a:p>
        </p:txBody>
      </p:sp>
      <p:sp>
        <p:nvSpPr>
          <p:cNvPr id="3" name="Slide Number Placeholder 2"/>
          <p:cNvSpPr>
            <a:spLocks noGrp="1"/>
          </p:cNvSpPr>
          <p:nvPr>
            <p:ph type="sldNum" sz="quarter" idx="12"/>
          </p:nvPr>
        </p:nvSpPr>
        <p:spPr/>
        <p:txBody>
          <a:bodyPr/>
          <a:lstStyle/>
          <a:p>
            <a:fld id="{8D306E86-47BA-43A0-BC71-D402440BD280}" type="slidenum">
              <a:rPr lang="fr-FR" smtClean="0"/>
              <a:t>52</a:t>
            </a:fld>
            <a:endParaRPr lang="fr-FR"/>
          </a:p>
        </p:txBody>
      </p:sp>
    </p:spTree>
    <p:extLst>
      <p:ext uri="{BB962C8B-B14F-4D97-AF65-F5344CB8AC3E}">
        <p14:creationId xmlns:p14="http://schemas.microsoft.com/office/powerpoint/2010/main" val="27397343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a:t>
            </a:r>
            <a:r>
              <a:rPr lang="en-US" dirty="0"/>
              <a:t>some references to deepen the subject</a:t>
            </a:r>
            <a:endParaRPr lang="fr-FR" dirty="0"/>
          </a:p>
        </p:txBody>
      </p:sp>
      <p:sp>
        <p:nvSpPr>
          <p:cNvPr id="5" name="Rectangle 4"/>
          <p:cNvSpPr/>
          <p:nvPr/>
        </p:nvSpPr>
        <p:spPr>
          <a:xfrm>
            <a:off x="694944" y="1859340"/>
            <a:ext cx="10844784" cy="2308324"/>
          </a:xfrm>
          <a:prstGeom prst="rect">
            <a:avLst/>
          </a:prstGeom>
        </p:spPr>
        <p:txBody>
          <a:bodyPr wrap="square">
            <a:spAutoFit/>
          </a:bodyPr>
          <a:lstStyle/>
          <a:p>
            <a:r>
              <a:rPr lang="fr-FR" dirty="0"/>
              <a:t>@</a:t>
            </a:r>
            <a:r>
              <a:rPr lang="fr-FR" dirty="0" err="1"/>
              <a:t>fr</a:t>
            </a:r>
            <a:r>
              <a:rPr lang="fr-FR" dirty="0"/>
              <a:t>: parcourez les notes de Ronan </a:t>
            </a:r>
            <a:r>
              <a:rPr lang="fr-FR" dirty="0" err="1"/>
              <a:t>Quennec</a:t>
            </a:r>
            <a:r>
              <a:rPr lang="fr-FR" dirty="0"/>
              <a:t>:</a:t>
            </a:r>
          </a:p>
          <a:p>
            <a:r>
              <a:rPr lang="fr-FR" dirty="0">
                <a:hlinkClick r:id="rId2"/>
              </a:rPr>
              <a:t>https://quennec.fr/trucs-astuces/syst%C3%A8mes/gnulinux/programmation-shell-sous-gnulinux</a:t>
            </a:r>
            <a:endParaRPr lang="fr-FR" dirty="0"/>
          </a:p>
          <a:p>
            <a:endParaRPr lang="fr-FR" dirty="0"/>
          </a:p>
          <a:p>
            <a:r>
              <a:rPr lang="fr-FR" dirty="0" err="1"/>
              <a:t>Cheatsheet</a:t>
            </a:r>
            <a:r>
              <a:rPr lang="fr-FR" dirty="0"/>
              <a:t> at </a:t>
            </a:r>
            <a:r>
              <a:rPr lang="fr-FR" dirty="0" err="1"/>
              <a:t>devhints</a:t>
            </a:r>
            <a:r>
              <a:rPr lang="fr-FR" dirty="0"/>
              <a:t>: </a:t>
            </a:r>
            <a:r>
              <a:rPr lang="fr-FR" dirty="0">
                <a:hlinkClick r:id="rId3"/>
              </a:rPr>
              <a:t>https://devhints.io/bash</a:t>
            </a:r>
            <a:endParaRPr lang="en-US" dirty="0"/>
          </a:p>
          <a:p>
            <a:r>
              <a:rPr lang="en-US" i="1" dirty="0"/>
              <a:t>For the record, almost everything you see about Bash applies to </a:t>
            </a:r>
            <a:r>
              <a:rPr lang="en-US" i="1" dirty="0" err="1"/>
              <a:t>zsh</a:t>
            </a:r>
            <a:r>
              <a:rPr lang="en-US" i="1" dirty="0"/>
              <a:t> : </a:t>
            </a:r>
            <a:r>
              <a:rPr lang="fr-FR" dirty="0">
                <a:hlinkClick r:id="rId4"/>
              </a:rPr>
              <a:t>https://devhints.io/zsh</a:t>
            </a:r>
            <a:endParaRPr lang="fr-FR" dirty="0"/>
          </a:p>
          <a:p>
            <a:endParaRPr lang="en-US" dirty="0"/>
          </a:p>
          <a:p>
            <a:r>
              <a:rPr lang="en-US" dirty="0"/>
              <a:t>Simplified man pages </a:t>
            </a:r>
            <a:r>
              <a:rPr lang="en-US" dirty="0">
                <a:hlinkClick r:id="rId5"/>
              </a:rPr>
              <a:t>https://tldr.ostera.io/</a:t>
            </a:r>
            <a:r>
              <a:rPr lang="en-US" dirty="0"/>
              <a:t> </a:t>
            </a:r>
          </a:p>
          <a:p>
            <a:r>
              <a:rPr lang="fr-FR" dirty="0"/>
              <a:t> </a:t>
            </a:r>
          </a:p>
        </p:txBody>
      </p:sp>
      <p:sp>
        <p:nvSpPr>
          <p:cNvPr id="6" name="Slide Number Placeholder 5"/>
          <p:cNvSpPr>
            <a:spLocks noGrp="1"/>
          </p:cNvSpPr>
          <p:nvPr>
            <p:ph type="sldNum" sz="quarter" idx="12"/>
          </p:nvPr>
        </p:nvSpPr>
        <p:spPr/>
        <p:txBody>
          <a:bodyPr/>
          <a:lstStyle/>
          <a:p>
            <a:fld id="{8D306E86-47BA-43A0-BC71-D402440BD280}" type="slidenum">
              <a:rPr lang="fr-FR" smtClean="0"/>
              <a:t>53</a:t>
            </a:fld>
            <a:endParaRPr lang="fr-FR"/>
          </a:p>
        </p:txBody>
      </p:sp>
    </p:spTree>
    <p:extLst>
      <p:ext uri="{BB962C8B-B14F-4D97-AF65-F5344CB8AC3E}">
        <p14:creationId xmlns:p14="http://schemas.microsoft.com/office/powerpoint/2010/main" val="3629222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a:t>
            </a:r>
            <a:r>
              <a:rPr lang="fr-FR" dirty="0" err="1"/>
              <a:t>your</a:t>
            </a:r>
            <a:r>
              <a:rPr lang="fr-FR" dirty="0"/>
              <a:t> </a:t>
            </a:r>
            <a:r>
              <a:rPr lang="fr-FR" dirty="0" err="1"/>
              <a:t>turn</a:t>
            </a:r>
            <a:endParaRPr lang="fr-FR" dirty="0"/>
          </a:p>
        </p:txBody>
      </p:sp>
      <p:sp>
        <p:nvSpPr>
          <p:cNvPr id="7" name="Rectangle 6"/>
          <p:cNvSpPr/>
          <p:nvPr/>
        </p:nvSpPr>
        <p:spPr>
          <a:xfrm>
            <a:off x="320040" y="2318111"/>
            <a:ext cx="11551920" cy="1200329"/>
          </a:xfrm>
          <a:prstGeom prst="rect">
            <a:avLst/>
          </a:prstGeom>
        </p:spPr>
        <p:txBody>
          <a:bodyPr wrap="square">
            <a:spAutoFit/>
          </a:bodyPr>
          <a:lstStyle/>
          <a:p>
            <a:r>
              <a:rPr lang="fr-FR" sz="2400" dirty="0"/>
              <a:t>Complete the </a:t>
            </a:r>
            <a:r>
              <a:rPr lang="en-US" sz="2400" dirty="0"/>
              <a:t>TODO section:</a:t>
            </a:r>
          </a:p>
          <a:p>
            <a:endParaRPr lang="en-US" sz="2400" dirty="0"/>
          </a:p>
          <a:p>
            <a:r>
              <a:rPr lang="en-US" sz="2400" dirty="0">
                <a:hlinkClick r:id="rId2"/>
              </a:rPr>
              <a:t>https://ci.mines-stetienne.fr/cps2/course/tfsd/course-1.html#_todos</a:t>
            </a:r>
            <a:r>
              <a:rPr lang="en-US" sz="2400" dirty="0"/>
              <a:t> </a:t>
            </a:r>
            <a:endParaRPr lang="fr-FR" sz="2400" dirty="0"/>
          </a:p>
        </p:txBody>
      </p:sp>
      <p:sp>
        <p:nvSpPr>
          <p:cNvPr id="3" name="Slide Number Placeholder 2"/>
          <p:cNvSpPr>
            <a:spLocks noGrp="1"/>
          </p:cNvSpPr>
          <p:nvPr>
            <p:ph type="sldNum" sz="quarter" idx="12"/>
          </p:nvPr>
        </p:nvSpPr>
        <p:spPr/>
        <p:txBody>
          <a:bodyPr/>
          <a:lstStyle/>
          <a:p>
            <a:fld id="{8D306E86-47BA-43A0-BC71-D402440BD280}" type="slidenum">
              <a:rPr lang="fr-FR" smtClean="0"/>
              <a:t>54</a:t>
            </a:fld>
            <a:endParaRPr lang="fr-FR"/>
          </a:p>
        </p:txBody>
      </p:sp>
    </p:spTree>
    <p:extLst>
      <p:ext uri="{BB962C8B-B14F-4D97-AF65-F5344CB8AC3E}">
        <p14:creationId xmlns:p14="http://schemas.microsoft.com/office/powerpoint/2010/main" val="219104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RAM vs ROM</a:t>
            </a:r>
          </a:p>
        </p:txBody>
      </p:sp>
      <p:pic>
        <p:nvPicPr>
          <p:cNvPr id="12291" name="Picture 3" descr="rom vs. 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0968" y="130629"/>
            <a:ext cx="3865840" cy="6574972"/>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Random Access Memory (RAM) and Read Only Memory (ROM) - GeeksforGee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82837"/>
            <a:ext cx="5648325" cy="30861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200" y="5468938"/>
            <a:ext cx="6096000" cy="215444"/>
          </a:xfrm>
          <a:prstGeom prst="rect">
            <a:avLst/>
          </a:prstGeom>
        </p:spPr>
        <p:txBody>
          <a:bodyPr>
            <a:spAutoFit/>
          </a:bodyPr>
          <a:lstStyle/>
          <a:p>
            <a:r>
              <a:rPr lang="fr-FR" sz="800" dirty="0"/>
              <a:t>https://www.geeksforgeeks.org/random-access-memory-ram-and-read-only-memory-rom/</a:t>
            </a:r>
          </a:p>
        </p:txBody>
      </p:sp>
      <p:sp>
        <p:nvSpPr>
          <p:cNvPr id="4" name="Rectangle 3"/>
          <p:cNvSpPr/>
          <p:nvPr/>
        </p:nvSpPr>
        <p:spPr>
          <a:xfrm>
            <a:off x="7457054" y="6705601"/>
            <a:ext cx="1867819" cy="215444"/>
          </a:xfrm>
          <a:prstGeom prst="rect">
            <a:avLst/>
          </a:prstGeom>
        </p:spPr>
        <p:txBody>
          <a:bodyPr wrap="none">
            <a:spAutoFit/>
          </a:bodyPr>
          <a:lstStyle/>
          <a:p>
            <a:r>
              <a:rPr lang="fr-FR" sz="800" dirty="0"/>
              <a:t>https://www.escotal.com/memory.html</a:t>
            </a:r>
          </a:p>
        </p:txBody>
      </p:sp>
      <p:sp>
        <p:nvSpPr>
          <p:cNvPr id="5" name="Slide Number Placeholder 4"/>
          <p:cNvSpPr>
            <a:spLocks noGrp="1"/>
          </p:cNvSpPr>
          <p:nvPr>
            <p:ph type="sldNum" sz="quarter" idx="12"/>
          </p:nvPr>
        </p:nvSpPr>
        <p:spPr/>
        <p:txBody>
          <a:bodyPr/>
          <a:lstStyle/>
          <a:p>
            <a:fld id="{8D306E86-47BA-43A0-BC71-D402440BD280}" type="slidenum">
              <a:rPr lang="fr-FR" smtClean="0"/>
              <a:t>6</a:t>
            </a:fld>
            <a:endParaRPr lang="fr-FR"/>
          </a:p>
        </p:txBody>
      </p:sp>
    </p:spTree>
    <p:extLst>
      <p:ext uri="{BB962C8B-B14F-4D97-AF65-F5344CB8AC3E}">
        <p14:creationId xmlns:p14="http://schemas.microsoft.com/office/powerpoint/2010/main" val="84163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nput Output Ports - GeeksforGee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4186" y="2604279"/>
            <a:ext cx="4391096" cy="42537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3685" y="365125"/>
            <a:ext cx="10515600" cy="1325563"/>
          </a:xfrm>
        </p:spPr>
        <p:txBody>
          <a:bodyPr/>
          <a:lstStyle/>
          <a:p>
            <a:r>
              <a:rPr lang="en-US"/>
              <a:t>Peripherals and I/O ports</a:t>
            </a:r>
          </a:p>
        </p:txBody>
      </p:sp>
      <p:sp>
        <p:nvSpPr>
          <p:cNvPr id="6" name="Rectangle 5"/>
          <p:cNvSpPr/>
          <p:nvPr/>
        </p:nvSpPr>
        <p:spPr>
          <a:xfrm>
            <a:off x="357222" y="6459456"/>
            <a:ext cx="6096000" cy="338554"/>
          </a:xfrm>
          <a:prstGeom prst="rect">
            <a:avLst/>
          </a:prstGeom>
        </p:spPr>
        <p:txBody>
          <a:bodyPr>
            <a:spAutoFit/>
          </a:bodyPr>
          <a:lstStyle/>
          <a:p>
            <a:r>
              <a:rPr lang="en-US" sz="800" dirty="0"/>
              <a:t>Example: Peripheral embedded in a PIC24 microcontroller</a:t>
            </a:r>
          </a:p>
          <a:p>
            <a:r>
              <a:rPr lang="en-US" sz="800" dirty="0"/>
              <a:t>https://www.microchip.com/en-us/products/microcontrollers-and-microprocessors/16-bit-mcus/peripherals#</a:t>
            </a:r>
          </a:p>
        </p:txBody>
      </p:sp>
      <p:sp>
        <p:nvSpPr>
          <p:cNvPr id="7" name="TextBox 6"/>
          <p:cNvSpPr txBox="1"/>
          <p:nvPr/>
        </p:nvSpPr>
        <p:spPr>
          <a:xfrm>
            <a:off x="357222" y="1578622"/>
            <a:ext cx="3015697" cy="461665"/>
          </a:xfrm>
          <a:prstGeom prst="rect">
            <a:avLst/>
          </a:prstGeom>
          <a:noFill/>
        </p:spPr>
        <p:txBody>
          <a:bodyPr wrap="none" rtlCol="0">
            <a:spAutoFit/>
          </a:bodyPr>
          <a:lstStyle/>
          <a:p>
            <a:r>
              <a:rPr lang="en-US" sz="2400" dirty="0"/>
              <a:t>Embedded peripherals</a:t>
            </a:r>
          </a:p>
        </p:txBody>
      </p:sp>
      <p:pic>
        <p:nvPicPr>
          <p:cNvPr id="15362" name="Picture 2" descr="https://www.microchip.com/en-us/products/microcontrollers-and-microprocessors/16-bit-mcus/peripherals/_jcr_content/root/responsivegrid/container_1532196709/isolatedimage/image.coreimg.png/1606876868678/181023-mcu16-graph-peripheralfunctional-c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5199"/>
            <a:ext cx="5919453" cy="45690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081485" y="1578622"/>
            <a:ext cx="4798942" cy="1569660"/>
          </a:xfrm>
          <a:prstGeom prst="rect">
            <a:avLst/>
          </a:prstGeom>
          <a:noFill/>
        </p:spPr>
        <p:txBody>
          <a:bodyPr wrap="none" rtlCol="0">
            <a:spAutoFit/>
          </a:bodyPr>
          <a:lstStyle/>
          <a:p>
            <a:r>
              <a:rPr lang="en-US" sz="2400" dirty="0"/>
              <a:t>External peripherals</a:t>
            </a:r>
          </a:p>
          <a:p>
            <a:pPr marL="342900" indent="-342900">
              <a:buFont typeface="Arial" panose="020B0604020202020204" pitchFamily="34" charset="0"/>
              <a:buChar char="•"/>
            </a:pPr>
            <a:r>
              <a:rPr lang="en-US" sz="2400" dirty="0"/>
              <a:t>Input, Output, Storage, Processing</a:t>
            </a:r>
          </a:p>
          <a:p>
            <a:endParaRPr lang="en-US" sz="2400" dirty="0"/>
          </a:p>
          <a:p>
            <a:r>
              <a:rPr lang="en-US" sz="2400" dirty="0"/>
              <a:t>I/O ports</a:t>
            </a:r>
          </a:p>
        </p:txBody>
      </p:sp>
      <p:sp>
        <p:nvSpPr>
          <p:cNvPr id="3" name="Slide Number Placeholder 2"/>
          <p:cNvSpPr>
            <a:spLocks noGrp="1"/>
          </p:cNvSpPr>
          <p:nvPr>
            <p:ph type="sldNum" sz="quarter" idx="12"/>
          </p:nvPr>
        </p:nvSpPr>
        <p:spPr/>
        <p:txBody>
          <a:bodyPr/>
          <a:lstStyle/>
          <a:p>
            <a:fld id="{8D306E86-47BA-43A0-BC71-D402440BD280}" type="slidenum">
              <a:rPr lang="en-US" smtClean="0"/>
              <a:t>7</a:t>
            </a:fld>
            <a:endParaRPr lang="en-US"/>
          </a:p>
        </p:txBody>
      </p:sp>
    </p:spTree>
    <p:extLst>
      <p:ext uri="{BB962C8B-B14F-4D97-AF65-F5344CB8AC3E}">
        <p14:creationId xmlns:p14="http://schemas.microsoft.com/office/powerpoint/2010/main" val="3098894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system - definition</a:t>
            </a:r>
          </a:p>
        </p:txBody>
      </p:sp>
      <p:sp>
        <p:nvSpPr>
          <p:cNvPr id="3" name="Content Placeholder 2"/>
          <p:cNvSpPr>
            <a:spLocks noGrp="1"/>
          </p:cNvSpPr>
          <p:nvPr>
            <p:ph idx="1"/>
          </p:nvPr>
        </p:nvSpPr>
        <p:spPr>
          <a:xfrm>
            <a:off x="838200" y="2028293"/>
            <a:ext cx="6418943" cy="2049689"/>
          </a:xfrm>
        </p:spPr>
        <p:txBody>
          <a:bodyPr/>
          <a:lstStyle/>
          <a:p>
            <a:pPr marL="0" indent="0">
              <a:buNone/>
            </a:pPr>
            <a:r>
              <a:rPr lang="en-US" dirty="0"/>
              <a:t>A set of programs that directs the use</a:t>
            </a:r>
            <a:br>
              <a:rPr lang="en-US" dirty="0"/>
            </a:br>
            <a:r>
              <a:rPr lang="en-US" dirty="0"/>
              <a:t> of a computer's resources </a:t>
            </a:r>
            <a:br>
              <a:rPr lang="en-US" dirty="0"/>
            </a:br>
            <a:r>
              <a:rPr lang="en-US" dirty="0"/>
              <a:t> by application software.</a:t>
            </a:r>
          </a:p>
        </p:txBody>
      </p:sp>
      <p:sp>
        <p:nvSpPr>
          <p:cNvPr id="7" name="Rectangle 6"/>
          <p:cNvSpPr/>
          <p:nvPr/>
        </p:nvSpPr>
        <p:spPr>
          <a:xfrm>
            <a:off x="188686" y="6465278"/>
            <a:ext cx="6096000" cy="215444"/>
          </a:xfrm>
          <a:prstGeom prst="rect">
            <a:avLst/>
          </a:prstGeom>
        </p:spPr>
        <p:txBody>
          <a:bodyPr>
            <a:spAutoFit/>
          </a:bodyPr>
          <a:lstStyle/>
          <a:p>
            <a:r>
              <a:rPr lang="en-US" sz="800"/>
              <a:t>Brian L. Stuart, Principles of Operating Systems: Design &amp; Applications, Cengage Learning EMEA, 2008 (ISBN 978-1418837693)</a:t>
            </a:r>
          </a:p>
        </p:txBody>
      </p:sp>
      <p:sp>
        <p:nvSpPr>
          <p:cNvPr id="6" name="Rectangle 5"/>
          <p:cNvSpPr/>
          <p:nvPr/>
        </p:nvSpPr>
        <p:spPr>
          <a:xfrm>
            <a:off x="8142884" y="5536644"/>
            <a:ext cx="2217274" cy="215444"/>
          </a:xfrm>
          <a:prstGeom prst="rect">
            <a:avLst/>
          </a:prstGeom>
        </p:spPr>
        <p:txBody>
          <a:bodyPr wrap="none">
            <a:spAutoFit/>
          </a:bodyPr>
          <a:lstStyle/>
          <a:p>
            <a:r>
              <a:rPr lang="en-US" sz="800" dirty="0"/>
              <a:t>https://en.wikipedia.org/wiki/Operating_system</a:t>
            </a:r>
          </a:p>
        </p:txBody>
      </p:sp>
      <p:sp>
        <p:nvSpPr>
          <p:cNvPr id="8" name="Slide Number Placeholder 7"/>
          <p:cNvSpPr>
            <a:spLocks noGrp="1"/>
          </p:cNvSpPr>
          <p:nvPr>
            <p:ph type="sldNum" sz="quarter" idx="12"/>
          </p:nvPr>
        </p:nvSpPr>
        <p:spPr/>
        <p:txBody>
          <a:bodyPr/>
          <a:lstStyle/>
          <a:p>
            <a:fld id="{8D306E86-47BA-43A0-BC71-D402440BD280}" type="slidenum">
              <a:rPr lang="en-US" smtClean="0"/>
              <a:t>8</a:t>
            </a:fld>
            <a:endParaRPr lang="en-US" dirty="0"/>
          </a:p>
        </p:txBody>
      </p:sp>
      <p:pic>
        <p:nvPicPr>
          <p:cNvPr id="9" name="Image 8">
            <a:extLst>
              <a:ext uri="{FF2B5EF4-FFF2-40B4-BE49-F238E27FC236}">
                <a16:creationId xmlns:a16="http://schemas.microsoft.com/office/drawing/2014/main" id="{C43C4AB1-91D1-4956-9481-EBE71CFF7DC1}"/>
              </a:ext>
            </a:extLst>
          </p:cNvPr>
          <p:cNvPicPr>
            <a:picLocks noChangeAspect="1"/>
          </p:cNvPicPr>
          <p:nvPr/>
        </p:nvPicPr>
        <p:blipFill>
          <a:blip r:embed="rId2"/>
          <a:stretch>
            <a:fillRect/>
          </a:stretch>
        </p:blipFill>
        <p:spPr>
          <a:xfrm>
            <a:off x="8142884" y="2021428"/>
            <a:ext cx="3334215" cy="3515216"/>
          </a:xfrm>
          <a:prstGeom prst="rect">
            <a:avLst/>
          </a:prstGeom>
        </p:spPr>
      </p:pic>
    </p:spTree>
    <p:extLst>
      <p:ext uri="{BB962C8B-B14F-4D97-AF65-F5344CB8AC3E}">
        <p14:creationId xmlns:p14="http://schemas.microsoft.com/office/powerpoint/2010/main" val="485771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system</a:t>
            </a:r>
            <a:r>
              <a:rPr lang="fr-FR" dirty="0"/>
              <a:t> – usage </a:t>
            </a:r>
            <a:r>
              <a:rPr lang="fr-FR" dirty="0" err="1"/>
              <a:t>share</a:t>
            </a:r>
            <a:endParaRPr lang="fr-FR" dirty="0"/>
          </a:p>
        </p:txBody>
      </p:sp>
      <p:sp>
        <p:nvSpPr>
          <p:cNvPr id="7" name="Rectangle 6"/>
          <p:cNvSpPr/>
          <p:nvPr/>
        </p:nvSpPr>
        <p:spPr>
          <a:xfrm>
            <a:off x="188686" y="6465278"/>
            <a:ext cx="6096000" cy="215444"/>
          </a:xfrm>
          <a:prstGeom prst="rect">
            <a:avLst/>
          </a:prstGeom>
        </p:spPr>
        <p:txBody>
          <a:bodyPr>
            <a:spAutoFit/>
          </a:bodyPr>
          <a:lstStyle/>
          <a:p>
            <a:r>
              <a:rPr lang="fr-FR" sz="800" dirty="0"/>
              <a:t>https://en.wikipedia.org/wiki/Usage_share_of_operating_systems</a:t>
            </a:r>
          </a:p>
        </p:txBody>
      </p:sp>
      <p:pic>
        <p:nvPicPr>
          <p:cNvPr id="8" name="Picture 7"/>
          <p:cNvPicPr>
            <a:picLocks noChangeAspect="1"/>
          </p:cNvPicPr>
          <p:nvPr/>
        </p:nvPicPr>
        <p:blipFill>
          <a:blip r:embed="rId2"/>
          <a:stretch>
            <a:fillRect/>
          </a:stretch>
        </p:blipFill>
        <p:spPr>
          <a:xfrm>
            <a:off x="188686" y="2389766"/>
            <a:ext cx="4949371" cy="2570536"/>
          </a:xfrm>
          <a:prstGeom prst="rect">
            <a:avLst/>
          </a:prstGeom>
        </p:spPr>
      </p:pic>
      <p:pic>
        <p:nvPicPr>
          <p:cNvPr id="10" name="Picture 9"/>
          <p:cNvPicPr>
            <a:picLocks noChangeAspect="1"/>
          </p:cNvPicPr>
          <p:nvPr/>
        </p:nvPicPr>
        <p:blipFill>
          <a:blip r:embed="rId3"/>
          <a:stretch>
            <a:fillRect/>
          </a:stretch>
        </p:blipFill>
        <p:spPr>
          <a:xfrm>
            <a:off x="6284686" y="2389766"/>
            <a:ext cx="5636815" cy="4075512"/>
          </a:xfrm>
          <a:prstGeom prst="rect">
            <a:avLst/>
          </a:prstGeom>
        </p:spPr>
      </p:pic>
      <p:sp>
        <p:nvSpPr>
          <p:cNvPr id="3" name="Slide Number Placeholder 2"/>
          <p:cNvSpPr>
            <a:spLocks noGrp="1"/>
          </p:cNvSpPr>
          <p:nvPr>
            <p:ph type="sldNum" sz="quarter" idx="12"/>
          </p:nvPr>
        </p:nvSpPr>
        <p:spPr/>
        <p:txBody>
          <a:bodyPr/>
          <a:lstStyle/>
          <a:p>
            <a:fld id="{8D306E86-47BA-43A0-BC71-D402440BD280}" type="slidenum">
              <a:rPr lang="fr-FR" smtClean="0"/>
              <a:t>9</a:t>
            </a:fld>
            <a:endParaRPr lang="fr-FR"/>
          </a:p>
        </p:txBody>
      </p:sp>
    </p:spTree>
    <p:extLst>
      <p:ext uri="{BB962C8B-B14F-4D97-AF65-F5344CB8AC3E}">
        <p14:creationId xmlns:p14="http://schemas.microsoft.com/office/powerpoint/2010/main" val="727247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3380</Words>
  <Application>Microsoft Office PowerPoint</Application>
  <PresentationFormat>Grand écran</PresentationFormat>
  <Paragraphs>472</Paragraphs>
  <Slides>54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54</vt:i4>
      </vt:variant>
    </vt:vector>
  </HeadingPairs>
  <TitlesOfParts>
    <vt:vector size="62" baseType="lpstr">
      <vt:lpstr>Arial</vt:lpstr>
      <vt:lpstr>Calibri</vt:lpstr>
      <vt:lpstr>Calibri Light</vt:lpstr>
      <vt:lpstr>Consolas</vt:lpstr>
      <vt:lpstr>Helvetica Neue</vt:lpstr>
      <vt:lpstr>Verdana</vt:lpstr>
      <vt:lpstr>Wingdings</vt:lpstr>
      <vt:lpstr>Office Theme</vt:lpstr>
      <vt:lpstr>Technological foundations of software development</vt:lpstr>
      <vt:lpstr>Objectives of the session</vt:lpstr>
      <vt:lpstr>Reminders – computer ?</vt:lpstr>
      <vt:lpstr>CPU</vt:lpstr>
      <vt:lpstr>Présentation PowerPoint</vt:lpstr>
      <vt:lpstr>RAM vs ROM</vt:lpstr>
      <vt:lpstr>Peripherals and I/O ports</vt:lpstr>
      <vt:lpstr>Operating system - definition</vt:lpstr>
      <vt:lpstr>Operating system – usage share</vt:lpstr>
      <vt:lpstr>Operating system – smartphones</vt:lpstr>
      <vt:lpstr>Operating system – supercomputers</vt:lpstr>
      <vt:lpstr>Your Operating System – Unix-like OS</vt:lpstr>
      <vt:lpstr>Your Operating System – Windows</vt:lpstr>
      <vt:lpstr>Shell – Console – Terminal</vt:lpstr>
      <vt:lpstr>Shell – Console – Terminal</vt:lpstr>
      <vt:lpstr>Run a program in the console</vt:lpstr>
      <vt:lpstr>Run a program in the console</vt:lpstr>
      <vt:lpstr>Programs location</vt:lpstr>
      <vt:lpstr>Windows – Environment variable %PATH%</vt:lpstr>
      <vt:lpstr>Windows – Other environment variable</vt:lpstr>
      <vt:lpstr>Windows – Registry</vt:lpstr>
      <vt:lpstr>Linux – Different configurations depending on the Shell</vt:lpstr>
      <vt:lpstr>Linux – Different configurations depending on the Shell</vt:lpstr>
      <vt:lpstr>Linux – Different configurations depending on the Shell</vt:lpstr>
      <vt:lpstr>Windows Subsystem for Linux (WSL / WSL2)</vt:lpstr>
      <vt:lpstr>Access to environment variables  (e.g. with Java)</vt:lpstr>
      <vt:lpstr>Access to environment variables  (e.g. with Python)</vt:lpstr>
      <vt:lpstr>Run a program in the console</vt:lpstr>
      <vt:lpstr>Run a program in the console</vt:lpstr>
      <vt:lpstr>Run a program in the console</vt:lpstr>
      <vt:lpstr>Run a program in the console</vt:lpstr>
      <vt:lpstr>Program CLI (command line interface)</vt:lpstr>
      <vt:lpstr>Program CLI (command line interface)</vt:lpstr>
      <vt:lpstr>Fundamental Linux principles</vt:lpstr>
      <vt:lpstr>Standard linux file system hierarchy</vt:lpstr>
      <vt:lpstr>The command prompt</vt:lpstr>
      <vt:lpstr>Navigating the file system</vt:lpstr>
      <vt:lpstr>The permissions system</vt:lpstr>
      <vt:lpstr>Présentation PowerPoint</vt:lpstr>
      <vt:lpstr>Assign a variable</vt:lpstr>
      <vt:lpstr>Command return values</vt:lpstr>
      <vt:lpstr>Standard input and output of controls</vt:lpstr>
      <vt:lpstr>Standard input and output of controls</vt:lpstr>
      <vt:lpstr>Standard input and output of controls</vt:lpstr>
      <vt:lpstr>Standard input and output of controls</vt:lpstr>
      <vt:lpstr>Communication pipes</vt:lpstr>
      <vt:lpstr>Globbing</vt:lpstr>
      <vt:lpstr>Control structures</vt:lpstr>
      <vt:lpstr>Conditions</vt:lpstr>
      <vt:lpstr>Invoke a script</vt:lpstr>
      <vt:lpstr>Top 50 unix commands (for this course)</vt:lpstr>
      <vt:lpstr>Top 50 unix commands (for this course)</vt:lpstr>
      <vt:lpstr>... some references to deepen the subject</vt:lpstr>
      <vt:lpstr>... your 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Maxime Lefrançois</dc:creator>
  <cp:lastModifiedBy>Maxime Lefrancois</cp:lastModifiedBy>
  <cp:revision>104</cp:revision>
  <dcterms:created xsi:type="dcterms:W3CDTF">2021-08-26T08:16:54Z</dcterms:created>
  <dcterms:modified xsi:type="dcterms:W3CDTF">2024-09-11T19:23:18Z</dcterms:modified>
</cp:coreProperties>
</file>