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0"/>
  </p:notesMasterIdLst>
  <p:sldIdLst>
    <p:sldId id="256" r:id="rId2"/>
    <p:sldId id="258" r:id="rId3"/>
    <p:sldId id="349" r:id="rId4"/>
    <p:sldId id="469" r:id="rId5"/>
    <p:sldId id="328" r:id="rId6"/>
    <p:sldId id="416" r:id="rId7"/>
    <p:sldId id="420" r:id="rId8"/>
    <p:sldId id="418" r:id="rId9"/>
    <p:sldId id="417" r:id="rId10"/>
    <p:sldId id="419" r:id="rId11"/>
    <p:sldId id="442" r:id="rId12"/>
    <p:sldId id="444" r:id="rId13"/>
    <p:sldId id="424" r:id="rId14"/>
    <p:sldId id="421" r:id="rId15"/>
    <p:sldId id="423" r:id="rId16"/>
    <p:sldId id="441" r:id="rId17"/>
    <p:sldId id="436" r:id="rId18"/>
    <p:sldId id="425" r:id="rId19"/>
    <p:sldId id="429" r:id="rId20"/>
    <p:sldId id="422" r:id="rId21"/>
    <p:sldId id="431" r:id="rId22"/>
    <p:sldId id="434" r:id="rId23"/>
    <p:sldId id="435" r:id="rId24"/>
    <p:sldId id="449" r:id="rId25"/>
    <p:sldId id="438" r:id="rId26"/>
    <p:sldId id="447" r:id="rId27"/>
    <p:sldId id="427" r:id="rId28"/>
    <p:sldId id="471" r:id="rId29"/>
    <p:sldId id="448" r:id="rId30"/>
    <p:sldId id="450" r:id="rId31"/>
    <p:sldId id="470" r:id="rId32"/>
    <p:sldId id="451" r:id="rId33"/>
    <p:sldId id="452" r:id="rId34"/>
    <p:sldId id="453" r:id="rId35"/>
    <p:sldId id="454" r:id="rId36"/>
    <p:sldId id="456" r:id="rId37"/>
    <p:sldId id="455" r:id="rId38"/>
    <p:sldId id="457" r:id="rId39"/>
    <p:sldId id="458" r:id="rId40"/>
    <p:sldId id="472" r:id="rId41"/>
    <p:sldId id="462" r:id="rId42"/>
    <p:sldId id="464" r:id="rId43"/>
    <p:sldId id="467" r:id="rId44"/>
    <p:sldId id="465" r:id="rId45"/>
    <p:sldId id="461" r:id="rId46"/>
    <p:sldId id="468" r:id="rId47"/>
    <p:sldId id="466" r:id="rId48"/>
    <p:sldId id="315" r:id="rId4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4D27"/>
    <a:srgbClr val="E61A23"/>
    <a:srgbClr val="EFEFE7"/>
    <a:srgbClr val="CD9F00"/>
    <a:srgbClr val="D5C8C6"/>
    <a:srgbClr val="8F8981"/>
    <a:srgbClr val="00909A"/>
    <a:srgbClr val="F54922"/>
    <a:srgbClr val="6D63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71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3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27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FFE4FE-C567-46DB-B46D-D6ADFF64F2F0}" type="datetimeFigureOut">
              <a:rPr lang="fr-FR" smtClean="0"/>
              <a:t>13/09/2024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09E45F-632C-49BB-91B2-F90D18F7E5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4454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24175-CE38-490D-B452-09A8D5674E78}" type="datetime1">
              <a:rPr lang="fr-FR" smtClean="0"/>
              <a:t>13/09/2024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7621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A60B-7A5C-4411-AE3B-B99CA2563AF3}" type="datetime1">
              <a:rPr lang="fr-FR" smtClean="0"/>
              <a:t>13/09/2024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0571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6B72C-E386-4D31-8491-E8A77B88CE01}" type="datetime1">
              <a:rPr lang="fr-FR" smtClean="0"/>
              <a:t>13/09/2024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5121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1DA4-D871-4F30-A88D-9927023B48E4}" type="datetime1">
              <a:rPr lang="fr-FR" smtClean="0"/>
              <a:t>13/09/2024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1552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94967-7C4D-4F0A-9297-68EF52B59C2C}" type="datetime1">
              <a:rPr lang="fr-FR" smtClean="0"/>
              <a:t>13/09/2024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8232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C440D-E22C-47F2-95CA-1DC6C0D590BE}" type="datetime1">
              <a:rPr lang="fr-FR" smtClean="0"/>
              <a:t>13/09/2024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1400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8184A-F81B-4312-B77D-7A15377DA745}" type="datetime1">
              <a:rPr lang="fr-FR" smtClean="0"/>
              <a:t>13/09/2024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6894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19603-DCF0-485A-948A-CE28833E688F}" type="datetime1">
              <a:rPr lang="fr-FR" smtClean="0"/>
              <a:t>13/09/2024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1864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76935-021D-4311-AE21-22D7CC7EBEAC}" type="datetime1">
              <a:rPr lang="fr-FR" smtClean="0"/>
              <a:t>13/09/2024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235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ED7312-FEE7-4026-98B9-4661E3EA63C0}" type="datetime1">
              <a:rPr lang="fr-FR" smtClean="0"/>
              <a:t>13/09/2024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615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50ABA-4A08-4E91-8E80-8563EC5DF6F4}" type="datetime1">
              <a:rPr lang="fr-FR" smtClean="0"/>
              <a:t>13/09/2024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5295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75599-8ED4-432F-A983-E60D3FE6FB5A}" type="datetime1">
              <a:rPr lang="fr-FR" smtClean="0"/>
              <a:t>13/09/2024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306E86-47BA-43A0-BC71-D402440BD28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6017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i.mines-stetienne.fr/cps2/course/tfsd/" TargetMode="External"/><Relationship Id="rId2" Type="http://schemas.openxmlformats.org/officeDocument/2006/relationships/hyperlink" Target="https://maxime.lefrancois.info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ci.mines-stetienne.fr/cps2/tfsd/" TargetMode="External"/><Relationship Id="rId2" Type="http://schemas.openxmlformats.org/officeDocument/2006/relationships/hyperlink" Target="https://maxime.lefrancois.info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i.mines-stetienne.fr/cps2/tfsd/" TargetMode="External"/><Relationship Id="rId2" Type="http://schemas.openxmlformats.org/officeDocument/2006/relationships/hyperlink" Target="https://maxime.lefrancois.info/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hyperlink" Target="https://docs.python.org/3/using/cmdline.html#envvar-PYTHONPATH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help.ubuntu.com/community/Repositories/Ubuntu" TargetMode="External"/><Relationship Id="rId2" Type="http://schemas.openxmlformats.org/officeDocument/2006/relationships/hyperlink" Target="https://wiki.debian.org/DebianRepository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s://npmjs.com/" TargetMode="External"/><Relationship Id="rId3" Type="http://schemas.openxmlformats.org/officeDocument/2006/relationships/image" Target="../media/image70.png"/><Relationship Id="rId7" Type="http://schemas.openxmlformats.org/officeDocument/2006/relationships/image" Target="../media/image71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ypi.org/" TargetMode="External"/><Relationship Id="rId5" Type="http://schemas.openxmlformats.org/officeDocument/2006/relationships/hyperlink" Target="https://search.maven.org/" TargetMode="External"/><Relationship Id="rId4" Type="http://schemas.openxmlformats.org/officeDocument/2006/relationships/hyperlink" Target="https://mvnrepository.com/" TargetMode="Externa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Homebrew_(package_management_software)" TargetMode="External"/><Relationship Id="rId13" Type="http://schemas.openxmlformats.org/officeDocument/2006/relationships/hyperlink" Target="https://en.wikipedia.org/wiki/Yum_(software)" TargetMode="External"/><Relationship Id="rId18" Type="http://schemas.openxmlformats.org/officeDocument/2006/relationships/hyperlink" Target="https://en.wikipedia.org/wiki/Pacman_package_manager" TargetMode="External"/><Relationship Id="rId3" Type="http://schemas.openxmlformats.org/officeDocument/2006/relationships/hyperlink" Target="https://en.wikipedia.org/wiki/Software_repository#cite_note-21" TargetMode="External"/><Relationship Id="rId7" Type="http://schemas.openxmlformats.org/officeDocument/2006/relationships/hyperlink" Target="https://en.wikipedia.org/wiki/Software_repository#cite_note-23" TargetMode="External"/><Relationship Id="rId12" Type="http://schemas.openxmlformats.org/officeDocument/2006/relationships/hyperlink" Target="https://en.wikipedia.org/wiki/Software_repository#cite_note-26" TargetMode="External"/><Relationship Id="rId17" Type="http://schemas.openxmlformats.org/officeDocument/2006/relationships/hyperlink" Target="https://en.wikipedia.org/wiki/Software_repository#cite_note-27" TargetMode="External"/><Relationship Id="rId2" Type="http://schemas.openxmlformats.org/officeDocument/2006/relationships/hyperlink" Target="https://en.wikipedia.org/wiki/Npm_(software)" TargetMode="External"/><Relationship Id="rId16" Type="http://schemas.openxmlformats.org/officeDocument/2006/relationships/hyperlink" Target="https://en.wikipedia.org/wiki/Red_Hat_Enterprise_Linux" TargetMode="External"/><Relationship Id="rId20" Type="http://schemas.openxmlformats.org/officeDocument/2006/relationships/hyperlink" Target="https://en.wikipedia.org/wiki/Software_repository#cite_note-2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APT_(software)" TargetMode="External"/><Relationship Id="rId11" Type="http://schemas.openxmlformats.org/officeDocument/2006/relationships/hyperlink" Target="https://en.wikipedia.org/wiki/Software_repository#cite_note-25" TargetMode="External"/><Relationship Id="rId5" Type="http://schemas.openxmlformats.org/officeDocument/2006/relationships/hyperlink" Target="https://en.wikipedia.org/wiki/Software_repository#cite_note-22" TargetMode="External"/><Relationship Id="rId15" Type="http://schemas.openxmlformats.org/officeDocument/2006/relationships/hyperlink" Target="https://en.wikipedia.org/wiki/Fedora_(operating_system)" TargetMode="External"/><Relationship Id="rId10" Type="http://schemas.openxmlformats.org/officeDocument/2006/relationships/hyperlink" Target="https://en.wikipedia.org/wiki/Vcpkg" TargetMode="External"/><Relationship Id="rId19" Type="http://schemas.openxmlformats.org/officeDocument/2006/relationships/hyperlink" Target="https://en.wikipedia.org/wiki/Arch_Linux" TargetMode="External"/><Relationship Id="rId4" Type="http://schemas.openxmlformats.org/officeDocument/2006/relationships/hyperlink" Target="https://en.wikipedia.org/wiki/Pip_(package_manager)" TargetMode="External"/><Relationship Id="rId9" Type="http://schemas.openxmlformats.org/officeDocument/2006/relationships/hyperlink" Target="https://en.wikipedia.org/wiki/Software_repository#cite_note-24" TargetMode="External"/><Relationship Id="rId14" Type="http://schemas.openxmlformats.org/officeDocument/2006/relationships/hyperlink" Target="https://en.wikipedia.org/wiki/DNF_(software)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packages.ubuntu.com/source/bionic/asciidoc" TargetMode="External"/><Relationship Id="rId2" Type="http://schemas.openxmlformats.org/officeDocument/2006/relationships/hyperlink" Target="https://mvnrepository.com/artifact/com.google.code.gson/gson/2.8.8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packaging.python.org/en/latest/flow/" TargetMode="External"/><Relationship Id="rId2" Type="http://schemas.openxmlformats.org/officeDocument/2006/relationships/hyperlink" Target="https://packaging.python.org/en/latest/specifications/core-metadata/#core-metadat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ackaging.python.org/en/latest/discussions/package-formats/" TargetMode="Externa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hyperlink" Target="https://calver.org/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hyperlink" Target="https://semver.org/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hyperlink" Target="https://semver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ci.mines-stetienne.fr/cps2/course/tfsd/" TargetMode="External"/><Relationship Id="rId2" Type="http://schemas.openxmlformats.org/officeDocument/2006/relationships/hyperlink" Target="https://maxime.lefrancois.info/" TargetMode="Externa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s://ci.mines-stetienne.fr/cps2/course/tfsd/course-2.html#_todo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8.jpe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Technological foundations of software development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Master your development environment and software dependencies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E1B8BD73-B42B-4E1D-B16D-3CDBDB3B260D}"/>
              </a:ext>
            </a:extLst>
          </p:cNvPr>
          <p:cNvSpPr txBox="1"/>
          <p:nvPr/>
        </p:nvSpPr>
        <p:spPr>
          <a:xfrm>
            <a:off x="100584" y="5903893"/>
            <a:ext cx="114993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ICM – Computer Science Major – Course unit on Technological foundations of computer science</a:t>
            </a:r>
          </a:p>
          <a:p>
            <a:r>
              <a:rPr lang="en-US" sz="1400" dirty="0"/>
              <a:t>M1 Cyber Physical and Social Systems – Course unit on CPS2 engineering and development, Part 2: Technological foundations of software development</a:t>
            </a:r>
          </a:p>
          <a:p>
            <a:r>
              <a:rPr lang="en-US" sz="1400" dirty="0"/>
              <a:t>Maxime </a:t>
            </a:r>
            <a:r>
              <a:rPr lang="en-US" sz="1400" dirty="0" err="1"/>
              <a:t>Lefrançois</a:t>
            </a:r>
            <a:r>
              <a:rPr lang="en-US" sz="1400" dirty="0"/>
              <a:t> </a:t>
            </a:r>
            <a:r>
              <a:rPr lang="en-US" sz="1400" dirty="0">
                <a:hlinkClick r:id="rId2"/>
              </a:rPr>
              <a:t>https://maxime-lefrancois.info</a:t>
            </a:r>
            <a:r>
              <a:rPr lang="en-US" sz="1400" dirty="0"/>
              <a:t> </a:t>
            </a:r>
          </a:p>
          <a:p>
            <a:r>
              <a:rPr lang="en-US" sz="1400" dirty="0"/>
              <a:t>online: </a:t>
            </a:r>
            <a:r>
              <a:rPr lang="en-US" sz="1400" dirty="0">
                <a:hlinkClick r:id="rId3"/>
              </a:rPr>
              <a:t>https://ci.mines-stetienne.fr/cps2/course/tfsd/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49005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1539" y="0"/>
            <a:ext cx="7260938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10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200010" y="6642556"/>
            <a:ext cx="272222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dirty="0"/>
              <a:t>https://www.slant.co/topics/9848/~arduino-ide-alternatives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0010" y="1036621"/>
            <a:ext cx="4349460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 large number of programming languages,</a:t>
            </a:r>
          </a:p>
          <a:p>
            <a:pPr algn="ctr"/>
            <a:r>
              <a:rPr lang="en-US" sz="2000" dirty="0"/>
              <a:t>A large number of IDEs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00010" y="2639260"/>
            <a:ext cx="4349460" cy="3416320"/>
            <a:chOff x="200010" y="2639260"/>
            <a:chExt cx="4349460" cy="3416320"/>
          </a:xfrm>
        </p:grpSpPr>
        <p:sp>
          <p:nvSpPr>
            <p:cNvPr id="8" name="TextBox 7"/>
            <p:cNvSpPr txBox="1"/>
            <p:nvPr/>
          </p:nvSpPr>
          <p:spPr>
            <a:xfrm>
              <a:off x="200010" y="2639260"/>
              <a:ext cx="4349460" cy="341632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3600" b="1" dirty="0" err="1"/>
                <a:t>Text</a:t>
              </a:r>
              <a:r>
                <a:rPr lang="fr-FR" sz="3600" b="1" dirty="0"/>
                <a:t> editor</a:t>
              </a:r>
            </a:p>
            <a:p>
              <a:pPr algn="ctr"/>
              <a:endParaRPr lang="fr-FR" sz="3600" b="1" dirty="0"/>
            </a:p>
            <a:p>
              <a:pPr algn="ctr"/>
              <a:r>
                <a:rPr lang="fr-FR" sz="3600" b="1" dirty="0"/>
                <a:t>    ? </a:t>
              </a:r>
            </a:p>
            <a:p>
              <a:pPr algn="ctr"/>
              <a:endParaRPr lang="fr-FR" sz="3600" b="1" dirty="0"/>
            </a:p>
            <a:p>
              <a:pPr algn="ctr"/>
              <a:endParaRPr lang="fr-FR" sz="3600" b="1" dirty="0"/>
            </a:p>
            <a:p>
              <a:pPr algn="ctr"/>
              <a:r>
                <a:rPr lang="fr-FR" sz="3600" b="1" dirty="0"/>
                <a:t>IDE</a:t>
              </a:r>
              <a:endParaRPr lang="fr-FR" sz="2800" b="1" dirty="0"/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2374740" y="3429000"/>
              <a:ext cx="0" cy="1752600"/>
            </a:xfrm>
            <a:prstGeom prst="straightConnector1">
              <a:avLst/>
            </a:prstGeom>
            <a:ln w="762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9947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51" y="1418528"/>
            <a:ext cx="3897854" cy="22373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TextBox 20"/>
          <p:cNvSpPr txBox="1"/>
          <p:nvPr/>
        </p:nvSpPr>
        <p:spPr>
          <a:xfrm>
            <a:off x="324415" y="3655886"/>
            <a:ext cx="26148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Formulaire to </a:t>
            </a:r>
            <a:r>
              <a:rPr lang="fr-FR" sz="1000" dirty="0" err="1"/>
              <a:t>edit</a:t>
            </a:r>
            <a:r>
              <a:rPr lang="fr-FR" sz="1000" dirty="0"/>
              <a:t> an XML document in Eclipse</a:t>
            </a:r>
          </a:p>
        </p:txBody>
      </p:sp>
      <p:pic>
        <p:nvPicPr>
          <p:cNvPr id="14340" name="Picture 4" descr="Get Started with IoT Visual Wiring Tool – Node-RE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70" y="4073068"/>
            <a:ext cx="4705804" cy="25097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1131" y="4177793"/>
            <a:ext cx="3166855" cy="24050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6767495" y="6582831"/>
            <a:ext cx="31518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Visual programming for learning to program with Scratch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557000" cy="1325563"/>
          </a:xfrm>
        </p:spPr>
        <p:txBody>
          <a:bodyPr/>
          <a:lstStyle/>
          <a:p>
            <a:r>
              <a:rPr lang="en-US"/>
              <a:t>Visual programming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11</a:t>
            </a:fld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38200" y="168764"/>
            <a:ext cx="23781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/>
              <a:t>Types of </a:t>
            </a:r>
            <a:r>
              <a:rPr lang="fr-FR" sz="3200" dirty="0" err="1"/>
              <a:t>IDEs</a:t>
            </a:r>
            <a:endParaRPr lang="fr-FR" sz="3200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3970" y="6582831"/>
            <a:ext cx="20489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Visual </a:t>
            </a:r>
            <a:r>
              <a:rPr lang="fr-FR" sz="1000" dirty="0" err="1"/>
              <a:t>programming</a:t>
            </a:r>
            <a:r>
              <a:rPr lang="fr-FR" sz="1000" dirty="0"/>
              <a:t> </a:t>
            </a:r>
            <a:r>
              <a:rPr lang="fr-FR" sz="1000" dirty="0" err="1"/>
              <a:t>with</a:t>
            </a:r>
            <a:r>
              <a:rPr lang="fr-FR" sz="1000" dirty="0"/>
              <a:t> Node-RED</a:t>
            </a:r>
          </a:p>
        </p:txBody>
      </p:sp>
      <p:pic>
        <p:nvPicPr>
          <p:cNvPr id="20482" name="Picture 2" descr="Android Studio 2.2 en version finale : Nougat, interfaces et performanc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1131" y="1345740"/>
            <a:ext cx="4256644" cy="238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871131" y="3728673"/>
            <a:ext cx="23567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Interface </a:t>
            </a:r>
            <a:r>
              <a:rPr lang="fr-FR" sz="1000" dirty="0" err="1"/>
              <a:t>programing</a:t>
            </a:r>
            <a:r>
              <a:rPr lang="fr-FR" sz="1000" dirty="0"/>
              <a:t> </a:t>
            </a:r>
            <a:r>
              <a:rPr lang="fr-FR" sz="1000" dirty="0" err="1"/>
              <a:t>with</a:t>
            </a:r>
            <a:r>
              <a:rPr lang="fr-FR" sz="1000" dirty="0"/>
              <a:t> Android Studio</a:t>
            </a:r>
          </a:p>
        </p:txBody>
      </p:sp>
    </p:spTree>
    <p:extLst>
      <p:ext uri="{BB962C8B-B14F-4D97-AF65-F5344CB8AC3E}">
        <p14:creationId xmlns:p14="http://schemas.microsoft.com/office/powerpoint/2010/main" val="243071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557000" cy="1325563"/>
          </a:xfrm>
        </p:spPr>
        <p:txBody>
          <a:bodyPr/>
          <a:lstStyle/>
          <a:p>
            <a:r>
              <a:rPr lang="fr-FR" dirty="0"/>
              <a:t>Web 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12</a:t>
            </a:fld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38200" y="168764"/>
            <a:ext cx="23781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/>
              <a:t>Types of </a:t>
            </a:r>
            <a:r>
              <a:rPr lang="fr-FR" sz="3200" dirty="0" err="1"/>
              <a:t>IDEs</a:t>
            </a:r>
            <a:endParaRPr lang="fr-FR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243115" y="6611779"/>
            <a:ext cx="76976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err="1"/>
              <a:t>Eclipse</a:t>
            </a:r>
            <a:r>
              <a:rPr lang="fr-FR" sz="1000" dirty="0"/>
              <a:t> Che</a:t>
            </a:r>
          </a:p>
        </p:txBody>
      </p:sp>
      <p:pic>
        <p:nvPicPr>
          <p:cNvPr id="21506" name="Picture 2" descr="Eclipse Che | Exte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3" r="10595"/>
          <a:stretch/>
        </p:blipFill>
        <p:spPr bwMode="auto">
          <a:xfrm>
            <a:off x="243115" y="3400847"/>
            <a:ext cx="5781352" cy="3210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6700" y="3153041"/>
            <a:ext cx="4503057" cy="345517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616700" y="6608217"/>
            <a:ext cx="5597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err="1"/>
              <a:t>jsfiddle</a:t>
            </a:r>
            <a:endParaRPr lang="fr-FR" sz="1000" dirty="0"/>
          </a:p>
        </p:txBody>
      </p:sp>
      <p:sp>
        <p:nvSpPr>
          <p:cNvPr id="17" name="Rectangle 16"/>
          <p:cNvSpPr/>
          <p:nvPr/>
        </p:nvSpPr>
        <p:spPr>
          <a:xfrm>
            <a:off x="838200" y="1521825"/>
            <a:ext cx="2779222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err="1"/>
              <a:t>Actually</a:t>
            </a:r>
            <a:r>
              <a:rPr lang="fr-FR" sz="2000" dirty="0"/>
              <a:t> to </a:t>
            </a:r>
            <a:r>
              <a:rPr lang="fr-FR" sz="2000" dirty="0" err="1"/>
              <a:t>produce</a:t>
            </a:r>
            <a:r>
              <a:rPr lang="fr-FR" sz="2000" dirty="0"/>
              <a:t> code</a:t>
            </a:r>
          </a:p>
          <a:p>
            <a:pPr marL="342900" indent="-342900">
              <a:buFontTx/>
              <a:buChar char="-"/>
            </a:pPr>
            <a:r>
              <a:rPr lang="fr-FR" sz="2000" dirty="0" err="1"/>
              <a:t>Eclipse</a:t>
            </a:r>
            <a:r>
              <a:rPr lang="fr-FR" sz="2000" dirty="0"/>
              <a:t> Che</a:t>
            </a:r>
          </a:p>
          <a:p>
            <a:pPr marL="342900" indent="-342900">
              <a:buFontTx/>
              <a:buChar char="-"/>
            </a:pPr>
            <a:r>
              <a:rPr lang="fr-FR" sz="2000" dirty="0" err="1"/>
              <a:t>CodeAnywhere</a:t>
            </a:r>
            <a:endParaRPr lang="fr-FR" sz="2000" dirty="0"/>
          </a:p>
          <a:p>
            <a:pPr marL="342900" indent="-342900">
              <a:buFontTx/>
              <a:buChar char="-"/>
            </a:pPr>
            <a:r>
              <a:rPr lang="fr-FR" sz="2000" dirty="0" err="1"/>
              <a:t>Replit</a:t>
            </a:r>
            <a:endParaRPr lang="fr-FR" sz="2000" dirty="0"/>
          </a:p>
          <a:p>
            <a:pPr marL="342900" indent="-342900">
              <a:buFontTx/>
              <a:buChar char="-"/>
            </a:pPr>
            <a:r>
              <a:rPr lang="fr-FR" sz="2000" dirty="0"/>
              <a:t>Cloud9 IDE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616700" y="1521825"/>
            <a:ext cx="355994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dirty="0" err="1"/>
              <a:t>Playgrounds</a:t>
            </a:r>
            <a:r>
              <a:rPr lang="fr-FR" sz="2000" dirty="0"/>
              <a:t> and </a:t>
            </a:r>
            <a:r>
              <a:rPr lang="fr-FR" sz="2000" dirty="0" err="1"/>
              <a:t>snippet</a:t>
            </a:r>
            <a:r>
              <a:rPr lang="fr-FR" sz="2000" dirty="0"/>
              <a:t> sharing</a:t>
            </a:r>
          </a:p>
          <a:p>
            <a:pPr marL="342900" indent="-342900">
              <a:buFontTx/>
              <a:buChar char="-"/>
            </a:pPr>
            <a:r>
              <a:rPr lang="fr-FR" sz="2000" dirty="0"/>
              <a:t>codesandbox.io </a:t>
            </a:r>
          </a:p>
          <a:p>
            <a:pPr marL="342900" indent="-342900">
              <a:buFontTx/>
              <a:buChar char="-"/>
            </a:pPr>
            <a:r>
              <a:rPr lang="fr-FR" sz="2000" dirty="0"/>
              <a:t>codechef.com</a:t>
            </a:r>
          </a:p>
          <a:p>
            <a:pPr marL="342900" indent="-342900">
              <a:buFontTx/>
              <a:buChar char="-"/>
            </a:pPr>
            <a:r>
              <a:rPr lang="fr-FR" sz="2000" dirty="0"/>
              <a:t>jsfiddle.com</a:t>
            </a:r>
          </a:p>
          <a:p>
            <a:pPr marL="342900" indent="-342900">
              <a:buFontTx/>
              <a:buChar char="-"/>
            </a:pPr>
            <a:r>
              <a:rPr lang="fr-FR" sz="2000" dirty="0"/>
              <a:t>ideone.com</a:t>
            </a:r>
          </a:p>
          <a:p>
            <a:pPr marL="342900" indent="-342900">
              <a:buFontTx/>
              <a:buChar char="-"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731429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Undo - </a:t>
            </a:r>
            <a:r>
              <a:rPr lang="fr-FR" dirty="0" err="1"/>
              <a:t>redo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13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838200" y="1521825"/>
            <a:ext cx="269067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Stack of edits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Unsaved changes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42965" y="5148641"/>
            <a:ext cx="204094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err="1"/>
              <a:t>Stupid</a:t>
            </a:r>
            <a:r>
              <a:rPr lang="fr-FR" sz="1050" dirty="0"/>
              <a:t> Undo – </a:t>
            </a:r>
            <a:r>
              <a:rPr lang="fr-FR" sz="1050" dirty="0" err="1"/>
              <a:t>Redo</a:t>
            </a:r>
            <a:r>
              <a:rPr lang="fr-FR" sz="1050" dirty="0"/>
              <a:t> </a:t>
            </a:r>
            <a:r>
              <a:rPr lang="fr-FR" sz="1050" dirty="0" err="1"/>
              <a:t>with</a:t>
            </a:r>
            <a:r>
              <a:rPr lang="fr-FR" sz="1050" dirty="0"/>
              <a:t> Notepad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96000" y="5148641"/>
            <a:ext cx="335861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Unsaved files are available when you reopen Sublime Text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65" y="3121108"/>
            <a:ext cx="4858570" cy="20275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194" name="Picture 2" descr="Unsaved tab labels should preview text instead of &amp;quot;Untitled-#&amp;quot; · Issue  #37414 · microsoft/vscode · GitHu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500462"/>
            <a:ext cx="5661025" cy="264817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F66A769-BEE8-41EE-A9DF-21B194094851}"/>
              </a:ext>
            </a:extLst>
          </p:cNvPr>
          <p:cNvSpPr/>
          <p:nvPr/>
        </p:nvSpPr>
        <p:spPr>
          <a:xfrm>
            <a:off x="838200" y="168764"/>
            <a:ext cx="35768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/>
              <a:t>Text editors features</a:t>
            </a:r>
            <a:endParaRPr lang="en-US" sz="32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471003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Find</a:t>
            </a:r>
            <a:r>
              <a:rPr lang="fr-FR" dirty="0"/>
              <a:t> - Replace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14</a:t>
            </a:fld>
            <a:endParaRPr lang="fr-FR"/>
          </a:p>
        </p:txBody>
      </p:sp>
      <p:sp>
        <p:nvSpPr>
          <p:cNvPr id="5" name="TextBox 4"/>
          <p:cNvSpPr txBox="1"/>
          <p:nvPr/>
        </p:nvSpPr>
        <p:spPr>
          <a:xfrm>
            <a:off x="8091308" y="5213899"/>
            <a:ext cx="165622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err="1"/>
              <a:t>Find</a:t>
            </a:r>
            <a:r>
              <a:rPr lang="fr-FR" sz="1050" dirty="0"/>
              <a:t> – Replace </a:t>
            </a:r>
            <a:r>
              <a:rPr lang="fr-FR" sz="1050" dirty="0" err="1"/>
              <a:t>with</a:t>
            </a:r>
            <a:r>
              <a:rPr lang="fr-FR" sz="1050" dirty="0"/>
              <a:t> Eclipse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91864" y="5460984"/>
            <a:ext cx="198644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err="1"/>
              <a:t>Find</a:t>
            </a:r>
            <a:r>
              <a:rPr lang="fr-FR" sz="1050" dirty="0"/>
              <a:t> – Replace </a:t>
            </a:r>
            <a:r>
              <a:rPr lang="fr-FR" sz="1050" dirty="0" err="1"/>
              <a:t>with</a:t>
            </a:r>
            <a:r>
              <a:rPr lang="fr-FR" sz="1050" dirty="0"/>
              <a:t> Sublime </a:t>
            </a:r>
            <a:r>
              <a:rPr lang="fr-FR" sz="1050" dirty="0" err="1"/>
              <a:t>Text</a:t>
            </a:r>
            <a:endParaRPr lang="fr-FR" sz="105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864" y="2865981"/>
            <a:ext cx="4918510" cy="25950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1308" y="1622473"/>
            <a:ext cx="2562583" cy="359142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9766" y="6004122"/>
            <a:ext cx="7592485" cy="5144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2539766" y="6512093"/>
            <a:ext cx="192392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err="1"/>
              <a:t>Find</a:t>
            </a:r>
            <a:r>
              <a:rPr lang="fr-FR" sz="1050" dirty="0"/>
              <a:t> – Replace </a:t>
            </a:r>
            <a:r>
              <a:rPr lang="fr-FR" sz="1050" dirty="0" err="1"/>
              <a:t>with</a:t>
            </a:r>
            <a:r>
              <a:rPr lang="fr-FR" sz="1050" dirty="0"/>
              <a:t> </a:t>
            </a:r>
            <a:r>
              <a:rPr lang="fr-FR" sz="1050" dirty="0" err="1"/>
              <a:t>IntelliJ</a:t>
            </a:r>
            <a:r>
              <a:rPr lang="fr-FR" sz="1050" dirty="0"/>
              <a:t> IDEA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38200" y="1751511"/>
            <a:ext cx="47323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In file or set of files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With REGEX - Regular expressions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8F12F1-A07D-4E99-89ED-260A34456441}"/>
              </a:ext>
            </a:extLst>
          </p:cNvPr>
          <p:cNvSpPr/>
          <p:nvPr/>
        </p:nvSpPr>
        <p:spPr>
          <a:xfrm>
            <a:off x="838200" y="168764"/>
            <a:ext cx="35768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/>
              <a:t>Text editors features</a:t>
            </a:r>
            <a:endParaRPr lang="en-US" sz="32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18158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Chercher – Remplacer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15</a:t>
            </a:fld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38200" y="168764"/>
            <a:ext cx="63437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/>
              <a:t>Fonctionnalités des </a:t>
            </a:r>
            <a:r>
              <a:rPr lang="fr-FR" sz="3200" dirty="0" err="1"/>
              <a:t>Editeurs</a:t>
            </a:r>
            <a:r>
              <a:rPr lang="fr-FR" sz="3200" dirty="0"/>
              <a:t> de Texte</a:t>
            </a:r>
            <a:endParaRPr lang="fr-FR" sz="3200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8764"/>
            <a:ext cx="9925618" cy="67214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73083" y="6475254"/>
            <a:ext cx="156966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/>
              <a:t>https://devhints.io/regexp</a:t>
            </a:r>
          </a:p>
        </p:txBody>
      </p:sp>
    </p:spTree>
    <p:extLst>
      <p:ext uri="{BB962C8B-B14F-4D97-AF65-F5344CB8AC3E}">
        <p14:creationId xmlns:p14="http://schemas.microsoft.com/office/powerpoint/2010/main" val="2168078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557000" cy="1325563"/>
          </a:xfrm>
        </p:spPr>
        <p:txBody>
          <a:bodyPr/>
          <a:lstStyle/>
          <a:p>
            <a:r>
              <a:rPr lang="fr-FR" dirty="0"/>
              <a:t>Source code </a:t>
            </a:r>
            <a:r>
              <a:rPr lang="fr-FR" dirty="0" err="1"/>
              <a:t>generation</a:t>
            </a:r>
            <a:r>
              <a:rPr lang="fr-FR" dirty="0"/>
              <a:t> </a:t>
            </a:r>
            <a:r>
              <a:rPr lang="fr-FR" dirty="0" err="1"/>
              <a:t>snippets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16</a:t>
            </a:fld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38200" y="168764"/>
            <a:ext cx="35768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/>
              <a:t>Text editors features</a:t>
            </a:r>
            <a:endParaRPr lang="en-US" sz="320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1924" y="2670492"/>
            <a:ext cx="4894943" cy="23978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8705924" y="5068353"/>
            <a:ext cx="26645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Adding the main method with autocompletion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2586" y="3607641"/>
            <a:ext cx="4683338" cy="30041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4022586" y="6611779"/>
            <a:ext cx="39308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Generation of frequent methods getters, setters, </a:t>
            </a:r>
            <a:r>
              <a:rPr lang="en-US" sz="1000" dirty="0" err="1"/>
              <a:t>hashCode</a:t>
            </a:r>
            <a:r>
              <a:rPr lang="en-US" sz="1000" dirty="0"/>
              <a:t>, equals, etc.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736" y="1555225"/>
            <a:ext cx="3887850" cy="46283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134736" y="6214607"/>
            <a:ext cx="11079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File </a:t>
            </a:r>
            <a:r>
              <a:rPr lang="fr-FR" sz="1000" dirty="0" err="1"/>
              <a:t>creation</a:t>
            </a:r>
            <a:r>
              <a:rPr lang="fr-FR" sz="1000" dirty="0"/>
              <a:t> </a:t>
            </a:r>
            <a:r>
              <a:rPr lang="fr-FR" sz="1000" dirty="0" err="1"/>
              <a:t>form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42033651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557000" cy="1325563"/>
          </a:xfrm>
        </p:spPr>
        <p:txBody>
          <a:bodyPr/>
          <a:lstStyle/>
          <a:p>
            <a:r>
              <a:rPr lang="en-US" dirty="0"/>
              <a:t>Version control and file comparison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17</a:t>
            </a:fld>
            <a:endParaRPr lang="fr-FR"/>
          </a:p>
        </p:txBody>
      </p:sp>
      <p:pic>
        <p:nvPicPr>
          <p:cNvPr id="10" name="Picture 2" descr="Change Colours In Eclipse Diff - Stack Overflo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846" y="3408204"/>
            <a:ext cx="5833879" cy="32035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808846" y="6611779"/>
            <a:ext cx="15023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err="1"/>
              <a:t>Comparing</a:t>
            </a:r>
            <a:r>
              <a:rPr lang="fr-FR" sz="1000" dirty="0"/>
              <a:t> files in Eclipse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435" y="4833719"/>
            <a:ext cx="4722250" cy="17780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179435" y="6611779"/>
            <a:ext cx="15712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Integration of git in Eclipse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9435" y="4532061"/>
            <a:ext cx="16466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Historique local avec </a:t>
            </a:r>
            <a:r>
              <a:rPr lang="fr-FR" sz="1000" dirty="0" err="1"/>
              <a:t>Eclipse</a:t>
            </a:r>
            <a:endParaRPr lang="fr-FR" sz="1000" dirty="0"/>
          </a:p>
        </p:txBody>
      </p:sp>
      <p:pic>
        <p:nvPicPr>
          <p:cNvPr id="14338" name="Picture 2" descr="Eclipse Local History &amp;amp; Quick Diff | MCU on Eclip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35" y="3239433"/>
            <a:ext cx="2878090" cy="131427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838200" y="1751511"/>
            <a:ext cx="557973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Local history,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Version Control System (VCS) integration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File comparison utilities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0048409-E85A-4ABF-B032-3B53D9915550}"/>
              </a:ext>
            </a:extLst>
          </p:cNvPr>
          <p:cNvSpPr/>
          <p:nvPr/>
        </p:nvSpPr>
        <p:spPr>
          <a:xfrm>
            <a:off x="838200" y="168764"/>
            <a:ext cx="22027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IDE features</a:t>
            </a:r>
          </a:p>
        </p:txBody>
      </p:sp>
    </p:spTree>
    <p:extLst>
      <p:ext uri="{BB962C8B-B14F-4D97-AF65-F5344CB8AC3E}">
        <p14:creationId xmlns:p14="http://schemas.microsoft.com/office/powerpoint/2010/main" val="1067530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Syntax</a:t>
            </a:r>
            <a:r>
              <a:rPr lang="fr-FR" dirty="0"/>
              <a:t> </a:t>
            </a:r>
            <a:r>
              <a:rPr lang="fr-FR" dirty="0" err="1"/>
              <a:t>highlighting</a:t>
            </a:r>
            <a:r>
              <a:rPr lang="fr-FR" dirty="0"/>
              <a:t> and validation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18</a:t>
            </a:fld>
            <a:endParaRPr lang="fr-FR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7110" y="2257280"/>
            <a:ext cx="4819650" cy="30623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3397110" y="5319585"/>
            <a:ext cx="22156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syntax highlighting with Sublime Text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9263602" y="588055"/>
            <a:ext cx="1250183" cy="5950857"/>
            <a:chOff x="8025402" y="1084060"/>
            <a:chExt cx="1470675" cy="700039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25402" y="1084060"/>
              <a:ext cx="1465577" cy="556602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25402" y="6538912"/>
              <a:ext cx="1470675" cy="154554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16" name="TextBox 15"/>
          <p:cNvSpPr txBox="1"/>
          <p:nvPr/>
        </p:nvSpPr>
        <p:spPr>
          <a:xfrm>
            <a:off x="9149368" y="6517141"/>
            <a:ext cx="158248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err="1"/>
              <a:t>list</a:t>
            </a:r>
            <a:r>
              <a:rPr lang="fr-FR" sz="1050" dirty="0"/>
              <a:t> of </a:t>
            </a:r>
            <a:r>
              <a:rPr lang="fr-FR" sz="1050" dirty="0" err="1"/>
              <a:t>available</a:t>
            </a:r>
            <a:r>
              <a:rPr lang="fr-FR" sz="1050" dirty="0"/>
              <a:t> </a:t>
            </a:r>
            <a:r>
              <a:rPr lang="fr-FR" sz="1050" dirty="0" err="1"/>
              <a:t>grammars</a:t>
            </a:r>
            <a:endParaRPr lang="fr-FR" sz="1050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8134350" y="5414260"/>
            <a:ext cx="1024164" cy="9720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964" y="5679218"/>
            <a:ext cx="5782482" cy="7716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7" name="TextBox 26"/>
          <p:cNvSpPr txBox="1"/>
          <p:nvPr/>
        </p:nvSpPr>
        <p:spPr>
          <a:xfrm>
            <a:off x="344630" y="6450851"/>
            <a:ext cx="1790875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err="1"/>
              <a:t>Syntax</a:t>
            </a:r>
            <a:r>
              <a:rPr lang="fr-FR" sz="1050" dirty="0"/>
              <a:t> validation </a:t>
            </a:r>
            <a:r>
              <a:rPr lang="fr-FR" sz="1050" dirty="0" err="1"/>
              <a:t>with</a:t>
            </a:r>
            <a:r>
              <a:rPr lang="fr-FR" sz="1050" dirty="0"/>
              <a:t> Eclipse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838200" y="1751511"/>
            <a:ext cx="308687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Tx/>
              <a:buChar char="-"/>
            </a:pPr>
            <a:r>
              <a:rPr lang="fr-FR" sz="2400" dirty="0"/>
              <a:t>Warnings and </a:t>
            </a:r>
            <a:r>
              <a:rPr lang="fr-FR" sz="2400" dirty="0" err="1"/>
              <a:t>errors</a:t>
            </a:r>
            <a:endParaRPr lang="fr-FR" sz="2400" dirty="0"/>
          </a:p>
          <a:p>
            <a:pPr marL="342900" indent="-342900">
              <a:buFontTx/>
              <a:buChar char="-"/>
            </a:pPr>
            <a:r>
              <a:rPr lang="fr-FR" sz="2400" dirty="0"/>
              <a:t>Linter</a:t>
            </a:r>
          </a:p>
          <a:p>
            <a:pPr marL="342900" indent="-342900">
              <a:buFontTx/>
              <a:buChar char="-"/>
            </a:pPr>
            <a:r>
              <a:rPr lang="fr-FR" sz="2400" dirty="0"/>
              <a:t>Quick fixes</a:t>
            </a:r>
          </a:p>
          <a:p>
            <a:pPr marL="342900" indent="-342900">
              <a:buFontTx/>
              <a:buChar char="-"/>
            </a:pPr>
            <a:endParaRPr lang="fr-FR" sz="2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9CE2E12-8F69-412F-A871-6943D5CD1DFB}"/>
              </a:ext>
            </a:extLst>
          </p:cNvPr>
          <p:cNvSpPr/>
          <p:nvPr/>
        </p:nvSpPr>
        <p:spPr>
          <a:xfrm>
            <a:off x="838200" y="168764"/>
            <a:ext cx="22027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IDE features</a:t>
            </a:r>
          </a:p>
        </p:txBody>
      </p:sp>
    </p:spTree>
    <p:extLst>
      <p:ext uri="{BB962C8B-B14F-4D97-AF65-F5344CB8AC3E}">
        <p14:creationId xmlns:p14="http://schemas.microsoft.com/office/powerpoint/2010/main" val="28689813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Code </a:t>
            </a:r>
            <a:r>
              <a:rPr lang="fr-FR" dirty="0" err="1"/>
              <a:t>completion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19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838200" y="1521825"/>
            <a:ext cx="61193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More or less intelligent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Based on current project or external libraries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905" y="2538407"/>
            <a:ext cx="7287985" cy="40005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1755905" y="6575811"/>
            <a:ext cx="25378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/>
              <a:t>CTRL+SPACE: </a:t>
            </a:r>
            <a:r>
              <a:rPr lang="fr-FR" sz="1050" dirty="0" err="1"/>
              <a:t>Auto-completion</a:t>
            </a:r>
            <a:r>
              <a:rPr lang="fr-FR" sz="1050" dirty="0"/>
              <a:t> </a:t>
            </a:r>
            <a:r>
              <a:rPr lang="fr-FR" sz="1050" dirty="0" err="1"/>
              <a:t>with</a:t>
            </a:r>
            <a:r>
              <a:rPr lang="fr-FR" sz="1050" dirty="0"/>
              <a:t> Eclipse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F4CBC8-7288-4179-910C-6F9DD44B6C81}"/>
              </a:ext>
            </a:extLst>
          </p:cNvPr>
          <p:cNvSpPr/>
          <p:nvPr/>
        </p:nvSpPr>
        <p:spPr>
          <a:xfrm>
            <a:off x="838200" y="168764"/>
            <a:ext cx="22027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IDE features</a:t>
            </a:r>
          </a:p>
        </p:txBody>
      </p:sp>
    </p:spTree>
    <p:extLst>
      <p:ext uri="{BB962C8B-B14F-4D97-AF65-F5344CB8AC3E}">
        <p14:creationId xmlns:p14="http://schemas.microsoft.com/office/powerpoint/2010/main" val="2573661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of the session</a:t>
            </a:r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1982726"/>
            <a:ext cx="10515600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Ensure that you are familiar with integrated development environments, as well as the use of dependencies on external versioned libraries.</a:t>
            </a:r>
            <a:endParaRPr lang="fr-FR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179055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Text</a:t>
            </a:r>
            <a:r>
              <a:rPr lang="fr-FR" dirty="0"/>
              <a:t> </a:t>
            </a:r>
            <a:r>
              <a:rPr lang="fr-FR" dirty="0" err="1"/>
              <a:t>formatting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20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838200" y="1521825"/>
            <a:ext cx="397762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Automatic line feed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Auto-indentation tab/space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Comment/uncomment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770387" y="6102434"/>
            <a:ext cx="106952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/>
              <a:t>Case conversion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b="21910"/>
          <a:stretch/>
        </p:blipFill>
        <p:spPr>
          <a:xfrm>
            <a:off x="4352978" y="3071059"/>
            <a:ext cx="3362845" cy="30313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4352978" y="6102434"/>
            <a:ext cx="245131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/>
              <a:t>Comment/</a:t>
            </a:r>
            <a:r>
              <a:rPr lang="fr-FR" sz="1050" dirty="0" err="1"/>
              <a:t>uncomment</a:t>
            </a:r>
            <a:r>
              <a:rPr lang="fr-FR" sz="1050" dirty="0"/>
              <a:t> </a:t>
            </a:r>
            <a:r>
              <a:rPr lang="fr-FR" sz="1050" dirty="0" err="1"/>
              <a:t>with</a:t>
            </a:r>
            <a:r>
              <a:rPr lang="fr-FR" sz="1050" dirty="0"/>
              <a:t> Sublime </a:t>
            </a:r>
            <a:r>
              <a:rPr lang="fr-FR" sz="1050" dirty="0" err="1"/>
              <a:t>Text</a:t>
            </a:r>
            <a:endParaRPr lang="fr-FR" sz="105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1891" y="3107597"/>
            <a:ext cx="3230651" cy="29948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405" y="2983841"/>
            <a:ext cx="3737505" cy="311859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418114" y="6102434"/>
            <a:ext cx="153760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/>
              <a:t>Tab vs </a:t>
            </a:r>
            <a:r>
              <a:rPr lang="fr-FR" sz="1050" dirty="0" err="1"/>
              <a:t>space</a:t>
            </a:r>
            <a:r>
              <a:rPr lang="fr-FR" sz="1050" dirty="0"/>
              <a:t> indentation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8BFC330-48C8-4E22-ABC6-C0942D2F8F92}"/>
              </a:ext>
            </a:extLst>
          </p:cNvPr>
          <p:cNvSpPr/>
          <p:nvPr/>
        </p:nvSpPr>
        <p:spPr>
          <a:xfrm>
            <a:off x="838200" y="168764"/>
            <a:ext cx="22027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IDE features</a:t>
            </a:r>
          </a:p>
        </p:txBody>
      </p:sp>
    </p:spTree>
    <p:extLst>
      <p:ext uri="{BB962C8B-B14F-4D97-AF65-F5344CB8AC3E}">
        <p14:creationId xmlns:p14="http://schemas.microsoft.com/office/powerpoint/2010/main" val="31345900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Refactoring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21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838200" y="1521825"/>
            <a:ext cx="677467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Replacement of an identifier in the whole project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identifier of variable, method, class, ...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Change package of a java class, ...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8200" y="6467559"/>
            <a:ext cx="205056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Refactoring with IntelliJ: SHIFT+F6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298" y="3483890"/>
            <a:ext cx="4891906" cy="29836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3461" y="2790519"/>
            <a:ext cx="5613668" cy="16769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6473461" y="4468364"/>
            <a:ext cx="263726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in line refactoring with Eclipse: ALT+SHIFT+R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3461" y="4791398"/>
            <a:ext cx="3395119" cy="16761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6473461" y="6467559"/>
            <a:ext cx="192071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moving a Java class with Eclipse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33D70C3-F482-4A9C-9267-D2561C472D92}"/>
              </a:ext>
            </a:extLst>
          </p:cNvPr>
          <p:cNvSpPr/>
          <p:nvPr/>
        </p:nvSpPr>
        <p:spPr>
          <a:xfrm>
            <a:off x="838200" y="168764"/>
            <a:ext cx="22027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IDE features</a:t>
            </a:r>
          </a:p>
        </p:txBody>
      </p:sp>
    </p:spTree>
    <p:extLst>
      <p:ext uri="{BB962C8B-B14F-4D97-AF65-F5344CB8AC3E}">
        <p14:creationId xmlns:p14="http://schemas.microsoft.com/office/powerpoint/2010/main" val="27487444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Refactoring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22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838200" y="1521825"/>
            <a:ext cx="677467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Replacement of an identifier in the whole project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identifier of variable, method, class, ...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Change package of a java class, ...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231753" y="6467559"/>
            <a:ext cx="153439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err="1"/>
              <a:t>Refactor</a:t>
            </a:r>
            <a:r>
              <a:rPr lang="fr-FR" sz="1050" dirty="0"/>
              <a:t> menu in Eclipse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1753" y="84918"/>
            <a:ext cx="3391373" cy="638264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6874" y="3095238"/>
            <a:ext cx="2324424" cy="33723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TextBox 16"/>
          <p:cNvSpPr txBox="1"/>
          <p:nvPr/>
        </p:nvSpPr>
        <p:spPr>
          <a:xfrm>
            <a:off x="3496874" y="6467559"/>
            <a:ext cx="151035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err="1"/>
              <a:t>Refactor</a:t>
            </a:r>
            <a:r>
              <a:rPr lang="fr-FR" sz="1050" dirty="0"/>
              <a:t> menu in </a:t>
            </a:r>
            <a:r>
              <a:rPr lang="fr-FR" sz="1050" dirty="0" err="1"/>
              <a:t>IntelliJ</a:t>
            </a:r>
            <a:endParaRPr lang="fr-FR" sz="105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6D03DB9-B6ED-4063-99FF-9DE9E67FA4FF}"/>
              </a:ext>
            </a:extLst>
          </p:cNvPr>
          <p:cNvSpPr/>
          <p:nvPr/>
        </p:nvSpPr>
        <p:spPr>
          <a:xfrm>
            <a:off x="838200" y="168764"/>
            <a:ext cx="22027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IDE features</a:t>
            </a:r>
          </a:p>
        </p:txBody>
      </p:sp>
    </p:spTree>
    <p:extLst>
      <p:ext uri="{BB962C8B-B14F-4D97-AF65-F5344CB8AC3E}">
        <p14:creationId xmlns:p14="http://schemas.microsoft.com/office/powerpoint/2010/main" val="39163817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Analysis</a:t>
            </a:r>
            <a:r>
              <a:rPr lang="fr-FR" dirty="0"/>
              <a:t> and Navigation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23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838200" y="1521825"/>
            <a:ext cx="60659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err="1"/>
              <a:t>CTRL+click</a:t>
            </a:r>
            <a:r>
              <a:rPr lang="en-US" sz="2400" dirty="0"/>
              <a:t> to navigate to the declaration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Viewing the hierarchy, viewing the members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3518" y="636073"/>
            <a:ext cx="3210663" cy="54740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8463518" y="6110129"/>
            <a:ext cx="36760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err="1"/>
              <a:t>Eclipse</a:t>
            </a:r>
            <a:r>
              <a:rPr lang="fr-FR" sz="1000" dirty="0"/>
              <a:t> Type </a:t>
            </a:r>
            <a:r>
              <a:rPr lang="fr-FR" sz="1000" dirty="0" err="1"/>
              <a:t>Hierarchy</a:t>
            </a:r>
            <a:r>
              <a:rPr lang="fr-FR" sz="1000" dirty="0"/>
              <a:t> and </a:t>
            </a:r>
            <a:r>
              <a:rPr lang="fr-FR" sz="1000" dirty="0" err="1"/>
              <a:t>navigator</a:t>
            </a:r>
            <a:r>
              <a:rPr lang="fr-FR" sz="1000" dirty="0"/>
              <a:t> pane - open for a class </a:t>
            </a:r>
            <a:r>
              <a:rPr lang="fr-FR" sz="1000" dirty="0" err="1"/>
              <a:t>with</a:t>
            </a:r>
            <a:r>
              <a:rPr lang="fr-FR" sz="1000" dirty="0"/>
              <a:t> F4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6630" y="4557554"/>
            <a:ext cx="4000500" cy="15525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3893645" y="6110129"/>
            <a:ext cx="21643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CTRL to display the navigation options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0464" y="3318914"/>
            <a:ext cx="2724530" cy="27912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TextBox 18"/>
          <p:cNvSpPr txBox="1"/>
          <p:nvPr/>
        </p:nvSpPr>
        <p:spPr>
          <a:xfrm>
            <a:off x="750464" y="6110129"/>
            <a:ext cx="17475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err="1"/>
              <a:t>IntelliJ</a:t>
            </a:r>
            <a:r>
              <a:rPr lang="fr-FR" sz="1000" dirty="0"/>
              <a:t> – </a:t>
            </a:r>
            <a:r>
              <a:rPr lang="fr-FR" sz="1000" dirty="0" err="1"/>
              <a:t>Find</a:t>
            </a:r>
            <a:r>
              <a:rPr lang="fr-FR" sz="1000" dirty="0"/>
              <a:t> usages – ALT+F7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214454-2F37-41E4-BE5D-12313B71AE5A}"/>
              </a:ext>
            </a:extLst>
          </p:cNvPr>
          <p:cNvSpPr/>
          <p:nvPr/>
        </p:nvSpPr>
        <p:spPr>
          <a:xfrm>
            <a:off x="838200" y="168764"/>
            <a:ext cx="22027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IDE features</a:t>
            </a:r>
          </a:p>
        </p:txBody>
      </p:sp>
    </p:spTree>
    <p:extLst>
      <p:ext uri="{BB962C8B-B14F-4D97-AF65-F5344CB8AC3E}">
        <p14:creationId xmlns:p14="http://schemas.microsoft.com/office/powerpoint/2010/main" val="8077460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078" y="2639241"/>
            <a:ext cx="5780697" cy="30384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557000" cy="1325563"/>
          </a:xfrm>
        </p:spPr>
        <p:txBody>
          <a:bodyPr/>
          <a:lstStyle/>
          <a:p>
            <a:r>
              <a:rPr lang="fr-FR" dirty="0"/>
              <a:t>Project configuration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24</a:t>
            </a:fld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38200" y="168764"/>
            <a:ext cx="22027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IDE features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13746" y="5677732"/>
            <a:ext cx="274947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err="1"/>
              <a:t>Add</a:t>
            </a:r>
            <a:r>
              <a:rPr lang="fr-FR" sz="1000" dirty="0"/>
              <a:t> an </a:t>
            </a:r>
            <a:r>
              <a:rPr lang="fr-FR" sz="1000" dirty="0" err="1"/>
              <a:t>external</a:t>
            </a:r>
            <a:r>
              <a:rPr lang="fr-FR" sz="1000" dirty="0"/>
              <a:t> </a:t>
            </a:r>
            <a:r>
              <a:rPr lang="fr-FR" sz="1000" dirty="0" err="1"/>
              <a:t>library</a:t>
            </a:r>
            <a:r>
              <a:rPr lang="fr-FR" sz="1000" dirty="0"/>
              <a:t> to a java </a:t>
            </a:r>
            <a:r>
              <a:rPr lang="fr-FR" sz="1000" dirty="0" err="1"/>
              <a:t>project</a:t>
            </a:r>
            <a:r>
              <a:rPr lang="fr-FR" sz="1000" dirty="0"/>
              <a:t> in Eclipse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9498" y="1506564"/>
            <a:ext cx="5378834" cy="23938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6349498" y="3900408"/>
            <a:ext cx="20665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err="1"/>
              <a:t>Execution</a:t>
            </a:r>
            <a:r>
              <a:rPr lang="fr-FR" sz="1000" dirty="0"/>
              <a:t> configuration </a:t>
            </a:r>
            <a:r>
              <a:rPr lang="fr-FR" sz="1000" dirty="0" err="1"/>
              <a:t>with</a:t>
            </a:r>
            <a:r>
              <a:rPr lang="fr-FR" sz="1000" dirty="0"/>
              <a:t> Eclipse</a:t>
            </a:r>
          </a:p>
        </p:txBody>
      </p:sp>
    </p:spTree>
    <p:extLst>
      <p:ext uri="{BB962C8B-B14F-4D97-AF65-F5344CB8AC3E}">
        <p14:creationId xmlns:p14="http://schemas.microsoft.com/office/powerpoint/2010/main" val="36178039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557000" cy="1325563"/>
          </a:xfrm>
        </p:spPr>
        <p:txBody>
          <a:bodyPr/>
          <a:lstStyle/>
          <a:p>
            <a:r>
              <a:rPr lang="fr-FR" dirty="0"/>
              <a:t>Run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25</a:t>
            </a:fld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38200" y="168764"/>
            <a:ext cx="22027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/>
              <a:t>IDE </a:t>
            </a:r>
            <a:r>
              <a:rPr lang="fr-FR" sz="3200" dirty="0" err="1"/>
              <a:t>features</a:t>
            </a:r>
            <a:endParaRPr lang="fr-FR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1081783" y="6089650"/>
            <a:ext cx="1082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err="1"/>
              <a:t>IntelliJ</a:t>
            </a:r>
            <a:r>
              <a:rPr lang="fr-FR" sz="1000" dirty="0"/>
              <a:t> Run menu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782" y="2488697"/>
            <a:ext cx="2800741" cy="36009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6630" name="Picture 6" descr="In Eclipse, can I have multiple Console views at once, each showing a  different Console? - Stack Overf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685" y="4270373"/>
            <a:ext cx="5210175" cy="20859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901685" y="6348568"/>
            <a:ext cx="96853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/>
              <a:t>Eclipse console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9498" y="1506564"/>
            <a:ext cx="5378834" cy="23938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6349498" y="3900408"/>
            <a:ext cx="209544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err="1"/>
              <a:t>Execution</a:t>
            </a:r>
            <a:r>
              <a:rPr lang="fr-FR" sz="1000" dirty="0"/>
              <a:t> configuration </a:t>
            </a:r>
            <a:r>
              <a:rPr lang="fr-FR" sz="1000" dirty="0" err="1"/>
              <a:t>with</a:t>
            </a:r>
            <a:r>
              <a:rPr lang="fr-FR" sz="1000" dirty="0"/>
              <a:t> Eclipse</a:t>
            </a:r>
          </a:p>
        </p:txBody>
      </p:sp>
    </p:spTree>
    <p:extLst>
      <p:ext uri="{BB962C8B-B14F-4D97-AF65-F5344CB8AC3E}">
        <p14:creationId xmlns:p14="http://schemas.microsoft.com/office/powerpoint/2010/main" val="35635945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557000" cy="1325563"/>
          </a:xfrm>
        </p:spPr>
        <p:txBody>
          <a:bodyPr/>
          <a:lstStyle/>
          <a:p>
            <a:r>
              <a:rPr lang="fr-FR" dirty="0" err="1"/>
              <a:t>Debug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26</a:t>
            </a:fld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38200" y="168764"/>
            <a:ext cx="22027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/>
              <a:t>IDE </a:t>
            </a:r>
            <a:r>
              <a:rPr lang="fr-FR" sz="3200" dirty="0" err="1"/>
              <a:t>features</a:t>
            </a:r>
            <a:endParaRPr lang="fr-FR" sz="3200" dirty="0">
              <a:latin typeface="+mj-lt"/>
            </a:endParaRPr>
          </a:p>
        </p:txBody>
      </p:sp>
      <p:pic>
        <p:nvPicPr>
          <p:cNvPr id="26626" name="Picture 2" descr="Comp310: Debugging in Eclip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685" y="241458"/>
            <a:ext cx="7241508" cy="661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838200" y="1521825"/>
            <a:ext cx="41433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/>
              <a:t>Controlled execution of the program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Monitoring and/or modification of the content of variables during execution</a:t>
            </a:r>
          </a:p>
          <a:p>
            <a:pPr marL="342900" indent="-342900">
              <a:buFontTx/>
              <a:buChar char="-"/>
            </a:pPr>
            <a:r>
              <a:rPr lang="en-US" sz="2400" dirty="0"/>
              <a:t>Allows to trace bugs</a:t>
            </a:r>
          </a:p>
        </p:txBody>
      </p:sp>
    </p:spTree>
    <p:extLst>
      <p:ext uri="{BB962C8B-B14F-4D97-AF65-F5344CB8AC3E}">
        <p14:creationId xmlns:p14="http://schemas.microsoft.com/office/powerpoint/2010/main" val="11110609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Extensibility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27</a:t>
            </a:fld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838200" y="168764"/>
            <a:ext cx="22027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dirty="0"/>
              <a:t>IDE </a:t>
            </a:r>
            <a:r>
              <a:rPr lang="fr-FR" sz="3200" dirty="0" err="1"/>
              <a:t>features</a:t>
            </a:r>
            <a:endParaRPr lang="fr-FR" sz="3200" dirty="0"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38200" y="1521825"/>
            <a:ext cx="53769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Tx/>
              <a:buChar char="-"/>
            </a:pPr>
            <a:r>
              <a:rPr lang="fr-FR" sz="2400" dirty="0"/>
              <a:t>Extension system, plugins, packages, ...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53128" y="5861214"/>
            <a:ext cx="349807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/>
              <a:t>Packages control in Sublime </a:t>
            </a:r>
            <a:r>
              <a:rPr lang="fr-FR" sz="1050" dirty="0" err="1"/>
              <a:t>Text</a:t>
            </a:r>
            <a:r>
              <a:rPr lang="fr-FR" sz="1050" dirty="0"/>
              <a:t> -&gt; </a:t>
            </a:r>
            <a:r>
              <a:rPr lang="fr-FR" sz="1050" dirty="0" err="1"/>
              <a:t>tool</a:t>
            </a:r>
            <a:r>
              <a:rPr lang="fr-FR" sz="1050" dirty="0"/>
              <a:t> -&gt; command palette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3128" y="3669479"/>
            <a:ext cx="3258143" cy="219173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4901685" y="5861214"/>
            <a:ext cx="127951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/>
              <a:t>Eclipse Marketplace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1685" y="2795434"/>
            <a:ext cx="2846404" cy="30657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193" y="2739718"/>
            <a:ext cx="4028025" cy="31214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TextBox 17"/>
          <p:cNvSpPr txBox="1"/>
          <p:nvPr/>
        </p:nvSpPr>
        <p:spPr>
          <a:xfrm>
            <a:off x="454193" y="5861214"/>
            <a:ext cx="124745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err="1"/>
              <a:t>IntelliJ</a:t>
            </a:r>
            <a:r>
              <a:rPr lang="fr-FR" sz="1050" dirty="0"/>
              <a:t> IDEA plugins</a:t>
            </a:r>
          </a:p>
        </p:txBody>
      </p:sp>
    </p:spTree>
    <p:extLst>
      <p:ext uri="{BB962C8B-B14F-4D97-AF65-F5344CB8AC3E}">
        <p14:creationId xmlns:p14="http://schemas.microsoft.com/office/powerpoint/2010/main" val="18732098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www.commitstrip.com/wp-content/uploads/2015/04/Strip-Ce-que-le-codeur-detest-dans-lIDE-650-finalenglish.jpg">
            <a:extLst>
              <a:ext uri="{FF2B5EF4-FFF2-40B4-BE49-F238E27FC236}">
                <a16:creationId xmlns:a16="http://schemas.microsoft.com/office/drawing/2014/main" id="{0ACBCFB0-33F0-4A17-9EF0-A1D64515B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367" y="0"/>
            <a:ext cx="3784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28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4212667" y="6598364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000" dirty="0"/>
              <a:t>https://www.commitstrip.com/en/2015/04/22/whats-wrong-with-ides/?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31D79837-5F9C-40B0-835E-1B5B37CF21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05954" cy="55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404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Technological foundations of software development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Master your development environment and software dependencies</a:t>
            </a:r>
          </a:p>
          <a:p>
            <a:r>
              <a:rPr lang="en-US" dirty="0"/>
              <a:t>Part 2: Versioned external libraries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FE664452-A7A9-4CDC-A189-ADD69690D806}"/>
              </a:ext>
            </a:extLst>
          </p:cNvPr>
          <p:cNvSpPr txBox="1"/>
          <p:nvPr/>
        </p:nvSpPr>
        <p:spPr>
          <a:xfrm>
            <a:off x="100584" y="5903893"/>
            <a:ext cx="114993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ICM – Computer Science Major – Course unit on Technological foundations of computer </a:t>
            </a:r>
            <a:r>
              <a:rPr lang="en-US" sz="1400" dirty="0" err="1"/>
              <a:t>scienceopment</a:t>
            </a:r>
            <a:endParaRPr lang="en-US" sz="1400" dirty="0"/>
          </a:p>
          <a:p>
            <a:r>
              <a:rPr lang="en-US" sz="1400" dirty="0"/>
              <a:t>M1 Cyber Physical and Social Systems – Course unit on CPS2 engineering and development, Part 2: Technological foundations of software development</a:t>
            </a:r>
          </a:p>
          <a:p>
            <a:r>
              <a:rPr lang="en-US" sz="1400" dirty="0"/>
              <a:t>Maxime </a:t>
            </a:r>
            <a:r>
              <a:rPr lang="en-US" sz="1400" dirty="0" err="1"/>
              <a:t>Lefrançois</a:t>
            </a:r>
            <a:r>
              <a:rPr lang="en-US" sz="1400" dirty="0"/>
              <a:t> </a:t>
            </a:r>
            <a:r>
              <a:rPr lang="en-US" sz="1400" dirty="0">
                <a:hlinkClick r:id="rId2"/>
              </a:rPr>
              <a:t>https://maxime-lefrancois.info</a:t>
            </a:r>
            <a:r>
              <a:rPr lang="en-US" sz="1400" dirty="0"/>
              <a:t> </a:t>
            </a:r>
          </a:p>
          <a:p>
            <a:r>
              <a:rPr lang="en-US" sz="1400" dirty="0"/>
              <a:t>online: </a:t>
            </a:r>
            <a:r>
              <a:rPr lang="en-US" sz="1400" dirty="0">
                <a:hlinkClick r:id="rId3"/>
              </a:rPr>
              <a:t>https://ci.mines-stetienne.fr/cps2/course/tfsd/ 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434282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Technological foundations of software development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Master your development environment and software dependencies</a:t>
            </a:r>
          </a:p>
          <a:p>
            <a:r>
              <a:rPr lang="en-US" dirty="0"/>
              <a:t>Part 1: Integrated Development Environments (IDEs)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EDD591EE-6DCA-4E62-87A0-1017BEEAC9E4}"/>
              </a:ext>
            </a:extLst>
          </p:cNvPr>
          <p:cNvSpPr txBox="1"/>
          <p:nvPr/>
        </p:nvSpPr>
        <p:spPr>
          <a:xfrm>
            <a:off x="100584" y="5903893"/>
            <a:ext cx="114993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ICM – Computer Science Major – Course unit on Technological foundations of computer </a:t>
            </a:r>
            <a:r>
              <a:rPr lang="en-US" sz="1400" dirty="0" err="1"/>
              <a:t>scienceopment</a:t>
            </a:r>
            <a:endParaRPr lang="en-US" sz="1400" dirty="0"/>
          </a:p>
          <a:p>
            <a:r>
              <a:rPr lang="en-US" sz="1400" dirty="0"/>
              <a:t>M1 Cyber Physical and Social Systems – Course unit on CPS2 engineering and development, Part 2: Technological foundations of software development</a:t>
            </a:r>
          </a:p>
          <a:p>
            <a:r>
              <a:rPr lang="en-US" sz="1400" dirty="0"/>
              <a:t>Maxime </a:t>
            </a:r>
            <a:r>
              <a:rPr lang="en-US" sz="1400" dirty="0" err="1"/>
              <a:t>Lefrançois</a:t>
            </a:r>
            <a:r>
              <a:rPr lang="en-US" sz="1400" dirty="0"/>
              <a:t> </a:t>
            </a:r>
            <a:r>
              <a:rPr lang="en-US" sz="1400" dirty="0">
                <a:hlinkClick r:id="rId2"/>
              </a:rPr>
              <a:t>https://maxime-lefrancois.info</a:t>
            </a:r>
            <a:r>
              <a:rPr lang="en-US" sz="1400" dirty="0"/>
              <a:t> </a:t>
            </a:r>
          </a:p>
          <a:p>
            <a:r>
              <a:rPr lang="en-US" sz="1400" dirty="0"/>
              <a:t>online: </a:t>
            </a:r>
            <a:r>
              <a:rPr lang="en-US" sz="1400" dirty="0">
                <a:hlinkClick r:id="rId3"/>
              </a:rPr>
              <a:t>https://ci.mines-stetienne.fr/cps2/course/tfsd/ 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66429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External</a:t>
            </a:r>
            <a:r>
              <a:rPr lang="fr-FR" dirty="0"/>
              <a:t> </a:t>
            </a:r>
            <a:r>
              <a:rPr lang="fr-FR" dirty="0" err="1"/>
              <a:t>libraries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 of resources that can be reused</a:t>
            </a:r>
          </a:p>
          <a:p>
            <a:pPr lvl="1"/>
            <a:r>
              <a:rPr lang="fr-FR" dirty="0"/>
              <a:t>sources</a:t>
            </a:r>
          </a:p>
          <a:p>
            <a:pPr lvl="1"/>
            <a:r>
              <a:rPr lang="fr-FR" dirty="0" err="1"/>
              <a:t>compiled</a:t>
            </a:r>
            <a:r>
              <a:rPr lang="fr-FR" dirty="0"/>
              <a:t> code </a:t>
            </a:r>
          </a:p>
          <a:p>
            <a:pPr lvl="1"/>
            <a:r>
              <a:rPr lang="fr-FR" dirty="0"/>
              <a:t>documentation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30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6611779"/>
            <a:ext cx="281840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/>
              <a:t>https://en.wikipedia.org/wiki/Library_(computing)</a:t>
            </a:r>
          </a:p>
        </p:txBody>
      </p:sp>
    </p:spTree>
    <p:extLst>
      <p:ext uri="{BB962C8B-B14F-4D97-AF65-F5344CB8AC3E}">
        <p14:creationId xmlns:p14="http://schemas.microsoft.com/office/powerpoint/2010/main" val="4615830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External</a:t>
            </a:r>
            <a:r>
              <a:rPr lang="fr-FR" dirty="0"/>
              <a:t> </a:t>
            </a:r>
            <a:r>
              <a:rPr lang="fr-FR" dirty="0" err="1"/>
              <a:t>libraries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Set of resources that can be reused</a:t>
            </a:r>
          </a:p>
          <a:p>
            <a:pPr lvl="1"/>
            <a:r>
              <a:rPr lang="fr-FR" dirty="0"/>
              <a:t>sources</a:t>
            </a:r>
          </a:p>
          <a:p>
            <a:pPr lvl="1"/>
            <a:r>
              <a:rPr lang="fr-FR" dirty="0" err="1"/>
              <a:t>compiled</a:t>
            </a:r>
            <a:r>
              <a:rPr lang="fr-FR" dirty="0"/>
              <a:t> code </a:t>
            </a:r>
          </a:p>
          <a:p>
            <a:pPr lvl="1"/>
            <a:r>
              <a:rPr lang="fr-FR" dirty="0"/>
              <a:t>documentation</a:t>
            </a:r>
          </a:p>
          <a:p>
            <a:r>
              <a:rPr lang="en-US" dirty="0"/>
              <a:t>Used in different phases of the software life cycle</a:t>
            </a:r>
            <a:endParaRPr lang="fr-FR" dirty="0"/>
          </a:p>
          <a:p>
            <a:pPr lvl="1"/>
            <a:r>
              <a:rPr lang="en-US" dirty="0"/>
              <a:t>For compilation (static library, *.lib, *.a)</a:t>
            </a:r>
          </a:p>
          <a:p>
            <a:pPr lvl="1"/>
            <a:r>
              <a:rPr lang="en-US" dirty="0"/>
              <a:t>For testing</a:t>
            </a:r>
          </a:p>
          <a:p>
            <a:pPr lvl="1"/>
            <a:r>
              <a:rPr lang="en-US" dirty="0"/>
              <a:t>For execution (dynamic library, *.</a:t>
            </a:r>
            <a:r>
              <a:rPr lang="en-US" dirty="0" err="1"/>
              <a:t>dll</a:t>
            </a:r>
            <a:r>
              <a:rPr lang="en-US" dirty="0"/>
              <a:t>, *.so)</a:t>
            </a:r>
          </a:p>
          <a:p>
            <a:pPr lvl="1"/>
            <a:r>
              <a:rPr lang="en-US" dirty="0"/>
              <a:t>At runtime (OSGi example)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31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6611779"/>
            <a:ext cx="281840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/>
              <a:t>https://en.wikipedia.org/wiki/Library_(computing)</a:t>
            </a:r>
          </a:p>
        </p:txBody>
      </p:sp>
    </p:spTree>
    <p:extLst>
      <p:ext uri="{BB962C8B-B14F-4D97-AF65-F5344CB8AC3E}">
        <p14:creationId xmlns:p14="http://schemas.microsoft.com/office/powerpoint/2010/main" val="42724944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Linking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Resolution phase of references to external libraries</a:t>
            </a:r>
          </a:p>
          <a:p>
            <a:r>
              <a:rPr lang="fr-FR" dirty="0" err="1"/>
              <a:t>Static</a:t>
            </a:r>
            <a:r>
              <a:rPr lang="fr-FR" dirty="0"/>
              <a:t> </a:t>
            </a:r>
            <a:r>
              <a:rPr lang="fr-FR" dirty="0" err="1"/>
              <a:t>linking</a:t>
            </a:r>
            <a:endParaRPr lang="fr-FR" dirty="0"/>
          </a:p>
          <a:p>
            <a:pPr lvl="1"/>
            <a:r>
              <a:rPr lang="en-US" dirty="0"/>
              <a:t>copy the *.lib or *.a library during the creation of the executable</a:t>
            </a:r>
          </a:p>
          <a:p>
            <a:pPr lvl="1"/>
            <a:r>
              <a:rPr lang="en-US" dirty="0"/>
              <a:t>pro: more portable, no version conflicts</a:t>
            </a:r>
          </a:p>
          <a:p>
            <a:pPr lvl="1"/>
            <a:r>
              <a:rPr lang="en-US" dirty="0"/>
              <a:t>con: copy </a:t>
            </a:r>
            <a:r>
              <a:rPr lang="en-US" b="1" i="1" dirty="0"/>
              <a:t>the whole library </a:t>
            </a:r>
            <a:r>
              <a:rPr lang="en-US" dirty="0"/>
              <a:t>-&gt; not optimized</a:t>
            </a:r>
          </a:p>
          <a:p>
            <a:r>
              <a:rPr lang="fr-FR" dirty="0"/>
              <a:t>Dynamic </a:t>
            </a:r>
            <a:r>
              <a:rPr lang="fr-FR" dirty="0" err="1"/>
              <a:t>linking</a:t>
            </a:r>
            <a:endParaRPr lang="fr-FR" dirty="0"/>
          </a:p>
          <a:p>
            <a:pPr lvl="1"/>
            <a:r>
              <a:rPr lang="en-US" dirty="0"/>
              <a:t>resolution and loading of the library at runtime</a:t>
            </a:r>
          </a:p>
          <a:p>
            <a:pPr lvl="1"/>
            <a:r>
              <a:rPr lang="en-US" dirty="0"/>
              <a:t>pro: save disk and memory space,</a:t>
            </a:r>
          </a:p>
          <a:p>
            <a:pPr lvl="1"/>
            <a:r>
              <a:rPr lang="en-US" dirty="0"/>
              <a:t>pro: in case of bug, just replace the *.</a:t>
            </a:r>
            <a:r>
              <a:rPr lang="en-US" dirty="0" err="1"/>
              <a:t>dll</a:t>
            </a:r>
            <a:r>
              <a:rPr lang="en-US" dirty="0"/>
              <a:t> or *.so</a:t>
            </a:r>
          </a:p>
          <a:p>
            <a:pPr lvl="1"/>
            <a:r>
              <a:rPr lang="en-US" dirty="0"/>
              <a:t>con: </a:t>
            </a:r>
            <a:r>
              <a:rPr lang="en-US" i="1" dirty="0"/>
              <a:t>DLL hell</a:t>
            </a:r>
            <a:r>
              <a:rPr lang="en-US" dirty="0"/>
              <a:t>: evolution and backward compatibility problems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32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6611779"/>
            <a:ext cx="281840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/>
              <a:t>https://en.wikipedia.org/wiki/Library_(computing)</a:t>
            </a:r>
          </a:p>
        </p:txBody>
      </p:sp>
    </p:spTree>
    <p:extLst>
      <p:ext uri="{BB962C8B-B14F-4D97-AF65-F5344CB8AC3E}">
        <p14:creationId xmlns:p14="http://schemas.microsoft.com/office/powerpoint/2010/main" val="21830454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With</a:t>
            </a:r>
            <a:r>
              <a:rPr lang="fr-FR" dirty="0"/>
              <a:t> Java – class </a:t>
            </a:r>
            <a:r>
              <a:rPr lang="fr-FR" dirty="0" err="1"/>
              <a:t>libraries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The </a:t>
            </a:r>
            <a:r>
              <a:rPr lang="fr-FR" i="1" dirty="0"/>
              <a:t>Class Loader</a:t>
            </a:r>
            <a:r>
              <a:rPr lang="fr-FR" dirty="0"/>
              <a:t> </a:t>
            </a:r>
            <a:r>
              <a:rPr lang="fr-FR" dirty="0" err="1"/>
              <a:t>resolves</a:t>
            </a:r>
            <a:r>
              <a:rPr lang="fr-FR" dirty="0"/>
              <a:t> </a:t>
            </a:r>
            <a:r>
              <a:rPr lang="fr-FR" dirty="0" err="1"/>
              <a:t>references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the Classpath</a:t>
            </a:r>
          </a:p>
          <a:p>
            <a:pPr lvl="1"/>
            <a:r>
              <a:rPr lang="fr-FR" dirty="0" err="1"/>
              <a:t>Compiled</a:t>
            </a:r>
            <a:r>
              <a:rPr lang="fr-FR" dirty="0"/>
              <a:t> classes *.class, or archives *.jar</a:t>
            </a:r>
          </a:p>
          <a:p>
            <a:pPr lvl="1"/>
            <a:r>
              <a:rPr lang="fr-FR" dirty="0">
                <a:latin typeface="Consolas" panose="020B0609020204030204" pitchFamily="49" charset="0"/>
              </a:rPr>
              <a:t>CLASSPATH </a:t>
            </a:r>
            <a:r>
              <a:rPr lang="fr-FR" dirty="0" err="1"/>
              <a:t>environment</a:t>
            </a:r>
            <a:r>
              <a:rPr lang="fr-FR" dirty="0"/>
              <a:t> variable</a:t>
            </a:r>
          </a:p>
          <a:p>
            <a:pPr lvl="1"/>
            <a:r>
              <a:rPr lang="fr-FR" dirty="0" err="1"/>
              <a:t>jvm</a:t>
            </a:r>
            <a:r>
              <a:rPr lang="fr-FR" dirty="0"/>
              <a:t> option </a:t>
            </a:r>
            <a:r>
              <a:rPr lang="fr-FR" dirty="0">
                <a:latin typeface="Consolas" panose="020B0609020204030204" pitchFamily="49" charset="0"/>
              </a:rPr>
              <a:t>--classpath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33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6611779"/>
            <a:ext cx="369043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/>
              <a:t>https://docs.oracle.com/javase/specs/jvms/se17/html/jvms-5.html</a:t>
            </a:r>
          </a:p>
        </p:txBody>
      </p:sp>
      <p:pic>
        <p:nvPicPr>
          <p:cNvPr id="30724" name="Picture 4" descr="Résolu] java | Comment mettre un pot dans classpath da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058" y="3538897"/>
            <a:ext cx="3722217" cy="2855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717058" y="6356350"/>
            <a:ext cx="251543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/>
              <a:t>Set the </a:t>
            </a:r>
            <a:r>
              <a:rPr lang="fr-FR" sz="1050" dirty="0" err="1"/>
              <a:t>classpath</a:t>
            </a:r>
            <a:r>
              <a:rPr lang="fr-FR" sz="1050" dirty="0"/>
              <a:t> of java </a:t>
            </a:r>
            <a:r>
              <a:rPr lang="fr-FR" sz="1050" dirty="0" err="1"/>
              <a:t>projects</a:t>
            </a:r>
            <a:r>
              <a:rPr lang="fr-FR" sz="1050" dirty="0"/>
              <a:t> in </a:t>
            </a:r>
            <a:r>
              <a:rPr lang="fr-FR" sz="1050" dirty="0" err="1"/>
              <a:t>Eclipse</a:t>
            </a:r>
            <a:endParaRPr lang="fr-FR" sz="1050" dirty="0"/>
          </a:p>
        </p:txBody>
      </p:sp>
      <p:sp>
        <p:nvSpPr>
          <p:cNvPr id="9" name="TextBox 8"/>
          <p:cNvSpPr txBox="1"/>
          <p:nvPr/>
        </p:nvSpPr>
        <p:spPr>
          <a:xfrm>
            <a:off x="1561969" y="6356350"/>
            <a:ext cx="190949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 err="1"/>
              <a:t>Classpath</a:t>
            </a:r>
            <a:r>
              <a:rPr lang="fr-FR" sz="1050" dirty="0"/>
              <a:t> </a:t>
            </a:r>
            <a:r>
              <a:rPr lang="fr-FR" sz="1050" dirty="0" err="1"/>
              <a:t>environment</a:t>
            </a:r>
            <a:r>
              <a:rPr lang="fr-FR" sz="1050" dirty="0"/>
              <a:t> variable</a:t>
            </a:r>
          </a:p>
        </p:txBody>
      </p:sp>
      <p:pic>
        <p:nvPicPr>
          <p:cNvPr id="30726" name="Picture 6" descr="Setting the CLASSPATH Variable in Windows 10 - Full Boar LL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969" y="3573265"/>
            <a:ext cx="3330263" cy="282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4545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With</a:t>
            </a:r>
            <a:r>
              <a:rPr lang="fr-FR" dirty="0"/>
              <a:t> Python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Python module path </a:t>
            </a:r>
            <a:r>
              <a:rPr lang="en-US" dirty="0"/>
              <a:t>resolves references to modules</a:t>
            </a:r>
          </a:p>
          <a:p>
            <a:pPr lvl="1"/>
            <a:r>
              <a:rPr lang="fr-FR" dirty="0"/>
              <a:t>Environnement variable PYTHONPATH</a:t>
            </a:r>
            <a:endParaRPr lang="fr-F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34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6611779"/>
            <a:ext cx="378821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>
                <a:hlinkClick r:id="rId2"/>
              </a:rPr>
              <a:t>https://docs.python.org/3/using/cmdline.html#envvar-PYTHONPATH</a:t>
            </a:r>
            <a:r>
              <a:rPr lang="fr-FR" sz="1000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45283" y="6356350"/>
            <a:ext cx="292740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/>
              <a:t>Set the </a:t>
            </a:r>
            <a:r>
              <a:rPr lang="fr-FR" sz="1050" dirty="0" err="1"/>
              <a:t>pythonpath</a:t>
            </a:r>
            <a:r>
              <a:rPr lang="fr-FR" sz="1050" dirty="0"/>
              <a:t> of python </a:t>
            </a:r>
            <a:r>
              <a:rPr lang="fr-FR" sz="1050" dirty="0" err="1"/>
              <a:t>projects</a:t>
            </a:r>
            <a:r>
              <a:rPr lang="fr-FR" sz="1050" dirty="0"/>
              <a:t> in </a:t>
            </a:r>
            <a:r>
              <a:rPr lang="fr-FR" sz="1050" dirty="0" err="1"/>
              <a:t>PyCharm</a:t>
            </a:r>
            <a:endParaRPr lang="fr-FR" sz="1050" dirty="0"/>
          </a:p>
        </p:txBody>
      </p:sp>
      <p:pic>
        <p:nvPicPr>
          <p:cNvPr id="32770" name="Picture 2" descr="How to configure custom PYTHONPATH with VM and PyCharm? - Stack Overf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283" y="2758996"/>
            <a:ext cx="5543947" cy="36353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5270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44250" cy="1325563"/>
          </a:xfrm>
        </p:spPr>
        <p:txBody>
          <a:bodyPr/>
          <a:lstStyle/>
          <a:p>
            <a:r>
              <a:rPr lang="fr-FR" dirty="0"/>
              <a:t>Library repository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Place where libraries and their metadata are stored</a:t>
            </a:r>
          </a:p>
          <a:p>
            <a:pPr lvl="1"/>
            <a:r>
              <a:rPr lang="fr-FR" dirty="0" err="1"/>
              <a:t>example</a:t>
            </a:r>
            <a:r>
              <a:rPr lang="fr-FR" dirty="0"/>
              <a:t> for Linux:</a:t>
            </a:r>
            <a:br>
              <a:rPr lang="fr-FR" dirty="0"/>
            </a:br>
            <a:r>
              <a:rPr lang="fr-FR" dirty="0">
                <a:hlinkClick r:id="rId2"/>
              </a:rPr>
              <a:t>https://wiki.debian.org/DebianRepository/</a:t>
            </a:r>
            <a:r>
              <a:rPr lang="fr-FR" dirty="0"/>
              <a:t> </a:t>
            </a:r>
            <a:br>
              <a:rPr lang="fr-FR" dirty="0"/>
            </a:br>
            <a:r>
              <a:rPr lang="fr-FR" dirty="0">
                <a:hlinkClick r:id="rId3"/>
              </a:rPr>
              <a:t>https://help.ubuntu.com/community/Repositories/Ubuntu</a:t>
            </a:r>
            <a:r>
              <a:rPr lang="fr-FR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35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6611779"/>
            <a:ext cx="282801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/>
              <a:t>https://en.wikipedia.org/wiki/Software_repository</a:t>
            </a:r>
          </a:p>
        </p:txBody>
      </p:sp>
    </p:spTree>
    <p:extLst>
      <p:ext uri="{BB962C8B-B14F-4D97-AF65-F5344CB8AC3E}">
        <p14:creationId xmlns:p14="http://schemas.microsoft.com/office/powerpoint/2010/main" val="18093673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44250" cy="1325563"/>
          </a:xfrm>
        </p:spPr>
        <p:txBody>
          <a:bodyPr/>
          <a:lstStyle/>
          <a:p>
            <a:r>
              <a:rPr lang="fr-FR" dirty="0"/>
              <a:t>Library repository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Place where libraries and their metadata are stored</a:t>
            </a:r>
          </a:p>
          <a:p>
            <a:pPr lvl="1"/>
            <a:r>
              <a:rPr lang="fr-FR" dirty="0"/>
              <a:t>Java: Maven Central</a:t>
            </a:r>
          </a:p>
          <a:p>
            <a:pPr lvl="1"/>
            <a:r>
              <a:rPr lang="fr-FR" dirty="0"/>
              <a:t>.NET: </a:t>
            </a:r>
            <a:r>
              <a:rPr lang="fr-FR" dirty="0" err="1"/>
              <a:t>NuGet</a:t>
            </a:r>
            <a:endParaRPr lang="fr-FR" dirty="0"/>
          </a:p>
          <a:p>
            <a:pPr lvl="1"/>
            <a:r>
              <a:rPr lang="fr-FR" dirty="0"/>
              <a:t>Node.js: </a:t>
            </a:r>
            <a:r>
              <a:rPr lang="fr-FR" dirty="0" err="1"/>
              <a:t>npm</a:t>
            </a:r>
            <a:endParaRPr lang="fr-FR" dirty="0"/>
          </a:p>
          <a:p>
            <a:pPr lvl="1"/>
            <a:r>
              <a:rPr lang="fr-FR" dirty="0"/>
              <a:t>Python: </a:t>
            </a:r>
            <a:r>
              <a:rPr lang="fr-FR" dirty="0" err="1"/>
              <a:t>PyPI</a:t>
            </a:r>
            <a:endParaRPr lang="fr-FR" dirty="0"/>
          </a:p>
          <a:p>
            <a:pPr lvl="1"/>
            <a:r>
              <a:rPr lang="fr-FR" dirty="0"/>
              <a:t>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36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6611779"/>
            <a:ext cx="282801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/>
              <a:t>https://en.wikipedia.org/wiki/Software_repository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6995" y="3625813"/>
            <a:ext cx="4110425" cy="26258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69" y="4280230"/>
            <a:ext cx="3606029" cy="19714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776995" y="6251679"/>
            <a:ext cx="32993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err="1"/>
              <a:t>Maven</a:t>
            </a:r>
            <a:r>
              <a:rPr lang="fr-FR" sz="1000" dirty="0"/>
              <a:t> </a:t>
            </a:r>
            <a:r>
              <a:rPr lang="fr-FR" sz="1000" dirty="0" err="1"/>
              <a:t>distributed</a:t>
            </a:r>
            <a:r>
              <a:rPr lang="fr-FR" sz="1000" dirty="0"/>
              <a:t> </a:t>
            </a:r>
            <a:r>
              <a:rPr lang="fr-FR" sz="1000" dirty="0" err="1"/>
              <a:t>repositories</a:t>
            </a:r>
            <a:endParaRPr lang="fr-FR" sz="1000" dirty="0"/>
          </a:p>
          <a:p>
            <a:r>
              <a:rPr lang="fr-FR" sz="1000" dirty="0">
                <a:hlinkClick r:id="rId4"/>
              </a:rPr>
              <a:t>https://mvnrepository.com/</a:t>
            </a:r>
            <a:r>
              <a:rPr lang="fr-FR" sz="1000" dirty="0"/>
              <a:t> - </a:t>
            </a:r>
            <a:r>
              <a:rPr lang="fr-FR" sz="1000" dirty="0">
                <a:hlinkClick r:id="rId5"/>
              </a:rPr>
              <a:t>https://search.maven.org/</a:t>
            </a:r>
            <a:r>
              <a:rPr lang="fr-FR" sz="1000" dirty="0"/>
              <a:t> - ...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6469" y="6251679"/>
            <a:ext cx="13628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err="1"/>
              <a:t>PyPI</a:t>
            </a:r>
            <a:r>
              <a:rPr lang="fr-FR" sz="1000" dirty="0"/>
              <a:t> central </a:t>
            </a:r>
            <a:r>
              <a:rPr lang="fr-FR" sz="1000" dirty="0" err="1"/>
              <a:t>repository</a:t>
            </a:r>
            <a:endParaRPr lang="fr-FR" sz="1000" dirty="0"/>
          </a:p>
          <a:p>
            <a:r>
              <a:rPr lang="fr-FR" sz="1000" dirty="0">
                <a:hlinkClick r:id="rId6"/>
              </a:rPr>
              <a:t>https://pypi.org/</a:t>
            </a:r>
            <a:r>
              <a:rPr lang="fr-FR" sz="1000" dirty="0"/>
              <a:t>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51917" y="4272104"/>
            <a:ext cx="4213309" cy="19795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7951917" y="6251679"/>
            <a:ext cx="1378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dirty="0" err="1"/>
              <a:t>npm</a:t>
            </a:r>
            <a:r>
              <a:rPr lang="fr-FR" sz="1000" dirty="0"/>
              <a:t> central </a:t>
            </a:r>
            <a:r>
              <a:rPr lang="fr-FR" sz="1000" dirty="0" err="1"/>
              <a:t>repository</a:t>
            </a:r>
            <a:endParaRPr lang="fr-FR" sz="1000" dirty="0"/>
          </a:p>
          <a:p>
            <a:r>
              <a:rPr lang="fr-FR" sz="1000" dirty="0">
                <a:hlinkClick r:id="rId8"/>
              </a:rPr>
              <a:t>https://npmjs.com/</a:t>
            </a:r>
            <a:r>
              <a:rPr lang="fr-FR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618743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Library manager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Software that allows to download or update libraries and their dependencies (transitive)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37</a:t>
            </a:fld>
            <a:endParaRPr lang="fr-FR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4618815"/>
              </p:ext>
            </p:extLst>
          </p:nvPr>
        </p:nvGraphicFramePr>
        <p:xfrm>
          <a:off x="605971" y="2881630"/>
          <a:ext cx="10515600" cy="3474720"/>
        </p:xfrm>
        <a:graphic>
          <a:graphicData uri="http://schemas.openxmlformats.org/drawingml/2006/table">
            <a:tbl>
              <a:tblPr/>
              <a:tblGrid>
                <a:gridCol w="5257800">
                  <a:extLst>
                    <a:ext uri="{9D8B030D-6E8A-4147-A177-3AD203B41FA5}">
                      <a16:colId xmlns:a16="http://schemas.microsoft.com/office/drawing/2014/main" val="2052778844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5370939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effectLst/>
                        </a:rPr>
                        <a:t>Package Manager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>
                          <a:effectLst/>
                        </a:rPr>
                        <a:t>Description</a:t>
                      </a: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44739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u="none" strike="noStrike">
                          <a:solidFill>
                            <a:srgbClr val="0645AD"/>
                          </a:solidFill>
                          <a:effectLst/>
                          <a:hlinkClick r:id="rId2" tooltip="Npm (software)"/>
                        </a:rPr>
                        <a:t>npm</a:t>
                      </a:r>
                      <a:endParaRPr lang="fr-FR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A package manager for Node.js</a:t>
                      </a:r>
                      <a:r>
                        <a:rPr lang="en-US" b="0" i="0" u="none" strike="noStrike" baseline="30000">
                          <a:solidFill>
                            <a:srgbClr val="0645AD"/>
                          </a:solidFill>
                          <a:effectLst/>
                          <a:hlinkClick r:id="rId3"/>
                        </a:rPr>
                        <a:t>[21]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520798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u="none" strike="noStrike">
                          <a:solidFill>
                            <a:srgbClr val="0645AD"/>
                          </a:solidFill>
                          <a:effectLst/>
                          <a:hlinkClick r:id="rId4" tooltip="Pip (package manager)"/>
                        </a:rPr>
                        <a:t>pip</a:t>
                      </a:r>
                      <a:endParaRPr lang="fr-FR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>
                          <a:effectLst/>
                        </a:rPr>
                        <a:t>A package installer for Python</a:t>
                      </a:r>
                      <a:r>
                        <a:rPr lang="fr-FR" b="0" i="0" u="none" strike="noStrike" baseline="30000">
                          <a:solidFill>
                            <a:srgbClr val="0645AD"/>
                          </a:solidFill>
                          <a:effectLst/>
                          <a:hlinkClick r:id="rId5"/>
                        </a:rPr>
                        <a:t>[22]</a:t>
                      </a:r>
                      <a:endParaRPr lang="fr-FR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755284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u="none" strike="noStrike">
                          <a:solidFill>
                            <a:srgbClr val="0645AD"/>
                          </a:solidFill>
                          <a:effectLst/>
                          <a:hlinkClick r:id="rId6" tooltip="APT (software)"/>
                        </a:rPr>
                        <a:t>apt</a:t>
                      </a:r>
                      <a:endParaRPr lang="fr-FR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>
                          <a:effectLst/>
                        </a:rPr>
                        <a:t>For managing Debian Packages</a:t>
                      </a:r>
                      <a:r>
                        <a:rPr lang="fr-FR" b="0" i="0" u="none" strike="noStrike" baseline="30000">
                          <a:solidFill>
                            <a:srgbClr val="0645AD"/>
                          </a:solidFill>
                          <a:effectLst/>
                          <a:hlinkClick r:id="rId7"/>
                        </a:rPr>
                        <a:t>[23]</a:t>
                      </a:r>
                      <a:endParaRPr lang="fr-FR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442003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u="none" strike="noStrike">
                          <a:solidFill>
                            <a:srgbClr val="0645AD"/>
                          </a:solidFill>
                          <a:effectLst/>
                          <a:hlinkClick r:id="rId8" tooltip="Homebrew (package management software)"/>
                        </a:rPr>
                        <a:t>Homebrew</a:t>
                      </a:r>
                      <a:endParaRPr lang="fr-FR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A package installer for MacOS that allows you to install packages Apple didn't</a:t>
                      </a:r>
                      <a:r>
                        <a:rPr lang="en-US" b="0" i="0" u="none" strike="noStrike" baseline="30000">
                          <a:solidFill>
                            <a:srgbClr val="0645AD"/>
                          </a:solidFill>
                          <a:effectLst/>
                          <a:hlinkClick r:id="rId9"/>
                        </a:rPr>
                        <a:t>[24]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786757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u="none" strike="noStrike">
                          <a:solidFill>
                            <a:srgbClr val="0645AD"/>
                          </a:solidFill>
                          <a:effectLst/>
                          <a:hlinkClick r:id="rId10" tooltip="Vcpkg"/>
                        </a:rPr>
                        <a:t>vcpkg</a:t>
                      </a:r>
                      <a:endParaRPr lang="fr-FR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A package manager for C and C++</a:t>
                      </a:r>
                      <a:r>
                        <a:rPr lang="en-US" b="0" i="0" u="none" strike="noStrike" baseline="30000">
                          <a:solidFill>
                            <a:srgbClr val="0645AD"/>
                          </a:solidFill>
                          <a:effectLst/>
                          <a:hlinkClick r:id="rId11"/>
                        </a:rPr>
                        <a:t>[25]</a:t>
                      </a:r>
                      <a:r>
                        <a:rPr lang="en-US" b="0" i="0" u="none" strike="noStrike" baseline="30000">
                          <a:solidFill>
                            <a:srgbClr val="0645AD"/>
                          </a:solidFill>
                          <a:effectLst/>
                          <a:hlinkClick r:id="rId12"/>
                        </a:rPr>
                        <a:t>[26]</a:t>
                      </a:r>
                      <a:endParaRPr lang="en-US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045376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u="none" strike="noStrike">
                          <a:solidFill>
                            <a:srgbClr val="0645AD"/>
                          </a:solidFill>
                          <a:effectLst/>
                          <a:hlinkClick r:id="rId13" tooltip="Yum (software)"/>
                        </a:rPr>
                        <a:t>yum</a:t>
                      </a:r>
                      <a:r>
                        <a:rPr lang="fr-FR">
                          <a:effectLst/>
                        </a:rPr>
                        <a:t> and </a:t>
                      </a:r>
                      <a:r>
                        <a:rPr lang="fr-FR" u="none" strike="noStrike">
                          <a:solidFill>
                            <a:srgbClr val="0645AD"/>
                          </a:solidFill>
                          <a:effectLst/>
                          <a:hlinkClick r:id="rId14" tooltip="DNF (software)"/>
                        </a:rPr>
                        <a:t>dnf</a:t>
                      </a:r>
                      <a:endParaRPr lang="fr-FR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>
                          <a:effectLst/>
                        </a:rPr>
                        <a:t>Package manager for </a:t>
                      </a:r>
                      <a:r>
                        <a:rPr lang="fr-FR" u="none" strike="noStrike">
                          <a:solidFill>
                            <a:srgbClr val="0645AD"/>
                          </a:solidFill>
                          <a:effectLst/>
                          <a:hlinkClick r:id="rId15" tooltip="Fedora (operating system)"/>
                        </a:rPr>
                        <a:t>Fedora</a:t>
                      </a:r>
                      <a:r>
                        <a:rPr lang="fr-FR">
                          <a:effectLst/>
                        </a:rPr>
                        <a:t> and </a:t>
                      </a:r>
                      <a:r>
                        <a:rPr lang="fr-FR" u="none" strike="noStrike">
                          <a:solidFill>
                            <a:srgbClr val="0645AD"/>
                          </a:solidFill>
                          <a:effectLst/>
                          <a:hlinkClick r:id="rId16" tooltip="Red Hat Enterprise Linux"/>
                        </a:rPr>
                        <a:t>Red Hat Enterprise Linux</a:t>
                      </a:r>
                      <a:r>
                        <a:rPr lang="fr-FR" b="0" i="0" u="none" strike="noStrike" baseline="30000">
                          <a:solidFill>
                            <a:srgbClr val="0645AD"/>
                          </a:solidFill>
                          <a:effectLst/>
                          <a:hlinkClick r:id="rId17"/>
                        </a:rPr>
                        <a:t>[27]</a:t>
                      </a:r>
                      <a:endParaRPr lang="fr-FR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762104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u="none" strike="noStrike" dirty="0" err="1">
                          <a:solidFill>
                            <a:srgbClr val="0645AD"/>
                          </a:solidFill>
                          <a:effectLst/>
                          <a:hlinkClick r:id="rId18" tooltip="Pacman package manager"/>
                        </a:rPr>
                        <a:t>pacman</a:t>
                      </a:r>
                      <a:endParaRPr lang="fr-FR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effectLst/>
                        </a:rPr>
                        <a:t>Package manager for </a:t>
                      </a:r>
                      <a:r>
                        <a:rPr lang="fr-FR" u="none" strike="noStrike" dirty="0">
                          <a:solidFill>
                            <a:srgbClr val="0645AD"/>
                          </a:solidFill>
                          <a:effectLst/>
                          <a:hlinkClick r:id="rId19" tooltip="Arch Linux"/>
                        </a:rPr>
                        <a:t>Arch Linux</a:t>
                      </a:r>
                      <a:r>
                        <a:rPr lang="fr-FR" b="0" i="0" u="none" strike="noStrike" baseline="30000" dirty="0">
                          <a:solidFill>
                            <a:srgbClr val="0645AD"/>
                          </a:solidFill>
                          <a:effectLst/>
                          <a:hlinkClick r:id="rId20"/>
                        </a:rPr>
                        <a:t>[28]</a:t>
                      </a:r>
                      <a:endParaRPr lang="fr-FR" dirty="0">
                        <a:effectLst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5581055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6611779"/>
            <a:ext cx="282801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/>
              <a:t>https://en.wikipedia.org/wiki/Software_repository</a:t>
            </a:r>
          </a:p>
        </p:txBody>
      </p:sp>
    </p:spTree>
    <p:extLst>
      <p:ext uri="{BB962C8B-B14F-4D97-AF65-F5344CB8AC3E}">
        <p14:creationId xmlns:p14="http://schemas.microsoft.com/office/powerpoint/2010/main" val="1293889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44250" cy="1325563"/>
          </a:xfrm>
        </p:spPr>
        <p:txBody>
          <a:bodyPr/>
          <a:lstStyle/>
          <a:p>
            <a:r>
              <a:rPr lang="fr-FR" dirty="0" err="1"/>
              <a:t>Typical</a:t>
            </a:r>
            <a:r>
              <a:rPr lang="fr-FR" dirty="0"/>
              <a:t> </a:t>
            </a:r>
            <a:r>
              <a:rPr lang="fr-FR" dirty="0" err="1"/>
              <a:t>library</a:t>
            </a:r>
            <a:r>
              <a:rPr lang="fr-FR" dirty="0"/>
              <a:t> </a:t>
            </a:r>
            <a:r>
              <a:rPr lang="fr-FR" dirty="0" err="1"/>
              <a:t>artifacts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err="1"/>
              <a:t>Binaries</a:t>
            </a:r>
            <a:r>
              <a:rPr lang="fr-FR" dirty="0"/>
              <a:t>, sources, documentation</a:t>
            </a:r>
          </a:p>
          <a:p>
            <a:r>
              <a:rPr lang="fr-FR" dirty="0" err="1"/>
              <a:t>Metadata</a:t>
            </a:r>
            <a:endParaRPr lang="fr-FR" dirty="0"/>
          </a:p>
          <a:p>
            <a:pPr lvl="1"/>
            <a:r>
              <a:rPr lang="en-US" dirty="0"/>
              <a:t>Name, description</a:t>
            </a:r>
          </a:p>
          <a:p>
            <a:pPr lvl="1"/>
            <a:r>
              <a:rPr lang="en-US" dirty="0"/>
              <a:t>Publisher, developer </a:t>
            </a:r>
          </a:p>
          <a:p>
            <a:pPr lvl="1"/>
            <a:r>
              <a:rPr lang="en-US" dirty="0"/>
              <a:t>version number</a:t>
            </a:r>
          </a:p>
          <a:p>
            <a:pPr lvl="1"/>
            <a:r>
              <a:rPr lang="en-US" dirty="0"/>
              <a:t>Links to sources, issue tracker</a:t>
            </a:r>
          </a:p>
          <a:p>
            <a:pPr lvl="1"/>
            <a:r>
              <a:rPr lang="en-US" dirty="0"/>
              <a:t>Checksum</a:t>
            </a:r>
          </a:p>
          <a:p>
            <a:pPr lvl="1"/>
            <a:r>
              <a:rPr lang="en-US" dirty="0"/>
              <a:t>Necessary dependencies</a:t>
            </a:r>
          </a:p>
          <a:p>
            <a:r>
              <a:rPr lang="fr-FR" dirty="0"/>
              <a:t>Example for Java: com.google.code.gson:gson:2.8.8</a:t>
            </a:r>
            <a:br>
              <a:rPr lang="fr-FR" dirty="0"/>
            </a:br>
            <a:r>
              <a:rPr lang="fr-FR" sz="1900" dirty="0">
                <a:hlinkClick r:id="rId2"/>
              </a:rPr>
              <a:t>https://mvnrepository.com/artifact/com.google.code.gson/gson/2.8.8</a:t>
            </a:r>
            <a:r>
              <a:rPr lang="fr-FR" sz="1900" dirty="0"/>
              <a:t> --&gt; </a:t>
            </a:r>
            <a:r>
              <a:rPr lang="fr-FR" sz="1900" dirty="0" err="1"/>
              <a:t>link</a:t>
            </a:r>
            <a:r>
              <a:rPr lang="fr-FR" sz="1900" dirty="0"/>
              <a:t> </a:t>
            </a:r>
            <a:r>
              <a:rPr lang="fr-FR" sz="1900" b="1" dirty="0"/>
              <a:t>« </a:t>
            </a:r>
            <a:r>
              <a:rPr lang="fr-FR" sz="1900" b="1" dirty="0" err="1"/>
              <a:t>view</a:t>
            </a:r>
            <a:r>
              <a:rPr lang="fr-FR" sz="1900" b="1" dirty="0"/>
              <a:t> all »</a:t>
            </a:r>
          </a:p>
          <a:p>
            <a:r>
              <a:rPr lang="fr-FR" dirty="0"/>
              <a:t>Example for Ubuntu: asciidoc:8.6.10-2</a:t>
            </a:r>
            <a:br>
              <a:rPr lang="fr-FR" dirty="0"/>
            </a:br>
            <a:r>
              <a:rPr lang="fr-FR" sz="1900" dirty="0">
                <a:hlinkClick r:id="rId3"/>
              </a:rPr>
              <a:t>https://packages.ubuntu.com/source/bionic/asciidoc</a:t>
            </a:r>
            <a:r>
              <a:rPr lang="fr-FR" sz="1900" dirty="0"/>
              <a:t> --&gt; download </a:t>
            </a:r>
            <a:r>
              <a:rPr lang="fr-FR" sz="1900" dirty="0" err="1"/>
              <a:t>dsc</a:t>
            </a:r>
            <a:endParaRPr lang="fr-FR" sz="1900" b="1" dirty="0"/>
          </a:p>
          <a:p>
            <a:pPr marL="0" indent="0">
              <a:buNone/>
            </a:pPr>
            <a:endParaRPr lang="fr-FR" dirty="0"/>
          </a:p>
          <a:p>
            <a:pPr lvl="1"/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38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6611779"/>
            <a:ext cx="282801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/>
              <a:t>https://en.wikipedia.org/wiki/Software_repository</a:t>
            </a:r>
          </a:p>
        </p:txBody>
      </p:sp>
    </p:spTree>
    <p:extLst>
      <p:ext uri="{BB962C8B-B14F-4D97-AF65-F5344CB8AC3E}">
        <p14:creationId xmlns:p14="http://schemas.microsoft.com/office/powerpoint/2010/main" val="18778573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Java </a:t>
            </a:r>
            <a:r>
              <a:rPr lang="fr-FR" dirty="0" err="1"/>
              <a:t>maven</a:t>
            </a:r>
            <a:r>
              <a:rPr lang="fr-FR" dirty="0"/>
              <a:t> central: G-A-V </a:t>
            </a:r>
            <a:r>
              <a:rPr lang="fr-FR" dirty="0" err="1"/>
              <a:t>coordinates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39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838200" y="6356350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000" dirty="0"/>
              <a:t>https://repo1.maven.org/maven2/com/google/code/gson/gson/2.8.8/gson-2.8.8.pom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559775"/>
            <a:ext cx="4778829" cy="37965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fr-FR" b="1" dirty="0"/>
              <a:t>G-A-V = Group, Artefact, Version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997" y="1444467"/>
            <a:ext cx="4252287" cy="49118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8" name="Rectangle 17"/>
          <p:cNvSpPr/>
          <p:nvPr/>
        </p:nvSpPr>
        <p:spPr>
          <a:xfrm>
            <a:off x="6705997" y="6356350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000" dirty="0"/>
              <a:t>https://repo1.maven.org/maven2/com/google/code/gson/gson/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5922027" y="4458062"/>
            <a:ext cx="478972" cy="781595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1909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www.commitstrip.com/wp-content/uploads/2016/05/Strip-Qui-de-la-poule-ou-de-loeuf-650-finalenglish.jpg">
            <a:extLst>
              <a:ext uri="{FF2B5EF4-FFF2-40B4-BE49-F238E27FC236}">
                <a16:creationId xmlns:a16="http://schemas.microsoft.com/office/drawing/2014/main" id="{4A9ADC94-28D5-4C89-929D-2EDDE8154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633" y="0"/>
            <a:ext cx="49577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4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5136304" y="6611779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000" dirty="0"/>
              <a:t>https://www.commitstrip.com/en/2016/05/11/the-code-ide-paradox/?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AD923A5-3654-4AFC-8BC4-0E419EF6C6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05954" cy="55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208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E2C48F-EBFD-4982-AEFE-AB4D9BA5D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Packaging flow for python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312BF54-0F8D-48C0-9F5E-7CCFF4B1F7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en-US" dirty="0"/>
              <a:t>Configuration file </a:t>
            </a:r>
            <a:r>
              <a:rPr lang="en-US" dirty="0" err="1"/>
              <a:t>pyproject.toml</a:t>
            </a:r>
            <a:endParaRPr lang="en-US" dirty="0"/>
          </a:p>
          <a:p>
            <a:pPr>
              <a:buFontTx/>
              <a:buChar char="-"/>
            </a:pPr>
            <a:r>
              <a:rPr lang="en-US" dirty="0"/>
              <a:t>Build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sz="1400" dirty="0">
                <a:latin typeface="Consolas" panose="020B0609020204030204" pitchFamily="49" charset="0"/>
              </a:rPr>
              <a:t>$ python3 -m build .</a:t>
            </a:r>
          </a:p>
          <a:p>
            <a:pPr lvl="1">
              <a:buFontTx/>
              <a:buChar char="-"/>
            </a:pPr>
            <a:r>
              <a:rPr lang="en-US" b="1" dirty="0"/>
              <a:t>source distribution</a:t>
            </a:r>
            <a:r>
              <a:rPr lang="en-US" dirty="0"/>
              <a:t>, (or </a:t>
            </a:r>
            <a:r>
              <a:rPr lang="en-US" b="1" dirty="0" err="1"/>
              <a:t>sdists</a:t>
            </a:r>
            <a:r>
              <a:rPr lang="en-US" dirty="0"/>
              <a:t>)</a:t>
            </a:r>
            <a:r>
              <a:rPr lang="en-US" b="1" dirty="0"/>
              <a:t>  </a:t>
            </a:r>
            <a:r>
              <a:rPr lang="en-US" dirty="0"/>
              <a:t>ex.,</a:t>
            </a:r>
            <a:r>
              <a:rPr lang="en-US" b="1" dirty="0"/>
              <a:t> </a:t>
            </a:r>
            <a:r>
              <a:rPr lang="en-US" dirty="0"/>
              <a:t>pip-23.3.1.tar.gz</a:t>
            </a:r>
          </a:p>
          <a:p>
            <a:pPr lvl="2">
              <a:buFontTx/>
              <a:buChar char="-"/>
            </a:pPr>
            <a:r>
              <a:rPr lang="en-US" dirty="0"/>
              <a:t>Sources + PKG-INFO file with </a:t>
            </a:r>
            <a:r>
              <a:rPr lang="en-US" dirty="0">
                <a:hlinkClick r:id="rId2"/>
              </a:rPr>
              <a:t>metadata</a:t>
            </a:r>
            <a:endParaRPr lang="en-US" dirty="0"/>
          </a:p>
          <a:p>
            <a:pPr lvl="1">
              <a:buFontTx/>
              <a:buChar char="-"/>
            </a:pPr>
            <a:r>
              <a:rPr lang="en-US" b="1" dirty="0"/>
              <a:t>binary distribution(s)</a:t>
            </a:r>
            <a:r>
              <a:rPr lang="en-US" dirty="0"/>
              <a:t>, (or </a:t>
            </a:r>
            <a:r>
              <a:rPr lang="en-US" b="1" dirty="0"/>
              <a:t>wheels</a:t>
            </a:r>
            <a:r>
              <a:rPr lang="en-US" dirty="0"/>
              <a:t>)  ex., pip-23.3.1-py3-none-any.whl </a:t>
            </a:r>
          </a:p>
          <a:p>
            <a:pPr lvl="2">
              <a:buFontTx/>
              <a:buChar char="-"/>
            </a:pPr>
            <a:r>
              <a:rPr lang="en-US" dirty="0"/>
              <a:t>extension modules, written in compiled languages like C, C++ and Rust, need to be compiled into platform-dependent machine code. </a:t>
            </a:r>
            <a:br>
              <a:rPr lang="en-US" dirty="0"/>
            </a:br>
            <a:r>
              <a:rPr lang="en-US" dirty="0"/>
              <a:t>Wheels contain compiled, executable code (.so/.</a:t>
            </a:r>
            <a:r>
              <a:rPr lang="en-US" dirty="0" err="1"/>
              <a:t>dll</a:t>
            </a:r>
            <a:r>
              <a:rPr lang="en-US" dirty="0"/>
              <a:t> files)</a:t>
            </a:r>
          </a:p>
          <a:p>
            <a:pPr>
              <a:buFontTx/>
              <a:buChar char="-"/>
            </a:pPr>
            <a:r>
              <a:rPr lang="en-US" dirty="0"/>
              <a:t>Upload to </a:t>
            </a:r>
            <a:r>
              <a:rPr lang="en-US" dirty="0" err="1"/>
              <a:t>PyPI</a:t>
            </a:r>
            <a:r>
              <a:rPr lang="en-US" dirty="0"/>
              <a:t> (or other)</a:t>
            </a:r>
            <a:br>
              <a:rPr lang="en-US" dirty="0"/>
            </a:br>
            <a:r>
              <a:rPr lang="en-US" sz="1400" dirty="0">
                <a:solidFill>
                  <a:prstClr val="black"/>
                </a:solidFill>
                <a:latin typeface="Consolas" panose="020B0609020204030204" pitchFamily="49" charset="0"/>
              </a:rPr>
              <a:t>$ twine upload --repository </a:t>
            </a:r>
            <a:r>
              <a:rPr lang="en-US" sz="1400" b="1" dirty="0" err="1">
                <a:solidFill>
                  <a:prstClr val="black"/>
                </a:solidFill>
                <a:latin typeface="Consolas" panose="020B0609020204030204" pitchFamily="49" charset="0"/>
              </a:rPr>
              <a:t>testpypi</a:t>
            </a:r>
            <a:r>
              <a:rPr lang="en-US" sz="1400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Consolas" panose="020B0609020204030204" pitchFamily="49" charset="0"/>
              </a:rPr>
              <a:t>dist</a:t>
            </a:r>
            <a:r>
              <a:rPr lang="en-US" sz="1400" dirty="0">
                <a:solidFill>
                  <a:prstClr val="black"/>
                </a:solidFill>
                <a:latin typeface="Consolas" panose="020B0609020204030204" pitchFamily="49" charset="0"/>
              </a:rPr>
              <a:t>/*</a:t>
            </a:r>
          </a:p>
          <a:p>
            <a:pPr>
              <a:buFontTx/>
              <a:buChar char="-"/>
            </a:pPr>
            <a:r>
              <a:rPr lang="en-US" dirty="0"/>
              <a:t>Download and install</a:t>
            </a:r>
            <a:br>
              <a:rPr lang="en-US" dirty="0"/>
            </a:br>
            <a:r>
              <a:rPr lang="en-US" sz="1400" dirty="0">
                <a:solidFill>
                  <a:prstClr val="black"/>
                </a:solidFill>
                <a:latin typeface="Consolas" panose="020B0609020204030204" pitchFamily="49" charset="0"/>
              </a:rPr>
              <a:t>$ python3 -m pip install package-name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B9D41E0-83BC-45BC-BB73-C6B9D6393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40</a:t>
            </a:fld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8FE62E6-16E3-408F-93B1-12435FDCB6EB}"/>
              </a:ext>
            </a:extLst>
          </p:cNvPr>
          <p:cNvSpPr/>
          <p:nvPr/>
        </p:nvSpPr>
        <p:spPr>
          <a:xfrm>
            <a:off x="149352" y="6403661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hlinkClick r:id="rId3"/>
              </a:rPr>
              <a:t>https://packaging.python.org/en/latest/flow/</a:t>
            </a:r>
            <a:r>
              <a:rPr lang="en-US" sz="1000" dirty="0"/>
              <a:t> </a:t>
            </a:r>
            <a:endParaRPr lang="en-US" sz="1000" dirty="0">
              <a:hlinkClick r:id="rId4"/>
            </a:endParaRPr>
          </a:p>
          <a:p>
            <a:r>
              <a:rPr lang="en-US" sz="1000" dirty="0">
                <a:hlinkClick r:id="rId4"/>
              </a:rPr>
              <a:t>https://packaging.python.org/en/latest/discussions/package-formats/</a:t>
            </a:r>
            <a:r>
              <a:rPr lang="en-US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2818659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Software versions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41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6475254"/>
            <a:ext cx="282962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/>
              <a:t>https://en.wikipedia.org/wiki/Software_versioning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5A068FA-D508-4528-A0EA-BD5A6FB30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Version name unique to a software state</a:t>
            </a:r>
            <a:endParaRPr lang="fr-FR" dirty="0"/>
          </a:p>
          <a:p>
            <a:pPr lvl="1"/>
            <a:r>
              <a:rPr lang="en-US" dirty="0"/>
              <a:t>internal names (build number or timestamp) </a:t>
            </a:r>
          </a:p>
          <a:p>
            <a:pPr lvl="1"/>
            <a:r>
              <a:rPr lang="en-US" dirty="0"/>
              <a:t>names for publication</a:t>
            </a:r>
          </a:p>
          <a:p>
            <a:r>
              <a:rPr lang="en-US" dirty="0"/>
              <a:t>A wide variety of naming choices</a:t>
            </a:r>
          </a:p>
          <a:p>
            <a:pPr lvl="1"/>
            <a:r>
              <a:rPr lang="en-US" dirty="0"/>
              <a:t>When should you change this or that part of the version name?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51869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Software versions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42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6475254"/>
            <a:ext cx="282962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/>
              <a:t>https://en.wikipedia.org/wiki/Software_versioning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/>
              <a:t>Version name unique to a software state</a:t>
            </a:r>
            <a:endParaRPr lang="fr-FR" dirty="0"/>
          </a:p>
          <a:p>
            <a:pPr lvl="1"/>
            <a:r>
              <a:rPr lang="en-US" dirty="0"/>
              <a:t>internal names (build number or timestamp) </a:t>
            </a:r>
          </a:p>
          <a:p>
            <a:pPr lvl="1"/>
            <a:r>
              <a:rPr lang="en-US" dirty="0"/>
              <a:t>names for publication</a:t>
            </a:r>
          </a:p>
          <a:p>
            <a:r>
              <a:rPr lang="en-US" dirty="0"/>
              <a:t>A wide variety of naming choices</a:t>
            </a:r>
          </a:p>
          <a:p>
            <a:pPr lvl="1"/>
            <a:r>
              <a:rPr lang="en-US" dirty="0"/>
              <a:t>When should you change this or that part of the version name?</a:t>
            </a:r>
          </a:p>
          <a:p>
            <a:pPr lvl="1"/>
            <a:r>
              <a:rPr lang="en-US" dirty="0"/>
              <a:t>Marketing and superstition sometimes get in the way</a:t>
            </a:r>
          </a:p>
          <a:p>
            <a:pPr lvl="2"/>
            <a:r>
              <a:rPr lang="fr-FR" dirty="0"/>
              <a:t>Photoshop 5 -&gt; 5.5</a:t>
            </a:r>
          </a:p>
          <a:p>
            <a:pPr lvl="2"/>
            <a:r>
              <a:rPr lang="fr-FR" dirty="0"/>
              <a:t>Office 2007 (v12) -&gt;Office 2010 (v14)</a:t>
            </a:r>
          </a:p>
          <a:p>
            <a:pPr lvl="1"/>
            <a:r>
              <a:rPr lang="fr-FR" dirty="0" err="1"/>
              <a:t>Sometimes</a:t>
            </a:r>
            <a:r>
              <a:rPr lang="fr-FR" dirty="0"/>
              <a:t> </a:t>
            </a:r>
            <a:r>
              <a:rPr lang="fr-FR" dirty="0" err="1"/>
              <a:t>specified</a:t>
            </a:r>
            <a:r>
              <a:rPr lang="fr-FR" dirty="0"/>
              <a:t> by </a:t>
            </a:r>
            <a:r>
              <a:rPr lang="fr-FR" dirty="0" err="1"/>
              <a:t>language</a:t>
            </a:r>
            <a:endParaRPr lang="fr-FR" dirty="0"/>
          </a:p>
          <a:p>
            <a:pPr lvl="2"/>
            <a:r>
              <a:rPr lang="fr-FR" dirty="0"/>
              <a:t>Python: PEP 440</a:t>
            </a:r>
            <a:r>
              <a:rPr lang="en-US" dirty="0"/>
              <a:t>  – Version Identification and Dependency Specification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07410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www.commitstrip.com/wp-content/uploads/2013/08/Strips-Num%C3%A9ros-de-version-600-finalenglish1.jpg">
            <a:extLst>
              <a:ext uri="{FF2B5EF4-FFF2-40B4-BE49-F238E27FC236}">
                <a16:creationId xmlns:a16="http://schemas.microsoft.com/office/drawing/2014/main" id="{6631AD2D-653E-4282-91EC-651BA6ED0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90" y="0"/>
            <a:ext cx="4081069" cy="598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43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384143" y="610487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en-US" dirty="0"/>
              <a:t>The convention is sometimes singular</a:t>
            </a:r>
            <a:endParaRPr lang="fr-FR" dirty="0"/>
          </a:p>
          <a:p>
            <a:pPr lvl="2"/>
            <a:r>
              <a:rPr lang="fr-FR" dirty="0" err="1"/>
              <a:t>TeX</a:t>
            </a:r>
            <a:r>
              <a:rPr lang="fr-FR" dirty="0"/>
              <a:t> 3 ; 3.1 ; 3.14 ; 3.141 ; 3.1415 ; ...</a:t>
            </a:r>
          </a:p>
        </p:txBody>
      </p:sp>
      <p:sp>
        <p:nvSpPr>
          <p:cNvPr id="6" name="Rectangle 5"/>
          <p:cNvSpPr/>
          <p:nvPr/>
        </p:nvSpPr>
        <p:spPr>
          <a:xfrm>
            <a:off x="520699" y="5868113"/>
            <a:ext cx="387531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/>
              <a:t>https://www.commitstrip.com/en/2013/08/20/numeros-de-version/?</a:t>
            </a:r>
          </a:p>
        </p:txBody>
      </p:sp>
    </p:spTree>
    <p:extLst>
      <p:ext uri="{BB962C8B-B14F-4D97-AF65-F5344CB8AC3E}">
        <p14:creationId xmlns:p14="http://schemas.microsoft.com/office/powerpoint/2010/main" val="16241096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Software versions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44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6475254"/>
            <a:ext cx="118333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>
                <a:hlinkClick r:id="rId2"/>
              </a:rPr>
              <a:t>https://calver.org/</a:t>
            </a:r>
            <a:r>
              <a:rPr lang="fr-FR" sz="1000" dirty="0"/>
              <a:t> 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fr-FR" dirty="0" err="1"/>
              <a:t>Calendar</a:t>
            </a:r>
            <a:r>
              <a:rPr lang="fr-FR" dirty="0"/>
              <a:t> </a:t>
            </a:r>
            <a:r>
              <a:rPr lang="fr-FR" dirty="0" err="1"/>
              <a:t>Versioning</a:t>
            </a:r>
            <a:r>
              <a:rPr lang="fr-FR" dirty="0"/>
              <a:t> (</a:t>
            </a:r>
            <a:r>
              <a:rPr lang="fr-FR" dirty="0" err="1"/>
              <a:t>CalVer</a:t>
            </a:r>
            <a:r>
              <a:rPr lang="fr-FR" dirty="0"/>
              <a:t>)</a:t>
            </a:r>
          </a:p>
          <a:p>
            <a:pPr lvl="1"/>
            <a:r>
              <a:rPr lang="fr-FR" dirty="0"/>
              <a:t>Office 2007, 2010</a:t>
            </a:r>
          </a:p>
          <a:p>
            <a:pPr lvl="1"/>
            <a:r>
              <a:rPr lang="fr-FR" dirty="0"/>
              <a:t>Ubuntu 18.04 = April 2018</a:t>
            </a:r>
          </a:p>
          <a:p>
            <a:pPr lvl="1"/>
            <a:r>
              <a:rPr lang="fr-FR" dirty="0" err="1"/>
              <a:t>Wine</a:t>
            </a:r>
            <a:r>
              <a:rPr lang="fr-FR" dirty="0"/>
              <a:t> 20040505 = 2004-05-05</a:t>
            </a:r>
          </a:p>
          <a:p>
            <a:pPr lvl="1"/>
            <a:endParaRPr lang="fr-FR" dirty="0"/>
          </a:p>
          <a:p>
            <a:r>
              <a:rPr lang="fr-FR" dirty="0"/>
              <a:t>Standardisation </a:t>
            </a:r>
            <a:r>
              <a:rPr lang="fr-FR" dirty="0" err="1"/>
              <a:t>attempt</a:t>
            </a:r>
            <a:r>
              <a:rPr lang="fr-FR" dirty="0"/>
              <a:t>: </a:t>
            </a:r>
            <a:r>
              <a:rPr lang="fr-FR" dirty="0">
                <a:hlinkClick r:id="rId2"/>
              </a:rPr>
              <a:t>https://calver.org/</a:t>
            </a:r>
            <a:r>
              <a:rPr lang="fr-FR" dirty="0"/>
              <a:t> </a:t>
            </a:r>
          </a:p>
        </p:txBody>
      </p:sp>
      <p:pic>
        <p:nvPicPr>
          <p:cNvPr id="39938" name="Picture 2" descr="SemVer and CalVer — 2 popular software versioning schemes | by Luke Chen |  Mediu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44" y="4616985"/>
            <a:ext cx="5214256" cy="145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15679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Software versions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45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0" y="6475254"/>
            <a:ext cx="117692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>
                <a:hlinkClick r:id="rId2"/>
              </a:rPr>
              <a:t>https://semver.org</a:t>
            </a:r>
            <a:endParaRPr lang="fr-FR" sz="10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fr-FR" dirty="0" err="1"/>
              <a:t>Semantic</a:t>
            </a:r>
            <a:r>
              <a:rPr lang="fr-FR" dirty="0"/>
              <a:t> </a:t>
            </a:r>
            <a:r>
              <a:rPr lang="fr-FR" dirty="0" err="1"/>
              <a:t>Versionning</a:t>
            </a:r>
            <a:r>
              <a:rPr lang="fr-FR" dirty="0"/>
              <a:t> (</a:t>
            </a:r>
            <a:r>
              <a:rPr lang="fr-FR" dirty="0" err="1"/>
              <a:t>SemVer</a:t>
            </a:r>
            <a:r>
              <a:rPr lang="fr-FR" dirty="0"/>
              <a:t>)</a:t>
            </a:r>
          </a:p>
          <a:p>
            <a:pPr lvl="1"/>
            <a:r>
              <a:rPr lang="fr-FR" dirty="0"/>
              <a:t>Standardisation </a:t>
            </a:r>
            <a:r>
              <a:rPr lang="fr-FR" dirty="0" err="1"/>
              <a:t>attempt</a:t>
            </a:r>
            <a:r>
              <a:rPr lang="fr-FR" dirty="0"/>
              <a:t>: </a:t>
            </a:r>
            <a:r>
              <a:rPr lang="fr-FR" dirty="0">
                <a:hlinkClick r:id="rId2"/>
              </a:rPr>
              <a:t>https://semver.org</a:t>
            </a:r>
            <a:r>
              <a:rPr lang="fr-FR" dirty="0"/>
              <a:t> </a:t>
            </a:r>
          </a:p>
          <a:p>
            <a:pPr lvl="1"/>
            <a:endParaRPr lang="fr-FR" b="1" dirty="0"/>
          </a:p>
          <a:p>
            <a:pPr lvl="1"/>
            <a:r>
              <a:rPr lang="fr-FR" b="1" dirty="0"/>
              <a:t>MAJOR: </a:t>
            </a:r>
            <a:r>
              <a:rPr lang="fr-FR" b="1" dirty="0" err="1"/>
              <a:t>increment</a:t>
            </a:r>
            <a:r>
              <a:rPr lang="fr-FR" b="1" dirty="0"/>
              <a:t> = change not retro-compatible</a:t>
            </a:r>
          </a:p>
          <a:p>
            <a:pPr lvl="1"/>
            <a:r>
              <a:rPr lang="fr-FR" b="1" dirty="0"/>
              <a:t>Minor: </a:t>
            </a:r>
            <a:r>
              <a:rPr lang="fr-FR" b="1" dirty="0" err="1"/>
              <a:t>increment</a:t>
            </a:r>
            <a:r>
              <a:rPr lang="fr-FR" b="1" dirty="0"/>
              <a:t> = </a:t>
            </a:r>
            <a:r>
              <a:rPr lang="fr-FR" b="1" dirty="0" err="1"/>
              <a:t>feature</a:t>
            </a:r>
            <a:r>
              <a:rPr lang="fr-FR" b="1" dirty="0"/>
              <a:t> </a:t>
            </a:r>
            <a:r>
              <a:rPr lang="fr-FR" b="1" dirty="0" err="1"/>
              <a:t>added</a:t>
            </a:r>
            <a:endParaRPr lang="fr-FR" b="1" dirty="0"/>
          </a:p>
          <a:p>
            <a:pPr lvl="1"/>
            <a:r>
              <a:rPr lang="fr-FR" b="1" dirty="0"/>
              <a:t>Patch: </a:t>
            </a:r>
            <a:r>
              <a:rPr lang="fr-FR" b="1" dirty="0" err="1"/>
              <a:t>increment</a:t>
            </a:r>
            <a:r>
              <a:rPr lang="fr-FR" b="1" dirty="0"/>
              <a:t> = bug </a:t>
            </a:r>
            <a:r>
              <a:rPr lang="fr-FR" b="1" dirty="0" err="1"/>
              <a:t>corrected</a:t>
            </a:r>
            <a:endParaRPr lang="fr-FR" b="1" dirty="0"/>
          </a:p>
          <a:p>
            <a:pPr lvl="1"/>
            <a:endParaRPr lang="fr-FR" dirty="0"/>
          </a:p>
          <a:p>
            <a:pPr lvl="1"/>
            <a:r>
              <a:rPr lang="fr-FR" dirty="0"/>
              <a:t>x.y.z-a1 = first alpha version</a:t>
            </a:r>
          </a:p>
          <a:p>
            <a:pPr lvl="1"/>
            <a:r>
              <a:rPr lang="fr-FR" dirty="0"/>
              <a:t>x.y.z-b3 = </a:t>
            </a:r>
            <a:r>
              <a:rPr lang="fr-FR" dirty="0" err="1"/>
              <a:t>third</a:t>
            </a:r>
            <a:r>
              <a:rPr lang="fr-FR" dirty="0"/>
              <a:t> beta version</a:t>
            </a:r>
          </a:p>
          <a:p>
            <a:pPr lvl="1"/>
            <a:r>
              <a:rPr lang="fr-FR" dirty="0"/>
              <a:t>x.y.z-rc1 = first release candidate</a:t>
            </a:r>
          </a:p>
          <a:p>
            <a:pPr lvl="1"/>
            <a:r>
              <a:rPr lang="fr-FR" dirty="0"/>
              <a:t>0.y.z = </a:t>
            </a:r>
            <a:r>
              <a:rPr lang="fr-FR" dirty="0" err="1"/>
              <a:t>work</a:t>
            </a:r>
            <a:r>
              <a:rPr lang="fr-FR" dirty="0"/>
              <a:t> in </a:t>
            </a:r>
            <a:r>
              <a:rPr lang="fr-FR" dirty="0" err="1"/>
              <a:t>progress</a:t>
            </a:r>
            <a:endParaRPr lang="fr-FR" dirty="0"/>
          </a:p>
        </p:txBody>
      </p:sp>
      <p:pic>
        <p:nvPicPr>
          <p:cNvPr id="6" name="Picture 2" descr="https://upload.wikimedia.org/wikipedia/commons/thumb/8/82/Semver.jpg/220px-Semv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712" y="2916936"/>
            <a:ext cx="2957287" cy="142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19679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Versions de logiciels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46</a:t>
            </a:fld>
            <a:endParaRPr lang="fr-FR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fr-FR" dirty="0" err="1"/>
              <a:t>Semantic</a:t>
            </a:r>
            <a:r>
              <a:rPr lang="fr-FR" dirty="0"/>
              <a:t> </a:t>
            </a:r>
            <a:r>
              <a:rPr lang="fr-FR" dirty="0" err="1"/>
              <a:t>Versionning</a:t>
            </a:r>
            <a:r>
              <a:rPr lang="fr-FR" dirty="0"/>
              <a:t> (</a:t>
            </a:r>
            <a:r>
              <a:rPr lang="fr-FR" dirty="0" err="1"/>
              <a:t>SemVer</a:t>
            </a:r>
            <a:r>
              <a:rPr lang="fr-FR" dirty="0"/>
              <a:t>)</a:t>
            </a:r>
          </a:p>
          <a:p>
            <a:pPr lvl="1"/>
            <a:r>
              <a:rPr lang="fr-FR" dirty="0"/>
              <a:t>Tentative de standardisation: </a:t>
            </a:r>
            <a:r>
              <a:rPr lang="fr-FR" dirty="0">
                <a:hlinkClick r:id="rId2"/>
              </a:rPr>
              <a:t>https://semver.org</a:t>
            </a:r>
            <a:r>
              <a:rPr lang="fr-FR" dirty="0"/>
              <a:t> </a:t>
            </a:r>
          </a:p>
          <a:p>
            <a:pPr lvl="1"/>
            <a:endParaRPr lang="fr-FR" b="1" dirty="0"/>
          </a:p>
          <a:p>
            <a:pPr lvl="1"/>
            <a:r>
              <a:rPr lang="fr-FR" b="1" dirty="0"/>
              <a:t>MAJOR: </a:t>
            </a:r>
            <a:r>
              <a:rPr lang="fr-FR" b="1" dirty="0" err="1"/>
              <a:t>increment</a:t>
            </a:r>
            <a:r>
              <a:rPr lang="fr-FR" b="1" dirty="0"/>
              <a:t> = pas </a:t>
            </a:r>
            <a:r>
              <a:rPr lang="fr-FR" b="1" dirty="0" err="1"/>
              <a:t>rétrocompatible</a:t>
            </a:r>
            <a:endParaRPr lang="fr-FR" b="1" dirty="0"/>
          </a:p>
          <a:p>
            <a:pPr lvl="1"/>
            <a:r>
              <a:rPr lang="fr-FR" b="1" dirty="0"/>
              <a:t>Minor: </a:t>
            </a:r>
            <a:r>
              <a:rPr lang="fr-FR" b="1" dirty="0" err="1"/>
              <a:t>increment</a:t>
            </a:r>
            <a:r>
              <a:rPr lang="fr-FR" b="1" dirty="0"/>
              <a:t> = ajout de fonctionnalité </a:t>
            </a:r>
          </a:p>
          <a:p>
            <a:pPr lvl="1"/>
            <a:r>
              <a:rPr lang="fr-FR" b="1" dirty="0"/>
              <a:t>Patch: </a:t>
            </a:r>
            <a:r>
              <a:rPr lang="fr-FR" b="1" dirty="0" err="1"/>
              <a:t>increment</a:t>
            </a:r>
            <a:r>
              <a:rPr lang="fr-FR" b="1" dirty="0"/>
              <a:t> = correction de bug</a:t>
            </a:r>
          </a:p>
          <a:p>
            <a:pPr lvl="1"/>
            <a:endParaRPr lang="fr-FR" dirty="0"/>
          </a:p>
          <a:p>
            <a:pPr lvl="1"/>
            <a:r>
              <a:rPr lang="fr-FR" dirty="0"/>
              <a:t>x.y.z-a1 = première version alpha</a:t>
            </a:r>
          </a:p>
          <a:p>
            <a:pPr lvl="1"/>
            <a:r>
              <a:rPr lang="fr-FR" dirty="0"/>
              <a:t>x.y.z-b3 = troisième version béta</a:t>
            </a:r>
          </a:p>
          <a:p>
            <a:pPr lvl="1"/>
            <a:r>
              <a:rPr lang="fr-FR" dirty="0"/>
              <a:t>x.y.z-rc1 = première candidate release</a:t>
            </a:r>
          </a:p>
          <a:p>
            <a:pPr lvl="1"/>
            <a:r>
              <a:rPr lang="fr-FR" dirty="0"/>
              <a:t>0.y.z = </a:t>
            </a:r>
            <a:r>
              <a:rPr lang="fr-FR" dirty="0" err="1"/>
              <a:t>work</a:t>
            </a:r>
            <a:r>
              <a:rPr lang="fr-FR" dirty="0"/>
              <a:t> in </a:t>
            </a:r>
            <a:r>
              <a:rPr lang="fr-FR" dirty="0" err="1"/>
              <a:t>progress</a:t>
            </a:r>
            <a:endParaRPr lang="fr-FR" dirty="0"/>
          </a:p>
        </p:txBody>
      </p:sp>
      <p:pic>
        <p:nvPicPr>
          <p:cNvPr id="6" name="Picture 2" descr="https://upload.wikimedia.org/wikipedia/commons/thumb/8/82/Semver.jpg/220px-Semv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8712" y="2916936"/>
            <a:ext cx="2957287" cy="142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32DAB91-CBA1-475B-AFBA-E82DB90D77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-76197"/>
            <a:ext cx="6849071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41663" y="6611779"/>
            <a:ext cx="339387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000" dirty="0"/>
              <a:t>https://www.commitstrip.com/en/2019/01/24/1-10-or-1-1/?</a:t>
            </a:r>
          </a:p>
        </p:txBody>
      </p:sp>
    </p:spTree>
    <p:extLst>
      <p:ext uri="{BB962C8B-B14F-4D97-AF65-F5344CB8AC3E}">
        <p14:creationId xmlns:p14="http://schemas.microsoft.com/office/powerpoint/2010/main" val="66242783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Technological foundations of software development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Master your development environment and software dependencies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B1A6BAB9-B8EF-4EF3-A94B-041938FE1795}"/>
              </a:ext>
            </a:extLst>
          </p:cNvPr>
          <p:cNvSpPr txBox="1"/>
          <p:nvPr/>
        </p:nvSpPr>
        <p:spPr>
          <a:xfrm>
            <a:off x="100584" y="5903893"/>
            <a:ext cx="114993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ICM – Computer Science Major – Course unit on Technological foundations of computer </a:t>
            </a:r>
            <a:r>
              <a:rPr lang="en-US" sz="1400" dirty="0" err="1"/>
              <a:t>scienceopment</a:t>
            </a:r>
            <a:endParaRPr lang="en-US" sz="1400" dirty="0"/>
          </a:p>
          <a:p>
            <a:r>
              <a:rPr lang="en-US" sz="1400" dirty="0"/>
              <a:t>M1 Cyber Physical and Social Systems – Course unit on CPS2 engineering and development, Part 2: Technological foundations of software development</a:t>
            </a:r>
          </a:p>
          <a:p>
            <a:r>
              <a:rPr lang="en-US" sz="1400" dirty="0"/>
              <a:t>Maxime </a:t>
            </a:r>
            <a:r>
              <a:rPr lang="en-US" sz="1400" dirty="0" err="1"/>
              <a:t>Lefrançois</a:t>
            </a:r>
            <a:r>
              <a:rPr lang="en-US" sz="1400" dirty="0"/>
              <a:t> </a:t>
            </a:r>
            <a:r>
              <a:rPr lang="en-US" sz="1400" dirty="0">
                <a:hlinkClick r:id="rId2"/>
              </a:rPr>
              <a:t>https://maxime-lefrancois.info</a:t>
            </a:r>
            <a:r>
              <a:rPr lang="en-US" sz="1400" dirty="0"/>
              <a:t> </a:t>
            </a:r>
          </a:p>
          <a:p>
            <a:r>
              <a:rPr lang="en-US" sz="1400" dirty="0"/>
              <a:t>online: </a:t>
            </a:r>
            <a:r>
              <a:rPr lang="en-US" sz="1400" dirty="0">
                <a:hlinkClick r:id="rId3"/>
              </a:rPr>
              <a:t>https://ci.mines-stetienne.fr/cps2/course/tfsd/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26994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... </a:t>
            </a:r>
            <a:r>
              <a:rPr lang="fr-FR" dirty="0" err="1"/>
              <a:t>Your</a:t>
            </a:r>
            <a:r>
              <a:rPr lang="fr-FR" dirty="0"/>
              <a:t> </a:t>
            </a:r>
            <a:r>
              <a:rPr lang="fr-FR" dirty="0" err="1"/>
              <a:t>turn</a:t>
            </a:r>
            <a:endParaRPr lang="fr-F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48</a:t>
            </a:fld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10E90D-2FFC-4205-BF53-38F462A1836C}"/>
              </a:ext>
            </a:extLst>
          </p:cNvPr>
          <p:cNvSpPr/>
          <p:nvPr/>
        </p:nvSpPr>
        <p:spPr>
          <a:xfrm>
            <a:off x="320040" y="2318111"/>
            <a:ext cx="11551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Complete the </a:t>
            </a:r>
            <a:r>
              <a:rPr lang="en-US" sz="2400" dirty="0"/>
              <a:t>TODO section:</a:t>
            </a:r>
          </a:p>
          <a:p>
            <a:endParaRPr lang="en-US" sz="2400" dirty="0"/>
          </a:p>
          <a:p>
            <a:r>
              <a:rPr lang="en-US" sz="2400" dirty="0">
                <a:hlinkClick r:id="rId2"/>
              </a:rPr>
              <a:t>https://ci.mines-stetienne.fr/cps2/course/tfsd/course-2.html#_todos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19104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979" y="0"/>
            <a:ext cx="7132531" cy="683058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86100" y="2311400"/>
            <a:ext cx="7785100" cy="1104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5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200010" y="6642556"/>
            <a:ext cx="268695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dirty="0"/>
              <a:t>https://www.slant.co/topics/607/~best-java-ides-or-editors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00010" y="74661"/>
            <a:ext cx="4349460" cy="1631216"/>
            <a:chOff x="200010" y="74661"/>
            <a:chExt cx="4349460" cy="1631216"/>
          </a:xfrm>
        </p:grpSpPr>
        <p:sp>
          <p:nvSpPr>
            <p:cNvPr id="7" name="TextBox 6"/>
            <p:cNvSpPr txBox="1"/>
            <p:nvPr/>
          </p:nvSpPr>
          <p:spPr>
            <a:xfrm>
              <a:off x="200010" y="74661"/>
              <a:ext cx="4349460" cy="1631216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fr-FR" sz="2000" b="1" dirty="0" err="1"/>
                <a:t>IntelliJ</a:t>
              </a:r>
              <a:r>
                <a:rPr lang="fr-FR" sz="2000" b="1" dirty="0"/>
                <a:t> IDEA</a:t>
              </a:r>
            </a:p>
            <a:p>
              <a:r>
                <a:rPr lang="fr-FR" sz="1600" dirty="0" err="1"/>
                <a:t>JetBrains</a:t>
              </a:r>
              <a:r>
                <a:rPr lang="fr-FR" sz="1600" dirty="0"/>
                <a:t>, 2001,</a:t>
              </a:r>
            </a:p>
            <a:p>
              <a:r>
                <a:rPr lang="fr-FR" sz="1600" dirty="0"/>
                <a:t>one of the best Java </a:t>
              </a:r>
              <a:r>
                <a:rPr lang="fr-FR" sz="1600" dirty="0" err="1"/>
                <a:t>IDEs</a:t>
              </a:r>
              <a:r>
                <a:rPr lang="fr-FR" sz="1600" dirty="0"/>
                <a:t> </a:t>
              </a:r>
              <a:r>
                <a:rPr lang="fr-FR" sz="1600" dirty="0" err="1"/>
                <a:t>starting</a:t>
              </a:r>
              <a:r>
                <a:rPr lang="fr-FR" sz="1600" dirty="0"/>
                <a:t> 2010 </a:t>
              </a:r>
            </a:p>
            <a:p>
              <a:r>
                <a:rPr lang="fr-FR" sz="1600" dirty="0" err="1"/>
                <a:t>written</a:t>
              </a:r>
              <a:r>
                <a:rPr lang="fr-FR" sz="1600" dirty="0"/>
                <a:t> in </a:t>
              </a:r>
              <a:r>
                <a:rPr lang="fr-FR" sz="1600" b="1" dirty="0"/>
                <a:t>Java</a:t>
              </a:r>
              <a:r>
                <a:rPr lang="fr-FR" sz="1600" dirty="0"/>
                <a:t> and </a:t>
              </a:r>
              <a:r>
                <a:rPr lang="fr-FR" sz="1600" b="1" dirty="0" err="1"/>
                <a:t>Kotlin</a:t>
              </a:r>
              <a:endParaRPr lang="fr-FR" sz="1600" b="1" dirty="0"/>
            </a:p>
            <a:p>
              <a:r>
                <a:rPr lang="fr-FR" sz="1600" dirty="0" err="1"/>
                <a:t>Community</a:t>
              </a:r>
              <a:r>
                <a:rPr lang="fr-FR" sz="1600" dirty="0"/>
                <a:t> </a:t>
              </a:r>
              <a:r>
                <a:rPr lang="fr-FR" sz="1600" dirty="0" err="1"/>
                <a:t>ed</a:t>
              </a:r>
              <a:r>
                <a:rPr lang="fr-FR" sz="1600" dirty="0"/>
                <a:t>. Apache License 2.0 - Open source </a:t>
              </a:r>
            </a:p>
            <a:p>
              <a:r>
                <a:rPr lang="fr-FR" sz="1600" dirty="0" err="1"/>
                <a:t>Paid</a:t>
              </a:r>
              <a:r>
                <a:rPr lang="fr-FR" sz="1600" dirty="0"/>
                <a:t> version - </a:t>
              </a:r>
              <a:r>
                <a:rPr lang="fr-FR" sz="1600" dirty="0" err="1"/>
                <a:t>Trialware</a:t>
              </a:r>
              <a:endParaRPr lang="fr-FR" sz="1600" dirty="0"/>
            </a:p>
          </p:txBody>
        </p:sp>
        <p:pic>
          <p:nvPicPr>
            <p:cNvPr id="16" name="Picture 2" descr="JetBrains Logo 2016.sv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5328" y="129647"/>
              <a:ext cx="850546" cy="923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/>
          <p:cNvGrpSpPr/>
          <p:nvPr/>
        </p:nvGrpSpPr>
        <p:grpSpPr>
          <a:xfrm>
            <a:off x="200010" y="1838366"/>
            <a:ext cx="3707843" cy="1877437"/>
            <a:chOff x="528868" y="1780538"/>
            <a:chExt cx="3707843" cy="1877437"/>
          </a:xfrm>
        </p:grpSpPr>
        <p:sp>
          <p:nvSpPr>
            <p:cNvPr id="11" name="TextBox 10"/>
            <p:cNvSpPr txBox="1"/>
            <p:nvPr/>
          </p:nvSpPr>
          <p:spPr>
            <a:xfrm>
              <a:off x="528868" y="1780538"/>
              <a:ext cx="3707843" cy="187743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err="1"/>
                <a:t>NetBeans</a:t>
              </a:r>
              <a:endParaRPr lang="fr-FR" sz="2000" b="1" dirty="0"/>
            </a:p>
            <a:p>
              <a:r>
                <a:rPr lang="fr-FR" sz="1600" dirty="0" err="1"/>
                <a:t>Student</a:t>
              </a:r>
              <a:r>
                <a:rPr lang="fr-FR" sz="1600" dirty="0"/>
                <a:t> (1996), </a:t>
              </a:r>
              <a:br>
                <a:rPr lang="fr-FR" sz="1600" dirty="0"/>
              </a:br>
              <a:r>
                <a:rPr lang="fr-FR" sz="1600" dirty="0" err="1"/>
                <a:t>then</a:t>
              </a:r>
              <a:r>
                <a:rPr lang="fr-FR" sz="1600" dirty="0"/>
                <a:t> Sun Microsystems (1999), </a:t>
              </a:r>
              <a:br>
                <a:rPr lang="fr-FR" sz="1600" dirty="0"/>
              </a:br>
              <a:r>
                <a:rPr lang="fr-FR" sz="1600" dirty="0" err="1"/>
                <a:t>then</a:t>
              </a:r>
              <a:r>
                <a:rPr lang="fr-FR" sz="1600" dirty="0"/>
                <a:t> Oracle Corporation (2010),</a:t>
              </a:r>
              <a:br>
                <a:rPr lang="fr-FR" sz="1600" dirty="0"/>
              </a:br>
              <a:r>
                <a:rPr lang="fr-FR" sz="1600" dirty="0" err="1"/>
                <a:t>then</a:t>
              </a:r>
              <a:r>
                <a:rPr lang="fr-FR" sz="1600" dirty="0"/>
                <a:t> Apache Software </a:t>
              </a:r>
              <a:r>
                <a:rPr lang="fr-FR" sz="1600" dirty="0" err="1"/>
                <a:t>Foundation</a:t>
              </a:r>
              <a:r>
                <a:rPr lang="fr-FR" sz="1600" dirty="0"/>
                <a:t> (2016)</a:t>
              </a:r>
            </a:p>
            <a:p>
              <a:r>
                <a:rPr lang="fr-FR" sz="1600" dirty="0" err="1"/>
                <a:t>written</a:t>
              </a:r>
              <a:r>
                <a:rPr lang="fr-FR" sz="1600" dirty="0"/>
                <a:t> in </a:t>
              </a:r>
              <a:r>
                <a:rPr lang="fr-FR" sz="1600" b="1" dirty="0"/>
                <a:t>Java</a:t>
              </a:r>
            </a:p>
            <a:p>
              <a:r>
                <a:rPr lang="fr-FR" sz="1600" dirty="0"/>
                <a:t>Apache License 2.0 - Open source</a:t>
              </a:r>
            </a:p>
          </p:txBody>
        </p:sp>
        <p:pic>
          <p:nvPicPr>
            <p:cNvPr id="1029" name="Picture 5" descr="NetBeans — Wikipédi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3782" y="1823504"/>
              <a:ext cx="726763" cy="838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Group 16"/>
          <p:cNvGrpSpPr/>
          <p:nvPr/>
        </p:nvGrpSpPr>
        <p:grpSpPr>
          <a:xfrm>
            <a:off x="200010" y="3836712"/>
            <a:ext cx="3375318" cy="1384995"/>
            <a:chOff x="200010" y="3836712"/>
            <a:chExt cx="3375318" cy="1384995"/>
          </a:xfrm>
        </p:grpSpPr>
        <p:sp>
          <p:nvSpPr>
            <p:cNvPr id="14" name="TextBox 13"/>
            <p:cNvSpPr txBox="1"/>
            <p:nvPr/>
          </p:nvSpPr>
          <p:spPr>
            <a:xfrm>
              <a:off x="200010" y="3836712"/>
              <a:ext cx="3375318" cy="138499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err="1"/>
                <a:t>Eclipse</a:t>
              </a:r>
              <a:endParaRPr lang="fr-FR" sz="2000" b="1" dirty="0"/>
            </a:p>
            <a:p>
              <a:r>
                <a:rPr lang="fr-FR" sz="1600" dirty="0"/>
                <a:t>IBM (2001), </a:t>
              </a:r>
            </a:p>
            <a:p>
              <a:r>
                <a:rPr lang="fr-FR" sz="1600" dirty="0" err="1"/>
                <a:t>then</a:t>
              </a:r>
              <a:r>
                <a:rPr lang="fr-FR" sz="1600" dirty="0"/>
                <a:t> </a:t>
              </a:r>
              <a:r>
                <a:rPr lang="fr-FR" sz="1600" dirty="0" err="1"/>
                <a:t>Eclipse</a:t>
              </a:r>
              <a:r>
                <a:rPr lang="fr-FR" sz="1600" dirty="0"/>
                <a:t> </a:t>
              </a:r>
              <a:r>
                <a:rPr lang="fr-FR" sz="1600" dirty="0" err="1"/>
                <a:t>Foundation</a:t>
              </a:r>
              <a:r>
                <a:rPr lang="fr-FR" sz="1600" dirty="0"/>
                <a:t> (2004)</a:t>
              </a:r>
            </a:p>
            <a:p>
              <a:r>
                <a:rPr lang="fr-FR" sz="1600" dirty="0" err="1"/>
                <a:t>written</a:t>
              </a:r>
              <a:r>
                <a:rPr lang="fr-FR" sz="1600" dirty="0"/>
                <a:t> in </a:t>
              </a:r>
              <a:r>
                <a:rPr lang="fr-FR" sz="1600" b="1" dirty="0"/>
                <a:t>Java, C</a:t>
              </a:r>
            </a:p>
            <a:p>
              <a:r>
                <a:rPr lang="fr-FR" sz="1600" dirty="0" err="1"/>
                <a:t>Eclipse</a:t>
              </a:r>
              <a:r>
                <a:rPr lang="fr-FR" sz="1600" dirty="0"/>
                <a:t> Public License - Open source</a:t>
              </a:r>
            </a:p>
          </p:txBody>
        </p:sp>
        <p:pic>
          <p:nvPicPr>
            <p:cNvPr id="1027" name="Picture 3" descr="Eclipse IDE 2021-03 R pour Windows - Télécharger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075" y="3853616"/>
              <a:ext cx="609600" cy="609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200010" y="5294642"/>
            <a:ext cx="4409078" cy="1354218"/>
            <a:chOff x="200010" y="5294642"/>
            <a:chExt cx="4409078" cy="1354218"/>
          </a:xfrm>
        </p:grpSpPr>
        <p:sp>
          <p:nvSpPr>
            <p:cNvPr id="15" name="TextBox 14"/>
            <p:cNvSpPr txBox="1"/>
            <p:nvPr/>
          </p:nvSpPr>
          <p:spPr>
            <a:xfrm>
              <a:off x="200010" y="5294643"/>
              <a:ext cx="4409078" cy="135421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fr-FR" b="1" dirty="0" err="1"/>
                <a:t>Eclipse</a:t>
              </a:r>
              <a:r>
                <a:rPr lang="fr-FR" b="1" dirty="0"/>
                <a:t> Che and </a:t>
              </a:r>
              <a:r>
                <a:rPr lang="fr-FR" b="1" dirty="0" err="1"/>
                <a:t>Codenvy</a:t>
              </a:r>
              <a:endParaRPr lang="fr-FR" b="1" dirty="0"/>
            </a:p>
            <a:p>
              <a:r>
                <a:rPr lang="fr-FR" sz="1600" dirty="0" err="1"/>
                <a:t>Eclipse</a:t>
              </a:r>
              <a:r>
                <a:rPr lang="fr-FR" sz="1600" dirty="0"/>
                <a:t> </a:t>
              </a:r>
              <a:r>
                <a:rPr lang="fr-FR" sz="1600" dirty="0" err="1"/>
                <a:t>Foundation</a:t>
              </a:r>
              <a:r>
                <a:rPr lang="fr-FR" sz="1600" dirty="0"/>
                <a:t> (2016), </a:t>
              </a:r>
            </a:p>
            <a:p>
              <a:r>
                <a:rPr lang="fr-FR" sz="1600" dirty="0"/>
                <a:t>Cloud-</a:t>
              </a:r>
              <a:r>
                <a:rPr lang="fr-FR" sz="1600" dirty="0" err="1"/>
                <a:t>based</a:t>
              </a:r>
              <a:r>
                <a:rPr lang="fr-FR" sz="1600" dirty="0"/>
                <a:t> IDE</a:t>
              </a:r>
            </a:p>
            <a:p>
              <a:r>
                <a:rPr lang="fr-FR" sz="1600" dirty="0" err="1"/>
                <a:t>written</a:t>
              </a:r>
              <a:r>
                <a:rPr lang="fr-FR" sz="1600" dirty="0"/>
                <a:t> in </a:t>
              </a:r>
              <a:r>
                <a:rPr lang="fr-FR" sz="1600" b="1" dirty="0"/>
                <a:t>Java, Google Web </a:t>
              </a:r>
              <a:r>
                <a:rPr lang="fr-FR" sz="1600" b="1" dirty="0" err="1"/>
                <a:t>Toolkit</a:t>
              </a:r>
              <a:r>
                <a:rPr lang="fr-FR" sz="1600" b="1" dirty="0"/>
                <a:t>, Docker</a:t>
              </a:r>
            </a:p>
            <a:p>
              <a:r>
                <a:rPr lang="fr-FR" sz="1600" dirty="0" err="1"/>
                <a:t>Eclipse</a:t>
              </a:r>
              <a:r>
                <a:rPr lang="fr-FR" sz="1600" dirty="0"/>
                <a:t> Public License - Open source</a:t>
              </a:r>
            </a:p>
          </p:txBody>
        </p:sp>
        <p:pic>
          <p:nvPicPr>
            <p:cNvPr id="1031" name="Picture 7" descr="GitHub - eclipse/che: The Kubernetes-Native IDE for Developer Team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075" y="5294642"/>
              <a:ext cx="1724257" cy="4394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" name="Group 19"/>
          <p:cNvGrpSpPr/>
          <p:nvPr/>
        </p:nvGrpSpPr>
        <p:grpSpPr>
          <a:xfrm>
            <a:off x="4111222" y="2439502"/>
            <a:ext cx="4215333" cy="1384995"/>
            <a:chOff x="4111222" y="2439502"/>
            <a:chExt cx="4215333" cy="1384995"/>
          </a:xfrm>
        </p:grpSpPr>
        <p:sp>
          <p:nvSpPr>
            <p:cNvPr id="13" name="TextBox 12"/>
            <p:cNvSpPr txBox="1"/>
            <p:nvPr/>
          </p:nvSpPr>
          <p:spPr>
            <a:xfrm>
              <a:off x="4111222" y="2439502"/>
              <a:ext cx="4215333" cy="138499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/>
                <a:t>Visual Studio Code</a:t>
              </a:r>
            </a:p>
            <a:p>
              <a:r>
                <a:rPr lang="fr-FR" sz="1600" dirty="0"/>
                <a:t>Microsoft (2015)</a:t>
              </a:r>
            </a:p>
            <a:p>
              <a:r>
                <a:rPr lang="fr-FR" sz="1600" dirty="0" err="1"/>
                <a:t>written</a:t>
              </a:r>
              <a:r>
                <a:rPr lang="fr-FR" sz="1600" dirty="0"/>
                <a:t> in </a:t>
              </a:r>
              <a:r>
                <a:rPr lang="fr-FR" sz="1600" b="1" dirty="0" err="1"/>
                <a:t>TypeScript</a:t>
              </a:r>
              <a:r>
                <a:rPr lang="fr-FR" sz="1600" b="1" dirty="0"/>
                <a:t>, JavaScript, </a:t>
              </a:r>
              <a:br>
                <a:rPr lang="fr-FR" sz="1600" b="1" dirty="0"/>
              </a:br>
              <a:r>
                <a:rPr lang="fr-FR" sz="1600" b="1" dirty="0"/>
                <a:t>HTML, CSS</a:t>
              </a:r>
            </a:p>
            <a:p>
              <a:r>
                <a:rPr lang="fr-FR" sz="1600" dirty="0"/>
                <a:t>MIT License - Open source</a:t>
              </a:r>
            </a:p>
          </p:txBody>
        </p:sp>
        <p:pic>
          <p:nvPicPr>
            <p:cNvPr id="1033" name="Picture 9" descr="Visual Studio Code (@code) | Twitter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4009" y="2468632"/>
              <a:ext cx="1068505" cy="10685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2114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6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200010" y="6642556"/>
            <a:ext cx="319189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dirty="0"/>
              <a:t>https://www.slant.co/topics/1321/~best-ides-for-android-development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2856" y="0"/>
            <a:ext cx="7246544" cy="68188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810000" y="2311400"/>
            <a:ext cx="8724900" cy="1104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extBox 7"/>
          <p:cNvSpPr txBox="1"/>
          <p:nvPr/>
        </p:nvSpPr>
        <p:spPr>
          <a:xfrm>
            <a:off x="200010" y="74661"/>
            <a:ext cx="4349460" cy="1631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sz="2000" b="1" dirty="0" err="1"/>
              <a:t>IntelliJ</a:t>
            </a:r>
            <a:r>
              <a:rPr lang="fr-FR" sz="2000" b="1" dirty="0"/>
              <a:t> IDEA</a:t>
            </a:r>
          </a:p>
          <a:p>
            <a:r>
              <a:rPr lang="fr-FR" sz="1600" dirty="0" err="1"/>
              <a:t>JetBrains</a:t>
            </a:r>
            <a:r>
              <a:rPr lang="fr-FR" sz="1600" dirty="0"/>
              <a:t>, 2001,</a:t>
            </a:r>
          </a:p>
          <a:p>
            <a:r>
              <a:rPr lang="fr-FR" sz="1600" dirty="0"/>
              <a:t>one of the best Java </a:t>
            </a:r>
            <a:r>
              <a:rPr lang="fr-FR" sz="1600" dirty="0" err="1"/>
              <a:t>IDEs</a:t>
            </a:r>
            <a:r>
              <a:rPr lang="fr-FR" sz="1600" dirty="0"/>
              <a:t> </a:t>
            </a:r>
            <a:r>
              <a:rPr lang="fr-FR" sz="1600" dirty="0" err="1"/>
              <a:t>starting</a:t>
            </a:r>
            <a:r>
              <a:rPr lang="fr-FR" sz="1600" dirty="0"/>
              <a:t> 2010 </a:t>
            </a:r>
          </a:p>
          <a:p>
            <a:r>
              <a:rPr lang="fr-FR" sz="1600" dirty="0" err="1"/>
              <a:t>written</a:t>
            </a:r>
            <a:r>
              <a:rPr lang="fr-FR" sz="1600" dirty="0"/>
              <a:t> in </a:t>
            </a:r>
            <a:r>
              <a:rPr lang="fr-FR" sz="1600" b="1" dirty="0"/>
              <a:t>Java</a:t>
            </a:r>
            <a:r>
              <a:rPr lang="fr-FR" sz="1600" dirty="0"/>
              <a:t> and </a:t>
            </a:r>
            <a:r>
              <a:rPr lang="fr-FR" sz="1600" b="1" dirty="0" err="1"/>
              <a:t>Kotlin</a:t>
            </a:r>
            <a:endParaRPr lang="fr-FR" sz="1600" b="1" dirty="0"/>
          </a:p>
          <a:p>
            <a:r>
              <a:rPr lang="fr-FR" sz="1600" dirty="0" err="1"/>
              <a:t>Community</a:t>
            </a:r>
            <a:r>
              <a:rPr lang="fr-FR" sz="1600" dirty="0"/>
              <a:t> </a:t>
            </a:r>
            <a:r>
              <a:rPr lang="fr-FR" sz="1600" dirty="0" err="1"/>
              <a:t>ed</a:t>
            </a:r>
            <a:r>
              <a:rPr lang="fr-FR" sz="1600" dirty="0"/>
              <a:t>. Apache License 2.0 - Open source </a:t>
            </a:r>
          </a:p>
          <a:p>
            <a:r>
              <a:rPr lang="fr-FR" sz="1600" dirty="0" err="1"/>
              <a:t>Paid</a:t>
            </a:r>
            <a:r>
              <a:rPr lang="fr-FR" sz="1600" dirty="0"/>
              <a:t> version - </a:t>
            </a:r>
            <a:r>
              <a:rPr lang="fr-FR" sz="1600" dirty="0" err="1"/>
              <a:t>Trialware</a:t>
            </a:r>
            <a:endParaRPr lang="fr-FR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289422" y="4373048"/>
            <a:ext cx="3996100" cy="11387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b="1" dirty="0"/>
              <a:t>Android Studio</a:t>
            </a:r>
          </a:p>
          <a:p>
            <a:r>
              <a:rPr lang="fr-FR" sz="1600" dirty="0"/>
              <a:t>Google, </a:t>
            </a:r>
            <a:r>
              <a:rPr lang="fr-FR" sz="1600" dirty="0" err="1"/>
              <a:t>JetBrains</a:t>
            </a:r>
            <a:r>
              <a:rPr lang="fr-FR" sz="1600" dirty="0"/>
              <a:t>, 2013</a:t>
            </a:r>
          </a:p>
          <a:p>
            <a:r>
              <a:rPr lang="fr-FR" sz="1600" dirty="0" err="1"/>
              <a:t>Based</a:t>
            </a:r>
            <a:r>
              <a:rPr lang="fr-FR" sz="1600" dirty="0"/>
              <a:t> on </a:t>
            </a:r>
            <a:r>
              <a:rPr lang="fr-FR" sz="1600" dirty="0" err="1"/>
              <a:t>IntelliJ</a:t>
            </a:r>
            <a:r>
              <a:rPr lang="fr-FR" sz="1600" dirty="0"/>
              <a:t> IDEA</a:t>
            </a:r>
          </a:p>
          <a:p>
            <a:r>
              <a:rPr lang="fr-FR" sz="1600" dirty="0"/>
              <a:t>freeware</a:t>
            </a:r>
          </a:p>
        </p:txBody>
      </p:sp>
      <p:pic>
        <p:nvPicPr>
          <p:cNvPr id="13" name="Picture 2" descr="JetBrains Logo 2016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328" y="129647"/>
            <a:ext cx="850546" cy="92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200010" y="1838366"/>
            <a:ext cx="3707843" cy="1877437"/>
            <a:chOff x="528868" y="1780538"/>
            <a:chExt cx="3707843" cy="1877437"/>
          </a:xfrm>
        </p:grpSpPr>
        <p:sp>
          <p:nvSpPr>
            <p:cNvPr id="15" name="TextBox 14"/>
            <p:cNvSpPr txBox="1"/>
            <p:nvPr/>
          </p:nvSpPr>
          <p:spPr>
            <a:xfrm>
              <a:off x="528868" y="1780538"/>
              <a:ext cx="3707843" cy="187743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err="1"/>
                <a:t>NetBeans</a:t>
              </a:r>
              <a:endParaRPr lang="fr-FR" sz="2000" b="1" dirty="0"/>
            </a:p>
            <a:p>
              <a:r>
                <a:rPr lang="fr-FR" sz="1600" dirty="0" err="1"/>
                <a:t>Student</a:t>
              </a:r>
              <a:r>
                <a:rPr lang="fr-FR" sz="1600" dirty="0"/>
                <a:t> (1996), </a:t>
              </a:r>
              <a:br>
                <a:rPr lang="fr-FR" sz="1600" dirty="0"/>
              </a:br>
              <a:r>
                <a:rPr lang="fr-FR" sz="1600" dirty="0" err="1"/>
                <a:t>then</a:t>
              </a:r>
              <a:r>
                <a:rPr lang="fr-FR" sz="1600" dirty="0"/>
                <a:t> Sun Microsystems (1999), </a:t>
              </a:r>
              <a:br>
                <a:rPr lang="fr-FR" sz="1600" dirty="0"/>
              </a:br>
              <a:r>
                <a:rPr lang="fr-FR" sz="1600" dirty="0" err="1"/>
                <a:t>then</a:t>
              </a:r>
              <a:r>
                <a:rPr lang="fr-FR" sz="1600" dirty="0"/>
                <a:t> Oracle Corporation (2010),</a:t>
              </a:r>
              <a:br>
                <a:rPr lang="fr-FR" sz="1600" dirty="0"/>
              </a:br>
              <a:r>
                <a:rPr lang="fr-FR" sz="1600" dirty="0" err="1"/>
                <a:t>then</a:t>
              </a:r>
              <a:r>
                <a:rPr lang="fr-FR" sz="1600" dirty="0"/>
                <a:t> Apache Software </a:t>
              </a:r>
              <a:r>
                <a:rPr lang="fr-FR" sz="1600" dirty="0" err="1"/>
                <a:t>Foundation</a:t>
              </a:r>
              <a:r>
                <a:rPr lang="fr-FR" sz="1600" dirty="0"/>
                <a:t> (2016)</a:t>
              </a:r>
            </a:p>
            <a:p>
              <a:r>
                <a:rPr lang="fr-FR" sz="1600" dirty="0" err="1"/>
                <a:t>written</a:t>
              </a:r>
              <a:r>
                <a:rPr lang="fr-FR" sz="1600" dirty="0"/>
                <a:t> in </a:t>
              </a:r>
              <a:r>
                <a:rPr lang="fr-FR" sz="1600" b="1" dirty="0"/>
                <a:t>Java</a:t>
              </a:r>
            </a:p>
            <a:p>
              <a:r>
                <a:rPr lang="fr-FR" sz="1600" dirty="0"/>
                <a:t>Apache License 2.0 - Open source</a:t>
              </a:r>
            </a:p>
          </p:txBody>
        </p:sp>
        <p:pic>
          <p:nvPicPr>
            <p:cNvPr id="16" name="Picture 5" descr="NetBeans — Wikipédia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3782" y="1823504"/>
              <a:ext cx="726763" cy="838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146" name="Picture 2" descr="Android Developers Blog: Android Studio 4.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137" y="4102502"/>
            <a:ext cx="1495737" cy="167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4111222" y="2439502"/>
            <a:ext cx="4215333" cy="1384995"/>
            <a:chOff x="4111222" y="2439502"/>
            <a:chExt cx="4215333" cy="1384995"/>
          </a:xfrm>
        </p:grpSpPr>
        <p:sp>
          <p:nvSpPr>
            <p:cNvPr id="20" name="TextBox 19"/>
            <p:cNvSpPr txBox="1"/>
            <p:nvPr/>
          </p:nvSpPr>
          <p:spPr>
            <a:xfrm>
              <a:off x="4111222" y="2439502"/>
              <a:ext cx="4215333" cy="138499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/>
                <a:t>Visual Studio Code</a:t>
              </a:r>
            </a:p>
            <a:p>
              <a:r>
                <a:rPr lang="fr-FR" sz="1600" dirty="0"/>
                <a:t>Microsoft (2015)</a:t>
              </a:r>
            </a:p>
            <a:p>
              <a:r>
                <a:rPr lang="fr-FR" sz="1600" dirty="0" err="1"/>
                <a:t>written</a:t>
              </a:r>
              <a:r>
                <a:rPr lang="fr-FR" sz="1600" dirty="0"/>
                <a:t> in </a:t>
              </a:r>
              <a:r>
                <a:rPr lang="fr-FR" sz="1600" b="1" dirty="0" err="1"/>
                <a:t>TypeScript</a:t>
              </a:r>
              <a:r>
                <a:rPr lang="fr-FR" sz="1600" b="1" dirty="0"/>
                <a:t>, JavaScript, </a:t>
              </a:r>
              <a:br>
                <a:rPr lang="fr-FR" sz="1600" b="1" dirty="0"/>
              </a:br>
              <a:r>
                <a:rPr lang="fr-FR" sz="1600" b="1" dirty="0"/>
                <a:t>HTML, CSS</a:t>
              </a:r>
            </a:p>
            <a:p>
              <a:r>
                <a:rPr lang="fr-FR" sz="1600" dirty="0"/>
                <a:t>MIT License - Open source</a:t>
              </a:r>
            </a:p>
          </p:txBody>
        </p:sp>
        <p:pic>
          <p:nvPicPr>
            <p:cNvPr id="21" name="Picture 9" descr="Visual Studio Code (@code) | Twitter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4009" y="2468632"/>
              <a:ext cx="1068505" cy="10685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83382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9470" y="1"/>
            <a:ext cx="7151216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575328" y="2311400"/>
            <a:ext cx="8724900" cy="1104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7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200010" y="6642556"/>
            <a:ext cx="248337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dirty="0"/>
              <a:t>https://www.slant.co/topics/46/~best-ides-for-node-js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0010" y="74661"/>
            <a:ext cx="4349460" cy="21236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b="1" dirty="0" err="1"/>
              <a:t>WebStorm</a:t>
            </a:r>
            <a:endParaRPr lang="fr-FR" sz="2000" b="1" dirty="0"/>
          </a:p>
          <a:p>
            <a:r>
              <a:rPr lang="fr-FR" sz="1600" dirty="0" err="1"/>
              <a:t>JetBrains</a:t>
            </a:r>
            <a:r>
              <a:rPr lang="fr-FR" sz="1600" dirty="0"/>
              <a:t>, 2001,</a:t>
            </a:r>
          </a:p>
          <a:p>
            <a:r>
              <a:rPr lang="fr-FR" sz="1600" dirty="0" err="1"/>
              <a:t>written</a:t>
            </a:r>
            <a:r>
              <a:rPr lang="fr-FR" sz="1600" dirty="0"/>
              <a:t> in </a:t>
            </a:r>
            <a:r>
              <a:rPr lang="fr-FR" sz="1600" b="1" dirty="0"/>
              <a:t>Java</a:t>
            </a:r>
            <a:r>
              <a:rPr lang="fr-FR" sz="1600" dirty="0"/>
              <a:t> and </a:t>
            </a:r>
            <a:r>
              <a:rPr lang="fr-FR" sz="1600" b="1" dirty="0" err="1"/>
              <a:t>Kotlin</a:t>
            </a:r>
            <a:endParaRPr lang="fr-FR" sz="1600" b="1" dirty="0"/>
          </a:p>
          <a:p>
            <a:r>
              <a:rPr lang="fr-FR" sz="1600" dirty="0" err="1"/>
              <a:t>Community</a:t>
            </a:r>
            <a:r>
              <a:rPr lang="fr-FR" sz="1600" dirty="0"/>
              <a:t> </a:t>
            </a:r>
            <a:r>
              <a:rPr lang="fr-FR" sz="1600" dirty="0" err="1"/>
              <a:t>ed</a:t>
            </a:r>
            <a:r>
              <a:rPr lang="fr-FR" sz="1600" dirty="0"/>
              <a:t>. Apache License 2.0 - Open source </a:t>
            </a:r>
          </a:p>
          <a:p>
            <a:r>
              <a:rPr lang="fr-FR" sz="1600" dirty="0" err="1"/>
              <a:t>Paid</a:t>
            </a:r>
            <a:r>
              <a:rPr lang="fr-FR" sz="1600" dirty="0"/>
              <a:t> version – </a:t>
            </a:r>
            <a:r>
              <a:rPr lang="fr-FR" sz="1600" dirty="0" err="1"/>
              <a:t>Trialware</a:t>
            </a:r>
            <a:endParaRPr lang="fr-FR" sz="1600" dirty="0"/>
          </a:p>
          <a:p>
            <a:r>
              <a:rPr lang="fr-FR" sz="1600" b="1" dirty="0" err="1"/>
              <a:t>WebStorm</a:t>
            </a:r>
            <a:r>
              <a:rPr lang="fr-FR" sz="1600" dirty="0"/>
              <a:t> – </a:t>
            </a:r>
            <a:r>
              <a:rPr lang="en-US" sz="1600" dirty="0"/>
              <a:t>For web, JavaScript and </a:t>
            </a:r>
            <a:r>
              <a:rPr lang="en-US" sz="1600" dirty="0" err="1"/>
              <a:t>TypeScript</a:t>
            </a:r>
            <a:r>
              <a:rPr lang="en-US" sz="1600" dirty="0"/>
              <a:t> development. Many of </a:t>
            </a:r>
            <a:r>
              <a:rPr lang="en-US" sz="1600" dirty="0" err="1"/>
              <a:t>JetBrains's</a:t>
            </a:r>
            <a:r>
              <a:rPr lang="en-US" sz="1600" dirty="0"/>
              <a:t> other IDEs include the feature set of </a:t>
            </a:r>
            <a:r>
              <a:rPr lang="en-US" sz="1600" dirty="0" err="1"/>
              <a:t>WebStorm</a:t>
            </a:r>
            <a:r>
              <a:rPr lang="en-US" sz="1600" dirty="0"/>
              <a:t> via plugins.</a:t>
            </a:r>
            <a:endParaRPr lang="fr-FR" sz="16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4111222" y="2439502"/>
            <a:ext cx="4215333" cy="1384995"/>
            <a:chOff x="4111222" y="2439502"/>
            <a:chExt cx="4215333" cy="1384995"/>
          </a:xfrm>
        </p:grpSpPr>
        <p:sp>
          <p:nvSpPr>
            <p:cNvPr id="16" name="TextBox 15"/>
            <p:cNvSpPr txBox="1"/>
            <p:nvPr/>
          </p:nvSpPr>
          <p:spPr>
            <a:xfrm>
              <a:off x="4111222" y="2439502"/>
              <a:ext cx="4215333" cy="138499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/>
                <a:t>Visual Studio Code</a:t>
              </a:r>
            </a:p>
            <a:p>
              <a:r>
                <a:rPr lang="fr-FR" sz="1600" dirty="0"/>
                <a:t>Microsoft (2015)</a:t>
              </a:r>
            </a:p>
            <a:p>
              <a:r>
                <a:rPr lang="fr-FR" sz="1600" dirty="0" err="1"/>
                <a:t>written</a:t>
              </a:r>
              <a:r>
                <a:rPr lang="fr-FR" sz="1600" dirty="0"/>
                <a:t> in </a:t>
              </a:r>
              <a:r>
                <a:rPr lang="fr-FR" sz="1600" b="1" dirty="0" err="1"/>
                <a:t>TypeScript</a:t>
              </a:r>
              <a:r>
                <a:rPr lang="fr-FR" sz="1600" b="1" dirty="0"/>
                <a:t>, JavaScript, </a:t>
              </a:r>
              <a:br>
                <a:rPr lang="fr-FR" sz="1600" b="1" dirty="0"/>
              </a:br>
              <a:r>
                <a:rPr lang="fr-FR" sz="1600" b="1" dirty="0"/>
                <a:t>HTML, CSS</a:t>
              </a:r>
            </a:p>
            <a:p>
              <a:r>
                <a:rPr lang="fr-FR" sz="1600" dirty="0"/>
                <a:t>MIT License - Open source</a:t>
              </a:r>
            </a:p>
          </p:txBody>
        </p:sp>
        <p:pic>
          <p:nvPicPr>
            <p:cNvPr id="17" name="Picture 9" descr="Visual Studio Code (@code) | Twitter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4009" y="2468632"/>
              <a:ext cx="1068505" cy="10685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/>
          <p:cNvGrpSpPr/>
          <p:nvPr/>
        </p:nvGrpSpPr>
        <p:grpSpPr>
          <a:xfrm>
            <a:off x="516150" y="2419982"/>
            <a:ext cx="3218737" cy="1292662"/>
            <a:chOff x="115013" y="5002161"/>
            <a:chExt cx="3218737" cy="1292662"/>
          </a:xfrm>
        </p:grpSpPr>
        <p:sp>
          <p:nvSpPr>
            <p:cNvPr id="20" name="TextBox 19"/>
            <p:cNvSpPr txBox="1"/>
            <p:nvPr/>
          </p:nvSpPr>
          <p:spPr>
            <a:xfrm>
              <a:off x="115013" y="5002161"/>
              <a:ext cx="3218737" cy="129266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err="1"/>
                <a:t>Vim</a:t>
              </a:r>
              <a:endParaRPr lang="fr-FR" sz="2000" b="1" dirty="0"/>
            </a:p>
            <a:p>
              <a:r>
                <a:rPr lang="fr-FR" sz="1600" dirty="0"/>
                <a:t>Bram </a:t>
              </a:r>
              <a:r>
                <a:rPr lang="fr-FR" sz="1600" dirty="0" err="1"/>
                <a:t>Moolenaar</a:t>
              </a:r>
              <a:r>
                <a:rPr lang="fr-FR" sz="1600" dirty="0"/>
                <a:t> (1991)</a:t>
              </a:r>
            </a:p>
            <a:p>
              <a:r>
                <a:rPr lang="fr-FR" sz="1600" dirty="0" err="1"/>
                <a:t>written</a:t>
              </a:r>
              <a:r>
                <a:rPr lang="fr-FR" sz="1600" dirty="0"/>
                <a:t> in </a:t>
              </a:r>
              <a:r>
                <a:rPr lang="fr-FR" sz="1600" b="1" dirty="0"/>
                <a:t>C</a:t>
              </a:r>
            </a:p>
            <a:p>
              <a:r>
                <a:rPr lang="fr-FR" sz="1600" dirty="0" err="1"/>
                <a:t>Vim</a:t>
              </a:r>
              <a:r>
                <a:rPr lang="fr-FR" sz="1600" dirty="0"/>
                <a:t> License - Open source</a:t>
              </a:r>
            </a:p>
            <a:p>
              <a:r>
                <a:rPr lang="fr-FR" sz="1000" dirty="0"/>
                <a:t>https://blog.talanlabs.com/vim-cest-bien-mais-vscode/</a:t>
              </a:r>
            </a:p>
          </p:txBody>
        </p:sp>
        <p:pic>
          <p:nvPicPr>
            <p:cNvPr id="3079" name="Picture 7" descr="File:Vimlogo.svg - Wikimedia Common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4740" y="5025389"/>
              <a:ext cx="768434" cy="7699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156487" y="3923288"/>
            <a:ext cx="3218737" cy="1384995"/>
            <a:chOff x="200010" y="4437355"/>
            <a:chExt cx="3218737" cy="1384995"/>
          </a:xfrm>
        </p:grpSpPr>
        <p:sp>
          <p:nvSpPr>
            <p:cNvPr id="26" name="TextBox 25"/>
            <p:cNvSpPr txBox="1"/>
            <p:nvPr/>
          </p:nvSpPr>
          <p:spPr>
            <a:xfrm>
              <a:off x="200010" y="4437355"/>
              <a:ext cx="3218737" cy="138499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err="1"/>
                <a:t>Atom</a:t>
              </a:r>
              <a:endParaRPr lang="fr-FR" sz="2000" b="1" dirty="0"/>
            </a:p>
            <a:p>
              <a:r>
                <a:rPr lang="fr-FR" sz="1600" dirty="0"/>
                <a:t>GitHub (2014)</a:t>
              </a:r>
            </a:p>
            <a:p>
              <a:r>
                <a:rPr lang="fr-FR" sz="1600" dirty="0" err="1"/>
                <a:t>written</a:t>
              </a:r>
              <a:r>
                <a:rPr lang="fr-FR" sz="1600" dirty="0"/>
                <a:t> in </a:t>
              </a:r>
              <a:r>
                <a:rPr lang="fr-FR" sz="1600" b="1" dirty="0" err="1"/>
                <a:t>CoffeeScript</a:t>
              </a:r>
              <a:r>
                <a:rPr lang="fr-FR" sz="1600" b="1" dirty="0"/>
                <a:t>, </a:t>
              </a:r>
              <a:br>
                <a:rPr lang="fr-FR" sz="1600" b="1" dirty="0"/>
              </a:br>
              <a:r>
                <a:rPr lang="fr-FR" sz="1600" b="1" dirty="0"/>
                <a:t>JavaScript, </a:t>
              </a:r>
              <a:r>
                <a:rPr lang="fr-FR" sz="1600" b="1" dirty="0" err="1"/>
                <a:t>Less</a:t>
              </a:r>
              <a:r>
                <a:rPr lang="fr-FR" sz="1600" b="1" dirty="0"/>
                <a:t>, HTML</a:t>
              </a:r>
            </a:p>
            <a:p>
              <a:r>
                <a:rPr lang="fr-FR" sz="1600" dirty="0"/>
                <a:t>MIT License - Open source</a:t>
              </a:r>
            </a:p>
          </p:txBody>
        </p:sp>
        <p:pic>
          <p:nvPicPr>
            <p:cNvPr id="3081" name="Picture 9" descr="File:Atom editor logo.svg - Wikimedia Common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3382" y="4522764"/>
              <a:ext cx="735365" cy="6734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1" name="Group 20"/>
          <p:cNvGrpSpPr/>
          <p:nvPr/>
        </p:nvGrpSpPr>
        <p:grpSpPr>
          <a:xfrm>
            <a:off x="1398172" y="5447055"/>
            <a:ext cx="3218737" cy="1138773"/>
            <a:chOff x="1111609" y="6165502"/>
            <a:chExt cx="3218737" cy="1138773"/>
          </a:xfrm>
        </p:grpSpPr>
        <p:sp>
          <p:nvSpPr>
            <p:cNvPr id="28" name="TextBox 27"/>
            <p:cNvSpPr txBox="1"/>
            <p:nvPr/>
          </p:nvSpPr>
          <p:spPr>
            <a:xfrm>
              <a:off x="1111609" y="6165502"/>
              <a:ext cx="3218737" cy="113877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/>
                <a:t>Sublime </a:t>
              </a:r>
              <a:r>
                <a:rPr lang="fr-FR" sz="2000" b="1" dirty="0" err="1"/>
                <a:t>Text</a:t>
              </a:r>
              <a:endParaRPr lang="fr-FR" sz="2000" b="1" dirty="0"/>
            </a:p>
            <a:p>
              <a:r>
                <a:rPr lang="fr-FR" sz="1600" dirty="0"/>
                <a:t>Jon Skinner (2008)</a:t>
              </a:r>
            </a:p>
            <a:p>
              <a:r>
                <a:rPr lang="fr-FR" sz="1600" dirty="0" err="1"/>
                <a:t>written</a:t>
              </a:r>
              <a:r>
                <a:rPr lang="fr-FR" sz="1600" dirty="0"/>
                <a:t> in </a:t>
              </a:r>
              <a:r>
                <a:rPr lang="fr-FR" sz="1600" b="1" dirty="0"/>
                <a:t>C++, Python</a:t>
              </a:r>
            </a:p>
            <a:p>
              <a:r>
                <a:rPr lang="fr-FR" sz="1600" dirty="0" err="1"/>
                <a:t>Proprietary</a:t>
              </a:r>
              <a:r>
                <a:rPr lang="fr-FR" sz="1600" dirty="0"/>
                <a:t> License</a:t>
              </a:r>
            </a:p>
          </p:txBody>
        </p:sp>
        <p:pic>
          <p:nvPicPr>
            <p:cNvPr id="3083" name="Picture 11" descr="Sublime Text — Wikipédia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3361" y="6219063"/>
              <a:ext cx="846985" cy="8469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85" name="Picture 13" descr="Description de l'image WebStorm Icon.svg.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924" y="158409"/>
            <a:ext cx="779546" cy="779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49491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204" y="0"/>
            <a:ext cx="7271915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8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200010" y="6642556"/>
            <a:ext cx="277511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dirty="0"/>
              <a:t>https://www.slant.co/topics/1332/~best-free-ides-for-python</a:t>
            </a:r>
          </a:p>
        </p:txBody>
      </p:sp>
      <p:sp>
        <p:nvSpPr>
          <p:cNvPr id="8" name="Rectangle 7"/>
          <p:cNvSpPr/>
          <p:nvPr/>
        </p:nvSpPr>
        <p:spPr>
          <a:xfrm>
            <a:off x="3467100" y="2311400"/>
            <a:ext cx="8724900" cy="11049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TextBox 8"/>
          <p:cNvSpPr txBox="1"/>
          <p:nvPr/>
        </p:nvSpPr>
        <p:spPr>
          <a:xfrm>
            <a:off x="200010" y="74661"/>
            <a:ext cx="4349460" cy="21236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b="1" dirty="0" err="1"/>
              <a:t>PyCharm</a:t>
            </a:r>
            <a:endParaRPr lang="fr-FR" sz="2000" b="1" dirty="0"/>
          </a:p>
          <a:p>
            <a:r>
              <a:rPr lang="fr-FR" sz="1600" dirty="0" err="1"/>
              <a:t>JetBrains</a:t>
            </a:r>
            <a:r>
              <a:rPr lang="fr-FR" sz="1600" dirty="0"/>
              <a:t>, 2001,</a:t>
            </a:r>
          </a:p>
          <a:p>
            <a:r>
              <a:rPr lang="fr-FR" sz="1600" dirty="0" err="1"/>
              <a:t>written</a:t>
            </a:r>
            <a:r>
              <a:rPr lang="fr-FR" sz="1600" dirty="0"/>
              <a:t> in </a:t>
            </a:r>
            <a:r>
              <a:rPr lang="fr-FR" sz="1600" b="1" dirty="0"/>
              <a:t>Java</a:t>
            </a:r>
            <a:r>
              <a:rPr lang="fr-FR" sz="1600" dirty="0"/>
              <a:t> and </a:t>
            </a:r>
            <a:r>
              <a:rPr lang="fr-FR" sz="1600" b="1" dirty="0"/>
              <a:t>Python</a:t>
            </a:r>
          </a:p>
          <a:p>
            <a:r>
              <a:rPr lang="fr-FR" sz="1600" dirty="0" err="1"/>
              <a:t>Community</a:t>
            </a:r>
            <a:r>
              <a:rPr lang="fr-FR" sz="1600" dirty="0"/>
              <a:t> </a:t>
            </a:r>
            <a:r>
              <a:rPr lang="fr-FR" sz="1600" dirty="0" err="1"/>
              <a:t>ed</a:t>
            </a:r>
            <a:r>
              <a:rPr lang="fr-FR" sz="1600" dirty="0"/>
              <a:t>. Apache License 2.0 - Open source </a:t>
            </a:r>
          </a:p>
          <a:p>
            <a:r>
              <a:rPr lang="fr-FR" sz="1600" dirty="0" err="1"/>
              <a:t>Paid</a:t>
            </a:r>
            <a:r>
              <a:rPr lang="fr-FR" sz="1600" dirty="0"/>
              <a:t> version – </a:t>
            </a:r>
            <a:r>
              <a:rPr lang="fr-FR" sz="1600" dirty="0" err="1"/>
              <a:t>Trialware</a:t>
            </a:r>
            <a:endParaRPr lang="fr-FR" sz="1600" dirty="0"/>
          </a:p>
          <a:p>
            <a:r>
              <a:rPr lang="fr-FR" sz="1600" b="1" dirty="0" err="1"/>
              <a:t>WebStorm</a:t>
            </a:r>
            <a:r>
              <a:rPr lang="fr-FR" sz="1600" dirty="0"/>
              <a:t> – </a:t>
            </a:r>
            <a:r>
              <a:rPr lang="en-US" sz="1600" dirty="0"/>
              <a:t>For web, JavaScript and </a:t>
            </a:r>
            <a:r>
              <a:rPr lang="en-US" sz="1600" dirty="0" err="1"/>
              <a:t>TypeScript</a:t>
            </a:r>
            <a:r>
              <a:rPr lang="en-US" sz="1600" dirty="0"/>
              <a:t> development. Many of </a:t>
            </a:r>
            <a:r>
              <a:rPr lang="en-US" sz="1600" dirty="0" err="1"/>
              <a:t>JetBrains's</a:t>
            </a:r>
            <a:r>
              <a:rPr lang="en-US" sz="1600" dirty="0"/>
              <a:t> other IDEs include the feature set of </a:t>
            </a:r>
            <a:r>
              <a:rPr lang="en-US" sz="1600" dirty="0" err="1"/>
              <a:t>WebStorm</a:t>
            </a:r>
            <a:r>
              <a:rPr lang="en-US" sz="1600" dirty="0"/>
              <a:t> via plugins.</a:t>
            </a:r>
            <a:endParaRPr lang="fr-FR" sz="1600" dirty="0"/>
          </a:p>
        </p:txBody>
      </p:sp>
      <p:pic>
        <p:nvPicPr>
          <p:cNvPr id="4098" name="Picture 2" descr="Description de l'image PyCharm Logo.svg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289" y="175524"/>
            <a:ext cx="719826" cy="71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/>
          <p:cNvGrpSpPr/>
          <p:nvPr/>
        </p:nvGrpSpPr>
        <p:grpSpPr>
          <a:xfrm>
            <a:off x="516150" y="2419982"/>
            <a:ext cx="3218737" cy="1292662"/>
            <a:chOff x="115013" y="5002161"/>
            <a:chExt cx="3218737" cy="1292662"/>
          </a:xfrm>
        </p:grpSpPr>
        <p:sp>
          <p:nvSpPr>
            <p:cNvPr id="13" name="TextBox 12"/>
            <p:cNvSpPr txBox="1"/>
            <p:nvPr/>
          </p:nvSpPr>
          <p:spPr>
            <a:xfrm>
              <a:off x="115013" y="5002161"/>
              <a:ext cx="3218737" cy="129266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err="1"/>
                <a:t>Vim</a:t>
              </a:r>
              <a:endParaRPr lang="fr-FR" sz="2000" b="1" dirty="0"/>
            </a:p>
            <a:p>
              <a:r>
                <a:rPr lang="fr-FR" sz="1600" dirty="0"/>
                <a:t>Bram </a:t>
              </a:r>
              <a:r>
                <a:rPr lang="fr-FR" sz="1600" dirty="0" err="1"/>
                <a:t>Moolenaar</a:t>
              </a:r>
              <a:r>
                <a:rPr lang="fr-FR" sz="1600" dirty="0"/>
                <a:t> (1991)</a:t>
              </a:r>
            </a:p>
            <a:p>
              <a:r>
                <a:rPr lang="fr-FR" sz="1600" dirty="0" err="1"/>
                <a:t>written</a:t>
              </a:r>
              <a:r>
                <a:rPr lang="fr-FR" sz="1600" dirty="0"/>
                <a:t> in </a:t>
              </a:r>
              <a:r>
                <a:rPr lang="fr-FR" sz="1600" b="1" dirty="0"/>
                <a:t>C</a:t>
              </a:r>
            </a:p>
            <a:p>
              <a:r>
                <a:rPr lang="fr-FR" sz="1600" dirty="0" err="1"/>
                <a:t>Vim</a:t>
              </a:r>
              <a:r>
                <a:rPr lang="fr-FR" sz="1600" dirty="0"/>
                <a:t> License - Open source</a:t>
              </a:r>
            </a:p>
            <a:p>
              <a:r>
                <a:rPr lang="fr-FR" sz="1000" dirty="0"/>
                <a:t>https://blog.talanlabs.com/vim-cest-bien-mais-vscode/</a:t>
              </a:r>
            </a:p>
          </p:txBody>
        </p:sp>
        <p:pic>
          <p:nvPicPr>
            <p:cNvPr id="14" name="Picture 7" descr="File:Vimlogo.svg - Wikimedia Common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4740" y="5025389"/>
              <a:ext cx="768434" cy="7699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4111222" y="2439502"/>
            <a:ext cx="4215333" cy="1384995"/>
            <a:chOff x="4111222" y="2439502"/>
            <a:chExt cx="4215333" cy="1384995"/>
          </a:xfrm>
        </p:grpSpPr>
        <p:sp>
          <p:nvSpPr>
            <p:cNvPr id="16" name="TextBox 15"/>
            <p:cNvSpPr txBox="1"/>
            <p:nvPr/>
          </p:nvSpPr>
          <p:spPr>
            <a:xfrm>
              <a:off x="4111222" y="2439502"/>
              <a:ext cx="4215333" cy="1384995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/>
                <a:t>Visual Studio Code</a:t>
              </a:r>
            </a:p>
            <a:p>
              <a:r>
                <a:rPr lang="fr-FR" sz="1600" dirty="0"/>
                <a:t>Microsoft (2015)</a:t>
              </a:r>
            </a:p>
            <a:p>
              <a:r>
                <a:rPr lang="fr-FR" sz="1600" dirty="0" err="1"/>
                <a:t>written</a:t>
              </a:r>
              <a:r>
                <a:rPr lang="fr-FR" sz="1600" dirty="0"/>
                <a:t> in </a:t>
              </a:r>
              <a:r>
                <a:rPr lang="fr-FR" sz="1600" b="1" dirty="0" err="1"/>
                <a:t>TypeScript</a:t>
              </a:r>
              <a:r>
                <a:rPr lang="fr-FR" sz="1600" b="1" dirty="0"/>
                <a:t>, JavaScript, </a:t>
              </a:r>
              <a:br>
                <a:rPr lang="fr-FR" sz="1600" b="1" dirty="0"/>
              </a:br>
              <a:r>
                <a:rPr lang="fr-FR" sz="1600" b="1" dirty="0"/>
                <a:t>HTML, CSS</a:t>
              </a:r>
            </a:p>
            <a:p>
              <a:r>
                <a:rPr lang="fr-FR" sz="1600" dirty="0"/>
                <a:t>MIT License - Open source</a:t>
              </a:r>
            </a:p>
          </p:txBody>
        </p:sp>
        <p:pic>
          <p:nvPicPr>
            <p:cNvPr id="17" name="Picture 9" descr="Visual Studio Code (@code) | Twitter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44009" y="2468632"/>
              <a:ext cx="1068505" cy="10685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" name="Group 17"/>
          <p:cNvGrpSpPr/>
          <p:nvPr/>
        </p:nvGrpSpPr>
        <p:grpSpPr>
          <a:xfrm>
            <a:off x="1398172" y="5447055"/>
            <a:ext cx="3218737" cy="1138773"/>
            <a:chOff x="1111609" y="6165502"/>
            <a:chExt cx="3218737" cy="1138773"/>
          </a:xfrm>
        </p:grpSpPr>
        <p:sp>
          <p:nvSpPr>
            <p:cNvPr id="19" name="TextBox 18"/>
            <p:cNvSpPr txBox="1"/>
            <p:nvPr/>
          </p:nvSpPr>
          <p:spPr>
            <a:xfrm>
              <a:off x="1111609" y="6165502"/>
              <a:ext cx="3218737" cy="113877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/>
                <a:t>Sublime </a:t>
              </a:r>
              <a:r>
                <a:rPr lang="fr-FR" sz="2000" b="1" dirty="0" err="1"/>
                <a:t>Text</a:t>
              </a:r>
              <a:endParaRPr lang="fr-FR" sz="2000" b="1" dirty="0"/>
            </a:p>
            <a:p>
              <a:r>
                <a:rPr lang="fr-FR" sz="1600" dirty="0"/>
                <a:t>Jon Skinner (2008)</a:t>
              </a:r>
            </a:p>
            <a:p>
              <a:r>
                <a:rPr lang="fr-FR" sz="1600" dirty="0" err="1"/>
                <a:t>written</a:t>
              </a:r>
              <a:r>
                <a:rPr lang="fr-FR" sz="1600" dirty="0"/>
                <a:t> in </a:t>
              </a:r>
              <a:r>
                <a:rPr lang="fr-FR" sz="1600" b="1" dirty="0"/>
                <a:t>C++, Python</a:t>
              </a:r>
            </a:p>
            <a:p>
              <a:r>
                <a:rPr lang="fr-FR" sz="1600" dirty="0" err="1"/>
                <a:t>Proprietary</a:t>
              </a:r>
              <a:r>
                <a:rPr lang="fr-FR" sz="1600" dirty="0"/>
                <a:t> License</a:t>
              </a:r>
            </a:p>
          </p:txBody>
        </p:sp>
        <p:pic>
          <p:nvPicPr>
            <p:cNvPr id="20" name="Picture 11" descr="Sublime Text — Wikipédia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3361" y="6219063"/>
              <a:ext cx="846985" cy="8469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/>
          <p:cNvGrpSpPr/>
          <p:nvPr/>
        </p:nvGrpSpPr>
        <p:grpSpPr>
          <a:xfrm>
            <a:off x="200010" y="3989458"/>
            <a:ext cx="3218737" cy="1138773"/>
            <a:chOff x="325574" y="4082265"/>
            <a:chExt cx="3218737" cy="1138773"/>
          </a:xfrm>
        </p:grpSpPr>
        <p:sp>
          <p:nvSpPr>
            <p:cNvPr id="22" name="TextBox 21"/>
            <p:cNvSpPr txBox="1"/>
            <p:nvPr/>
          </p:nvSpPr>
          <p:spPr>
            <a:xfrm>
              <a:off x="325574" y="4082265"/>
              <a:ext cx="3218737" cy="113877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2000" b="1" dirty="0" err="1"/>
                <a:t>Spyder</a:t>
              </a:r>
              <a:endParaRPr lang="fr-FR" sz="2000" b="1" dirty="0"/>
            </a:p>
            <a:p>
              <a:r>
                <a:rPr lang="fr-FR" sz="1600" dirty="0" err="1"/>
                <a:t>Puierre</a:t>
              </a:r>
              <a:r>
                <a:rPr lang="fr-FR" sz="1600" dirty="0"/>
                <a:t> </a:t>
              </a:r>
              <a:r>
                <a:rPr lang="fr-FR" sz="1600" dirty="0" err="1"/>
                <a:t>Raybaut</a:t>
              </a:r>
              <a:r>
                <a:rPr lang="fr-FR" sz="1600" dirty="0"/>
                <a:t> (2009)</a:t>
              </a:r>
            </a:p>
            <a:p>
              <a:r>
                <a:rPr lang="fr-FR" sz="1600" dirty="0" err="1"/>
                <a:t>written</a:t>
              </a:r>
              <a:r>
                <a:rPr lang="fr-FR" sz="1600" dirty="0"/>
                <a:t> in </a:t>
              </a:r>
              <a:r>
                <a:rPr lang="fr-FR" sz="1600" b="1" dirty="0"/>
                <a:t>Python</a:t>
              </a:r>
            </a:p>
            <a:p>
              <a:r>
                <a:rPr lang="fr-FR" sz="1600" dirty="0"/>
                <a:t>MIT License - Open source</a:t>
              </a:r>
            </a:p>
          </p:txBody>
        </p:sp>
        <p:pic>
          <p:nvPicPr>
            <p:cNvPr id="4100" name="Picture 4" descr="Spyder IDE logo and wordmark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4464" y="4082266"/>
              <a:ext cx="786496" cy="786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89956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98160" y="1317608"/>
            <a:ext cx="4349460" cy="11387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b="1" dirty="0" err="1"/>
              <a:t>Arduino</a:t>
            </a:r>
            <a:r>
              <a:rPr lang="fr-FR" sz="2000" b="1" dirty="0"/>
              <a:t> IDE</a:t>
            </a:r>
          </a:p>
          <a:p>
            <a:r>
              <a:rPr lang="fr-FR" sz="1600" dirty="0" err="1"/>
              <a:t>Arduino</a:t>
            </a:r>
            <a:r>
              <a:rPr lang="fr-FR" sz="1600" dirty="0"/>
              <a:t> Software, 2005,</a:t>
            </a:r>
          </a:p>
          <a:p>
            <a:r>
              <a:rPr lang="fr-FR" sz="1600" dirty="0" err="1"/>
              <a:t>Written</a:t>
            </a:r>
            <a:r>
              <a:rPr lang="fr-FR" sz="1600" dirty="0"/>
              <a:t> in </a:t>
            </a:r>
            <a:r>
              <a:rPr lang="fr-FR" sz="1600" b="1" dirty="0"/>
              <a:t>C and C++</a:t>
            </a:r>
          </a:p>
          <a:p>
            <a:r>
              <a:rPr lang="fr-FR" sz="1600" dirty="0"/>
              <a:t>GNU General Public License 2 - Open source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7620" y="0"/>
            <a:ext cx="7241180" cy="685108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306E86-47BA-43A0-BC71-D402440BD280}" type="slidenum">
              <a:rPr lang="fr-FR" smtClean="0"/>
              <a:t>9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200010" y="6642556"/>
            <a:ext cx="272222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800" dirty="0"/>
              <a:t>https://www.slant.co/topics/9848/~arduino-ide-alternatives</a:t>
            </a:r>
          </a:p>
        </p:txBody>
      </p:sp>
      <p:pic>
        <p:nvPicPr>
          <p:cNvPr id="5122" name="Picture 2" descr="Software | Ardui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0430" y="1414396"/>
            <a:ext cx="1118810" cy="58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8160" y="2998771"/>
            <a:ext cx="4349460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000" b="1" dirty="0" err="1"/>
              <a:t>PlatformIO</a:t>
            </a:r>
            <a:endParaRPr lang="fr-FR" sz="2000" b="1" dirty="0"/>
          </a:p>
          <a:p>
            <a:r>
              <a:rPr lang="fr-FR" sz="1600" dirty="0"/>
              <a:t>Ivan </a:t>
            </a:r>
            <a:r>
              <a:rPr lang="fr-FR" sz="1600" dirty="0" err="1"/>
              <a:t>Kravets</a:t>
            </a:r>
            <a:r>
              <a:rPr lang="fr-FR" sz="1600" dirty="0"/>
              <a:t>, 2014</a:t>
            </a:r>
          </a:p>
          <a:p>
            <a:r>
              <a:rPr lang="fr-FR" sz="1600" dirty="0"/>
              <a:t>Not an IDE – </a:t>
            </a:r>
            <a:r>
              <a:rPr lang="fr-FR" sz="1600" dirty="0" err="1"/>
              <a:t>just</a:t>
            </a:r>
            <a:r>
              <a:rPr lang="fr-FR" sz="1600" dirty="0"/>
              <a:t> a CLI + extensions</a:t>
            </a:r>
          </a:p>
          <a:p>
            <a:r>
              <a:rPr lang="fr-FR" sz="1600" dirty="0" err="1"/>
              <a:t>Written</a:t>
            </a:r>
            <a:r>
              <a:rPr lang="fr-FR" sz="1600" dirty="0"/>
              <a:t> in </a:t>
            </a:r>
            <a:r>
              <a:rPr lang="fr-FR" sz="1600" b="1" dirty="0"/>
              <a:t>Python</a:t>
            </a:r>
          </a:p>
          <a:p>
            <a:r>
              <a:rPr lang="fr-FR" sz="1600" dirty="0" err="1"/>
              <a:t>Useable</a:t>
            </a:r>
            <a:r>
              <a:rPr lang="fr-FR" sz="1600" dirty="0"/>
              <a:t> as a plugin for:</a:t>
            </a:r>
          </a:p>
          <a:p>
            <a:pPr marL="285750" indent="-285750">
              <a:buFontTx/>
              <a:buChar char="-"/>
            </a:pPr>
            <a:r>
              <a:rPr lang="fr-FR" sz="1600" dirty="0" err="1"/>
              <a:t>VSCode</a:t>
            </a:r>
            <a:endParaRPr lang="fr-FR" sz="1600" dirty="0"/>
          </a:p>
          <a:p>
            <a:pPr marL="285750" indent="-285750">
              <a:buFontTx/>
              <a:buChar char="-"/>
            </a:pPr>
            <a:r>
              <a:rPr lang="fr-FR" sz="1600" dirty="0" err="1"/>
              <a:t>Eclipse</a:t>
            </a:r>
            <a:endParaRPr lang="fr-FR" sz="1600" dirty="0"/>
          </a:p>
          <a:p>
            <a:pPr marL="285750" indent="-285750">
              <a:buFontTx/>
              <a:buChar char="-"/>
            </a:pPr>
            <a:r>
              <a:rPr lang="fr-FR" sz="1600" dirty="0" err="1"/>
              <a:t>Netbeans</a:t>
            </a:r>
            <a:endParaRPr lang="fr-FR" sz="1600" dirty="0"/>
          </a:p>
          <a:p>
            <a:pPr marL="285750" indent="-285750">
              <a:buFontTx/>
              <a:buChar char="-"/>
            </a:pPr>
            <a:r>
              <a:rPr lang="fr-FR" sz="1600" dirty="0" err="1"/>
              <a:t>Atom</a:t>
            </a:r>
            <a:r>
              <a:rPr lang="fr-FR" sz="1600" dirty="0"/>
              <a:t> </a:t>
            </a:r>
          </a:p>
          <a:p>
            <a:pPr marL="285750" indent="-285750">
              <a:buFontTx/>
              <a:buChar char="-"/>
            </a:pPr>
            <a:r>
              <a:rPr lang="fr-FR" sz="1600" dirty="0"/>
              <a:t>Sublime </a:t>
            </a:r>
            <a:r>
              <a:rPr lang="fr-FR" sz="1600" dirty="0" err="1"/>
              <a:t>Text</a:t>
            </a:r>
            <a:endParaRPr lang="fr-FR" sz="1600" dirty="0"/>
          </a:p>
          <a:p>
            <a:pPr marL="285750" indent="-285750">
              <a:buFontTx/>
              <a:buChar char="-"/>
            </a:pPr>
            <a:r>
              <a:rPr lang="fr-FR" sz="1600" dirty="0"/>
              <a:t>...</a:t>
            </a:r>
          </a:p>
        </p:txBody>
      </p:sp>
      <p:pic>
        <p:nvPicPr>
          <p:cNvPr id="5124" name="Picture 4" descr="https://cdn.platformio.org/images/platformio-logo.17fdc3b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880" y="3052763"/>
            <a:ext cx="897140" cy="897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1643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4736</TotalTime>
  <Words>2772</Words>
  <Application>Microsoft Office PowerPoint</Application>
  <PresentationFormat>Grand écran</PresentationFormat>
  <Paragraphs>469</Paragraphs>
  <Slides>48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48</vt:i4>
      </vt:variant>
    </vt:vector>
  </HeadingPairs>
  <TitlesOfParts>
    <vt:vector size="53" baseType="lpstr">
      <vt:lpstr>Arial</vt:lpstr>
      <vt:lpstr>Calibri</vt:lpstr>
      <vt:lpstr>Calibri Light</vt:lpstr>
      <vt:lpstr>Consolas</vt:lpstr>
      <vt:lpstr>Office Theme</vt:lpstr>
      <vt:lpstr>Technological foundations of software development</vt:lpstr>
      <vt:lpstr>Objectives of the session</vt:lpstr>
      <vt:lpstr>Technological foundations of software development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Visual programming</vt:lpstr>
      <vt:lpstr>Web IDE</vt:lpstr>
      <vt:lpstr>Undo - redo</vt:lpstr>
      <vt:lpstr>Find - Replace</vt:lpstr>
      <vt:lpstr>Chercher – Remplacer</vt:lpstr>
      <vt:lpstr>Source code generation snippets</vt:lpstr>
      <vt:lpstr>Version control and file comparison</vt:lpstr>
      <vt:lpstr>Syntax highlighting and validation</vt:lpstr>
      <vt:lpstr>Code completion</vt:lpstr>
      <vt:lpstr>Text formatting</vt:lpstr>
      <vt:lpstr>Refactoring</vt:lpstr>
      <vt:lpstr>Refactoring</vt:lpstr>
      <vt:lpstr>Analysis and Navigation</vt:lpstr>
      <vt:lpstr>Project configuration</vt:lpstr>
      <vt:lpstr>Run</vt:lpstr>
      <vt:lpstr>Debug</vt:lpstr>
      <vt:lpstr>Extensibility</vt:lpstr>
      <vt:lpstr>Présentation PowerPoint</vt:lpstr>
      <vt:lpstr>Technological foundations of software development</vt:lpstr>
      <vt:lpstr>External libraries</vt:lpstr>
      <vt:lpstr>External libraries</vt:lpstr>
      <vt:lpstr>Linking</vt:lpstr>
      <vt:lpstr>With Java – class libraries</vt:lpstr>
      <vt:lpstr>With Python</vt:lpstr>
      <vt:lpstr>Library repository</vt:lpstr>
      <vt:lpstr>Library repository</vt:lpstr>
      <vt:lpstr>Library manager</vt:lpstr>
      <vt:lpstr>Typical library artifacts</vt:lpstr>
      <vt:lpstr>Java maven central: G-A-V coordinates</vt:lpstr>
      <vt:lpstr>Packaging flow for python</vt:lpstr>
      <vt:lpstr>Software versions</vt:lpstr>
      <vt:lpstr>Software versions</vt:lpstr>
      <vt:lpstr>Présentation PowerPoint</vt:lpstr>
      <vt:lpstr>Software versions</vt:lpstr>
      <vt:lpstr>Software versions</vt:lpstr>
      <vt:lpstr>Versions de logiciels</vt:lpstr>
      <vt:lpstr>Technological foundations of software development</vt:lpstr>
      <vt:lpstr>... Your turn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Maxime Lefrançois</dc:creator>
  <cp:lastModifiedBy>Maxime Lefrancois</cp:lastModifiedBy>
  <cp:revision>241</cp:revision>
  <dcterms:created xsi:type="dcterms:W3CDTF">2021-08-26T08:16:54Z</dcterms:created>
  <dcterms:modified xsi:type="dcterms:W3CDTF">2024-09-13T12:46:51Z</dcterms:modified>
</cp:coreProperties>
</file>