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4"/>
  </p:notesMasterIdLst>
  <p:sldIdLst>
    <p:sldId id="256" r:id="rId2"/>
    <p:sldId id="258" r:id="rId3"/>
    <p:sldId id="349" r:id="rId4"/>
    <p:sldId id="328" r:id="rId5"/>
    <p:sldId id="331" r:id="rId6"/>
    <p:sldId id="330" r:id="rId7"/>
    <p:sldId id="333" r:id="rId8"/>
    <p:sldId id="342" r:id="rId9"/>
    <p:sldId id="332" r:id="rId10"/>
    <p:sldId id="335" r:id="rId11"/>
    <p:sldId id="337" r:id="rId12"/>
    <p:sldId id="336" r:id="rId13"/>
    <p:sldId id="334" r:id="rId14"/>
    <p:sldId id="338" r:id="rId15"/>
    <p:sldId id="339" r:id="rId16"/>
    <p:sldId id="340" r:id="rId17"/>
    <p:sldId id="343" r:id="rId18"/>
    <p:sldId id="345" r:id="rId19"/>
    <p:sldId id="346" r:id="rId20"/>
    <p:sldId id="348" r:id="rId21"/>
    <p:sldId id="416" r:id="rId22"/>
    <p:sldId id="322" r:id="rId23"/>
    <p:sldId id="351" r:id="rId24"/>
    <p:sldId id="354" r:id="rId25"/>
    <p:sldId id="355" r:id="rId26"/>
    <p:sldId id="356" r:id="rId27"/>
    <p:sldId id="357" r:id="rId28"/>
    <p:sldId id="358" r:id="rId29"/>
    <p:sldId id="352" r:id="rId30"/>
    <p:sldId id="353" r:id="rId31"/>
    <p:sldId id="361" r:id="rId32"/>
    <p:sldId id="362" r:id="rId33"/>
    <p:sldId id="363" r:id="rId34"/>
    <p:sldId id="365" r:id="rId35"/>
    <p:sldId id="366" r:id="rId36"/>
    <p:sldId id="369" r:id="rId37"/>
    <p:sldId id="417" r:id="rId38"/>
    <p:sldId id="383" r:id="rId39"/>
    <p:sldId id="384" r:id="rId40"/>
    <p:sldId id="385" r:id="rId41"/>
    <p:sldId id="386" r:id="rId42"/>
    <p:sldId id="388" r:id="rId43"/>
    <p:sldId id="389" r:id="rId44"/>
    <p:sldId id="390" r:id="rId45"/>
    <p:sldId id="391" r:id="rId46"/>
    <p:sldId id="418" r:id="rId47"/>
    <p:sldId id="409" r:id="rId48"/>
    <p:sldId id="350" r:id="rId49"/>
    <p:sldId id="315" r:id="rId50"/>
    <p:sldId id="420" r:id="rId51"/>
    <p:sldId id="367" r:id="rId52"/>
    <p:sldId id="368" r:id="rId53"/>
    <p:sldId id="370" r:id="rId54"/>
    <p:sldId id="371" r:id="rId55"/>
    <p:sldId id="373" r:id="rId56"/>
    <p:sldId id="372" r:id="rId57"/>
    <p:sldId id="374" r:id="rId58"/>
    <p:sldId id="376" r:id="rId59"/>
    <p:sldId id="377" r:id="rId60"/>
    <p:sldId id="378" r:id="rId61"/>
    <p:sldId id="375" r:id="rId62"/>
    <p:sldId id="379" r:id="rId63"/>
    <p:sldId id="421" r:id="rId64"/>
    <p:sldId id="392" r:id="rId65"/>
    <p:sldId id="394" r:id="rId66"/>
    <p:sldId id="395" r:id="rId67"/>
    <p:sldId id="397" r:id="rId68"/>
    <p:sldId id="398" r:id="rId69"/>
    <p:sldId id="399" r:id="rId70"/>
    <p:sldId id="400" r:id="rId71"/>
    <p:sldId id="401" r:id="rId72"/>
    <p:sldId id="402" r:id="rId73"/>
    <p:sldId id="403" r:id="rId74"/>
    <p:sldId id="404" r:id="rId75"/>
    <p:sldId id="405" r:id="rId76"/>
    <p:sldId id="406" r:id="rId77"/>
    <p:sldId id="407" r:id="rId78"/>
    <p:sldId id="411" r:id="rId79"/>
    <p:sldId id="412" r:id="rId80"/>
    <p:sldId id="413" r:id="rId81"/>
    <p:sldId id="414" r:id="rId82"/>
    <p:sldId id="415" r:id="rId8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4D27"/>
    <a:srgbClr val="E61A23"/>
    <a:srgbClr val="EFEFE7"/>
    <a:srgbClr val="CD9F00"/>
    <a:srgbClr val="D5C8C6"/>
    <a:srgbClr val="8F8981"/>
    <a:srgbClr val="00909A"/>
    <a:srgbClr val="F54922"/>
    <a:srgbClr val="6D63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8892" autoAdjust="0"/>
    <p:restoredTop sz="94660"/>
  </p:normalViewPr>
  <p:slideViewPr>
    <p:cSldViewPr snapToGrid="0">
      <p:cViewPr varScale="1">
        <p:scale>
          <a:sx n="85" d="100"/>
          <a:sy n="85" d="100"/>
        </p:scale>
        <p:origin x="102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233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FFE4FE-C567-46DB-B46D-D6ADFF64F2F0}" type="datetimeFigureOut">
              <a:rPr lang="fr-FR" smtClean="0"/>
              <a:t>08/10/2024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09E45F-632C-49BB-91B2-F90D18F7E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4454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4175-CE38-490D-B452-09A8D5674E78}" type="datetime1">
              <a:rPr lang="fr-FR" smtClean="0"/>
              <a:t>08/10/2024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7621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A60B-7A5C-4411-AE3B-B99CA2563AF3}" type="datetime1">
              <a:rPr lang="fr-FR" smtClean="0"/>
              <a:t>08/10/2024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0571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B72C-E386-4D31-8491-E8A77B88CE01}" type="datetime1">
              <a:rPr lang="fr-FR" smtClean="0"/>
              <a:t>08/10/2024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5121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1DA4-D871-4F30-A88D-9927023B48E4}" type="datetime1">
              <a:rPr lang="fr-FR" smtClean="0"/>
              <a:t>08/10/2024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1552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94967-7C4D-4F0A-9297-68EF52B59C2C}" type="datetime1">
              <a:rPr lang="fr-FR" smtClean="0"/>
              <a:t>08/10/2024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8232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C440D-E22C-47F2-95CA-1DC6C0D590BE}" type="datetime1">
              <a:rPr lang="fr-FR" smtClean="0"/>
              <a:t>08/10/2024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1400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8184A-F81B-4312-B77D-7A15377DA745}" type="datetime1">
              <a:rPr lang="fr-FR" smtClean="0"/>
              <a:t>08/10/2024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6894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19603-DCF0-485A-948A-CE28833E688F}" type="datetime1">
              <a:rPr lang="fr-FR" smtClean="0"/>
              <a:t>08/10/2024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1864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76935-021D-4311-AE21-22D7CC7EBEAC}" type="datetime1">
              <a:rPr lang="fr-FR" smtClean="0"/>
              <a:t>08/10/2024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235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7312-FEE7-4026-98B9-4661E3EA63C0}" type="datetime1">
              <a:rPr lang="fr-FR" smtClean="0"/>
              <a:t>08/10/2024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615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50ABA-4A08-4E91-8E80-8563EC5DF6F4}" type="datetime1">
              <a:rPr lang="fr-FR" smtClean="0"/>
              <a:t>08/10/2024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5295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75599-8ED4-432F-A983-E60D3FE6FB5A}" type="datetime1">
              <a:rPr lang="fr-FR" smtClean="0"/>
              <a:t>08/10/2024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06E86-47BA-43A0-BC71-D402440BD2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6017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i.mines-stetienne.fr/cps2/tfsd/" TargetMode="External"/><Relationship Id="rId2" Type="http://schemas.openxmlformats.org/officeDocument/2006/relationships/hyperlink" Target="https://maxime.lefrancois.info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iff" TargetMode="External"/><Relationship Id="rId2" Type="http://schemas.openxmlformats.org/officeDocument/2006/relationships/hyperlink" Target="https://text-compar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Dif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hyperlink" Target="https://en.wikipedia.org/wiki/Content_similarity_detection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svnbook.red-bean.com/" TargetMode="External"/><Relationship Id="rId2" Type="http://schemas.openxmlformats.org/officeDocument/2006/relationships/hyperlink" Target="http://subversion.apache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git/git/graphs/contributors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git/git/releases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i.mines-stetienne.fr/cps2/tfsd/" TargetMode="External"/><Relationship Id="rId2" Type="http://schemas.openxmlformats.org/officeDocument/2006/relationships/hyperlink" Target="https://maxime.lefrancois.info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-scm.com/book/en/v2/Getting-Started-What-is-Git%3F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git-scm.com/book/en/v2/Getting-Started-What-is-Git%3F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git-scm.com/downloads/gui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screencasts.delicious-insights.com/courses/git-core-concepts/102205-default-section/305169-zones-and-file-lifecycle" TargetMode="External"/><Relationship Id="rId2" Type="http://schemas.openxmlformats.org/officeDocument/2006/relationships/hyperlink" Target="https://git-scm.com/book/en/v2/Getting-Started-What-is-Git%3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i.mines-stetienne.fr/cps2/tfsd/" TargetMode="External"/><Relationship Id="rId2" Type="http://schemas.openxmlformats.org/officeDocument/2006/relationships/hyperlink" Target="https://maxime.lefrancois.info/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-scm.com/book/fr/v2/D%C3%A9marrage-rapide-Rudiments-de-Git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ci.mines-stetienne.fr/cps2/tfsd/" TargetMode="External"/><Relationship Id="rId2" Type="http://schemas.openxmlformats.org/officeDocument/2006/relationships/hyperlink" Target="https://maxime.lefrancois.info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https://gitlab.com/" TargetMode="External"/><Relationship Id="rId3" Type="http://schemas.openxmlformats.org/officeDocument/2006/relationships/hyperlink" Target="https://ci.mines-stetienne.fr/cps2/tfsd/" TargetMode="External"/><Relationship Id="rId7" Type="http://schemas.openxmlformats.org/officeDocument/2006/relationships/hyperlink" Target="https://gitlab.emse.fr/" TargetMode="External"/><Relationship Id="rId2" Type="http://schemas.openxmlformats.org/officeDocument/2006/relationships/hyperlink" Target="https://maxime.lefrancois.info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github.com/" TargetMode="External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hyperlink" Target="https://guides.github.com/activities/forking/" TargetMode="External"/><Relationship Id="rId3" Type="http://schemas.openxmlformats.org/officeDocument/2006/relationships/hyperlink" Target="https://git-scm.com/docs" TargetMode="External"/><Relationship Id="rId7" Type="http://schemas.openxmlformats.org/officeDocument/2006/relationships/hyperlink" Target="https://guides.github.com/introduction/flow/" TargetMode="External"/><Relationship Id="rId2" Type="http://schemas.openxmlformats.org/officeDocument/2006/relationships/hyperlink" Target="https://git-scm.com/book/en/v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gitlab.com/" TargetMode="External"/><Relationship Id="rId5" Type="http://schemas.openxmlformats.org/officeDocument/2006/relationships/hyperlink" Target="https://docs.gitlab.com/ee/gitlab-basics/" TargetMode="External"/><Relationship Id="rId4" Type="http://schemas.openxmlformats.org/officeDocument/2006/relationships/hyperlink" Target="http://ndpsoftware.com/git-cheatsheet.html" TargetMode="External"/><Relationship Id="rId9" Type="http://schemas.openxmlformats.org/officeDocument/2006/relationships/hyperlink" Target="https://guides.github.com/activities/socialize/" TargetMode="Externa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ci.mines-stetienne.fr/cps2/course/tfsd/course-2.html#_todo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ci.mines-stetienne.fr/cps2/tfsd/" TargetMode="External"/><Relationship Id="rId2" Type="http://schemas.openxmlformats.org/officeDocument/2006/relationships/hyperlink" Target="https://maxime.lefrancois.info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ci.mines-stetienne.fr/cps2/tfsd/" TargetMode="External"/><Relationship Id="rId2" Type="http://schemas.openxmlformats.org/officeDocument/2006/relationships/hyperlink" Target="https://maxime.lefrancois.info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en.wikipedia.org/wiki/Comparison_of_file_synchronization_softwar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Technological foundations of software development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Manage your source code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A52EEE3C-CEBD-42AB-9507-15C31A946097}"/>
              </a:ext>
            </a:extLst>
          </p:cNvPr>
          <p:cNvSpPr txBox="1"/>
          <p:nvPr/>
        </p:nvSpPr>
        <p:spPr>
          <a:xfrm>
            <a:off x="100584" y="5903893"/>
            <a:ext cx="111835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ICM – Computer Science Major – Course unit on Technological foundations of computer science</a:t>
            </a:r>
          </a:p>
          <a:p>
            <a:r>
              <a:rPr lang="en-US" sz="1400" dirty="0"/>
              <a:t>M1 Cyber Physical and Social Systems – Course unit on CPS2 engineering and development, Part 2: Technological foundations of software development</a:t>
            </a:r>
          </a:p>
          <a:p>
            <a:r>
              <a:rPr lang="en-US" sz="1400" dirty="0"/>
              <a:t>Maxime </a:t>
            </a:r>
            <a:r>
              <a:rPr lang="en-US" sz="1400" dirty="0" err="1"/>
              <a:t>Lefrançois</a:t>
            </a:r>
            <a:r>
              <a:rPr lang="en-US" sz="1400" dirty="0"/>
              <a:t> </a:t>
            </a:r>
            <a:r>
              <a:rPr lang="en-US" sz="1400" dirty="0">
                <a:hlinkClick r:id="rId2"/>
              </a:rPr>
              <a:t>https://maxime-lefrancois.info</a:t>
            </a:r>
            <a:r>
              <a:rPr lang="en-US" sz="1400" dirty="0"/>
              <a:t> </a:t>
            </a:r>
          </a:p>
          <a:p>
            <a:r>
              <a:rPr lang="en-US" sz="1400" dirty="0"/>
              <a:t>online: </a:t>
            </a:r>
            <a:r>
              <a:rPr lang="en-US" sz="1400" dirty="0">
                <a:hlinkClick r:id="rId3"/>
              </a:rPr>
              <a:t>https://ci.mines-stetienne.fr/cps2/course/tfsd/ 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9005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 utilities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10</a:t>
            </a:fld>
            <a:endParaRPr lang="fr-FR"/>
          </a:p>
        </p:txBody>
      </p:sp>
      <p:sp>
        <p:nvSpPr>
          <p:cNvPr id="8" name="TextBox 7"/>
          <p:cNvSpPr txBox="1"/>
          <p:nvPr/>
        </p:nvSpPr>
        <p:spPr>
          <a:xfrm>
            <a:off x="8391525" y="6356350"/>
            <a:ext cx="20152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hlinkClick r:id="rId2"/>
              </a:rPr>
              <a:t>https://text-compare.com/</a:t>
            </a:r>
            <a:r>
              <a:rPr lang="fr-FR" sz="1000" dirty="0"/>
              <a:t> , online</a:t>
            </a:r>
          </a:p>
        </p:txBody>
      </p:sp>
      <p:sp>
        <p:nvSpPr>
          <p:cNvPr id="6" name="Rectangle 5"/>
          <p:cNvSpPr/>
          <p:nvPr/>
        </p:nvSpPr>
        <p:spPr>
          <a:xfrm>
            <a:off x="838200" y="1252220"/>
            <a:ext cx="3403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hlinkClick r:id="rId3"/>
              </a:rPr>
              <a:t>https://en.wikipedia.org/wiki/Diff</a:t>
            </a:r>
            <a:r>
              <a:rPr lang="fr-FR" dirty="0"/>
              <a:t> </a:t>
            </a:r>
          </a:p>
        </p:txBody>
      </p:sp>
      <p:pic>
        <p:nvPicPr>
          <p:cNvPr id="9224" name="Picture 8" descr="5 Online Text Comparison Websit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273" y="3096856"/>
            <a:ext cx="3591962" cy="325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Unix Filters Text processing utilities. Filters Filter commands – Unix  commands that serve dual purposes: –standalone –used with other commands  and pipes. - ppt downlo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2255550"/>
            <a:ext cx="3867150" cy="29003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27000" y="5155913"/>
            <a:ext cx="18630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linux </a:t>
            </a:r>
            <a:r>
              <a:rPr lang="fr-FR" sz="1000" dirty="0" err="1"/>
              <a:t>diff</a:t>
            </a:r>
            <a:r>
              <a:rPr lang="fr-FR" sz="1000" dirty="0"/>
              <a:t>, </a:t>
            </a:r>
            <a:r>
              <a:rPr lang="fr-FR" sz="1000" dirty="0" err="1"/>
              <a:t>comp</a:t>
            </a:r>
            <a:r>
              <a:rPr lang="fr-FR" sz="1000" dirty="0"/>
              <a:t>, </a:t>
            </a:r>
            <a:r>
              <a:rPr lang="fr-FR" sz="1000" dirty="0" err="1"/>
              <a:t>comm</a:t>
            </a:r>
            <a:r>
              <a:rPr lang="fr-FR" sz="1000" dirty="0"/>
              <a:t>,  cli </a:t>
            </a:r>
            <a:r>
              <a:rPr lang="fr-FR" sz="1000" dirty="0" err="1"/>
              <a:t>tools</a:t>
            </a:r>
            <a:endParaRPr lang="fr-FR" sz="1000" dirty="0"/>
          </a:p>
        </p:txBody>
      </p:sp>
      <p:pic>
        <p:nvPicPr>
          <p:cNvPr id="9228" name="Picture 12" descr="Comparing | Comparing texts, Text, Text fi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089" y="2988803"/>
            <a:ext cx="3957244" cy="277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278089" y="5758874"/>
            <a:ext cx="13853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err="1"/>
              <a:t>Araxis</a:t>
            </a:r>
            <a:r>
              <a:rPr lang="fr-FR" sz="1000" dirty="0"/>
              <a:t> </a:t>
            </a:r>
            <a:r>
              <a:rPr lang="fr-FR" sz="1000" dirty="0" err="1"/>
              <a:t>merge</a:t>
            </a:r>
            <a:r>
              <a:rPr lang="fr-FR" sz="1000" dirty="0"/>
              <a:t>, software</a:t>
            </a:r>
          </a:p>
        </p:txBody>
      </p:sp>
    </p:spTree>
    <p:extLst>
      <p:ext uri="{BB962C8B-B14F-4D97-AF65-F5344CB8AC3E}">
        <p14:creationId xmlns:p14="http://schemas.microsoft.com/office/powerpoint/2010/main" val="1350949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 </a:t>
            </a:r>
            <a:r>
              <a:rPr lang="en-US" dirty="0"/>
              <a:t>utilities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11</a:t>
            </a:fld>
            <a:endParaRPr lang="fr-FR"/>
          </a:p>
        </p:txBody>
      </p:sp>
      <p:pic>
        <p:nvPicPr>
          <p:cNvPr id="9218" name="Picture 2" descr="Change Colours In Eclipse Diff - Stack Overfl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846" y="2886075"/>
            <a:ext cx="5833879" cy="32035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08846" y="6089650"/>
            <a:ext cx="6687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In Eclipse</a:t>
            </a:r>
          </a:p>
        </p:txBody>
      </p:sp>
      <p:pic>
        <p:nvPicPr>
          <p:cNvPr id="9220" name="Picture 4" descr="WinMerge - You will see the difference…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4" y="2210158"/>
            <a:ext cx="5562600" cy="312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5323959"/>
            <a:ext cx="7377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err="1"/>
              <a:t>WinMerge</a:t>
            </a:r>
            <a:endParaRPr lang="fr-FR" sz="1000" dirty="0"/>
          </a:p>
        </p:txBody>
      </p:sp>
      <p:sp>
        <p:nvSpPr>
          <p:cNvPr id="6" name="Rectangle 5"/>
          <p:cNvSpPr/>
          <p:nvPr/>
        </p:nvSpPr>
        <p:spPr>
          <a:xfrm>
            <a:off x="838200" y="1252220"/>
            <a:ext cx="34039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hlinkClick r:id="rId4"/>
              </a:rPr>
              <a:t>https://en.wikipedia.org/wiki/Diff</a:t>
            </a:r>
            <a:r>
              <a:rPr lang="en-US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syntax - semantics</a:t>
            </a:r>
          </a:p>
        </p:txBody>
      </p:sp>
    </p:spTree>
    <p:extLst>
      <p:ext uri="{BB962C8B-B14F-4D97-AF65-F5344CB8AC3E}">
        <p14:creationId xmlns:p14="http://schemas.microsoft.com/office/powerpoint/2010/main" val="2669861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comparison utilities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12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171448" y="5923367"/>
            <a:ext cx="12153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KDiff3, open-source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6534" y="2253084"/>
            <a:ext cx="3487043" cy="43494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430335" y="6602571"/>
            <a:ext cx="9781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err="1"/>
              <a:t>Jplag</a:t>
            </a:r>
            <a:r>
              <a:rPr lang="fr-FR" sz="1000" dirty="0"/>
              <a:t>, freeware</a:t>
            </a:r>
          </a:p>
        </p:txBody>
      </p:sp>
      <p:pic>
        <p:nvPicPr>
          <p:cNvPr id="10244" name="Picture 4" descr="Code Plagiarism &amp;amp; Similarity Checker — Codequi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201" y="3902628"/>
            <a:ext cx="4621083" cy="245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554201" y="6356350"/>
            <a:ext cx="134203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err="1"/>
              <a:t>codequiry</a:t>
            </a:r>
            <a:r>
              <a:rPr lang="fr-FR" sz="1000" dirty="0"/>
              <a:t>, shareware </a:t>
            </a:r>
          </a:p>
        </p:txBody>
      </p:sp>
      <p:sp>
        <p:nvSpPr>
          <p:cNvPr id="6" name="Rectangle 5"/>
          <p:cNvSpPr/>
          <p:nvPr/>
        </p:nvSpPr>
        <p:spPr>
          <a:xfrm>
            <a:off x="895021" y="1354229"/>
            <a:ext cx="57537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hlinkClick r:id="rId4"/>
              </a:rPr>
              <a:t>https://en.wikipedia.org/wiki/Content_similarity_detection</a:t>
            </a:r>
            <a:endParaRPr lang="en-US"/>
          </a:p>
          <a:p>
            <a:r>
              <a:rPr lang="en-US"/>
              <a:t>Example: plagiarism detection</a:t>
            </a:r>
          </a:p>
        </p:txBody>
      </p:sp>
      <p:pic>
        <p:nvPicPr>
          <p:cNvPr id="10242" name="Picture 2" descr="http://kdiff3.sourceforge.net/doc/dirmergebi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8" y="2729202"/>
            <a:ext cx="4258887" cy="319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465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VCS - Version Control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8008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Definition</a:t>
            </a:r>
          </a:p>
          <a:p>
            <a:pPr marL="0" indent="0">
              <a:buNone/>
            </a:pPr>
            <a:r>
              <a:rPr lang="en-US" dirty="0"/>
              <a:t>A tool that helps developers/programmers solve certain day-to-day problems, such as: tracking code changes, helping with code maintenance, and allowing them to work on the same source code files without affecting each other's workflow.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13</a:t>
            </a:fld>
            <a:endParaRPr lang="fr-FR" dirty="0"/>
          </a:p>
        </p:txBody>
      </p:sp>
      <p:pic>
        <p:nvPicPr>
          <p:cNvPr id="14338" name="Picture 2" descr="https://upload.wikimedia.org/wikipedia/commons/thumb/a/af/Revision_controlled_project_visualization-2010-24-02.svg/220px-Revision_controlled_project_visualization-2010-24-02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525" y="179674"/>
            <a:ext cx="2590800" cy="635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391525" y="6431190"/>
            <a:ext cx="212269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dirty="0"/>
              <a:t>https://en.wikipedia.org/wiki/Version_control</a:t>
            </a:r>
          </a:p>
        </p:txBody>
      </p:sp>
    </p:spTree>
    <p:extLst>
      <p:ext uri="{BB962C8B-B14F-4D97-AF65-F5344CB8AC3E}">
        <p14:creationId xmlns:p14="http://schemas.microsoft.com/office/powerpoint/2010/main" val="2632275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VCS - Version Control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Objectives</a:t>
            </a:r>
          </a:p>
          <a:p>
            <a:r>
              <a:rPr lang="en-US" dirty="0"/>
              <a:t>Generate backups</a:t>
            </a:r>
          </a:p>
          <a:p>
            <a:r>
              <a:rPr lang="en-US" dirty="0"/>
              <a:t>Test and experiment</a:t>
            </a:r>
          </a:p>
          <a:p>
            <a:r>
              <a:rPr lang="en-US" dirty="0"/>
              <a:t>Keep history and track changes</a:t>
            </a:r>
          </a:p>
          <a:p>
            <a:r>
              <a:rPr lang="en-US" dirty="0"/>
              <a:t>Collaborate and contribute remotely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14</a:t>
            </a:fld>
            <a:endParaRPr lang="fr-FR"/>
          </a:p>
        </p:txBody>
      </p:sp>
      <p:pic>
        <p:nvPicPr>
          <p:cNvPr id="5" name="Picture 2" descr="https://upload.wikimedia.org/wikipedia/commons/thumb/a/af/Revision_controlled_project_visualization-2010-24-02.svg/220px-Revision_controlled_project_visualization-2010-24-02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525" y="179674"/>
            <a:ext cx="2590800" cy="635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8391525" y="6431190"/>
            <a:ext cx="212269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dirty="0"/>
              <a:t>https://en.wikipedia.org/wiki/Version_control</a:t>
            </a:r>
          </a:p>
        </p:txBody>
      </p:sp>
    </p:spTree>
    <p:extLst>
      <p:ext uri="{BB962C8B-B14F-4D97-AF65-F5344CB8AC3E}">
        <p14:creationId xmlns:p14="http://schemas.microsoft.com/office/powerpoint/2010/main" val="3441347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372350" cy="4895850"/>
          </a:xfrm>
        </p:spPr>
        <p:txBody>
          <a:bodyPr>
            <a:normAutofit/>
          </a:bodyPr>
          <a:lstStyle/>
          <a:p>
            <a:r>
              <a:rPr lang="en-US" dirty="0"/>
              <a:t>make a </a:t>
            </a:r>
            <a:r>
              <a:rPr lang="en-US" b="1" dirty="0"/>
              <a:t>local copy</a:t>
            </a:r>
            <a:r>
              <a:rPr lang="en-US" dirty="0"/>
              <a:t> of a </a:t>
            </a:r>
            <a:r>
              <a:rPr lang="en-US" b="1" dirty="0"/>
              <a:t>remote repository</a:t>
            </a:r>
          </a:p>
          <a:p>
            <a:r>
              <a:rPr lang="en-US" dirty="0"/>
              <a:t>make changes, </a:t>
            </a:r>
            <a:r>
              <a:rPr lang="en-US" b="1" dirty="0"/>
              <a:t>commit</a:t>
            </a:r>
            <a:r>
              <a:rPr lang="en-US" dirty="0"/>
              <a:t> changes ("submit")</a:t>
            </a:r>
          </a:p>
          <a:p>
            <a:r>
              <a:rPr lang="en-US" dirty="0"/>
              <a:t>divergent </a:t>
            </a:r>
            <a:r>
              <a:rPr lang="en-US" b="1" dirty="0"/>
              <a:t>branches</a:t>
            </a:r>
            <a:r>
              <a:rPr lang="en-US" dirty="0"/>
              <a:t> containing version sequences</a:t>
            </a:r>
          </a:p>
          <a:p>
            <a:r>
              <a:rPr lang="en-US" b="1" dirty="0"/>
              <a:t>merge</a:t>
            </a:r>
            <a:r>
              <a:rPr lang="en-US" dirty="0"/>
              <a:t> branches, with resolution of possible conflicts</a:t>
            </a:r>
          </a:p>
          <a:p>
            <a:r>
              <a:rPr lang="en-US" b="1" dirty="0"/>
              <a:t>tag</a:t>
            </a:r>
            <a:r>
              <a:rPr lang="en-US" dirty="0"/>
              <a:t> versions</a:t>
            </a:r>
          </a:p>
          <a:p>
            <a:r>
              <a:rPr lang="en-US" dirty="0"/>
              <a:t>propose revisions (PR, </a:t>
            </a:r>
            <a:r>
              <a:rPr lang="en-US" b="1" dirty="0"/>
              <a:t>pull request</a:t>
            </a:r>
            <a:r>
              <a:rPr lang="en-US" dirty="0"/>
              <a:t>)</a:t>
            </a: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15</a:t>
            </a:fld>
            <a:endParaRPr lang="fr-FR"/>
          </a:p>
        </p:txBody>
      </p:sp>
      <p:pic>
        <p:nvPicPr>
          <p:cNvPr id="5" name="Picture 2" descr="https://upload.wikimedia.org/wikipedia/commons/thumb/a/af/Revision_controlled_project_visualization-2010-24-02.svg/220px-Revision_controlled_project_visualization-2010-24-02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525" y="179674"/>
            <a:ext cx="2590800" cy="635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8391525" y="6431190"/>
            <a:ext cx="212269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dirty="0"/>
              <a:t>https://en.wikipedia.org/wiki/Version_control</a:t>
            </a:r>
          </a:p>
        </p:txBody>
      </p:sp>
    </p:spTree>
    <p:extLst>
      <p:ext uri="{BB962C8B-B14F-4D97-AF65-F5344CB8AC3E}">
        <p14:creationId xmlns:p14="http://schemas.microsoft.com/office/powerpoint/2010/main" val="3896668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Centralized version management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16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244419" y="5833129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800" dirty="0"/>
              <a:t>https://git-scm.com/book/en/v2/Getting-Started-About-Version-Control</a:t>
            </a:r>
          </a:p>
        </p:txBody>
      </p:sp>
      <p:pic>
        <p:nvPicPr>
          <p:cNvPr id="17410" name="Picture 2" descr="Diagramme de gestion de version centralisé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819592"/>
            <a:ext cx="5778500" cy="401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03885" y="5188115"/>
            <a:ext cx="28920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Main limitation:</a:t>
            </a:r>
          </a:p>
          <a:p>
            <a:r>
              <a:rPr lang="en-US" sz="2400" b="1" dirty="0"/>
              <a:t>single point of failure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3295" y="1851044"/>
            <a:ext cx="1333500" cy="17415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6015" y="2764539"/>
            <a:ext cx="1584094" cy="13621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40288" y="3253608"/>
            <a:ext cx="1766537" cy="3840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6049" y="3743541"/>
            <a:ext cx="1838535" cy="101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207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Distributed version management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17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244419" y="6610831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800" dirty="0"/>
              <a:t>https://git-scm.com/book/en/v2/Getting-Started-About-Version-Control</a:t>
            </a:r>
          </a:p>
        </p:txBody>
      </p:sp>
      <p:pic>
        <p:nvPicPr>
          <p:cNvPr id="20482" name="Picture 2" descr="Diagramme de gestion de version distribué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57" y="1276148"/>
            <a:ext cx="4507176" cy="5397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01892" y="5430333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4E443C"/>
                </a:solidFill>
                <a:latin typeface="Arial" panose="020B0604020202020204" pitchFamily="34" charset="0"/>
              </a:rPr>
              <a:t>(</a:t>
            </a:r>
            <a:r>
              <a:rPr lang="fr-FR" dirty="0" err="1">
                <a:solidFill>
                  <a:srgbClr val="4E443C"/>
                </a:solidFill>
                <a:latin typeface="Arial" panose="020B0604020202020204" pitchFamily="34" charset="0"/>
              </a:rPr>
              <a:t>Bazaar</a:t>
            </a:r>
            <a:r>
              <a:rPr lang="fr-FR" dirty="0">
                <a:solidFill>
                  <a:srgbClr val="4E443C"/>
                </a:solidFill>
                <a:latin typeface="Arial" panose="020B0604020202020204" pitchFamily="34" charset="0"/>
              </a:rPr>
              <a:t>)</a:t>
            </a:r>
            <a:endParaRPr lang="fr-F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4404" y="1590489"/>
            <a:ext cx="2347207" cy="10277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2043" y="1276148"/>
            <a:ext cx="1471510" cy="16564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0419" y="3620330"/>
            <a:ext cx="1838582" cy="1810003"/>
          </a:xfrm>
          <a:prstGeom prst="rect">
            <a:avLst/>
          </a:prstGeom>
        </p:spPr>
      </p:pic>
      <p:pic>
        <p:nvPicPr>
          <p:cNvPr id="20484" name="Picture 4" descr="Darcs — Wikipédi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5273" y="4149093"/>
            <a:ext cx="2305050" cy="75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420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The Evolution of Version Control System (VCS) Internal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2" y="2419807"/>
            <a:ext cx="7264398" cy="408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History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18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24002" y="4664988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800" dirty="0"/>
              <a:t>https://initialcommit.com/blog/Technical-Guide-VCS-Internals</a:t>
            </a:r>
          </a:p>
        </p:txBody>
      </p:sp>
      <p:pic>
        <p:nvPicPr>
          <p:cNvPr id="10" name="Picture 4" descr="bazaar - La popularité de Git/Mercurial/Bazar vs qui à recomman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530" y="1413790"/>
            <a:ext cx="5041470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096000" y="4664988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r-FR" sz="800" dirty="0"/>
              <a:t>https://askcodez.com/la-popularite-de-git-mercurial-bazar-vs-qui-a-recommander.html</a:t>
            </a:r>
          </a:p>
        </p:txBody>
      </p:sp>
    </p:spTree>
    <p:extLst>
      <p:ext uri="{BB962C8B-B14F-4D97-AF65-F5344CB8AC3E}">
        <p14:creationId xmlns:p14="http://schemas.microsoft.com/office/powerpoint/2010/main" val="1216649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SVN – Apache Subversion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9400"/>
            <a:ext cx="10515600" cy="4530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800" b="1" dirty="0" err="1"/>
              <a:t>Homepage</a:t>
            </a:r>
            <a:r>
              <a:rPr lang="fr-FR" sz="1800" dirty="0"/>
              <a:t> </a:t>
            </a:r>
            <a:r>
              <a:rPr lang="fr-FR" sz="1800" dirty="0">
                <a:hlinkClick r:id="rId2"/>
              </a:rPr>
              <a:t>http://subversion.apache.org/</a:t>
            </a:r>
            <a:endParaRPr lang="fr-FR" sz="1800" dirty="0"/>
          </a:p>
          <a:p>
            <a:pPr marL="0" indent="0">
              <a:buNone/>
            </a:pPr>
            <a:r>
              <a:rPr lang="fr-FR" sz="1800" b="1" dirty="0"/>
              <a:t>SVN Book</a:t>
            </a:r>
            <a:r>
              <a:rPr lang="fr-FR" sz="1800" dirty="0"/>
              <a:t> </a:t>
            </a:r>
            <a:r>
              <a:rPr lang="fr-FR" sz="1800" dirty="0">
                <a:hlinkClick r:id="rId3"/>
              </a:rPr>
              <a:t>http://svnbook.red-bean.com/</a:t>
            </a:r>
            <a:endParaRPr lang="fr-FR" sz="1800" dirty="0"/>
          </a:p>
          <a:p>
            <a:pPr marL="0" indent="0">
              <a:buNone/>
            </a:pPr>
            <a:r>
              <a:rPr lang="fr-FR" sz="1800" b="1" dirty="0"/>
              <a:t>Limitations</a:t>
            </a:r>
          </a:p>
          <a:p>
            <a:r>
              <a:rPr lang="en-US" sz="1600" dirty="0"/>
              <a:t>centralized system</a:t>
            </a:r>
          </a:p>
          <a:p>
            <a:r>
              <a:rPr lang="en-US" sz="1600" dirty="0"/>
              <a:t>no time stamping</a:t>
            </a:r>
          </a:p>
          <a:p>
            <a:r>
              <a:rPr lang="en-US" sz="1600" dirty="0"/>
              <a:t>no history management, global version numbering</a:t>
            </a:r>
          </a:p>
          <a:p>
            <a:r>
              <a:rPr lang="en-US" sz="1600" dirty="0"/>
              <a:t>network almost always necessary</a:t>
            </a:r>
          </a:p>
          <a:p>
            <a:r>
              <a:rPr lang="en-US" sz="1600" dirty="0"/>
              <a:t>poorly managed "move" operation (delete + add) </a:t>
            </a:r>
          </a:p>
          <a:p>
            <a:r>
              <a:rPr lang="en-US" sz="1600" dirty="0"/>
              <a:t>no normalization of file names</a:t>
            </a:r>
            <a:endParaRPr lang="fr-FR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19</a:t>
            </a:fld>
            <a:endParaRPr lang="fr-FR"/>
          </a:p>
        </p:txBody>
      </p:sp>
      <p:pic>
        <p:nvPicPr>
          <p:cNvPr id="24578" name="Picture 2" descr="alt tex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721224"/>
            <a:ext cx="7762875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Installing and Configuring Subversion for Version Contro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537" y="1375679"/>
            <a:ext cx="4086225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348537" y="4395104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800"/>
              <a:t>https://docs.oracle.com/middleware/1221/core/MAVEN/config_svn.htm</a:t>
            </a:r>
          </a:p>
        </p:txBody>
      </p:sp>
      <p:sp>
        <p:nvSpPr>
          <p:cNvPr id="7" name="Rectangle 6"/>
          <p:cNvSpPr/>
          <p:nvPr/>
        </p:nvSpPr>
        <p:spPr>
          <a:xfrm>
            <a:off x="838200" y="6642556"/>
            <a:ext cx="227979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dirty="0"/>
              <a:t>https://en.wikipedia.org/wiki/Apache_Subversion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88168" y="262621"/>
            <a:ext cx="1175194" cy="101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669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of the session</a:t>
            </a:r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1982726"/>
            <a:ext cx="10515600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Ensure you are familiar with source code management methodologies and tools, in particular the git software, the </a:t>
            </a:r>
            <a:r>
              <a:rPr lang="en-US" sz="2800" dirty="0" err="1"/>
              <a:t>gitlab</a:t>
            </a:r>
            <a:r>
              <a:rPr lang="en-US" sz="2800" dirty="0"/>
              <a:t> platform used at school, and the </a:t>
            </a:r>
            <a:r>
              <a:rPr lang="en-US" sz="2800" dirty="0" err="1"/>
              <a:t>github</a:t>
            </a:r>
            <a:r>
              <a:rPr lang="en-US" sz="2800" dirty="0"/>
              <a:t> platform.</a:t>
            </a:r>
            <a:endParaRPr lang="fr-FR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79055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95143"/>
            <a:ext cx="10515600" cy="38818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000" b="1" dirty="0" err="1"/>
              <a:t>developers</a:t>
            </a:r>
            <a:r>
              <a:rPr lang="fr-FR" sz="2000" dirty="0"/>
              <a:t> </a:t>
            </a:r>
            <a:r>
              <a:rPr lang="fr-FR" sz="2000" dirty="0" err="1"/>
              <a:t>initialy</a:t>
            </a:r>
            <a:r>
              <a:rPr lang="fr-FR" sz="2000" dirty="0"/>
              <a:t> Linus </a:t>
            </a:r>
            <a:r>
              <a:rPr lang="fr-FR" sz="2000" dirty="0" err="1"/>
              <a:t>Torvalds</a:t>
            </a:r>
            <a:r>
              <a:rPr lang="fr-FR" sz="2000" dirty="0"/>
              <a:t>. </a:t>
            </a:r>
            <a:r>
              <a:rPr lang="fr-FR" sz="2000" dirty="0" err="1"/>
              <a:t>Mainly</a:t>
            </a:r>
            <a:r>
              <a:rPr lang="fr-FR" sz="2000" dirty="0"/>
              <a:t> </a:t>
            </a:r>
            <a:r>
              <a:rPr lang="fr-FR" sz="2000" dirty="0" err="1"/>
              <a:t>Junio</a:t>
            </a:r>
            <a:r>
              <a:rPr lang="fr-FR" sz="2000" dirty="0"/>
              <a:t> </a:t>
            </a:r>
            <a:r>
              <a:rPr lang="fr-FR" sz="2000" dirty="0" err="1"/>
              <a:t>Hamano</a:t>
            </a:r>
            <a:r>
              <a:rPr lang="fr-FR" sz="2000" dirty="0"/>
              <a:t> +1620</a:t>
            </a:r>
            <a:endParaRPr lang="fr-FR" sz="800" dirty="0"/>
          </a:p>
          <a:p>
            <a:pPr marL="0" indent="0">
              <a:buNone/>
            </a:pPr>
            <a:r>
              <a:rPr lang="fr-FR" sz="2000" b="1" dirty="0"/>
              <a:t>first version</a:t>
            </a:r>
            <a:r>
              <a:rPr lang="fr-FR" sz="2000" dirty="0"/>
              <a:t> 2005</a:t>
            </a:r>
          </a:p>
          <a:p>
            <a:pPr marL="0" indent="0">
              <a:buNone/>
            </a:pPr>
            <a:r>
              <a:rPr lang="fr-FR" sz="2000" b="1" dirty="0" err="1"/>
              <a:t>current</a:t>
            </a:r>
            <a:r>
              <a:rPr lang="fr-FR" sz="2000" b="1" dirty="0"/>
              <a:t> version </a:t>
            </a:r>
            <a:r>
              <a:rPr lang="fr-FR" sz="2000" dirty="0"/>
              <a:t>v2.41.0</a:t>
            </a:r>
          </a:p>
          <a:p>
            <a:pPr marL="0" indent="0">
              <a:buNone/>
            </a:pPr>
            <a:r>
              <a:rPr lang="fr-FR" sz="2000" b="1" dirty="0" err="1"/>
              <a:t>license</a:t>
            </a:r>
            <a:r>
              <a:rPr lang="fr-FR" sz="2000" b="1" dirty="0"/>
              <a:t> </a:t>
            </a:r>
            <a:r>
              <a:rPr lang="fr-FR" sz="2000" dirty="0"/>
              <a:t>GPLv2 (free, open-source)</a:t>
            </a:r>
          </a:p>
          <a:p>
            <a:pPr marL="0" indent="0">
              <a:buNone/>
            </a:pPr>
            <a:r>
              <a:rPr lang="fr-FR" sz="2000" b="1" dirty="0" err="1"/>
              <a:t>history</a:t>
            </a:r>
            <a:endParaRPr lang="fr-FR" sz="2000" dirty="0"/>
          </a:p>
          <a:p>
            <a:pPr lvl="1"/>
            <a:r>
              <a:rPr lang="en-US" sz="1600" dirty="0"/>
              <a:t>Linux kernel contributions before 2002: patches transmitted and integrated by hand </a:t>
            </a:r>
          </a:p>
          <a:p>
            <a:pPr lvl="1"/>
            <a:r>
              <a:rPr lang="en-US" sz="1600" dirty="0"/>
              <a:t>Linux kernel development 2002-2005: VCS distributed </a:t>
            </a:r>
            <a:r>
              <a:rPr lang="en-US" sz="1600" dirty="0" err="1"/>
              <a:t>BitKeeper</a:t>
            </a:r>
            <a:r>
              <a:rPr lang="en-US" sz="1600" dirty="0"/>
              <a:t> </a:t>
            </a:r>
          </a:p>
          <a:p>
            <a:pPr lvl="1"/>
            <a:r>
              <a:rPr lang="en-US" sz="1600" dirty="0"/>
              <a:t>2005: </a:t>
            </a:r>
            <a:r>
              <a:rPr lang="en-US" sz="1600" dirty="0" err="1"/>
              <a:t>BitKeeper</a:t>
            </a:r>
            <a:r>
              <a:rPr lang="en-US" sz="1600" dirty="0"/>
              <a:t> becomes </a:t>
            </a:r>
            <a:r>
              <a:rPr lang="en-US" sz="1600" dirty="0" err="1"/>
              <a:t>payware</a:t>
            </a:r>
            <a:r>
              <a:rPr lang="en-US" sz="1600" dirty="0"/>
              <a:t>, Linux Torvalds develops git with the following goals: </a:t>
            </a:r>
          </a:p>
          <a:p>
            <a:pPr lvl="2"/>
            <a:r>
              <a:rPr lang="en-US" sz="1400" dirty="0"/>
              <a:t>speed ;</a:t>
            </a:r>
          </a:p>
          <a:p>
            <a:pPr lvl="2"/>
            <a:r>
              <a:rPr lang="en-US" sz="1400" dirty="0"/>
              <a:t>simple design ;</a:t>
            </a:r>
          </a:p>
          <a:p>
            <a:pPr lvl="2"/>
            <a:r>
              <a:rPr lang="en-US" sz="1400" dirty="0"/>
              <a:t>support for non-linear development (thousands of parallel branches) ;</a:t>
            </a:r>
          </a:p>
          <a:p>
            <a:pPr lvl="2"/>
            <a:r>
              <a:rPr lang="en-US" sz="1400" dirty="0"/>
              <a:t>fully distributed ;</a:t>
            </a:r>
          </a:p>
          <a:p>
            <a:pPr lvl="2"/>
            <a:r>
              <a:rPr lang="en-US" sz="1400" dirty="0"/>
              <a:t>ability to efficiently manage large projects such as the Linux kernel (speed and data compactness)</a:t>
            </a:r>
            <a:endParaRPr lang="fr-FR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20</a:t>
            </a:fld>
            <a:endParaRPr lang="fr-FR"/>
          </a:p>
        </p:txBody>
      </p:sp>
      <p:sp>
        <p:nvSpPr>
          <p:cNvPr id="6" name="TextBox 5"/>
          <p:cNvSpPr txBox="1"/>
          <p:nvPr/>
        </p:nvSpPr>
        <p:spPr>
          <a:xfrm>
            <a:off x="628650" y="1466850"/>
            <a:ext cx="11069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(which means "unpleasant person" in British English slang). : "I'm an egotistical bastard, and I name all my projects after myself. First </a:t>
            </a:r>
            <a:r>
              <a:rPr lang="en-US" b="1" dirty="0"/>
              <a:t>'Linux</a:t>
            </a:r>
            <a:r>
              <a:rPr lang="en-US" dirty="0"/>
              <a:t>', now </a:t>
            </a:r>
            <a:r>
              <a:rPr lang="en-US" b="1" dirty="0"/>
              <a:t>'</a:t>
            </a:r>
            <a:r>
              <a:rPr lang="en-US" b="1" dirty="0" err="1"/>
              <a:t>git</a:t>
            </a:r>
            <a:r>
              <a:rPr lang="en-US" dirty="0"/>
              <a:t>'." The </a:t>
            </a:r>
            <a:r>
              <a:rPr lang="en-US" b="1" dirty="0"/>
              <a:t>man</a:t>
            </a:r>
            <a:r>
              <a:rPr lang="en-US" dirty="0"/>
              <a:t> page describes </a:t>
            </a:r>
            <a:r>
              <a:rPr lang="en-US" dirty="0" err="1"/>
              <a:t>Git</a:t>
            </a:r>
            <a:r>
              <a:rPr lang="en-US" dirty="0"/>
              <a:t> as "the stupid content tracker".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8288" y="6489115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800" dirty="0"/>
              <a:t>https://en.wikipedia.org/wiki/Git </a:t>
            </a:r>
          </a:p>
          <a:p>
            <a:r>
              <a:rPr lang="fr-FR" sz="800" dirty="0"/>
              <a:t>https://git-scm.com/book/fr/v2/D%C3%A9marrage-rapide-Une-rapide-histoire-de-Git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5428" y="257117"/>
            <a:ext cx="2347207" cy="10277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030297" y="2421374"/>
            <a:ext cx="261321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dirty="0"/>
              <a:t>to update: </a:t>
            </a:r>
            <a:r>
              <a:rPr lang="fr-FR" sz="800" dirty="0">
                <a:hlinkClick r:id="rId3"/>
              </a:rPr>
              <a:t>https://github.com/git/git/graphs/contributors</a:t>
            </a:r>
            <a:r>
              <a:rPr lang="fr-FR" sz="800" dirty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90202" y="3198614"/>
            <a:ext cx="21162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dirty="0"/>
              <a:t>to update: </a:t>
            </a:r>
            <a:r>
              <a:rPr lang="fr-FR" sz="800" dirty="0">
                <a:hlinkClick r:id="rId4"/>
              </a:rPr>
              <a:t>https://github.com/git/git/releases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3944376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Technological foundations of software development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Manage your source code</a:t>
            </a:r>
          </a:p>
          <a:p>
            <a:r>
              <a:rPr lang="fr-FR" dirty="0"/>
              <a:t>Part 2 – Git basics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C9811CCD-5EA6-4D4A-BB3D-5F1D426D38A1}"/>
              </a:ext>
            </a:extLst>
          </p:cNvPr>
          <p:cNvSpPr txBox="1"/>
          <p:nvPr/>
        </p:nvSpPr>
        <p:spPr>
          <a:xfrm>
            <a:off x="100584" y="5903893"/>
            <a:ext cx="114993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ICM – Computer Science Major – Course unit on Technological foundations of computer science</a:t>
            </a:r>
          </a:p>
          <a:p>
            <a:r>
              <a:rPr lang="en-US" sz="1400" dirty="0"/>
              <a:t>M1 Cyber Physical and Social Systems – Course unit on CPS2 engineering and development, Part 2: Technological foundations of software development</a:t>
            </a:r>
          </a:p>
          <a:p>
            <a:r>
              <a:rPr lang="en-US" sz="1400" dirty="0"/>
              <a:t>Maxime </a:t>
            </a:r>
            <a:r>
              <a:rPr lang="en-US" sz="1400" dirty="0" err="1"/>
              <a:t>Lefrançois</a:t>
            </a:r>
            <a:r>
              <a:rPr lang="en-US" sz="1400" dirty="0"/>
              <a:t> </a:t>
            </a:r>
            <a:r>
              <a:rPr lang="en-US" sz="1400" dirty="0">
                <a:hlinkClick r:id="rId2"/>
              </a:rPr>
              <a:t>https://maxime-lefrancois.info</a:t>
            </a:r>
            <a:r>
              <a:rPr lang="en-US" sz="1400" dirty="0"/>
              <a:t> </a:t>
            </a:r>
          </a:p>
          <a:p>
            <a:r>
              <a:rPr lang="en-US" sz="1400" dirty="0"/>
              <a:t>online: </a:t>
            </a:r>
            <a:r>
              <a:rPr lang="en-US" sz="1400" dirty="0">
                <a:hlinkClick r:id="rId3"/>
              </a:rPr>
              <a:t>https://ci.mines-stetienne.fr/cps2/course/tfsd/ </a:t>
            </a:r>
            <a:r>
              <a:rPr lang="en-US" sz="1400" dirty="0"/>
              <a:t> 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451CF732-3397-4683-8621-C1C1270436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4284" y="4592663"/>
            <a:ext cx="2347207" cy="102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2566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Philosophy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22</a:t>
            </a:fld>
            <a:endParaRPr lang="fr-FR"/>
          </a:p>
        </p:txBody>
      </p:sp>
      <p:pic>
        <p:nvPicPr>
          <p:cNvPr id="26626" name="Picture 2" descr="D’autres systèmes sauvent l’information comme des modifications sur des fichier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177" y="506178"/>
            <a:ext cx="7016623" cy="271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8873" y="1542483"/>
            <a:ext cx="40050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CVS, Subversion, Perforce, Bazaar, etc. </a:t>
            </a:r>
          </a:p>
          <a:p>
            <a:pPr algn="ctr"/>
            <a:r>
              <a:rPr lang="en-US" dirty="0"/>
              <a:t>Save information as changes to files</a:t>
            </a:r>
            <a:endParaRPr lang="fr-FR" dirty="0"/>
          </a:p>
        </p:txBody>
      </p:sp>
      <p:pic>
        <p:nvPicPr>
          <p:cNvPr id="26628" name="Picture 4" descr="Git stocke les données comme des instantanés du projet au cours du temp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177" y="3757771"/>
            <a:ext cx="7016223" cy="267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18872" y="4633573"/>
            <a:ext cx="40050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How git works: </a:t>
            </a:r>
          </a:p>
          <a:p>
            <a:pPr algn="ctr"/>
            <a:r>
              <a:rPr lang="en-US" dirty="0"/>
              <a:t>Stores data as snapshots of the project over time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(snapshot flow)</a:t>
            </a:r>
          </a:p>
        </p:txBody>
      </p:sp>
      <p:sp>
        <p:nvSpPr>
          <p:cNvPr id="9" name="Rectangle 8"/>
          <p:cNvSpPr/>
          <p:nvPr/>
        </p:nvSpPr>
        <p:spPr>
          <a:xfrm>
            <a:off x="159657" y="6431190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800" dirty="0">
                <a:hlinkClick r:id="rId4"/>
              </a:rPr>
              <a:t>https://git-scm.com/book/en/v2/Getting-Started-What-is-Git%3F</a:t>
            </a:r>
            <a:r>
              <a:rPr lang="fr-FR" sz="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92226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Philosophy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Almost all operations are local</a:t>
            </a:r>
            <a:endParaRPr lang="fr-FR" dirty="0"/>
          </a:p>
          <a:p>
            <a:pPr lvl="1"/>
            <a:r>
              <a:rPr lang="en-US" dirty="0"/>
              <a:t>remote repository ≈ local directory</a:t>
            </a:r>
          </a:p>
          <a:p>
            <a:pPr lvl="1"/>
            <a:r>
              <a:rPr lang="en-US" dirty="0"/>
              <a:t>no need to constantly access the central server</a:t>
            </a:r>
          </a:p>
          <a:p>
            <a:pPr marL="0" indent="0">
              <a:buNone/>
            </a:pPr>
            <a:r>
              <a:rPr lang="fr-FR" dirty="0"/>
              <a:t>Git manages </a:t>
            </a:r>
            <a:r>
              <a:rPr lang="fr-FR" dirty="0" err="1"/>
              <a:t>integrity</a:t>
            </a:r>
            <a:endParaRPr lang="fr-FR" dirty="0"/>
          </a:p>
          <a:p>
            <a:pPr lvl="1"/>
            <a:r>
              <a:rPr lang="en-US" dirty="0">
                <a:solidFill>
                  <a:prstClr val="black"/>
                </a:solidFill>
              </a:rPr>
              <a:t>id of a repo state = checksum(previous id, changes)</a:t>
            </a:r>
          </a:p>
          <a:p>
            <a:pPr lvl="1"/>
            <a:r>
              <a:rPr lang="fr-FR" dirty="0">
                <a:solidFill>
                  <a:prstClr val="black"/>
                </a:solidFill>
              </a:rPr>
              <a:t>SHA-1 (40 </a:t>
            </a:r>
            <a:r>
              <a:rPr lang="fr-FR" dirty="0" err="1">
                <a:solidFill>
                  <a:prstClr val="black"/>
                </a:solidFill>
              </a:rPr>
              <a:t>hex</a:t>
            </a:r>
            <a:r>
              <a:rPr lang="fr-FR" dirty="0">
                <a:solidFill>
                  <a:prstClr val="black"/>
                </a:solidFill>
              </a:rPr>
              <a:t> </a:t>
            </a:r>
            <a:r>
              <a:rPr lang="fr-FR" dirty="0" err="1">
                <a:solidFill>
                  <a:prstClr val="black"/>
                </a:solidFill>
              </a:rPr>
              <a:t>characters</a:t>
            </a:r>
            <a:r>
              <a:rPr lang="fr-FR" dirty="0">
                <a:solidFill>
                  <a:prstClr val="black"/>
                </a:solidFill>
              </a:rPr>
              <a:t>, </a:t>
            </a:r>
            <a:r>
              <a:rPr lang="fr-FR" dirty="0" err="1">
                <a:solidFill>
                  <a:prstClr val="black"/>
                </a:solidFill>
              </a:rPr>
              <a:t>example</a:t>
            </a:r>
            <a:r>
              <a:rPr lang="fr-FR" dirty="0">
                <a:solidFill>
                  <a:prstClr val="black"/>
                </a:solidFill>
              </a:rPr>
              <a:t> </a:t>
            </a:r>
            <a:r>
              <a:rPr lang="fr-FR" altLang="fr-FR" sz="1800" dirty="0">
                <a:solidFill>
                  <a:srgbClr val="333333"/>
                </a:solidFill>
                <a:latin typeface="Consolas" panose="020B0609020204030204" pitchFamily="49" charset="0"/>
              </a:rPr>
              <a:t>24b9da6552252987aa493b52f8696cd6d3b00373</a:t>
            </a:r>
            <a:r>
              <a:rPr lang="fr-FR" altLang="fr-FR" sz="1800" dirty="0"/>
              <a:t> </a:t>
            </a:r>
            <a:r>
              <a:rPr lang="fr-FR" dirty="0">
                <a:solidFill>
                  <a:prstClr val="black"/>
                </a:solidFill>
              </a:rPr>
              <a:t>)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git indexes the data by these checksum</a:t>
            </a:r>
          </a:p>
          <a:p>
            <a:pPr marL="0" indent="0">
              <a:buNone/>
            </a:pPr>
            <a:r>
              <a:rPr lang="en-US" dirty="0"/>
              <a:t>Generally, Git only adds data</a:t>
            </a:r>
            <a:endParaRPr lang="fr-FR" dirty="0"/>
          </a:p>
          <a:p>
            <a:pPr lvl="1"/>
            <a:r>
              <a:rPr lang="en-US" dirty="0"/>
              <a:t>almost impossible to lose permanently a repo state</a:t>
            </a:r>
          </a:p>
          <a:p>
            <a:pPr lvl="1"/>
            <a:r>
              <a:rPr lang="en-US" dirty="0"/>
              <a:t>even undo actions are stored as a new change</a:t>
            </a:r>
          </a:p>
          <a:p>
            <a:pPr lvl="1"/>
            <a:r>
              <a:rPr lang="en-US" dirty="0"/>
              <a:t>gives freedom to experiment safely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23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59657" y="6431190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800" dirty="0">
                <a:hlinkClick r:id="rId2"/>
              </a:rPr>
              <a:t>https://git-scm.com/book/en/v2/Getting-Started-What-is-Git%3F</a:t>
            </a:r>
            <a:r>
              <a:rPr lang="fr-FR" sz="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11653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git - </a:t>
            </a:r>
            <a:r>
              <a:rPr lang="en-US" dirty="0" err="1"/>
              <a:t>softwares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24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247289" y="6538912"/>
            <a:ext cx="174599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dirty="0">
                <a:hlinkClick r:id="rId2"/>
              </a:rPr>
              <a:t>https://git-scm.com/downloads/guis</a:t>
            </a:r>
            <a:r>
              <a:rPr lang="fr-FR" sz="800" dirty="0"/>
              <a:t>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52400" y="1690688"/>
            <a:ext cx="10426700" cy="4387147"/>
            <a:chOff x="0" y="1768724"/>
            <a:chExt cx="12141200" cy="510854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47257" y="1768725"/>
              <a:ext cx="6093943" cy="510854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1768724"/>
              <a:ext cx="6047257" cy="5089276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10807700" y="2629785"/>
            <a:ext cx="106952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dirty="0"/>
              <a:t>…</a:t>
            </a:r>
            <a:endParaRPr lang="fr-FR" sz="10000" dirty="0"/>
          </a:p>
        </p:txBody>
      </p:sp>
    </p:spTree>
    <p:extLst>
      <p:ext uri="{BB962C8B-B14F-4D97-AF65-F5344CB8AC3E}">
        <p14:creationId xmlns:p14="http://schemas.microsoft.com/office/powerpoint/2010/main" val="8024299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git - CLI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25</a:t>
            </a:fld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B3D7C67-37A1-4FEE-A12B-86B86F2B9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6659" y="1584779"/>
            <a:ext cx="6630325" cy="487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734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git - CLI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Obtain help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Obtain a concise version of the help</a:t>
            </a:r>
            <a:endParaRPr lang="fr-FR" dirty="0"/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26</a:t>
            </a:fld>
            <a:endParaRPr lang="fr-FR"/>
          </a:p>
        </p:txBody>
      </p:sp>
      <p:sp>
        <p:nvSpPr>
          <p:cNvPr id="6" name="TextBox 5"/>
          <p:cNvSpPr txBox="1"/>
          <p:nvPr/>
        </p:nvSpPr>
        <p:spPr>
          <a:xfrm>
            <a:off x="1181100" y="2551450"/>
            <a:ext cx="6438900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$ </a:t>
            </a:r>
            <a:r>
              <a:rPr lang="en-US" dirty="0" err="1">
                <a:latin typeface="Consolas" panose="020B0609020204030204" pitchFamily="49" charset="0"/>
              </a:rPr>
              <a:t>git</a:t>
            </a:r>
            <a:r>
              <a:rPr lang="en-US" dirty="0">
                <a:latin typeface="Consolas" panose="020B0609020204030204" pitchFamily="49" charset="0"/>
              </a:rPr>
              <a:t> help &lt;</a:t>
            </a:r>
            <a:r>
              <a:rPr lang="en-US" dirty="0" err="1">
                <a:latin typeface="Consolas" panose="020B0609020204030204" pitchFamily="49" charset="0"/>
              </a:rPr>
              <a:t>commande</a:t>
            </a:r>
            <a:r>
              <a:rPr lang="en-US" dirty="0">
                <a:latin typeface="Consolas" panose="020B0609020204030204" pitchFamily="49" charset="0"/>
              </a:rPr>
              <a:t>&gt;</a:t>
            </a:r>
          </a:p>
          <a:p>
            <a:r>
              <a:rPr lang="en-US" dirty="0">
                <a:latin typeface="Consolas" panose="020B0609020204030204" pitchFamily="49" charset="0"/>
              </a:rPr>
              <a:t>$ </a:t>
            </a:r>
            <a:r>
              <a:rPr lang="en-US" dirty="0" err="1">
                <a:latin typeface="Consolas" panose="020B0609020204030204" pitchFamily="49" charset="0"/>
              </a:rPr>
              <a:t>git</a:t>
            </a:r>
            <a:r>
              <a:rPr lang="en-US" dirty="0">
                <a:latin typeface="Consolas" panose="020B0609020204030204" pitchFamily="49" charset="0"/>
              </a:rPr>
              <a:t> &lt;</a:t>
            </a:r>
            <a:r>
              <a:rPr lang="en-US" dirty="0" err="1">
                <a:latin typeface="Consolas" panose="020B0609020204030204" pitchFamily="49" charset="0"/>
              </a:rPr>
              <a:t>commande</a:t>
            </a:r>
            <a:r>
              <a:rPr lang="en-US" dirty="0">
                <a:latin typeface="Consolas" panose="020B0609020204030204" pitchFamily="49" charset="0"/>
              </a:rPr>
              <a:t>&gt; --help</a:t>
            </a:r>
          </a:p>
          <a:p>
            <a:r>
              <a:rPr lang="en-US" dirty="0">
                <a:latin typeface="Consolas" panose="020B0609020204030204" pitchFamily="49" charset="0"/>
              </a:rPr>
              <a:t>$ man </a:t>
            </a:r>
            <a:r>
              <a:rPr lang="en-US" dirty="0" err="1">
                <a:latin typeface="Consolas" panose="020B0609020204030204" pitchFamily="49" charset="0"/>
              </a:rPr>
              <a:t>git</a:t>
            </a:r>
            <a:r>
              <a:rPr lang="en-US" dirty="0">
                <a:latin typeface="Consolas" panose="020B0609020204030204" pitchFamily="49" charset="0"/>
              </a:rPr>
              <a:t>-&lt;</a:t>
            </a:r>
            <a:r>
              <a:rPr lang="en-US" dirty="0" err="1">
                <a:latin typeface="Consolas" panose="020B0609020204030204" pitchFamily="49" charset="0"/>
              </a:rPr>
              <a:t>commande</a:t>
            </a:r>
            <a:r>
              <a:rPr lang="en-US" dirty="0">
                <a:latin typeface="Consolas" panose="020B0609020204030204" pitchFamily="49" charset="0"/>
              </a:rPr>
              <a:t>&gt;</a:t>
            </a:r>
            <a:endParaRPr lang="fr-FR" dirty="0">
              <a:latin typeface="Consolas" panose="020B06090202040302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1100" y="4569936"/>
            <a:ext cx="643890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>
                <a:latin typeface="Consolas" panose="020B0609020204030204" pitchFamily="49" charset="0"/>
              </a:defRPr>
            </a:lvl1pPr>
          </a:lstStyle>
          <a:p>
            <a:r>
              <a:rPr lang="en-US"/>
              <a:t>$ git &lt;commande</a:t>
            </a:r>
            <a:r>
              <a:rPr lang="en-US" dirty="0"/>
              <a:t>&gt; -h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616819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800" dirty="0"/>
              <a:t>https://git-scm.com/book/fr/v2/D%C3%A9marrage-rapide-Obtenir-de-l%E2%80%99aide</a:t>
            </a:r>
          </a:p>
        </p:txBody>
      </p:sp>
    </p:spTree>
    <p:extLst>
      <p:ext uri="{BB962C8B-B14F-4D97-AF65-F5344CB8AC3E}">
        <p14:creationId xmlns:p14="http://schemas.microsoft.com/office/powerpoint/2010/main" val="24509503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57072" y="2182646"/>
            <a:ext cx="4863084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>
                <a:latin typeface="Consolas" panose="020B0609020204030204" pitchFamily="49" charset="0"/>
              </a:defRPr>
            </a:lvl1pPr>
          </a:lstStyle>
          <a:p>
            <a:r>
              <a:rPr lang="en-US" dirty="0"/>
              <a:t>$ git </a:t>
            </a:r>
            <a:r>
              <a:rPr lang="en-US" dirty="0" err="1"/>
              <a:t>init</a:t>
            </a:r>
            <a:endParaRPr lang="en-US" dirty="0"/>
          </a:p>
          <a:p>
            <a:r>
              <a:rPr lang="en-US" dirty="0"/>
              <a:t>Initialized empty Git repository in 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Initialize a Git repository in a directory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27</a:t>
            </a:fld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6705600" y="1458496"/>
            <a:ext cx="3928872" cy="52629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onsolas" panose="020B0609020204030204" pitchFamily="49" charset="0"/>
              </a:rPr>
              <a:t>$ tree –a .</a:t>
            </a:r>
          </a:p>
          <a:p>
            <a:r>
              <a:rPr lang="fr-FR" sz="1200" dirty="0">
                <a:latin typeface="Consolas" panose="020B0609020204030204" pitchFamily="49" charset="0"/>
              </a:rPr>
              <a:t>.</a:t>
            </a:r>
          </a:p>
          <a:p>
            <a:r>
              <a:rPr lang="fr-FR" sz="1200" dirty="0">
                <a:latin typeface="Consolas" panose="020B0609020204030204" pitchFamily="49" charset="0"/>
              </a:rPr>
              <a:t>└── .git</a:t>
            </a:r>
          </a:p>
          <a:p>
            <a:r>
              <a:rPr lang="fr-FR" sz="1200" dirty="0">
                <a:latin typeface="Consolas" panose="020B0609020204030204" pitchFamily="49" charset="0"/>
              </a:rPr>
              <a:t>    ├── HEAD</a:t>
            </a:r>
          </a:p>
          <a:p>
            <a:r>
              <a:rPr lang="fr-FR" sz="1200" dirty="0">
                <a:latin typeface="Consolas" panose="020B0609020204030204" pitchFamily="49" charset="0"/>
              </a:rPr>
              <a:t>    ├── branches</a:t>
            </a:r>
          </a:p>
          <a:p>
            <a:r>
              <a:rPr lang="fr-FR" sz="1200" dirty="0">
                <a:latin typeface="Consolas" panose="020B0609020204030204" pitchFamily="49" charset="0"/>
              </a:rPr>
              <a:t>    ├── config</a:t>
            </a:r>
          </a:p>
          <a:p>
            <a:r>
              <a:rPr lang="fr-FR" sz="1200" dirty="0">
                <a:latin typeface="Consolas" panose="020B0609020204030204" pitchFamily="49" charset="0"/>
              </a:rPr>
              <a:t>    ├── description</a:t>
            </a:r>
          </a:p>
          <a:p>
            <a:r>
              <a:rPr lang="fr-FR" sz="1200" dirty="0">
                <a:latin typeface="Consolas" panose="020B0609020204030204" pitchFamily="49" charset="0"/>
              </a:rPr>
              <a:t>    ├── </a:t>
            </a:r>
            <a:r>
              <a:rPr lang="fr-FR" sz="1200" dirty="0" err="1">
                <a:latin typeface="Consolas" panose="020B0609020204030204" pitchFamily="49" charset="0"/>
              </a:rPr>
              <a:t>hooks</a:t>
            </a:r>
            <a:endParaRPr lang="fr-FR" sz="1200" dirty="0">
              <a:latin typeface="Consolas" panose="020B0609020204030204" pitchFamily="49" charset="0"/>
            </a:endParaRPr>
          </a:p>
          <a:p>
            <a:r>
              <a:rPr lang="fr-FR" sz="1200" dirty="0">
                <a:latin typeface="Consolas" panose="020B0609020204030204" pitchFamily="49" charset="0"/>
              </a:rPr>
              <a:t>    │   ├── </a:t>
            </a:r>
            <a:r>
              <a:rPr lang="fr-FR" sz="1200" dirty="0" err="1">
                <a:latin typeface="Consolas" panose="020B0609020204030204" pitchFamily="49" charset="0"/>
              </a:rPr>
              <a:t>applypatch-msg.sample</a:t>
            </a:r>
            <a:endParaRPr lang="fr-FR" sz="1200" dirty="0">
              <a:latin typeface="Consolas" panose="020B0609020204030204" pitchFamily="49" charset="0"/>
            </a:endParaRPr>
          </a:p>
          <a:p>
            <a:r>
              <a:rPr lang="fr-FR" sz="1200" dirty="0">
                <a:latin typeface="Consolas" panose="020B0609020204030204" pitchFamily="49" charset="0"/>
              </a:rPr>
              <a:t>    │   ├── commit-</a:t>
            </a:r>
            <a:r>
              <a:rPr lang="fr-FR" sz="1200" dirty="0" err="1">
                <a:latin typeface="Consolas" panose="020B0609020204030204" pitchFamily="49" charset="0"/>
              </a:rPr>
              <a:t>msg.sample</a:t>
            </a:r>
            <a:endParaRPr lang="fr-FR" sz="1200" dirty="0">
              <a:latin typeface="Consolas" panose="020B0609020204030204" pitchFamily="49" charset="0"/>
            </a:endParaRPr>
          </a:p>
          <a:p>
            <a:r>
              <a:rPr lang="fr-FR" sz="1200" dirty="0">
                <a:latin typeface="Consolas" panose="020B0609020204030204" pitchFamily="49" charset="0"/>
              </a:rPr>
              <a:t>    │   ├── </a:t>
            </a:r>
            <a:r>
              <a:rPr lang="fr-FR" sz="1200" dirty="0" err="1">
                <a:latin typeface="Consolas" panose="020B0609020204030204" pitchFamily="49" charset="0"/>
              </a:rPr>
              <a:t>fsmonitor-watchman.sample</a:t>
            </a:r>
            <a:endParaRPr lang="fr-FR" sz="1200" dirty="0">
              <a:latin typeface="Consolas" panose="020B0609020204030204" pitchFamily="49" charset="0"/>
            </a:endParaRPr>
          </a:p>
          <a:p>
            <a:r>
              <a:rPr lang="fr-FR" sz="1200" dirty="0">
                <a:latin typeface="Consolas" panose="020B0609020204030204" pitchFamily="49" charset="0"/>
              </a:rPr>
              <a:t>    │   ├── post-</a:t>
            </a:r>
            <a:r>
              <a:rPr lang="fr-FR" sz="1200" dirty="0" err="1">
                <a:latin typeface="Consolas" panose="020B0609020204030204" pitchFamily="49" charset="0"/>
              </a:rPr>
              <a:t>update.sample</a:t>
            </a:r>
            <a:endParaRPr lang="fr-FR" sz="1200" dirty="0">
              <a:latin typeface="Consolas" panose="020B0609020204030204" pitchFamily="49" charset="0"/>
            </a:endParaRPr>
          </a:p>
          <a:p>
            <a:r>
              <a:rPr lang="fr-FR" sz="1200" dirty="0">
                <a:latin typeface="Consolas" panose="020B0609020204030204" pitchFamily="49" charset="0"/>
              </a:rPr>
              <a:t>    │   ├── </a:t>
            </a:r>
            <a:r>
              <a:rPr lang="fr-FR" sz="1200" dirty="0" err="1">
                <a:latin typeface="Consolas" panose="020B0609020204030204" pitchFamily="49" charset="0"/>
              </a:rPr>
              <a:t>pre-applypatch.sample</a:t>
            </a:r>
            <a:endParaRPr lang="fr-FR" sz="1200" dirty="0">
              <a:latin typeface="Consolas" panose="020B0609020204030204" pitchFamily="49" charset="0"/>
            </a:endParaRPr>
          </a:p>
          <a:p>
            <a:r>
              <a:rPr lang="fr-FR" sz="1200" dirty="0">
                <a:latin typeface="Consolas" panose="020B0609020204030204" pitchFamily="49" charset="0"/>
              </a:rPr>
              <a:t>    │   ├── </a:t>
            </a:r>
            <a:r>
              <a:rPr lang="fr-FR" sz="1200" dirty="0" err="1">
                <a:latin typeface="Consolas" panose="020B0609020204030204" pitchFamily="49" charset="0"/>
              </a:rPr>
              <a:t>pre-commit.sample</a:t>
            </a:r>
            <a:endParaRPr lang="fr-FR" sz="1200" dirty="0">
              <a:latin typeface="Consolas" panose="020B0609020204030204" pitchFamily="49" charset="0"/>
            </a:endParaRPr>
          </a:p>
          <a:p>
            <a:r>
              <a:rPr lang="fr-FR" sz="1200" dirty="0">
                <a:latin typeface="Consolas" panose="020B0609020204030204" pitchFamily="49" charset="0"/>
              </a:rPr>
              <a:t>    │   ├── </a:t>
            </a:r>
            <a:r>
              <a:rPr lang="fr-FR" sz="1200" dirty="0" err="1">
                <a:latin typeface="Consolas" panose="020B0609020204030204" pitchFamily="49" charset="0"/>
              </a:rPr>
              <a:t>pre-merge-commit.sample</a:t>
            </a:r>
            <a:endParaRPr lang="fr-FR" sz="1200" dirty="0">
              <a:latin typeface="Consolas" panose="020B0609020204030204" pitchFamily="49" charset="0"/>
            </a:endParaRPr>
          </a:p>
          <a:p>
            <a:r>
              <a:rPr lang="fr-FR" sz="1200" dirty="0">
                <a:latin typeface="Consolas" panose="020B0609020204030204" pitchFamily="49" charset="0"/>
              </a:rPr>
              <a:t>    │   ├── </a:t>
            </a:r>
            <a:r>
              <a:rPr lang="fr-FR" sz="1200" dirty="0" err="1">
                <a:latin typeface="Consolas" panose="020B0609020204030204" pitchFamily="49" charset="0"/>
              </a:rPr>
              <a:t>pre-push.sample</a:t>
            </a:r>
            <a:endParaRPr lang="fr-FR" sz="1200" dirty="0">
              <a:latin typeface="Consolas" panose="020B0609020204030204" pitchFamily="49" charset="0"/>
            </a:endParaRPr>
          </a:p>
          <a:p>
            <a:r>
              <a:rPr lang="fr-FR" sz="1200" dirty="0">
                <a:latin typeface="Consolas" panose="020B0609020204030204" pitchFamily="49" charset="0"/>
              </a:rPr>
              <a:t>    │   ├── </a:t>
            </a:r>
            <a:r>
              <a:rPr lang="fr-FR" sz="1200" dirty="0" err="1">
                <a:latin typeface="Consolas" panose="020B0609020204030204" pitchFamily="49" charset="0"/>
              </a:rPr>
              <a:t>pre-rebase.sample</a:t>
            </a:r>
            <a:endParaRPr lang="fr-FR" sz="1200" dirty="0">
              <a:latin typeface="Consolas" panose="020B0609020204030204" pitchFamily="49" charset="0"/>
            </a:endParaRPr>
          </a:p>
          <a:p>
            <a:r>
              <a:rPr lang="fr-FR" sz="1200" dirty="0">
                <a:latin typeface="Consolas" panose="020B0609020204030204" pitchFamily="49" charset="0"/>
              </a:rPr>
              <a:t>    │   ├── </a:t>
            </a:r>
            <a:r>
              <a:rPr lang="fr-FR" sz="1200" dirty="0" err="1">
                <a:latin typeface="Consolas" panose="020B0609020204030204" pitchFamily="49" charset="0"/>
              </a:rPr>
              <a:t>pre-receive.sample</a:t>
            </a:r>
            <a:endParaRPr lang="fr-FR" sz="1200" dirty="0">
              <a:latin typeface="Consolas" panose="020B0609020204030204" pitchFamily="49" charset="0"/>
            </a:endParaRPr>
          </a:p>
          <a:p>
            <a:r>
              <a:rPr lang="fr-FR" sz="1200" dirty="0">
                <a:latin typeface="Consolas" panose="020B0609020204030204" pitchFamily="49" charset="0"/>
              </a:rPr>
              <a:t>    │   ├── </a:t>
            </a:r>
            <a:r>
              <a:rPr lang="fr-FR" sz="1200" dirty="0" err="1">
                <a:latin typeface="Consolas" panose="020B0609020204030204" pitchFamily="49" charset="0"/>
              </a:rPr>
              <a:t>prepare</a:t>
            </a:r>
            <a:r>
              <a:rPr lang="fr-FR" sz="1200" dirty="0">
                <a:latin typeface="Consolas" panose="020B0609020204030204" pitchFamily="49" charset="0"/>
              </a:rPr>
              <a:t>-commit-</a:t>
            </a:r>
            <a:r>
              <a:rPr lang="fr-FR" sz="1200" dirty="0" err="1">
                <a:latin typeface="Consolas" panose="020B0609020204030204" pitchFamily="49" charset="0"/>
              </a:rPr>
              <a:t>msg.sample</a:t>
            </a:r>
            <a:endParaRPr lang="fr-FR" sz="1200" dirty="0">
              <a:latin typeface="Consolas" panose="020B0609020204030204" pitchFamily="49" charset="0"/>
            </a:endParaRPr>
          </a:p>
          <a:p>
            <a:r>
              <a:rPr lang="fr-FR" sz="1200" dirty="0">
                <a:latin typeface="Consolas" panose="020B0609020204030204" pitchFamily="49" charset="0"/>
              </a:rPr>
              <a:t>    │   └── </a:t>
            </a:r>
            <a:r>
              <a:rPr lang="fr-FR" sz="1200" dirty="0" err="1">
                <a:latin typeface="Consolas" panose="020B0609020204030204" pitchFamily="49" charset="0"/>
              </a:rPr>
              <a:t>update.sample</a:t>
            </a:r>
            <a:endParaRPr lang="fr-FR" sz="1200" dirty="0">
              <a:latin typeface="Consolas" panose="020B0609020204030204" pitchFamily="49" charset="0"/>
            </a:endParaRPr>
          </a:p>
          <a:p>
            <a:r>
              <a:rPr lang="fr-FR" sz="1200" dirty="0">
                <a:latin typeface="Consolas" panose="020B0609020204030204" pitchFamily="49" charset="0"/>
              </a:rPr>
              <a:t>    ├── info</a:t>
            </a:r>
          </a:p>
          <a:p>
            <a:r>
              <a:rPr lang="fr-FR" sz="1200" dirty="0">
                <a:latin typeface="Consolas" panose="020B0609020204030204" pitchFamily="49" charset="0"/>
              </a:rPr>
              <a:t>    │   └── </a:t>
            </a:r>
            <a:r>
              <a:rPr lang="fr-FR" sz="1200" dirty="0" err="1">
                <a:latin typeface="Consolas" panose="020B0609020204030204" pitchFamily="49" charset="0"/>
              </a:rPr>
              <a:t>exclude</a:t>
            </a:r>
            <a:endParaRPr lang="fr-FR" sz="1200" dirty="0">
              <a:latin typeface="Consolas" panose="020B0609020204030204" pitchFamily="49" charset="0"/>
            </a:endParaRPr>
          </a:p>
          <a:p>
            <a:r>
              <a:rPr lang="fr-FR" sz="1200" dirty="0">
                <a:latin typeface="Consolas" panose="020B0609020204030204" pitchFamily="49" charset="0"/>
              </a:rPr>
              <a:t>    ├── </a:t>
            </a:r>
            <a:r>
              <a:rPr lang="fr-FR" sz="1200" dirty="0" err="1">
                <a:latin typeface="Consolas" panose="020B0609020204030204" pitchFamily="49" charset="0"/>
              </a:rPr>
              <a:t>objects</a:t>
            </a:r>
            <a:endParaRPr lang="fr-FR" sz="1200" dirty="0">
              <a:latin typeface="Consolas" panose="020B0609020204030204" pitchFamily="49" charset="0"/>
            </a:endParaRPr>
          </a:p>
          <a:p>
            <a:r>
              <a:rPr lang="fr-FR" sz="1200" dirty="0">
                <a:latin typeface="Consolas" panose="020B0609020204030204" pitchFamily="49" charset="0"/>
              </a:rPr>
              <a:t>    │   ├── info</a:t>
            </a:r>
          </a:p>
          <a:p>
            <a:r>
              <a:rPr lang="fr-FR" sz="1200" dirty="0">
                <a:latin typeface="Consolas" panose="020B0609020204030204" pitchFamily="49" charset="0"/>
              </a:rPr>
              <a:t>    │   └── pack</a:t>
            </a:r>
          </a:p>
          <a:p>
            <a:r>
              <a:rPr lang="fr-FR" sz="1200" dirty="0">
                <a:latin typeface="Consolas" panose="020B0609020204030204" pitchFamily="49" charset="0"/>
              </a:rPr>
              <a:t>    └── </a:t>
            </a:r>
            <a:r>
              <a:rPr lang="fr-FR" sz="1200" dirty="0" err="1">
                <a:latin typeface="Consolas" panose="020B0609020204030204" pitchFamily="49" charset="0"/>
              </a:rPr>
              <a:t>refs</a:t>
            </a:r>
            <a:endParaRPr lang="fr-FR" sz="1200" dirty="0">
              <a:latin typeface="Consolas" panose="020B0609020204030204" pitchFamily="49" charset="0"/>
            </a:endParaRPr>
          </a:p>
          <a:p>
            <a:r>
              <a:rPr lang="fr-FR" sz="1200" dirty="0">
                <a:latin typeface="Consolas" panose="020B0609020204030204" pitchFamily="49" charset="0"/>
              </a:rPr>
              <a:t>        ├── </a:t>
            </a:r>
            <a:r>
              <a:rPr lang="fr-FR" sz="1200" dirty="0" err="1">
                <a:latin typeface="Consolas" panose="020B0609020204030204" pitchFamily="49" charset="0"/>
              </a:rPr>
              <a:t>heads</a:t>
            </a:r>
            <a:endParaRPr lang="fr-FR" sz="1200" dirty="0">
              <a:latin typeface="Consolas" panose="020B0609020204030204" pitchFamily="49" charset="0"/>
            </a:endParaRPr>
          </a:p>
          <a:p>
            <a:r>
              <a:rPr lang="fr-FR" sz="1200" dirty="0">
                <a:latin typeface="Consolas" panose="020B0609020204030204" pitchFamily="49" charset="0"/>
              </a:rPr>
              <a:t>        └── tag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6121146" y="2313432"/>
            <a:ext cx="283464" cy="42976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extBox 14"/>
          <p:cNvSpPr txBox="1"/>
          <p:nvPr/>
        </p:nvSpPr>
        <p:spPr>
          <a:xfrm>
            <a:off x="957072" y="5160542"/>
            <a:ext cx="4863084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>
                <a:latin typeface="Consolas" panose="020B0609020204030204" pitchFamily="49" charset="0"/>
              </a:defRPr>
            </a:lvl1pPr>
          </a:lstStyle>
          <a:p>
            <a:r>
              <a:rPr lang="en-US"/>
              <a:t>$ git</a:t>
            </a:r>
            <a:r>
              <a:rPr lang="en-US" dirty="0"/>
              <a:t> add *.html</a:t>
            </a:r>
          </a:p>
          <a:p>
            <a:r>
              <a:rPr lang="en-US"/>
              <a:t>$ git</a:t>
            </a:r>
            <a:r>
              <a:rPr lang="en-US" dirty="0"/>
              <a:t> add README.md</a:t>
            </a:r>
          </a:p>
          <a:p>
            <a:r>
              <a:rPr lang="en-US"/>
              <a:t>$ git</a:t>
            </a:r>
            <a:r>
              <a:rPr lang="en-US" dirty="0"/>
              <a:t> commit –m 'first version'</a:t>
            </a:r>
          </a:p>
        </p:txBody>
      </p:sp>
      <p:sp>
        <p:nvSpPr>
          <p:cNvPr id="16" name="Right Arrow 15"/>
          <p:cNvSpPr/>
          <p:nvPr/>
        </p:nvSpPr>
        <p:spPr>
          <a:xfrm flipH="1">
            <a:off x="6121146" y="5407323"/>
            <a:ext cx="283464" cy="42976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Oval 16"/>
          <p:cNvSpPr/>
          <p:nvPr/>
        </p:nvSpPr>
        <p:spPr>
          <a:xfrm>
            <a:off x="643128" y="2153412"/>
            <a:ext cx="313944" cy="3200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8" name="Oval 17"/>
          <p:cNvSpPr/>
          <p:nvPr/>
        </p:nvSpPr>
        <p:spPr>
          <a:xfrm>
            <a:off x="6391656" y="1459822"/>
            <a:ext cx="313944" cy="3200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" name="Oval 18"/>
          <p:cNvSpPr/>
          <p:nvPr/>
        </p:nvSpPr>
        <p:spPr>
          <a:xfrm>
            <a:off x="643128" y="5160542"/>
            <a:ext cx="313944" cy="3200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>
                <a:solidFill>
                  <a:schemeClr val="tx1"/>
                </a:solidFill>
              </a:rPr>
              <a:t>3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38200" y="168764"/>
            <a:ext cx="56546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+mj-lt"/>
              </a:rPr>
              <a:t>Option 1 to start a Git repository:</a:t>
            </a:r>
            <a:endParaRPr lang="fr-FR" sz="3200" dirty="0"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6616819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800" dirty="0"/>
              <a:t>https://git-scm.com/book/en/v2/Git-Basics-Getting-a-Git-Repository</a:t>
            </a:r>
          </a:p>
        </p:txBody>
      </p:sp>
    </p:spTree>
    <p:extLst>
      <p:ext uri="{BB962C8B-B14F-4D97-AF65-F5344CB8AC3E}">
        <p14:creationId xmlns:p14="http://schemas.microsoft.com/office/powerpoint/2010/main" val="24503583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Clone an existing Git repository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28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838200" y="168764"/>
            <a:ext cx="57290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+mj-lt"/>
              </a:rPr>
              <a:t>Option 2 to start a Git repository:</a:t>
            </a:r>
            <a:endParaRPr lang="fr-FR" sz="32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7072" y="2182646"/>
            <a:ext cx="9631680" cy="2031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>
                <a:latin typeface="Consolas" panose="020B0609020204030204" pitchFamily="49" charset="0"/>
              </a:defRPr>
            </a:lvl1pPr>
          </a:lstStyle>
          <a:p>
            <a:r>
              <a:rPr lang="en-US" dirty="0"/>
              <a:t>$ git clone https://github.com/FFmpeg/FFmpeg </a:t>
            </a:r>
          </a:p>
          <a:p>
            <a:r>
              <a:rPr lang="en-US" dirty="0"/>
              <a:t>Cloning into '</a:t>
            </a:r>
            <a:r>
              <a:rPr lang="en-US" dirty="0" err="1"/>
              <a:t>FFmpeg</a:t>
            </a:r>
            <a:r>
              <a:rPr lang="en-US" dirty="0"/>
              <a:t>'...</a:t>
            </a:r>
          </a:p>
          <a:p>
            <a:r>
              <a:rPr lang="en-US" dirty="0"/>
              <a:t>remote: Enumerating objects: 633677, done.</a:t>
            </a:r>
          </a:p>
          <a:p>
            <a:r>
              <a:rPr lang="en-US" dirty="0"/>
              <a:t>remote: Total 633677 (delta 0), reused 0 (delta 0), pack-reused 633677</a:t>
            </a:r>
          </a:p>
          <a:p>
            <a:r>
              <a:rPr lang="en-US" dirty="0"/>
              <a:t>Receiving objects: 100% (633677/633677), 263.28 </a:t>
            </a:r>
            <a:r>
              <a:rPr lang="en-US" dirty="0" err="1"/>
              <a:t>MiB</a:t>
            </a:r>
            <a:r>
              <a:rPr lang="en-US" dirty="0"/>
              <a:t> | 11.00 </a:t>
            </a:r>
            <a:r>
              <a:rPr lang="en-US" dirty="0" err="1"/>
              <a:t>MiB</a:t>
            </a:r>
            <a:r>
              <a:rPr lang="en-US" dirty="0"/>
              <a:t>/s, done.</a:t>
            </a:r>
          </a:p>
          <a:p>
            <a:r>
              <a:rPr lang="en-US" dirty="0"/>
              <a:t>Resolving deltas: 100% (498066/498066), done.</a:t>
            </a:r>
          </a:p>
          <a:p>
            <a:r>
              <a:rPr lang="en-US" dirty="0"/>
              <a:t>Updating files: 100% (7479/7479), done.</a:t>
            </a:r>
          </a:p>
        </p:txBody>
      </p:sp>
      <p:sp>
        <p:nvSpPr>
          <p:cNvPr id="13" name="Oval 12"/>
          <p:cNvSpPr/>
          <p:nvPr/>
        </p:nvSpPr>
        <p:spPr>
          <a:xfrm>
            <a:off x="643128" y="2153412"/>
            <a:ext cx="313944" cy="3200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57072" y="4602024"/>
            <a:ext cx="9631680" cy="1754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$ </a:t>
            </a:r>
            <a:r>
              <a:rPr lang="en-US">
                <a:latin typeface="Consolas" panose="020B0609020204030204" pitchFamily="49" charset="0"/>
              </a:rPr>
              <a:t>cd FFmpeg</a:t>
            </a:r>
            <a:r>
              <a:rPr lang="en-US" dirty="0">
                <a:latin typeface="Consolas" panose="020B0609020204030204" pitchFamily="49" charset="0"/>
              </a:rPr>
              <a:t>/</a:t>
            </a:r>
          </a:p>
          <a:p>
            <a:r>
              <a:rPr lang="en-US">
                <a:latin typeface="Consolas" panose="020B0609020204030204" pitchFamily="49" charset="0"/>
              </a:rPr>
              <a:t>$ git</a:t>
            </a:r>
            <a:r>
              <a:rPr lang="en-US" dirty="0">
                <a:latin typeface="Consolas" panose="020B0609020204030204" pitchFamily="49" charset="0"/>
              </a:rPr>
              <a:t> status</a:t>
            </a:r>
          </a:p>
          <a:p>
            <a:r>
              <a:rPr lang="en-US" dirty="0">
                <a:latin typeface="Consolas" panose="020B0609020204030204" pitchFamily="49" charset="0"/>
              </a:rPr>
              <a:t>On branch master</a:t>
            </a:r>
          </a:p>
          <a:p>
            <a:r>
              <a:rPr lang="en-US" dirty="0">
                <a:latin typeface="Consolas" panose="020B0609020204030204" pitchFamily="49" charset="0"/>
              </a:rPr>
              <a:t>Your branch is up to date with 'origin/master'.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nothing to commit, working tree clean</a:t>
            </a:r>
          </a:p>
        </p:txBody>
      </p:sp>
      <p:sp>
        <p:nvSpPr>
          <p:cNvPr id="18" name="Oval 17"/>
          <p:cNvSpPr/>
          <p:nvPr/>
        </p:nvSpPr>
        <p:spPr>
          <a:xfrm>
            <a:off x="643128" y="4602024"/>
            <a:ext cx="313944" cy="3200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616819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800" dirty="0"/>
              <a:t>https://git-scm.com/book/en/v2/Git-Basics-Getting-a-Git-Repository</a:t>
            </a:r>
          </a:p>
        </p:txBody>
      </p:sp>
    </p:spTree>
    <p:extLst>
      <p:ext uri="{BB962C8B-B14F-4D97-AF65-F5344CB8AC3E}">
        <p14:creationId xmlns:p14="http://schemas.microsoft.com/office/powerpoint/2010/main" val="39499258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file states: </a:t>
            </a:r>
            <a:r>
              <a:rPr lang="en-US" b="1" dirty="0"/>
              <a:t>modified</a:t>
            </a:r>
            <a:r>
              <a:rPr lang="en-US" dirty="0"/>
              <a:t>, </a:t>
            </a:r>
            <a:r>
              <a:rPr lang="en-US" b="1" dirty="0"/>
              <a:t>indexed</a:t>
            </a:r>
            <a:r>
              <a:rPr lang="en-US" dirty="0"/>
              <a:t>, </a:t>
            </a:r>
            <a:r>
              <a:rPr lang="en-US" b="1" dirty="0"/>
              <a:t>validated</a:t>
            </a:r>
            <a:r>
              <a:rPr lang="en-US" dirty="0"/>
              <a:t>.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modified:</a:t>
            </a:r>
            <a:r>
              <a:rPr lang="en-US" dirty="0"/>
              <a:t> file modified but not validated in the DB</a:t>
            </a:r>
          </a:p>
          <a:p>
            <a:pPr marL="0" indent="0">
              <a:buNone/>
            </a:pPr>
            <a:r>
              <a:rPr lang="en-US" b="1" dirty="0"/>
              <a:t>indexed:</a:t>
            </a:r>
            <a:r>
              <a:rPr lang="en-US" dirty="0"/>
              <a:t> file marked to be part of the next snapshot</a:t>
            </a:r>
          </a:p>
          <a:p>
            <a:pPr marL="0" indent="0">
              <a:buNone/>
            </a:pPr>
            <a:r>
              <a:rPr lang="en-US" b="1" dirty="0"/>
              <a:t>validated:</a:t>
            </a:r>
            <a:r>
              <a:rPr lang="en-US" dirty="0"/>
              <a:t> data safely stored in the local database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29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59657" y="6431190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800" dirty="0">
                <a:hlinkClick r:id="rId2"/>
              </a:rPr>
              <a:t>https://git-scm.com/book/en/v2/Getting-Started-What-is-Git%3F</a:t>
            </a:r>
            <a:r>
              <a:rPr lang="fr-FR" sz="800" dirty="0"/>
              <a:t> </a:t>
            </a:r>
          </a:p>
          <a:p>
            <a:r>
              <a:rPr lang="fr-FR" sz="800" dirty="0">
                <a:hlinkClick r:id="rId3"/>
              </a:rPr>
              <a:t>https://screencasts.delicious-insights.com/courses/git-core-concepts/102205-default-section/305169-zones-and-file-lifecycle</a:t>
            </a:r>
            <a:r>
              <a:rPr lang="fr-FR" sz="800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0558" y="3831183"/>
            <a:ext cx="7876602" cy="220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54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Technological foundations of software development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Manage your source code</a:t>
            </a:r>
          </a:p>
          <a:p>
            <a:r>
              <a:rPr lang="fr-FR" dirty="0"/>
              <a:t>Part 1: </a:t>
            </a:r>
            <a:r>
              <a:rPr lang="en-US" dirty="0"/>
              <a:t>generalities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8095F8C4-7796-4F3F-A845-6E062D5CD9BC}"/>
              </a:ext>
            </a:extLst>
          </p:cNvPr>
          <p:cNvSpPr txBox="1"/>
          <p:nvPr/>
        </p:nvSpPr>
        <p:spPr>
          <a:xfrm>
            <a:off x="100584" y="5903893"/>
            <a:ext cx="114993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ICM – Computer Science Major – Course unit on Technological foundations of computer science</a:t>
            </a:r>
          </a:p>
          <a:p>
            <a:r>
              <a:rPr lang="en-US" sz="1400" dirty="0"/>
              <a:t>M1 Cyber Physical and Social Systems – Course unit on CPS2 engineering and development, Part 2: Technological foundations of software development</a:t>
            </a:r>
          </a:p>
          <a:p>
            <a:r>
              <a:rPr lang="en-US" sz="1400" dirty="0"/>
              <a:t>Maxime </a:t>
            </a:r>
            <a:r>
              <a:rPr lang="en-US" sz="1400" dirty="0" err="1"/>
              <a:t>Lefrançois</a:t>
            </a:r>
            <a:r>
              <a:rPr lang="en-US" sz="1400" dirty="0"/>
              <a:t> </a:t>
            </a:r>
            <a:r>
              <a:rPr lang="en-US" sz="1400" dirty="0">
                <a:hlinkClick r:id="rId2"/>
              </a:rPr>
              <a:t>https://maxime-lefrancois.info</a:t>
            </a:r>
            <a:r>
              <a:rPr lang="en-US" sz="1400" dirty="0"/>
              <a:t> </a:t>
            </a:r>
          </a:p>
          <a:p>
            <a:r>
              <a:rPr lang="en-US" sz="1400" dirty="0"/>
              <a:t>online: </a:t>
            </a:r>
            <a:r>
              <a:rPr lang="en-US" sz="1400" dirty="0">
                <a:hlinkClick r:id="rId3"/>
              </a:rPr>
              <a:t>https://ci.mines-stetienne.fr/cps2/course/tfsd/ 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66429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Three repo areas: </a:t>
            </a:r>
            <a:br>
              <a:rPr lang="en-US" dirty="0"/>
            </a:br>
            <a:r>
              <a:rPr lang="en-US" b="1" dirty="0"/>
              <a:t>working directory, index area, git directory</a:t>
            </a:r>
            <a:endParaRPr lang="fr-F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30</a:t>
            </a:fld>
            <a:endParaRPr lang="fr-FR"/>
          </a:p>
        </p:txBody>
      </p:sp>
      <p:pic>
        <p:nvPicPr>
          <p:cNvPr id="30722" name="Picture 2" descr="Répertoire de travail, zone d’index et répertoire Gi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056" y="2886363"/>
            <a:ext cx="5627461" cy="310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314541" y="1717394"/>
            <a:ext cx="2877459" cy="23828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/>
              <a:t>Where metadata, project database, compressed snapshots are stored</a:t>
            </a:r>
          </a:p>
          <a:p>
            <a:pPr marL="0" indent="0">
              <a:buNone/>
            </a:pPr>
            <a:r>
              <a:rPr lang="en-US" sz="2200" dirty="0"/>
              <a:t>copied when cloning from a remote repository</a:t>
            </a:r>
          </a:p>
        </p:txBody>
      </p:sp>
      <p:sp>
        <p:nvSpPr>
          <p:cNvPr id="8" name="Rectangle 7"/>
          <p:cNvSpPr/>
          <p:nvPr/>
        </p:nvSpPr>
        <p:spPr>
          <a:xfrm>
            <a:off x="3103712" y="5911560"/>
            <a:ext cx="4921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4E443C"/>
                </a:solidFill>
                <a:latin typeface="Roboto Slab"/>
              </a:rPr>
              <a:t>Working directory, index area and Git directory</a:t>
            </a:r>
            <a:endParaRPr lang="fr-FR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8345715" y="2126343"/>
            <a:ext cx="968826" cy="760021"/>
          </a:xfrm>
          <a:prstGeom prst="straightConnector1">
            <a:avLst/>
          </a:prstGeom>
          <a:ln w="28575">
            <a:solidFill>
              <a:srgbClr val="6D635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6"/>
          <p:cNvSpPr txBox="1">
            <a:spLocks/>
          </p:cNvSpPr>
          <p:nvPr/>
        </p:nvSpPr>
        <p:spPr>
          <a:xfrm>
            <a:off x="159657" y="2261680"/>
            <a:ext cx="2177143" cy="1033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2200" dirty="0"/>
              <a:t>a unique </a:t>
            </a:r>
            <a:r>
              <a:rPr lang="fr-FR" sz="2200" dirty="0" err="1"/>
              <a:t>project</a:t>
            </a:r>
            <a:r>
              <a:rPr lang="fr-FR" sz="2200" dirty="0"/>
              <a:t> extraction</a:t>
            </a:r>
          </a:p>
        </p:txBody>
      </p:sp>
      <p:cxnSp>
        <p:nvCxnSpPr>
          <p:cNvPr id="15" name="Straight Arrow Connector 14"/>
          <p:cNvCxnSpPr>
            <a:stCxn id="14" idx="3"/>
          </p:cNvCxnSpPr>
          <p:nvPr/>
        </p:nvCxnSpPr>
        <p:spPr>
          <a:xfrm>
            <a:off x="2336800" y="2778211"/>
            <a:ext cx="766912" cy="345612"/>
          </a:xfrm>
          <a:prstGeom prst="straightConnector1">
            <a:avLst/>
          </a:prstGeom>
          <a:ln w="28575">
            <a:solidFill>
              <a:srgbClr val="F549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9314540" y="1717394"/>
            <a:ext cx="1" cy="2382891"/>
          </a:xfrm>
          <a:prstGeom prst="line">
            <a:avLst/>
          </a:prstGeom>
          <a:ln w="28575">
            <a:solidFill>
              <a:srgbClr val="6D63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340426" y="2348765"/>
            <a:ext cx="0" cy="537598"/>
          </a:xfrm>
          <a:prstGeom prst="line">
            <a:avLst/>
          </a:prstGeom>
          <a:ln w="28575">
            <a:solidFill>
              <a:srgbClr val="F549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ontent Placeholder 6"/>
          <p:cNvSpPr txBox="1">
            <a:spLocks/>
          </p:cNvSpPr>
          <p:nvPr/>
        </p:nvSpPr>
        <p:spPr>
          <a:xfrm>
            <a:off x="9314540" y="4535940"/>
            <a:ext cx="2514601" cy="23828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/>
              <a:t>simple file that stores what will be in the next snapshot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6749144" y="3519714"/>
            <a:ext cx="2565396" cy="1320800"/>
          </a:xfrm>
          <a:prstGeom prst="straightConnector1">
            <a:avLst/>
          </a:prstGeom>
          <a:ln w="28575">
            <a:solidFill>
              <a:srgbClr val="00909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9314540" y="4572567"/>
            <a:ext cx="0" cy="1191446"/>
          </a:xfrm>
          <a:prstGeom prst="line">
            <a:avLst/>
          </a:prstGeom>
          <a:ln w="28575">
            <a:solidFill>
              <a:srgbClr val="0090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159657" y="6431190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800" dirty="0">
                <a:hlinkClick r:id="rId3"/>
              </a:rPr>
              <a:t>https://git-scm.com/book/fr/v2/D%C3%A9marrage-rapide-Rudiments-de-Git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23267402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states life cycle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31</a:t>
            </a:fld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0" y="6616819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800" dirty="0"/>
              <a:t>https://git-scm.com/book/en/v2/Git-Basics-Recording-Changes-to-the-Repository</a:t>
            </a:r>
          </a:p>
        </p:txBody>
      </p:sp>
      <p:pic>
        <p:nvPicPr>
          <p:cNvPr id="2050" name="Picture 2" descr="Le cycle de vie des états des fichier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30" y="2228016"/>
            <a:ext cx="10008082" cy="412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04578" y="1430219"/>
            <a:ext cx="879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tracked</a:t>
            </a:r>
            <a:endParaRPr lang="fr-FR" dirty="0"/>
          </a:p>
        </p:txBody>
      </p:sp>
      <p:sp>
        <p:nvSpPr>
          <p:cNvPr id="14" name="TextBox 13"/>
          <p:cNvSpPr txBox="1"/>
          <p:nvPr/>
        </p:nvSpPr>
        <p:spPr>
          <a:xfrm>
            <a:off x="768039" y="1430219"/>
            <a:ext cx="1280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not </a:t>
            </a:r>
            <a:r>
              <a:rPr lang="fr-FR" dirty="0" err="1"/>
              <a:t>tracked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838200" y="168764"/>
            <a:ext cx="56337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+mj-lt"/>
              </a:rPr>
              <a:t>Record changes to the repository</a:t>
            </a:r>
          </a:p>
        </p:txBody>
      </p:sp>
      <p:sp>
        <p:nvSpPr>
          <p:cNvPr id="6" name="Right Brace 5"/>
          <p:cNvSpPr/>
          <p:nvPr/>
        </p:nvSpPr>
        <p:spPr>
          <a:xfrm rot="16200000">
            <a:off x="6284399" y="-1786305"/>
            <a:ext cx="338328" cy="7545298"/>
          </a:xfrm>
          <a:prstGeom prst="rightBrace">
            <a:avLst>
              <a:gd name="adj1" fmla="val 3536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ight Brace 15"/>
          <p:cNvSpPr/>
          <p:nvPr/>
        </p:nvSpPr>
        <p:spPr>
          <a:xfrm rot="16200000">
            <a:off x="1111194" y="936053"/>
            <a:ext cx="338328" cy="2124456"/>
          </a:xfrm>
          <a:prstGeom prst="rightBrace">
            <a:avLst>
              <a:gd name="adj1" fmla="val 3806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10050222" y="4292183"/>
            <a:ext cx="11373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Index the file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226212" y="5882362"/>
            <a:ext cx="1532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Record the </a:t>
            </a:r>
            <a:r>
              <a:rPr lang="fr-FR" sz="1400" dirty="0" err="1"/>
              <a:t>indexed</a:t>
            </a:r>
            <a:r>
              <a:rPr lang="fr-FR" sz="1400" dirty="0"/>
              <a:t> changes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8610600" y="4443984"/>
            <a:ext cx="1371600" cy="33832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0" idx="1"/>
          </p:cNvCxnSpPr>
          <p:nvPr/>
        </p:nvCxnSpPr>
        <p:spPr>
          <a:xfrm flipH="1" flipV="1">
            <a:off x="8513064" y="5882363"/>
            <a:ext cx="1713148" cy="26160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53279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Check the files state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32</a:t>
            </a:fld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0" y="6616819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800" dirty="0"/>
              <a:t>https://git-scm.com/book/en/v2/Git-Basics-Recording-Changes-to-the-Repository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38200" y="168764"/>
            <a:ext cx="56902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+mj-lt"/>
              </a:rPr>
              <a:t>Record changes to the repository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19328" y="1609042"/>
            <a:ext cx="6559296" cy="11695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>
                <a:latin typeface="Consolas" panose="020B0609020204030204" pitchFamily="49" charset="0"/>
              </a:rPr>
              <a:t>$ git</a:t>
            </a:r>
            <a:r>
              <a:rPr lang="en-US" dirty="0">
                <a:latin typeface="Consolas" panose="020B0609020204030204" pitchFamily="49" charset="0"/>
              </a:rPr>
              <a:t> status</a:t>
            </a:r>
          </a:p>
          <a:p>
            <a:r>
              <a:rPr lang="en-US" dirty="0">
                <a:latin typeface="Consolas" panose="020B0609020204030204" pitchFamily="49" charset="0"/>
              </a:rPr>
              <a:t>On branch master</a:t>
            </a:r>
          </a:p>
          <a:p>
            <a:r>
              <a:rPr lang="en-US" dirty="0">
                <a:latin typeface="Consolas" panose="020B0609020204030204" pitchFamily="49" charset="0"/>
              </a:rPr>
              <a:t>Your branch is up to date with 'origin/master'.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nothing to commit, working tree clean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960575" y="1858983"/>
            <a:ext cx="3819635" cy="923330"/>
          </a:xfrm>
          <a:prstGeom prst="wedgeRectCallout">
            <a:avLst>
              <a:gd name="adj1" fmla="val -58956"/>
              <a:gd name="adj2" fmla="val 1938"/>
            </a:avLst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no tracked files have been modified</a:t>
            </a:r>
          </a:p>
          <a:p>
            <a:pPr marL="285750" indent="-285750">
              <a:buFontTx/>
              <a:buChar char="-"/>
            </a:pPr>
            <a:r>
              <a:rPr lang="en-US" dirty="0"/>
              <a:t>no untracked files</a:t>
            </a:r>
          </a:p>
          <a:p>
            <a:pPr marL="285750" indent="-285750">
              <a:buFontTx/>
              <a:buChar char="-"/>
            </a:pPr>
            <a:r>
              <a:rPr lang="en-US" dirty="0"/>
              <a:t>master branch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19328" y="3387875"/>
            <a:ext cx="6559296" cy="26776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</a:rPr>
              <a:t>$ echo "My project" &gt; README.md</a:t>
            </a:r>
          </a:p>
          <a:p>
            <a:r>
              <a:rPr lang="en-US" sz="1400">
                <a:latin typeface="Consolas" panose="020B0609020204030204" pitchFamily="49" charset="0"/>
              </a:rPr>
              <a:t>$ git</a:t>
            </a:r>
            <a:r>
              <a:rPr lang="en-US" sz="1400" dirty="0">
                <a:latin typeface="Consolas" panose="020B0609020204030204" pitchFamily="49" charset="0"/>
              </a:rPr>
              <a:t> status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On branch master</a:t>
            </a:r>
          </a:p>
          <a:p>
            <a:endParaRPr lang="en-US" sz="1400" dirty="0">
              <a:latin typeface="Consolas" panose="020B0609020204030204" pitchFamily="49" charset="0"/>
            </a:endParaRPr>
          </a:p>
          <a:p>
            <a:r>
              <a:rPr lang="en-US" sz="1400" dirty="0">
                <a:latin typeface="Consolas" panose="020B0609020204030204" pitchFamily="49" charset="0"/>
              </a:rPr>
              <a:t>No commits yet</a:t>
            </a:r>
          </a:p>
          <a:p>
            <a:endParaRPr lang="en-US" sz="1400" dirty="0">
              <a:latin typeface="Consolas" panose="020B0609020204030204" pitchFamily="49" charset="0"/>
            </a:endParaRPr>
          </a:p>
          <a:p>
            <a:r>
              <a:rPr lang="en-US" sz="1400" dirty="0">
                <a:latin typeface="Consolas" panose="020B0609020204030204" pitchFamily="49" charset="0"/>
              </a:rPr>
              <a:t>Untracked files: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(</a:t>
            </a:r>
            <a:r>
              <a:rPr lang="en-US" sz="1400">
                <a:latin typeface="Consolas" panose="020B0609020204030204" pitchFamily="49" charset="0"/>
              </a:rPr>
              <a:t>use "git</a:t>
            </a:r>
            <a:r>
              <a:rPr lang="en-US" sz="1400" dirty="0">
                <a:latin typeface="Consolas" panose="020B0609020204030204" pitchFamily="49" charset="0"/>
              </a:rPr>
              <a:t> add &lt;file&gt;..." to include in what will be committed)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    README.md</a:t>
            </a:r>
          </a:p>
          <a:p>
            <a:endParaRPr lang="en-US" sz="1400" dirty="0">
              <a:latin typeface="Consolas" panose="020B0609020204030204" pitchFamily="49" charset="0"/>
            </a:endParaRPr>
          </a:p>
          <a:p>
            <a:r>
              <a:rPr lang="en-US" sz="1400" dirty="0">
                <a:latin typeface="Consolas" panose="020B0609020204030204" pitchFamily="49" charset="0"/>
              </a:rPr>
              <a:t>nothing added to commit but untracked files present (</a:t>
            </a:r>
            <a:r>
              <a:rPr lang="en-US" sz="1400">
                <a:latin typeface="Consolas" panose="020B0609020204030204" pitchFamily="49" charset="0"/>
              </a:rPr>
              <a:t>use "git</a:t>
            </a:r>
            <a:r>
              <a:rPr lang="en-US" sz="1400" dirty="0">
                <a:latin typeface="Consolas" panose="020B0609020204030204" pitchFamily="49" charset="0"/>
              </a:rPr>
              <a:t> add" to track)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960575" y="5699472"/>
            <a:ext cx="3096489" cy="369332"/>
          </a:xfrm>
          <a:prstGeom prst="wedgeRectCallout">
            <a:avLst>
              <a:gd name="adj1" fmla="val -58956"/>
              <a:gd name="adj2" fmla="val 1938"/>
            </a:avLst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new untracked file detected</a:t>
            </a:r>
          </a:p>
        </p:txBody>
      </p:sp>
    </p:spTree>
    <p:extLst>
      <p:ext uri="{BB962C8B-B14F-4D97-AF65-F5344CB8AC3E}">
        <p14:creationId xmlns:p14="http://schemas.microsoft.com/office/powerpoint/2010/main" val="30732612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85576" cy="1325563"/>
          </a:xfrm>
        </p:spPr>
        <p:txBody>
          <a:bodyPr/>
          <a:lstStyle/>
          <a:p>
            <a:r>
              <a:rPr lang="en-US" dirty="0"/>
              <a:t>Index changed files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33</a:t>
            </a:fld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0" y="6616819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800" dirty="0"/>
              <a:t>https://git-scm.com/book/en/v2/Git-Basics-Recording-Changes-to-the-Repository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38200" y="168764"/>
            <a:ext cx="56902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+mj-lt"/>
              </a:rPr>
              <a:t>Record changes to the repository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19328" y="1609042"/>
            <a:ext cx="6559296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>
                <a:latin typeface="Consolas" panose="020B0609020204030204" pitchFamily="49" charset="0"/>
              </a:rPr>
              <a:t>$ nano</a:t>
            </a:r>
            <a:r>
              <a:rPr lang="en-US" sz="1400" dirty="0">
                <a:latin typeface="Consolas" panose="020B0609020204030204" pitchFamily="49" charset="0"/>
              </a:rPr>
              <a:t> index.html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960575" y="1858983"/>
            <a:ext cx="2519023" cy="369332"/>
          </a:xfrm>
          <a:prstGeom prst="wedgeRectCallout">
            <a:avLst>
              <a:gd name="adj1" fmla="val -58956"/>
              <a:gd name="adj2" fmla="val 1938"/>
            </a:avLst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editing an existing file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19328" y="2546191"/>
            <a:ext cx="6559296" cy="24622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</a:rPr>
              <a:t>$ git status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On branch master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Changes to be committed: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(use "git restore --staged &lt;file&gt;..." to </a:t>
            </a:r>
            <a:r>
              <a:rPr lang="en-US" sz="1400" dirty="0" err="1">
                <a:latin typeface="Consolas" panose="020B0609020204030204" pitchFamily="49" charset="0"/>
              </a:rPr>
              <a:t>unstage</a:t>
            </a:r>
            <a:r>
              <a:rPr lang="en-US" sz="1400" dirty="0">
                <a:latin typeface="Consolas" panose="020B0609020204030204" pitchFamily="49" charset="0"/>
              </a:rPr>
              <a:t>)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    </a:t>
            </a:r>
            <a:r>
              <a:rPr lang="en-US" sz="1400" dirty="0">
                <a:solidFill>
                  <a:schemeClr val="accent6"/>
                </a:solidFill>
                <a:latin typeface="Consolas" panose="020B0609020204030204" pitchFamily="49" charset="0"/>
              </a:rPr>
              <a:t>new file:   README.md</a:t>
            </a:r>
          </a:p>
          <a:p>
            <a:endParaRPr lang="en-US" sz="1400" dirty="0">
              <a:latin typeface="Consolas" panose="020B0609020204030204" pitchFamily="49" charset="0"/>
            </a:endParaRPr>
          </a:p>
          <a:p>
            <a:r>
              <a:rPr lang="en-US" sz="1400" dirty="0">
                <a:latin typeface="Consolas" panose="020B0609020204030204" pitchFamily="49" charset="0"/>
              </a:rPr>
              <a:t>Changes not staged for commit: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(use "git add &lt;file&gt;..." to update what will be committed)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(use "git restore &lt;file&gt;..." to discard changes in working directory)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    </a:t>
            </a:r>
            <a:r>
              <a:rPr lang="en-US" sz="1400" dirty="0">
                <a:solidFill>
                  <a:srgbClr val="C00000"/>
                </a:solidFill>
                <a:latin typeface="Consolas" panose="020B0609020204030204" pitchFamily="49" charset="0"/>
              </a:rPr>
              <a:t>modified:   index.html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960575" y="4208185"/>
            <a:ext cx="3904339" cy="646331"/>
          </a:xfrm>
          <a:prstGeom prst="wedgeRectCallout">
            <a:avLst>
              <a:gd name="adj1" fmla="val -58956"/>
              <a:gd name="adj2" fmla="val 1938"/>
            </a:avLst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>
                <a:latin typeface="Consolas" panose="020B0609020204030204" pitchFamily="49" charset="0"/>
              </a:rPr>
              <a:t>README.md</a:t>
            </a:r>
            <a:r>
              <a:rPr lang="en-US" dirty="0"/>
              <a:t> file tracked and indexed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Consolas" panose="020B0609020204030204" pitchFamily="49" charset="0"/>
              </a:rPr>
              <a:t>index.html</a:t>
            </a:r>
            <a:r>
              <a:rPr lang="en-US" dirty="0"/>
              <a:t> file modified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44859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85576" cy="1325563"/>
          </a:xfrm>
        </p:spPr>
        <p:txBody>
          <a:bodyPr/>
          <a:lstStyle/>
          <a:p>
            <a:r>
              <a:rPr lang="en-US" dirty="0"/>
              <a:t>Index changed files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34</a:t>
            </a:fld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0" y="6616819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800" dirty="0"/>
              <a:t>https://git-scm.com/book/en/v2/Git-Basics-Recording-Changes-to-the-Repository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19328" y="1395951"/>
            <a:ext cx="6559296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>
                <a:latin typeface="Consolas" panose="020B0609020204030204" pitchFamily="49" charset="0"/>
              </a:rPr>
              <a:t>$ git</a:t>
            </a:r>
            <a:r>
              <a:rPr lang="en-US" sz="1400" dirty="0">
                <a:latin typeface="Consolas" panose="020B0609020204030204" pitchFamily="49" charset="0"/>
              </a:rPr>
              <a:t> add index.html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960575" y="1477597"/>
            <a:ext cx="2300373" cy="369332"/>
          </a:xfrm>
          <a:prstGeom prst="wedgeRectCallout">
            <a:avLst>
              <a:gd name="adj1" fmla="val -58956"/>
              <a:gd name="adj2" fmla="val 1938"/>
            </a:avLst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Index </a:t>
            </a:r>
            <a:r>
              <a:rPr lang="en-US" dirty="0">
                <a:latin typeface="Consolas" panose="020B0609020204030204" pitchFamily="49" charset="0"/>
              </a:rPr>
              <a:t>index.html</a:t>
            </a:r>
            <a:endParaRPr lang="fr-FR" dirty="0">
              <a:latin typeface="Consolas" panose="020B0609020204030204" pitchFamily="49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19328" y="1932530"/>
            <a:ext cx="6559296" cy="13849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</a:rPr>
              <a:t>$ git status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On branch master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Changes to be committed: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(use "git restore --staged &lt;file&gt;..." to </a:t>
            </a:r>
            <a:r>
              <a:rPr lang="en-US" sz="1400" dirty="0" err="1">
                <a:latin typeface="Consolas" panose="020B0609020204030204" pitchFamily="49" charset="0"/>
              </a:rPr>
              <a:t>unstage</a:t>
            </a:r>
            <a:r>
              <a:rPr lang="en-US" sz="1400" dirty="0">
                <a:latin typeface="Consolas" panose="020B0609020204030204" pitchFamily="49" charset="0"/>
              </a:rPr>
              <a:t>)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    </a:t>
            </a:r>
            <a:r>
              <a:rPr lang="en-US" sz="1400" dirty="0">
                <a:solidFill>
                  <a:schemeClr val="accent6"/>
                </a:solidFill>
                <a:latin typeface="Consolas" panose="020B0609020204030204" pitchFamily="49" charset="0"/>
              </a:rPr>
              <a:t>new file:   README.md</a:t>
            </a:r>
          </a:p>
          <a:p>
            <a:r>
              <a:rPr lang="en-US" sz="1400" dirty="0">
                <a:solidFill>
                  <a:schemeClr val="accent6"/>
                </a:solidFill>
                <a:latin typeface="Consolas" panose="020B0609020204030204" pitchFamily="49" charset="0"/>
              </a:rPr>
              <a:t>        modified:   index.html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960575" y="2625027"/>
            <a:ext cx="4030975" cy="646331"/>
          </a:xfrm>
          <a:prstGeom prst="wedgeRectCallout">
            <a:avLst>
              <a:gd name="adj1" fmla="val -58956"/>
              <a:gd name="adj2" fmla="val 1938"/>
            </a:avLst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>
                <a:latin typeface="Consolas" panose="020B0609020204030204" pitchFamily="49" charset="0"/>
              </a:rPr>
              <a:t>README.md</a:t>
            </a:r>
            <a:r>
              <a:rPr lang="en-US" dirty="0"/>
              <a:t> tracked and indexed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Consolas" panose="020B0609020204030204" pitchFamily="49" charset="0"/>
              </a:rPr>
              <a:t>index.html</a:t>
            </a:r>
            <a:r>
              <a:rPr lang="en-US" dirty="0"/>
              <a:t> file tracked and indexed</a:t>
            </a:r>
          </a:p>
        </p:txBody>
      </p:sp>
      <p:sp>
        <p:nvSpPr>
          <p:cNvPr id="10" name="Rectangle 9"/>
          <p:cNvSpPr/>
          <p:nvPr/>
        </p:nvSpPr>
        <p:spPr>
          <a:xfrm>
            <a:off x="719328" y="3546327"/>
            <a:ext cx="6559296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>
                <a:latin typeface="Consolas" panose="020B0609020204030204" pitchFamily="49" charset="0"/>
              </a:rPr>
              <a:t>$ nano</a:t>
            </a:r>
            <a:r>
              <a:rPr lang="en-US" sz="1400" dirty="0">
                <a:latin typeface="Consolas" panose="020B0609020204030204" pitchFamily="49" charset="0"/>
              </a:rPr>
              <a:t> index.html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60575" y="3669438"/>
            <a:ext cx="2634054" cy="369332"/>
          </a:xfrm>
          <a:prstGeom prst="wedgeRectCallout">
            <a:avLst>
              <a:gd name="adj1" fmla="val -58956"/>
              <a:gd name="adj2" fmla="val 1938"/>
            </a:avLst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modified </a:t>
            </a:r>
            <a:r>
              <a:rPr lang="en-US" dirty="0">
                <a:latin typeface="Consolas" panose="020B0609020204030204" pitchFamily="49" charset="0"/>
              </a:rPr>
              <a:t>index.html</a:t>
            </a:r>
            <a:endParaRPr lang="fr-FR" dirty="0">
              <a:latin typeface="Consolas" panose="020B0609020204030204" pitchFamily="49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9328" y="4097434"/>
            <a:ext cx="6559296" cy="24622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</a:rPr>
              <a:t>$ git status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On branch master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Changes to be committed: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(use "git restore --staged &lt;file&gt;..." to </a:t>
            </a:r>
            <a:r>
              <a:rPr lang="en-US" sz="1400" dirty="0" err="1">
                <a:latin typeface="Consolas" panose="020B0609020204030204" pitchFamily="49" charset="0"/>
              </a:rPr>
              <a:t>unstage</a:t>
            </a:r>
            <a:r>
              <a:rPr lang="en-US" sz="1400" dirty="0">
                <a:latin typeface="Consolas" panose="020B0609020204030204" pitchFamily="49" charset="0"/>
              </a:rPr>
              <a:t>)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    </a:t>
            </a:r>
            <a:r>
              <a:rPr lang="en-US" sz="1400" dirty="0">
                <a:solidFill>
                  <a:schemeClr val="accent6"/>
                </a:solidFill>
                <a:latin typeface="Consolas" panose="020B0609020204030204" pitchFamily="49" charset="0"/>
              </a:rPr>
              <a:t>new file:   README.md</a:t>
            </a:r>
          </a:p>
          <a:p>
            <a:r>
              <a:rPr lang="en-US" sz="1400" dirty="0">
                <a:solidFill>
                  <a:schemeClr val="accent6"/>
                </a:solidFill>
                <a:latin typeface="Consolas" panose="020B0609020204030204" pitchFamily="49" charset="0"/>
              </a:rPr>
              <a:t>        modified:   index.html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Changes not staged for commit: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(use "git add &lt;file&gt;..." to update what will be committed)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(use "git restore &lt;file&gt;..." to discard changes in working directory)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    </a:t>
            </a:r>
            <a:r>
              <a:rPr lang="en-US" sz="1400" dirty="0">
                <a:solidFill>
                  <a:srgbClr val="C00000"/>
                </a:solidFill>
                <a:latin typeface="Consolas" panose="020B0609020204030204" pitchFamily="49" charset="0"/>
              </a:rPr>
              <a:t>modified:   index.html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60575" y="5538852"/>
            <a:ext cx="344966" cy="369332"/>
          </a:xfrm>
          <a:prstGeom prst="wedgeRectCallout">
            <a:avLst>
              <a:gd name="adj1" fmla="val -123049"/>
              <a:gd name="adj2" fmla="val -59957"/>
            </a:avLst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?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2F3ADC-CB29-44B8-AA6D-53D1C5178F9B}"/>
              </a:ext>
            </a:extLst>
          </p:cNvPr>
          <p:cNvSpPr/>
          <p:nvPr/>
        </p:nvSpPr>
        <p:spPr>
          <a:xfrm>
            <a:off x="838200" y="168764"/>
            <a:ext cx="56902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+mj-lt"/>
              </a:rPr>
              <a:t>Record changes to the repository</a:t>
            </a:r>
          </a:p>
        </p:txBody>
      </p:sp>
    </p:spTree>
    <p:extLst>
      <p:ext uri="{BB962C8B-B14F-4D97-AF65-F5344CB8AC3E}">
        <p14:creationId xmlns:p14="http://schemas.microsoft.com/office/powerpoint/2010/main" val="25162965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85576" cy="1325563"/>
          </a:xfrm>
        </p:spPr>
        <p:txBody>
          <a:bodyPr/>
          <a:lstStyle/>
          <a:p>
            <a:r>
              <a:rPr lang="en-US"/>
              <a:t>Index changed files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35</a:t>
            </a:fld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0" y="6616819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800" dirty="0"/>
              <a:t>https://git-scm.com/book/en/v2/Git-Basics-Recording-Changes-to-the-Repository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19328" y="1395951"/>
            <a:ext cx="6559296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</a:rPr>
              <a:t>$ git add index.html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19328" y="1932530"/>
            <a:ext cx="6559296" cy="13849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</a:rPr>
              <a:t>$ git status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On branch master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Changes to be committed: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(use "git restore --staged &lt;file&gt;..." to </a:t>
            </a:r>
            <a:r>
              <a:rPr lang="en-US" sz="1400" dirty="0" err="1">
                <a:latin typeface="Consolas" panose="020B0609020204030204" pitchFamily="49" charset="0"/>
              </a:rPr>
              <a:t>unstage</a:t>
            </a:r>
            <a:r>
              <a:rPr lang="en-US" sz="1400" dirty="0">
                <a:latin typeface="Consolas" panose="020B0609020204030204" pitchFamily="49" charset="0"/>
              </a:rPr>
              <a:t>)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    </a:t>
            </a:r>
            <a:r>
              <a:rPr lang="en-US" sz="1400" dirty="0">
                <a:solidFill>
                  <a:schemeClr val="accent6"/>
                </a:solidFill>
                <a:latin typeface="Consolas" panose="020B0609020204030204" pitchFamily="49" charset="0"/>
              </a:rPr>
              <a:t>new file:   README.md</a:t>
            </a:r>
          </a:p>
          <a:p>
            <a:r>
              <a:rPr lang="en-US" sz="1400" dirty="0">
                <a:solidFill>
                  <a:schemeClr val="accent6"/>
                </a:solidFill>
                <a:latin typeface="Consolas" panose="020B0609020204030204" pitchFamily="49" charset="0"/>
              </a:rPr>
              <a:t>        modified:   index.html</a:t>
            </a:r>
          </a:p>
        </p:txBody>
      </p:sp>
      <p:sp>
        <p:nvSpPr>
          <p:cNvPr id="10" name="Rectangle 9"/>
          <p:cNvSpPr/>
          <p:nvPr/>
        </p:nvSpPr>
        <p:spPr>
          <a:xfrm>
            <a:off x="719328" y="3546327"/>
            <a:ext cx="6559296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>
                <a:latin typeface="Consolas" panose="020B0609020204030204" pitchFamily="49" charset="0"/>
              </a:rPr>
              <a:t>$ nano</a:t>
            </a:r>
            <a:r>
              <a:rPr lang="en-US" sz="1400" dirty="0">
                <a:latin typeface="Consolas" panose="020B0609020204030204" pitchFamily="49" charset="0"/>
              </a:rPr>
              <a:t> index.html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19328" y="4097434"/>
            <a:ext cx="6559296" cy="24622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</a:rPr>
              <a:t>$ git status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On branch master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Changes to be committed: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(use "git restore --staged &lt;file&gt;..." to </a:t>
            </a:r>
            <a:r>
              <a:rPr lang="en-US" sz="1400" dirty="0" err="1">
                <a:latin typeface="Consolas" panose="020B0609020204030204" pitchFamily="49" charset="0"/>
              </a:rPr>
              <a:t>unstage</a:t>
            </a:r>
            <a:r>
              <a:rPr lang="en-US" sz="1400" dirty="0">
                <a:latin typeface="Consolas" panose="020B0609020204030204" pitchFamily="49" charset="0"/>
              </a:rPr>
              <a:t>)</a:t>
            </a:r>
          </a:p>
          <a:p>
            <a:r>
              <a:rPr lang="en-US" sz="1400" dirty="0">
                <a:solidFill>
                  <a:schemeClr val="accent6"/>
                </a:solidFill>
                <a:latin typeface="Consolas" panose="020B0609020204030204" pitchFamily="49" charset="0"/>
              </a:rPr>
              <a:t>        new file:   README.md</a:t>
            </a:r>
          </a:p>
          <a:p>
            <a:r>
              <a:rPr lang="en-US" sz="1400" dirty="0">
                <a:solidFill>
                  <a:schemeClr val="accent6"/>
                </a:solidFill>
                <a:latin typeface="Consolas" panose="020B0609020204030204" pitchFamily="49" charset="0"/>
              </a:rPr>
              <a:t>        modified:   index.html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Changes not staged for commit: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(use "git add &lt;file&gt;..." to update what will be committed)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(use "git restore &lt;file&gt;..." to discard changes in working directory)</a:t>
            </a:r>
          </a:p>
          <a:p>
            <a:r>
              <a:rPr lang="en-US" sz="1400" dirty="0">
                <a:solidFill>
                  <a:srgbClr val="C00000"/>
                </a:solidFill>
                <a:latin typeface="Consolas" panose="020B0609020204030204" pitchFamily="49" charset="0"/>
              </a:rPr>
              <a:t>        modified:   index.html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60576" y="4866875"/>
            <a:ext cx="3068340" cy="923330"/>
          </a:xfrm>
          <a:prstGeom prst="wedgeRectCallout">
            <a:avLst>
              <a:gd name="adj1" fmla="val -55510"/>
              <a:gd name="adj2" fmla="val -40150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- </a:t>
            </a:r>
            <a:r>
              <a:rPr lang="en-US" dirty="0">
                <a:latin typeface="Consolas" panose="020B0609020204030204" pitchFamily="49" charset="0"/>
              </a:rPr>
              <a:t>index.html</a:t>
            </a:r>
            <a:r>
              <a:rPr lang="en-US" dirty="0"/>
              <a:t> file indexed when running   </a:t>
            </a:r>
            <a:r>
              <a:rPr lang="en-US" dirty="0">
                <a:latin typeface="Consolas" panose="020B0609020204030204" pitchFamily="49" charset="0"/>
              </a:rPr>
              <a:t>git add</a:t>
            </a:r>
          </a:p>
          <a:p>
            <a:r>
              <a:rPr lang="en-US" dirty="0"/>
              <a:t>- then modified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BF00374-D6F9-4BA1-842E-56C5DFDC383C}"/>
              </a:ext>
            </a:extLst>
          </p:cNvPr>
          <p:cNvSpPr/>
          <p:nvPr/>
        </p:nvSpPr>
        <p:spPr>
          <a:xfrm>
            <a:off x="838200" y="168764"/>
            <a:ext cx="56902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+mj-lt"/>
              </a:rPr>
              <a:t>Record changes to the repository</a:t>
            </a:r>
          </a:p>
        </p:txBody>
      </p:sp>
      <p:sp>
        <p:nvSpPr>
          <p:cNvPr id="16" name="TextBox 2">
            <a:extLst>
              <a:ext uri="{FF2B5EF4-FFF2-40B4-BE49-F238E27FC236}">
                <a16:creationId xmlns:a16="http://schemas.microsoft.com/office/drawing/2014/main" id="{C00EC11F-8135-4E06-B749-6B07B87827CB}"/>
              </a:ext>
            </a:extLst>
          </p:cNvPr>
          <p:cNvSpPr txBox="1"/>
          <p:nvPr/>
        </p:nvSpPr>
        <p:spPr>
          <a:xfrm>
            <a:off x="7960575" y="1477597"/>
            <a:ext cx="2300373" cy="369332"/>
          </a:xfrm>
          <a:prstGeom prst="wedgeRectCallout">
            <a:avLst>
              <a:gd name="adj1" fmla="val -58956"/>
              <a:gd name="adj2" fmla="val 1938"/>
            </a:avLst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Index </a:t>
            </a:r>
            <a:r>
              <a:rPr lang="en-US" dirty="0">
                <a:latin typeface="Consolas" panose="020B0609020204030204" pitchFamily="49" charset="0"/>
              </a:rPr>
              <a:t>index.html</a:t>
            </a:r>
            <a:endParaRPr lang="fr-FR" dirty="0">
              <a:latin typeface="Consolas" panose="020B0609020204030204" pitchFamily="49" charset="0"/>
            </a:endParaRPr>
          </a:p>
        </p:txBody>
      </p:sp>
      <p:sp>
        <p:nvSpPr>
          <p:cNvPr id="20" name="TextBox 21">
            <a:extLst>
              <a:ext uri="{FF2B5EF4-FFF2-40B4-BE49-F238E27FC236}">
                <a16:creationId xmlns:a16="http://schemas.microsoft.com/office/drawing/2014/main" id="{2003A12B-9C2D-415A-95FF-3AC5B127832E}"/>
              </a:ext>
            </a:extLst>
          </p:cNvPr>
          <p:cNvSpPr txBox="1"/>
          <p:nvPr/>
        </p:nvSpPr>
        <p:spPr>
          <a:xfrm>
            <a:off x="7960575" y="2625027"/>
            <a:ext cx="4030975" cy="646331"/>
          </a:xfrm>
          <a:prstGeom prst="wedgeRectCallout">
            <a:avLst>
              <a:gd name="adj1" fmla="val -58956"/>
              <a:gd name="adj2" fmla="val 1938"/>
            </a:avLst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>
                <a:latin typeface="Consolas" panose="020B0609020204030204" pitchFamily="49" charset="0"/>
              </a:rPr>
              <a:t>README.md</a:t>
            </a:r>
            <a:r>
              <a:rPr lang="en-US" dirty="0"/>
              <a:t> tracked and indexed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Consolas" panose="020B0609020204030204" pitchFamily="49" charset="0"/>
              </a:rPr>
              <a:t>index.html</a:t>
            </a:r>
            <a:r>
              <a:rPr lang="en-US" dirty="0"/>
              <a:t> file tracked and indexed</a:t>
            </a:r>
          </a:p>
        </p:txBody>
      </p:sp>
      <p:sp>
        <p:nvSpPr>
          <p:cNvPr id="21" name="TextBox 10">
            <a:extLst>
              <a:ext uri="{FF2B5EF4-FFF2-40B4-BE49-F238E27FC236}">
                <a16:creationId xmlns:a16="http://schemas.microsoft.com/office/drawing/2014/main" id="{B6C13724-13FC-4F0E-A071-C552D59381C7}"/>
              </a:ext>
            </a:extLst>
          </p:cNvPr>
          <p:cNvSpPr txBox="1"/>
          <p:nvPr/>
        </p:nvSpPr>
        <p:spPr>
          <a:xfrm>
            <a:off x="7960575" y="3669438"/>
            <a:ext cx="2634054" cy="369332"/>
          </a:xfrm>
          <a:prstGeom prst="wedgeRectCallout">
            <a:avLst>
              <a:gd name="adj1" fmla="val -58956"/>
              <a:gd name="adj2" fmla="val 1938"/>
            </a:avLst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modified </a:t>
            </a:r>
            <a:r>
              <a:rPr lang="en-US" dirty="0">
                <a:latin typeface="Consolas" panose="020B0609020204030204" pitchFamily="49" charset="0"/>
              </a:rPr>
              <a:t>index.html</a:t>
            </a:r>
            <a:endParaRPr lang="fr-FR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3936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85576" cy="1325563"/>
          </a:xfrm>
        </p:spPr>
        <p:txBody>
          <a:bodyPr>
            <a:normAutofit/>
          </a:bodyPr>
          <a:lstStyle/>
          <a:p>
            <a:r>
              <a:rPr lang="fr-FR" sz="4000" dirty="0"/>
              <a:t>Commit changes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36</a:t>
            </a:fld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0" y="6616819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800" dirty="0"/>
              <a:t>https://git-scm.com/book/en/v2/Git-Basics-Recording-Changes-to-the-Repository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3944" y="2130693"/>
            <a:ext cx="6678168" cy="37856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onsolas" panose="020B0609020204030204" pitchFamily="49" charset="0"/>
              </a:rPr>
              <a:t>$ git commit –h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usage: git commit [&lt;options&gt;] [--] &lt;</a:t>
            </a:r>
            <a:r>
              <a:rPr lang="en-US" sz="1200" dirty="0" err="1">
                <a:latin typeface="Consolas" panose="020B0609020204030204" pitchFamily="49" charset="0"/>
              </a:rPr>
              <a:t>pathspec</a:t>
            </a:r>
            <a:r>
              <a:rPr lang="en-US" sz="1200" dirty="0">
                <a:latin typeface="Consolas" panose="020B0609020204030204" pitchFamily="49" charset="0"/>
              </a:rPr>
              <a:t>&gt;...</a:t>
            </a:r>
          </a:p>
          <a:p>
            <a:endParaRPr lang="en-US" sz="1200" dirty="0">
              <a:latin typeface="Consolas" panose="020B0609020204030204" pitchFamily="49" charset="0"/>
            </a:endParaRPr>
          </a:p>
          <a:p>
            <a:r>
              <a:rPr lang="en-US" sz="1200" dirty="0">
                <a:latin typeface="Consolas" panose="020B0609020204030204" pitchFamily="49" charset="0"/>
              </a:rPr>
              <a:t>Commit message options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-F, --file &lt;file&gt;     read message from file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--author &lt;author&gt;     override author for commit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--date &lt;date&gt;         override date for commit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-m, --message &lt;message&gt;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                    commit message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--status              include status in commit message template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...</a:t>
            </a:r>
          </a:p>
          <a:p>
            <a:endParaRPr lang="en-US" sz="1200" dirty="0">
              <a:latin typeface="Consolas" panose="020B0609020204030204" pitchFamily="49" charset="0"/>
            </a:endParaRPr>
          </a:p>
          <a:p>
            <a:r>
              <a:rPr lang="en-US" sz="1200" dirty="0">
                <a:latin typeface="Consolas" panose="020B0609020204030204" pitchFamily="49" charset="0"/>
              </a:rPr>
              <a:t>Commit contents options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-a, --all             commit all changed files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-</a:t>
            </a:r>
            <a:r>
              <a:rPr lang="en-US" sz="1200" dirty="0" err="1">
                <a:latin typeface="Consolas" panose="020B0609020204030204" pitchFamily="49" charset="0"/>
              </a:rPr>
              <a:t>i</a:t>
            </a:r>
            <a:r>
              <a:rPr lang="en-US" sz="1200" dirty="0">
                <a:latin typeface="Consolas" panose="020B0609020204030204" pitchFamily="49" charset="0"/>
              </a:rPr>
              <a:t>, --include         add specified files to index for commit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--dry-run             show what would be committed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--short               show status concisely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--branch              show branch information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--amend               </a:t>
            </a:r>
            <a:r>
              <a:rPr lang="en-US" sz="1200" dirty="0" err="1">
                <a:latin typeface="Consolas" panose="020B0609020204030204" pitchFamily="49" charset="0"/>
              </a:rPr>
              <a:t>amend</a:t>
            </a:r>
            <a:r>
              <a:rPr lang="en-US" sz="1200" dirty="0">
                <a:latin typeface="Consolas" panose="020B0609020204030204" pitchFamily="49" charset="0"/>
              </a:rPr>
              <a:t> previous commit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...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18032" y="5710019"/>
            <a:ext cx="3935768" cy="646331"/>
          </a:xfrm>
          <a:prstGeom prst="wedgeRectCallout">
            <a:avLst>
              <a:gd name="adj1" fmla="val -55510"/>
              <a:gd name="adj2" fmla="val -40150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>
                <a:latin typeface="Consolas" panose="020B0609020204030204" pitchFamily="49" charset="0"/>
              </a:rPr>
              <a:t>git commit -a</a:t>
            </a:r>
            <a:br>
              <a:rPr lang="en-US" dirty="0"/>
            </a:br>
            <a:r>
              <a:rPr lang="en-US" dirty="0"/>
              <a:t>skip the indexing step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FD632C-2EF0-4A4A-A85B-94F741F49939}"/>
              </a:ext>
            </a:extLst>
          </p:cNvPr>
          <p:cNvSpPr/>
          <p:nvPr/>
        </p:nvSpPr>
        <p:spPr>
          <a:xfrm>
            <a:off x="838200" y="168764"/>
            <a:ext cx="56902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+mj-lt"/>
              </a:rPr>
              <a:t>Record changes to the repository</a:t>
            </a:r>
          </a:p>
        </p:txBody>
      </p:sp>
    </p:spTree>
    <p:extLst>
      <p:ext uri="{BB962C8B-B14F-4D97-AF65-F5344CB8AC3E}">
        <p14:creationId xmlns:p14="http://schemas.microsoft.com/office/powerpoint/2010/main" val="30565628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Technological foundations of software development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Manage your source code</a:t>
            </a:r>
          </a:p>
          <a:p>
            <a:r>
              <a:rPr lang="fr-FR" dirty="0"/>
              <a:t>Part 3 – </a:t>
            </a:r>
            <a:r>
              <a:rPr lang="fr-FR" dirty="0" err="1"/>
              <a:t>Branching</a:t>
            </a:r>
            <a:r>
              <a:rPr lang="fr-FR" dirty="0"/>
              <a:t> and </a:t>
            </a:r>
            <a:r>
              <a:rPr lang="fr-FR" dirty="0" err="1"/>
              <a:t>merging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Git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C9811CCD-5EA6-4D4A-BB3D-5F1D426D38A1}"/>
              </a:ext>
            </a:extLst>
          </p:cNvPr>
          <p:cNvSpPr txBox="1"/>
          <p:nvPr/>
        </p:nvSpPr>
        <p:spPr>
          <a:xfrm>
            <a:off x="100584" y="5903893"/>
            <a:ext cx="114993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ICM – Computer Science Major – Course unit on Technological foundations of computer science</a:t>
            </a:r>
          </a:p>
          <a:p>
            <a:r>
              <a:rPr lang="en-US" sz="1400" dirty="0"/>
              <a:t>M1 Cyber Physical and Social Systems – Course unit on CPS2 engineering and development, Part 2: Technological foundations of software development</a:t>
            </a:r>
          </a:p>
          <a:p>
            <a:r>
              <a:rPr lang="en-US" sz="1400" dirty="0"/>
              <a:t>Maxime </a:t>
            </a:r>
            <a:r>
              <a:rPr lang="en-US" sz="1400" dirty="0" err="1"/>
              <a:t>Lefrançois</a:t>
            </a:r>
            <a:r>
              <a:rPr lang="en-US" sz="1400" dirty="0"/>
              <a:t> </a:t>
            </a:r>
            <a:r>
              <a:rPr lang="en-US" sz="1400" dirty="0">
                <a:hlinkClick r:id="rId2"/>
              </a:rPr>
              <a:t>https://maxime-lefrancois.info</a:t>
            </a:r>
            <a:r>
              <a:rPr lang="en-US" sz="1400" dirty="0"/>
              <a:t> </a:t>
            </a:r>
          </a:p>
          <a:p>
            <a:r>
              <a:rPr lang="en-US" sz="1400" dirty="0"/>
              <a:t>online: </a:t>
            </a:r>
            <a:r>
              <a:rPr lang="en-US" sz="1400" dirty="0">
                <a:hlinkClick r:id="rId3"/>
              </a:rPr>
              <a:t>https://ci.mines-stetienne.fr/cps2/course/tfsd/ </a:t>
            </a:r>
            <a:r>
              <a:rPr lang="en-US" sz="1400" dirty="0"/>
              <a:t> 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451CF732-3397-4683-8621-C1C1270436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4284" y="4592663"/>
            <a:ext cx="2347207" cy="102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1058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commit and its tree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38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0" y="6616819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800" dirty="0"/>
              <a:t>https://git-scm.com/book/en/v2/Git-Branching-Branches-in-a-Nutshell</a:t>
            </a:r>
          </a:p>
        </p:txBody>
      </p:sp>
      <p:pic>
        <p:nvPicPr>
          <p:cNvPr id="7170" name="Picture 2" descr="Un commit et son arb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950" y="2318474"/>
            <a:ext cx="7822110" cy="4331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47173" y="1395231"/>
            <a:ext cx="6453664" cy="1477328"/>
          </a:xfrm>
          <a:prstGeom prst="wedgeRectCallout">
            <a:avLst>
              <a:gd name="adj1" fmla="val 55261"/>
              <a:gd name="adj2" fmla="val 43230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First commit of a repository with three files indexed, then validated</a:t>
            </a:r>
          </a:p>
          <a:p>
            <a:r>
              <a:rPr lang="en-US" dirty="0"/>
              <a:t>Calculated checksum: SHA-1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26005" y="2041530"/>
            <a:ext cx="6096000" cy="7694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Consolas" panose="020B0609020204030204" pitchFamily="49" charset="0"/>
              </a:rPr>
              <a:t>$ git </a:t>
            </a:r>
            <a:r>
              <a:rPr lang="fr-FR" sz="1100" dirty="0" err="1">
                <a:latin typeface="Consolas" panose="020B0609020204030204" pitchFamily="49" charset="0"/>
              </a:rPr>
              <a:t>init</a:t>
            </a:r>
            <a:endParaRPr lang="fr-FR" sz="1100" dirty="0">
              <a:latin typeface="Consolas" panose="020B0609020204030204" pitchFamily="49" charset="0"/>
            </a:endParaRPr>
          </a:p>
          <a:p>
            <a:r>
              <a:rPr lang="fr-FR" sz="1100" dirty="0">
                <a:latin typeface="Consolas" panose="020B0609020204030204" pitchFamily="49" charset="0"/>
              </a:rPr>
              <a:t>$ git </a:t>
            </a:r>
            <a:r>
              <a:rPr lang="fr-FR" sz="1100" dirty="0" err="1">
                <a:latin typeface="Consolas" panose="020B0609020204030204" pitchFamily="49" charset="0"/>
              </a:rPr>
              <a:t>add</a:t>
            </a:r>
            <a:r>
              <a:rPr lang="fr-FR" sz="1100" dirty="0">
                <a:latin typeface="Consolas" panose="020B0609020204030204" pitchFamily="49" charset="0"/>
              </a:rPr>
              <a:t> README </a:t>
            </a:r>
            <a:r>
              <a:rPr lang="fr-FR" sz="1100" dirty="0" err="1">
                <a:latin typeface="Consolas" panose="020B0609020204030204" pitchFamily="49" charset="0"/>
              </a:rPr>
              <a:t>test.rb</a:t>
            </a:r>
            <a:r>
              <a:rPr lang="fr-FR" sz="1100" dirty="0">
                <a:latin typeface="Consolas" panose="020B0609020204030204" pitchFamily="49" charset="0"/>
              </a:rPr>
              <a:t> LICENSE</a:t>
            </a:r>
          </a:p>
          <a:p>
            <a:r>
              <a:rPr lang="fr-FR" sz="1100" dirty="0">
                <a:latin typeface="Consolas" panose="020B0609020204030204" pitchFamily="49" charset="0"/>
              </a:rPr>
              <a:t>$ git commit -m 'initial commit of </a:t>
            </a:r>
            <a:r>
              <a:rPr lang="fr-FR" sz="1100" dirty="0" err="1">
                <a:latin typeface="Consolas" panose="020B0609020204030204" pitchFamily="49" charset="0"/>
              </a:rPr>
              <a:t>my</a:t>
            </a:r>
            <a:r>
              <a:rPr lang="fr-FR" sz="1100" dirty="0">
                <a:latin typeface="Consolas" panose="020B0609020204030204" pitchFamily="49" charset="0"/>
              </a:rPr>
              <a:t> </a:t>
            </a:r>
            <a:r>
              <a:rPr lang="fr-FR" sz="1100" dirty="0" err="1">
                <a:latin typeface="Consolas" panose="020B0609020204030204" pitchFamily="49" charset="0"/>
              </a:rPr>
              <a:t>project</a:t>
            </a:r>
            <a:r>
              <a:rPr lang="fr-FR" sz="1100" dirty="0">
                <a:latin typeface="Consolas" panose="020B0609020204030204" pitchFamily="49" charset="0"/>
              </a:rPr>
              <a:t>‘</a:t>
            </a:r>
          </a:p>
          <a:p>
            <a:r>
              <a:rPr lang="fr-FR" sz="1100" dirty="0">
                <a:latin typeface="Consolas" panose="020B0609020204030204" pitchFamily="49" charset="0"/>
              </a:rPr>
              <a:t>$ git </a:t>
            </a:r>
            <a:r>
              <a:rPr lang="fr-FR" sz="1100" dirty="0" err="1">
                <a:latin typeface="Consolas" panose="020B0609020204030204" pitchFamily="49" charset="0"/>
              </a:rPr>
              <a:t>tree</a:t>
            </a:r>
            <a:r>
              <a:rPr lang="fr-FR" sz="1100" dirty="0">
                <a:latin typeface="Consolas" panose="020B0609020204030204" pitchFamily="49" charset="0"/>
              </a:rPr>
              <a:t> -a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38200" y="168764"/>
            <a:ext cx="37914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latin typeface="+mj-lt"/>
              </a:rPr>
              <a:t>Branches in a </a:t>
            </a:r>
            <a:r>
              <a:rPr lang="fr-FR" sz="3200" dirty="0" err="1">
                <a:latin typeface="+mj-lt"/>
              </a:rPr>
              <a:t>nutshell</a:t>
            </a:r>
            <a:endParaRPr lang="fr-FR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556898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Commits</a:t>
            </a:r>
            <a:r>
              <a:rPr lang="fr-FR" dirty="0"/>
              <a:t> and </a:t>
            </a:r>
            <a:r>
              <a:rPr lang="fr-FR" dirty="0" err="1"/>
              <a:t>their</a:t>
            </a:r>
            <a:r>
              <a:rPr lang="fr-FR" dirty="0"/>
              <a:t> parents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39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0" y="6616819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800" dirty="0"/>
              <a:t>https://git-scm.com/book/en/v2/Git-Branching-Branches-in-a-Nutshell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7173" y="1640356"/>
            <a:ext cx="6453664" cy="646331"/>
          </a:xfrm>
          <a:prstGeom prst="wedgeRectCallout">
            <a:avLst>
              <a:gd name="adj1" fmla="val 55261"/>
              <a:gd name="adj2" fmla="val 43230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New changes: each commit stores a pointer to the previous commit(s)</a:t>
            </a:r>
          </a:p>
        </p:txBody>
      </p:sp>
      <p:pic>
        <p:nvPicPr>
          <p:cNvPr id="9218" name="Picture 2" descr="Commits et leurs par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182" y="2529468"/>
            <a:ext cx="8531226" cy="282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604293" y="5598219"/>
            <a:ext cx="6477003" cy="94069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b="1" dirty="0"/>
              <a:t>Branch = pointer to the last commit of a sequence.</a:t>
            </a:r>
          </a:p>
          <a:p>
            <a:pPr marL="0" indent="0" algn="ctr">
              <a:buNone/>
            </a:pPr>
            <a:r>
              <a:rPr lang="en-US" sz="2000" b="1" dirty="0"/>
              <a:t>Automatically advances as new commits are made.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D640F0-BFEF-4465-B53B-71E36FE6C040}"/>
              </a:ext>
            </a:extLst>
          </p:cNvPr>
          <p:cNvSpPr/>
          <p:nvPr/>
        </p:nvSpPr>
        <p:spPr>
          <a:xfrm>
            <a:off x="838200" y="168764"/>
            <a:ext cx="37914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latin typeface="+mj-lt"/>
              </a:rPr>
              <a:t>Branches in a </a:t>
            </a:r>
            <a:r>
              <a:rPr lang="fr-FR" sz="3200" dirty="0" err="1">
                <a:latin typeface="+mj-lt"/>
              </a:rPr>
              <a:t>nutshell</a:t>
            </a:r>
            <a:endParaRPr lang="fr-FR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25375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phdcomics.com/comics/archive/phd101212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track versions 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4</a:t>
            </a:fld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838200" y="1631446"/>
            <a:ext cx="51841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4E443C"/>
                </a:solidFill>
              </a:rPr>
              <a:t>Example: many versions of the same file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433682" y="6642556"/>
            <a:ext cx="261481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dirty="0"/>
              <a:t>http://phdcomics.com/comics/archive.php?comicid=1531</a:t>
            </a:r>
          </a:p>
        </p:txBody>
      </p:sp>
    </p:spTree>
    <p:extLst>
      <p:ext uri="{BB962C8B-B14F-4D97-AF65-F5344CB8AC3E}">
        <p14:creationId xmlns:p14="http://schemas.microsoft.com/office/powerpoint/2010/main" val="41211400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branch and its commits history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40</a:t>
            </a:fld>
            <a:endParaRPr lang="fr-FR"/>
          </a:p>
        </p:txBody>
      </p:sp>
      <p:pic>
        <p:nvPicPr>
          <p:cNvPr id="10242" name="Picture 2" descr="Une branche et l’historique de ses _commits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71" y="2539098"/>
            <a:ext cx="762000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8148" y="1601949"/>
            <a:ext cx="5667852" cy="1477328"/>
          </a:xfrm>
          <a:prstGeom prst="wedgeRectCallout">
            <a:avLst>
              <a:gd name="adj1" fmla="val 37914"/>
              <a:gd name="adj2" fmla="val 62966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A </a:t>
            </a:r>
            <a:r>
              <a:rPr lang="fr-FR" dirty="0" err="1"/>
              <a:t>sequence</a:t>
            </a:r>
            <a:r>
              <a:rPr lang="fr-FR" dirty="0"/>
              <a:t> of </a:t>
            </a:r>
            <a:r>
              <a:rPr lang="fr-FR" dirty="0" err="1"/>
              <a:t>commits</a:t>
            </a:r>
            <a:r>
              <a:rPr lang="fr-FR" dirty="0"/>
              <a:t>, </a:t>
            </a:r>
          </a:p>
          <a:p>
            <a:pPr marL="285750" indent="-285750">
              <a:buFontTx/>
              <a:buChar char="-"/>
            </a:pPr>
            <a:r>
              <a:rPr lang="en-US" dirty="0"/>
              <a:t>A label pointer</a:t>
            </a:r>
          </a:p>
          <a:p>
            <a:pPr marL="285750" indent="-285750">
              <a:buFontTx/>
              <a:buChar char="-"/>
            </a:pPr>
            <a:r>
              <a:rPr lang="en-US" dirty="0"/>
              <a:t>A branch pointer</a:t>
            </a:r>
          </a:p>
          <a:p>
            <a:pPr marL="285750" indent="-285750">
              <a:buFontTx/>
              <a:buChar char="-"/>
            </a:pPr>
            <a:r>
              <a:rPr lang="en-US" dirty="0"/>
              <a:t>The HEAD pointer indicates on which object we are currently located (in which state our directory is)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616819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800" dirty="0"/>
              <a:t>https://git-scm.com/book/en/v2/Git-Branching-Branches-in-a-Nutshell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8E237A-F96C-43D4-ABE5-A88ACB5124A9}"/>
              </a:ext>
            </a:extLst>
          </p:cNvPr>
          <p:cNvSpPr/>
          <p:nvPr/>
        </p:nvSpPr>
        <p:spPr>
          <a:xfrm>
            <a:off x="838200" y="168764"/>
            <a:ext cx="37914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latin typeface="+mj-lt"/>
              </a:rPr>
              <a:t>Branches in a </a:t>
            </a:r>
            <a:r>
              <a:rPr lang="fr-FR" sz="3200" dirty="0" err="1">
                <a:latin typeface="+mj-lt"/>
              </a:rPr>
              <a:t>nutshell</a:t>
            </a:r>
            <a:endParaRPr lang="fr-FR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700643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new branch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41</a:t>
            </a:fld>
            <a:endParaRPr lang="fr-FR"/>
          </a:p>
        </p:txBody>
      </p:sp>
      <p:sp>
        <p:nvSpPr>
          <p:cNvPr id="7" name="TextBox 6"/>
          <p:cNvSpPr txBox="1"/>
          <p:nvPr/>
        </p:nvSpPr>
        <p:spPr>
          <a:xfrm>
            <a:off x="370997" y="1690687"/>
            <a:ext cx="6537008" cy="646331"/>
          </a:xfrm>
          <a:prstGeom prst="wedgeRectCallout">
            <a:avLst>
              <a:gd name="adj1" fmla="val 37914"/>
              <a:gd name="adj2" fmla="val 62966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Two branches now point to the same set of </a:t>
            </a:r>
            <a:r>
              <a:rPr lang="en-US" i="1" dirty="0"/>
              <a:t>commits</a:t>
            </a:r>
          </a:p>
        </p:txBody>
      </p:sp>
      <p:sp>
        <p:nvSpPr>
          <p:cNvPr id="9" name="Rectangle 8"/>
          <p:cNvSpPr/>
          <p:nvPr/>
        </p:nvSpPr>
        <p:spPr>
          <a:xfrm>
            <a:off x="432871" y="1720252"/>
            <a:ext cx="2874408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Consolas" panose="020B0609020204030204" pitchFamily="49" charset="0"/>
              </a:rPr>
              <a:t>$ git </a:t>
            </a:r>
            <a:r>
              <a:rPr lang="fr-FR" sz="1400" dirty="0" err="1">
                <a:latin typeface="Consolas" panose="020B0609020204030204" pitchFamily="49" charset="0"/>
              </a:rPr>
              <a:t>branch</a:t>
            </a:r>
            <a:r>
              <a:rPr lang="fr-FR" sz="1400" dirty="0">
                <a:latin typeface="Consolas" panose="020B0609020204030204" pitchFamily="49" charset="0"/>
              </a:rPr>
              <a:t> </a:t>
            </a:r>
            <a:r>
              <a:rPr lang="fr-FR" sz="1400" dirty="0" err="1">
                <a:latin typeface="Consolas" panose="020B0609020204030204" pitchFamily="49" charset="0"/>
              </a:rPr>
              <a:t>testing</a:t>
            </a:r>
            <a:endParaRPr lang="fr-FR" sz="1400" dirty="0">
              <a:latin typeface="Consolas" panose="020B0609020204030204" pitchFamily="49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35490" y="4566831"/>
            <a:ext cx="1750219" cy="521494"/>
          </a:xfrm>
          <a:prstGeom prst="rect">
            <a:avLst/>
          </a:prstGeom>
          <a:solidFill>
            <a:srgbClr val="F44D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err="1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testing</a:t>
            </a:r>
            <a:endParaRPr lang="fr-FR" sz="1600" b="1" dirty="0">
              <a:solidFill>
                <a:schemeClr val="bg1">
                  <a:lumMod val="85000"/>
                </a:schemeClr>
              </a:solidFill>
              <a:latin typeface="Consolas" panose="020B0609020204030204" pitchFamily="49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7068740" y="4827578"/>
            <a:ext cx="666750" cy="137716"/>
          </a:xfrm>
          <a:prstGeom prst="straightConnector1">
            <a:avLst/>
          </a:prstGeom>
          <a:ln w="19050">
            <a:solidFill>
              <a:srgbClr val="8F898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Une branche et l’historique de ses _commits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71" y="2539098"/>
            <a:ext cx="762000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6616819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800" dirty="0"/>
              <a:t>https://git-scm.com/book/en/v2/Git-Branching-Branches-in-a-Nutshell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FA21A3-4D27-46F3-B8C4-31EB14CBCF65}"/>
              </a:ext>
            </a:extLst>
          </p:cNvPr>
          <p:cNvSpPr/>
          <p:nvPr/>
        </p:nvSpPr>
        <p:spPr>
          <a:xfrm>
            <a:off x="838200" y="168764"/>
            <a:ext cx="37914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latin typeface="+mj-lt"/>
              </a:rPr>
              <a:t>Branches in a nutshell</a:t>
            </a:r>
          </a:p>
        </p:txBody>
      </p:sp>
    </p:spTree>
    <p:extLst>
      <p:ext uri="{BB962C8B-B14F-4D97-AF65-F5344CB8AC3E}">
        <p14:creationId xmlns:p14="http://schemas.microsoft.com/office/powerpoint/2010/main" val="32294304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Switching between branches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42</a:t>
            </a:fld>
            <a:endParaRPr lang="fr-FR"/>
          </a:p>
        </p:txBody>
      </p:sp>
      <p:sp>
        <p:nvSpPr>
          <p:cNvPr id="7" name="TextBox 6"/>
          <p:cNvSpPr txBox="1"/>
          <p:nvPr/>
        </p:nvSpPr>
        <p:spPr>
          <a:xfrm>
            <a:off x="370997" y="1690687"/>
            <a:ext cx="6537008" cy="646331"/>
          </a:xfrm>
          <a:prstGeom prst="wedgeRectCallout">
            <a:avLst>
              <a:gd name="adj1" fmla="val 37914"/>
              <a:gd name="adj2" fmla="val 62966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HEAD now points to the </a:t>
            </a:r>
            <a:r>
              <a:rPr lang="fr-FR" dirty="0" err="1">
                <a:latin typeface="Consolas" panose="020B0609020204030204" pitchFamily="49" charset="0"/>
              </a:rPr>
              <a:t>testing</a:t>
            </a:r>
            <a:r>
              <a:rPr lang="fr-FR" dirty="0">
                <a:latin typeface="Consolas" panose="020B0609020204030204" pitchFamily="49" charset="0"/>
              </a:rPr>
              <a:t> </a:t>
            </a:r>
            <a:r>
              <a:rPr lang="en-US" dirty="0"/>
              <a:t>branch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432871" y="1720252"/>
            <a:ext cx="2874408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Consolas" panose="020B0609020204030204" pitchFamily="49" charset="0"/>
              </a:rPr>
              <a:t>$ git </a:t>
            </a:r>
            <a:r>
              <a:rPr lang="fr-FR" sz="1400" dirty="0" err="1">
                <a:latin typeface="Consolas" panose="020B0609020204030204" pitchFamily="49" charset="0"/>
              </a:rPr>
              <a:t>checkout</a:t>
            </a:r>
            <a:r>
              <a:rPr lang="fr-FR" sz="1400" dirty="0">
                <a:latin typeface="Consolas" panose="020B0609020204030204" pitchFamily="49" charset="0"/>
              </a:rPr>
              <a:t> </a:t>
            </a:r>
            <a:r>
              <a:rPr lang="fr-FR" sz="1400" dirty="0" err="1">
                <a:latin typeface="Consolas" panose="020B0609020204030204" pitchFamily="49" charset="0"/>
              </a:rPr>
              <a:t>testing</a:t>
            </a:r>
            <a:endParaRPr lang="fr-FR" sz="1400" dirty="0">
              <a:latin typeface="Consolas" panose="020B0609020204030204" pitchFamily="49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35490" y="4566831"/>
            <a:ext cx="1750219" cy="521494"/>
          </a:xfrm>
          <a:prstGeom prst="rect">
            <a:avLst/>
          </a:prstGeom>
          <a:solidFill>
            <a:srgbClr val="F44D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err="1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testing</a:t>
            </a:r>
            <a:endParaRPr lang="fr-FR" sz="1600" b="1" dirty="0">
              <a:solidFill>
                <a:schemeClr val="bg1">
                  <a:lumMod val="85000"/>
                </a:schemeClr>
              </a:solidFill>
              <a:latin typeface="Consolas" panose="020B0609020204030204" pitchFamily="49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7068740" y="4827578"/>
            <a:ext cx="666750" cy="137716"/>
          </a:xfrm>
          <a:prstGeom prst="straightConnector1">
            <a:avLst/>
          </a:prstGeom>
          <a:ln w="19050">
            <a:solidFill>
              <a:srgbClr val="8F898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833731" y="5675988"/>
            <a:ext cx="1750219" cy="521494"/>
          </a:xfrm>
          <a:prstGeom prst="rect">
            <a:avLst/>
          </a:prstGeom>
          <a:solidFill>
            <a:srgbClr val="CD9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HEAD</a:t>
            </a:r>
          </a:p>
        </p:txBody>
      </p:sp>
      <p:cxnSp>
        <p:nvCxnSpPr>
          <p:cNvPr id="11" name="Straight Arrow Connector 10"/>
          <p:cNvCxnSpPr>
            <a:stCxn id="10" idx="0"/>
            <a:endCxn id="3" idx="2"/>
          </p:cNvCxnSpPr>
          <p:nvPr/>
        </p:nvCxnSpPr>
        <p:spPr>
          <a:xfrm flipH="1" flipV="1">
            <a:off x="8610600" y="5088325"/>
            <a:ext cx="98241" cy="587663"/>
          </a:xfrm>
          <a:prstGeom prst="straightConnector1">
            <a:avLst/>
          </a:prstGeom>
          <a:ln w="19050">
            <a:solidFill>
              <a:srgbClr val="8F898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Une branche et l’historique de ses _commits_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31"/>
          <a:stretch/>
        </p:blipFill>
        <p:spPr bwMode="auto">
          <a:xfrm>
            <a:off x="775771" y="3695384"/>
            <a:ext cx="7620000" cy="293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6616819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800" dirty="0"/>
              <a:t>https://git-scm.com/book/en/v2/Git-Branching-Branches-in-a-Nutshell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BF7C578-3472-4D17-8E2D-95FCC4D37CB2}"/>
              </a:ext>
            </a:extLst>
          </p:cNvPr>
          <p:cNvSpPr/>
          <p:nvPr/>
        </p:nvSpPr>
        <p:spPr>
          <a:xfrm>
            <a:off x="838200" y="168764"/>
            <a:ext cx="37914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latin typeface="+mj-lt"/>
              </a:rPr>
              <a:t>Branches in a nutshell</a:t>
            </a:r>
          </a:p>
        </p:txBody>
      </p:sp>
    </p:spTree>
    <p:extLst>
      <p:ext uri="{BB962C8B-B14F-4D97-AF65-F5344CB8AC3E}">
        <p14:creationId xmlns:p14="http://schemas.microsoft.com/office/powerpoint/2010/main" val="6081091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Une branche et l’historique de ses _commits_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31"/>
          <a:stretch/>
        </p:blipFill>
        <p:spPr bwMode="auto">
          <a:xfrm>
            <a:off x="775771" y="3695384"/>
            <a:ext cx="7620000" cy="293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Moving the HEAD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43</a:t>
            </a:fld>
            <a:endParaRPr lang="fr-FR"/>
          </a:p>
        </p:txBody>
      </p:sp>
      <p:sp>
        <p:nvSpPr>
          <p:cNvPr id="7" name="TextBox 6"/>
          <p:cNvSpPr txBox="1"/>
          <p:nvPr/>
        </p:nvSpPr>
        <p:spPr>
          <a:xfrm>
            <a:off x="370997" y="1690687"/>
            <a:ext cx="6537008" cy="923330"/>
          </a:xfrm>
          <a:prstGeom prst="wedgeRectCallout">
            <a:avLst>
              <a:gd name="adj1" fmla="val 37914"/>
              <a:gd name="adj2" fmla="val 62966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  <a:p>
            <a:endParaRPr lang="fr-FR" dirty="0"/>
          </a:p>
          <a:p>
            <a:r>
              <a:rPr lang="en-US" dirty="0"/>
              <a:t>The testing pointer advances with each commit</a:t>
            </a:r>
          </a:p>
        </p:txBody>
      </p:sp>
      <p:sp>
        <p:nvSpPr>
          <p:cNvPr id="9" name="Rectangle 8"/>
          <p:cNvSpPr/>
          <p:nvPr/>
        </p:nvSpPr>
        <p:spPr>
          <a:xfrm>
            <a:off x="432870" y="1720252"/>
            <a:ext cx="3549681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</a:rPr>
              <a:t>$ vim </a:t>
            </a:r>
            <a:r>
              <a:rPr lang="en-US" sz="1400" dirty="0" err="1">
                <a:latin typeface="Consolas" panose="020B0609020204030204" pitchFamily="49" charset="0"/>
              </a:rPr>
              <a:t>test.rb</a:t>
            </a:r>
            <a:endParaRPr lang="en-US" sz="1400" dirty="0">
              <a:latin typeface="Consolas" panose="020B0609020204030204" pitchFamily="49" charset="0"/>
            </a:endParaRPr>
          </a:p>
          <a:p>
            <a:r>
              <a:rPr lang="en-US" sz="1400" dirty="0">
                <a:latin typeface="Consolas" panose="020B0609020204030204" pitchFamily="49" charset="0"/>
              </a:rPr>
              <a:t>$ git commit -a -m 'made a change'</a:t>
            </a:r>
            <a:endParaRPr lang="fr-FR" sz="1400" dirty="0">
              <a:latin typeface="Consolas" panose="020B0609020204030204" pitchFamily="49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91462" y="3762772"/>
            <a:ext cx="1750219" cy="521494"/>
          </a:xfrm>
          <a:prstGeom prst="rect">
            <a:avLst/>
          </a:prstGeom>
          <a:solidFill>
            <a:srgbClr val="F44D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err="1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testing</a:t>
            </a:r>
            <a:endParaRPr lang="fr-FR" sz="1600" b="1" dirty="0">
              <a:solidFill>
                <a:schemeClr val="bg1">
                  <a:lumMod val="85000"/>
                </a:schemeClr>
              </a:solidFill>
              <a:latin typeface="Consolas" panose="020B0609020204030204" pitchFamily="49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9091101" y="4284833"/>
            <a:ext cx="370294" cy="427538"/>
          </a:xfrm>
          <a:prstGeom prst="straightConnector1">
            <a:avLst/>
          </a:prstGeom>
          <a:ln w="19050">
            <a:solidFill>
              <a:srgbClr val="8F898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991461" y="2856980"/>
            <a:ext cx="1750219" cy="521494"/>
          </a:xfrm>
          <a:prstGeom prst="rect">
            <a:avLst/>
          </a:prstGeom>
          <a:solidFill>
            <a:srgbClr val="CD9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HEAD</a:t>
            </a:r>
          </a:p>
        </p:txBody>
      </p:sp>
      <p:cxnSp>
        <p:nvCxnSpPr>
          <p:cNvPr id="11" name="Straight Arrow Connector 10"/>
          <p:cNvCxnSpPr>
            <a:stCxn id="10" idx="2"/>
            <a:endCxn id="3" idx="0"/>
          </p:cNvCxnSpPr>
          <p:nvPr/>
        </p:nvCxnSpPr>
        <p:spPr>
          <a:xfrm>
            <a:off x="9866571" y="3378474"/>
            <a:ext cx="1" cy="384298"/>
          </a:xfrm>
          <a:prstGeom prst="straightConnector1">
            <a:avLst/>
          </a:prstGeom>
          <a:ln w="19050">
            <a:solidFill>
              <a:srgbClr val="8F898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7058262" y="4973118"/>
            <a:ext cx="906842" cy="3912"/>
          </a:xfrm>
          <a:prstGeom prst="straightConnector1">
            <a:avLst/>
          </a:prstGeom>
          <a:ln w="19050">
            <a:solidFill>
              <a:srgbClr val="8F898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965104" y="4712371"/>
            <a:ext cx="1413263" cy="521494"/>
          </a:xfrm>
          <a:prstGeom prst="rect">
            <a:avLst/>
          </a:prstGeom>
          <a:solidFill>
            <a:srgbClr val="EFEF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bg2">
                    <a:lumMod val="25000"/>
                  </a:schemeClr>
                </a:solidFill>
                <a:latin typeface="Consolas" panose="020B0609020204030204" pitchFamily="49" charset="0"/>
              </a:rPr>
              <a:t>87ab2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6616819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800" dirty="0"/>
              <a:t>https://git-scm.com/book/en/v2/Git-Branching-Branches-in-a-Nutshell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0E51A6D-1440-4FA6-9A5E-A59FEFFDDC73}"/>
              </a:ext>
            </a:extLst>
          </p:cNvPr>
          <p:cNvSpPr/>
          <p:nvPr/>
        </p:nvSpPr>
        <p:spPr>
          <a:xfrm>
            <a:off x="838200" y="168764"/>
            <a:ext cx="37914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latin typeface="+mj-lt"/>
              </a:rPr>
              <a:t>Branches in a </a:t>
            </a:r>
            <a:r>
              <a:rPr lang="fr-FR" sz="3200" dirty="0" err="1">
                <a:latin typeface="+mj-lt"/>
              </a:rPr>
              <a:t>nutshell</a:t>
            </a:r>
            <a:endParaRPr lang="fr-FR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09530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Une branche et l’historique de ses _commits_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31"/>
          <a:stretch/>
        </p:blipFill>
        <p:spPr bwMode="auto">
          <a:xfrm>
            <a:off x="775771" y="3695384"/>
            <a:ext cx="7620000" cy="293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Divergent history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44</a:t>
            </a:fld>
            <a:endParaRPr lang="fr-FR"/>
          </a:p>
        </p:txBody>
      </p:sp>
      <p:sp>
        <p:nvSpPr>
          <p:cNvPr id="7" name="TextBox 6"/>
          <p:cNvSpPr txBox="1"/>
          <p:nvPr/>
        </p:nvSpPr>
        <p:spPr>
          <a:xfrm>
            <a:off x="370997" y="1690687"/>
            <a:ext cx="6537008" cy="1200329"/>
          </a:xfrm>
          <a:prstGeom prst="wedgeRectCallout">
            <a:avLst>
              <a:gd name="adj1" fmla="val 37914"/>
              <a:gd name="adj2" fmla="val 62966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en-US" dirty="0"/>
              <a:t>The two branches have diverged</a:t>
            </a:r>
          </a:p>
        </p:txBody>
      </p:sp>
      <p:sp>
        <p:nvSpPr>
          <p:cNvPr id="9" name="Rectangle 8"/>
          <p:cNvSpPr/>
          <p:nvPr/>
        </p:nvSpPr>
        <p:spPr>
          <a:xfrm>
            <a:off x="432870" y="1720252"/>
            <a:ext cx="4139130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</a:rPr>
              <a:t>$ git checkout master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$ vim </a:t>
            </a:r>
            <a:r>
              <a:rPr lang="en-US" sz="1400" dirty="0" err="1">
                <a:latin typeface="Consolas" panose="020B0609020204030204" pitchFamily="49" charset="0"/>
              </a:rPr>
              <a:t>test.rb</a:t>
            </a:r>
            <a:endParaRPr lang="en-US" sz="1400" dirty="0">
              <a:latin typeface="Consolas" panose="020B0609020204030204" pitchFamily="49" charset="0"/>
            </a:endParaRPr>
          </a:p>
          <a:p>
            <a:r>
              <a:rPr lang="en-US" sz="1400" dirty="0">
                <a:latin typeface="Consolas" panose="020B0609020204030204" pitchFamily="49" charset="0"/>
              </a:rPr>
              <a:t>$ git commit -a -m 'made other change'</a:t>
            </a:r>
            <a:endParaRPr lang="fr-FR" sz="1400" dirty="0">
              <a:latin typeface="Consolas" panose="020B0609020204030204" pitchFamily="49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610600" y="5939095"/>
            <a:ext cx="1750219" cy="521494"/>
          </a:xfrm>
          <a:prstGeom prst="rect">
            <a:avLst/>
          </a:prstGeom>
          <a:solidFill>
            <a:srgbClr val="F44D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err="1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testing</a:t>
            </a:r>
            <a:endParaRPr lang="fr-FR" sz="1600" b="1" dirty="0">
              <a:solidFill>
                <a:schemeClr val="bg1">
                  <a:lumMod val="85000"/>
                </a:schemeClr>
              </a:solidFill>
              <a:latin typeface="Consolas" panose="020B0609020204030204" pitchFamily="49" charset="0"/>
            </a:endParaRPr>
          </a:p>
        </p:txBody>
      </p:sp>
      <p:cxnSp>
        <p:nvCxnSpPr>
          <p:cNvPr id="8" name="Straight Arrow Connector 7"/>
          <p:cNvCxnSpPr>
            <a:stCxn id="3" idx="0"/>
          </p:cNvCxnSpPr>
          <p:nvPr/>
        </p:nvCxnSpPr>
        <p:spPr>
          <a:xfrm flipH="1" flipV="1">
            <a:off x="8655875" y="5408123"/>
            <a:ext cx="829835" cy="530972"/>
          </a:xfrm>
          <a:prstGeom prst="straightConnector1">
            <a:avLst/>
          </a:prstGeom>
          <a:ln w="19050">
            <a:solidFill>
              <a:srgbClr val="8F898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610600" y="1935189"/>
            <a:ext cx="1750219" cy="521494"/>
          </a:xfrm>
          <a:prstGeom prst="rect">
            <a:avLst/>
          </a:prstGeom>
          <a:solidFill>
            <a:srgbClr val="CD9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HEAD</a:t>
            </a:r>
          </a:p>
        </p:txBody>
      </p:sp>
      <p:cxnSp>
        <p:nvCxnSpPr>
          <p:cNvPr id="11" name="Straight Arrow Connector 10"/>
          <p:cNvCxnSpPr>
            <a:stCxn id="10" idx="2"/>
          </p:cNvCxnSpPr>
          <p:nvPr/>
        </p:nvCxnSpPr>
        <p:spPr>
          <a:xfrm>
            <a:off x="9485710" y="2456683"/>
            <a:ext cx="1" cy="384298"/>
          </a:xfrm>
          <a:prstGeom prst="straightConnector1">
            <a:avLst/>
          </a:prstGeom>
          <a:ln w="19050">
            <a:solidFill>
              <a:srgbClr val="8F898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7058262" y="5147376"/>
            <a:ext cx="906842" cy="3912"/>
          </a:xfrm>
          <a:prstGeom prst="straightConnector1">
            <a:avLst/>
          </a:prstGeom>
          <a:ln w="19050">
            <a:solidFill>
              <a:srgbClr val="8F898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965104" y="4886629"/>
            <a:ext cx="1413263" cy="521494"/>
          </a:xfrm>
          <a:prstGeom prst="rect">
            <a:avLst/>
          </a:prstGeom>
          <a:solidFill>
            <a:srgbClr val="EFEF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bg2">
                    <a:lumMod val="25000"/>
                  </a:schemeClr>
                </a:solidFill>
                <a:latin typeface="Consolas" panose="020B0609020204030204" pitchFamily="49" charset="0"/>
              </a:rPr>
              <a:t>87ab2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499041" y="3551802"/>
            <a:ext cx="2191538" cy="11605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7058262" y="4231928"/>
            <a:ext cx="906841" cy="654701"/>
          </a:xfrm>
          <a:prstGeom prst="straightConnector1">
            <a:avLst/>
          </a:prstGeom>
          <a:ln w="19050">
            <a:solidFill>
              <a:srgbClr val="8F898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7965103" y="3971181"/>
            <a:ext cx="1413263" cy="521494"/>
          </a:xfrm>
          <a:prstGeom prst="rect">
            <a:avLst/>
          </a:prstGeom>
          <a:solidFill>
            <a:srgbClr val="EFEF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bg2">
                    <a:lumMod val="25000"/>
                  </a:schemeClr>
                </a:solidFill>
                <a:latin typeface="Consolas" panose="020B0609020204030204" pitchFamily="49" charset="0"/>
              </a:rPr>
              <a:t>c2b9e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610600" y="2837502"/>
            <a:ext cx="1750219" cy="521494"/>
          </a:xfrm>
          <a:prstGeom prst="rect">
            <a:avLst/>
          </a:prstGeom>
          <a:solidFill>
            <a:srgbClr val="F44D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master</a:t>
            </a:r>
          </a:p>
        </p:txBody>
      </p:sp>
      <p:cxnSp>
        <p:nvCxnSpPr>
          <p:cNvPr id="26" name="Straight Arrow Connector 25"/>
          <p:cNvCxnSpPr>
            <a:stCxn id="25" idx="2"/>
            <a:endCxn id="18" idx="0"/>
          </p:cNvCxnSpPr>
          <p:nvPr/>
        </p:nvCxnSpPr>
        <p:spPr>
          <a:xfrm flipH="1">
            <a:off x="8671735" y="3358996"/>
            <a:ext cx="813975" cy="612185"/>
          </a:xfrm>
          <a:prstGeom prst="straightConnector1">
            <a:avLst/>
          </a:prstGeom>
          <a:ln w="19050">
            <a:solidFill>
              <a:srgbClr val="8F898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0" y="6616819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800" dirty="0"/>
              <a:t>https://git-scm.com/book/en/v2/Git-Branching-Branches-in-a-Nutshell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918E494-A54A-4FDF-9924-4FF247C23153}"/>
              </a:ext>
            </a:extLst>
          </p:cNvPr>
          <p:cNvSpPr/>
          <p:nvPr/>
        </p:nvSpPr>
        <p:spPr>
          <a:xfrm>
            <a:off x="838200" y="168764"/>
            <a:ext cx="37914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latin typeface="+mj-lt"/>
              </a:rPr>
              <a:t>Branches in a </a:t>
            </a:r>
            <a:r>
              <a:rPr lang="fr-FR" sz="3200" dirty="0" err="1">
                <a:latin typeface="+mj-lt"/>
              </a:rPr>
              <a:t>nutshell</a:t>
            </a:r>
            <a:endParaRPr lang="fr-FR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819809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Une branche et l’historique de ses _commits_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31"/>
          <a:stretch/>
        </p:blipFill>
        <p:spPr bwMode="auto">
          <a:xfrm>
            <a:off x="775771" y="3695384"/>
            <a:ext cx="7620000" cy="293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Divergent history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45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432870" y="1720252"/>
            <a:ext cx="6625392" cy="13849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</a:rPr>
              <a:t>$ git log --</a:t>
            </a:r>
            <a:r>
              <a:rPr lang="en-US" sz="1400" dirty="0" err="1">
                <a:latin typeface="Consolas" panose="020B0609020204030204" pitchFamily="49" charset="0"/>
              </a:rPr>
              <a:t>oneline</a:t>
            </a:r>
            <a:r>
              <a:rPr lang="en-US" sz="1400" dirty="0">
                <a:latin typeface="Consolas" panose="020B0609020204030204" pitchFamily="49" charset="0"/>
              </a:rPr>
              <a:t> --decorate --graph --all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* c2b9e (HEAD, master) made other changes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| * 87ab2 (test) made a change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|/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* f30ab add feature #32 - ability to add new formats to the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* 34ac2 fixed bug #ch1328 - stack overflow under certain conditions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* 98ca9 initial commit of my project</a:t>
            </a:r>
            <a:endParaRPr lang="fr-FR" sz="1400" dirty="0">
              <a:latin typeface="Consolas" panose="020B0609020204030204" pitchFamily="49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610600" y="5939095"/>
            <a:ext cx="1750219" cy="521494"/>
          </a:xfrm>
          <a:prstGeom prst="rect">
            <a:avLst/>
          </a:prstGeom>
          <a:solidFill>
            <a:srgbClr val="F44D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err="1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testing</a:t>
            </a:r>
            <a:endParaRPr lang="fr-FR" sz="1600" b="1" dirty="0">
              <a:solidFill>
                <a:schemeClr val="bg1">
                  <a:lumMod val="85000"/>
                </a:schemeClr>
              </a:solidFill>
              <a:latin typeface="Consolas" panose="020B0609020204030204" pitchFamily="49" charset="0"/>
            </a:endParaRPr>
          </a:p>
        </p:txBody>
      </p:sp>
      <p:cxnSp>
        <p:nvCxnSpPr>
          <p:cNvPr id="8" name="Straight Arrow Connector 7"/>
          <p:cNvCxnSpPr>
            <a:stCxn id="3" idx="0"/>
          </p:cNvCxnSpPr>
          <p:nvPr/>
        </p:nvCxnSpPr>
        <p:spPr>
          <a:xfrm flipH="1" flipV="1">
            <a:off x="8655875" y="5408123"/>
            <a:ext cx="829835" cy="530972"/>
          </a:xfrm>
          <a:prstGeom prst="straightConnector1">
            <a:avLst/>
          </a:prstGeom>
          <a:ln w="19050">
            <a:solidFill>
              <a:srgbClr val="8F898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610600" y="1935189"/>
            <a:ext cx="1750219" cy="521494"/>
          </a:xfrm>
          <a:prstGeom prst="rect">
            <a:avLst/>
          </a:prstGeom>
          <a:solidFill>
            <a:srgbClr val="CD9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HEAD</a:t>
            </a:r>
          </a:p>
        </p:txBody>
      </p:sp>
      <p:cxnSp>
        <p:nvCxnSpPr>
          <p:cNvPr id="11" name="Straight Arrow Connector 10"/>
          <p:cNvCxnSpPr>
            <a:stCxn id="10" idx="2"/>
          </p:cNvCxnSpPr>
          <p:nvPr/>
        </p:nvCxnSpPr>
        <p:spPr>
          <a:xfrm>
            <a:off x="9485710" y="2456683"/>
            <a:ext cx="1" cy="384298"/>
          </a:xfrm>
          <a:prstGeom prst="straightConnector1">
            <a:avLst/>
          </a:prstGeom>
          <a:ln w="19050">
            <a:solidFill>
              <a:srgbClr val="8F898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7058262" y="5147376"/>
            <a:ext cx="906842" cy="3912"/>
          </a:xfrm>
          <a:prstGeom prst="straightConnector1">
            <a:avLst/>
          </a:prstGeom>
          <a:ln w="19050">
            <a:solidFill>
              <a:srgbClr val="8F898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965104" y="4886629"/>
            <a:ext cx="1413263" cy="521494"/>
          </a:xfrm>
          <a:prstGeom prst="rect">
            <a:avLst/>
          </a:prstGeom>
          <a:solidFill>
            <a:srgbClr val="EFEF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bg2">
                    <a:lumMod val="25000"/>
                  </a:schemeClr>
                </a:solidFill>
                <a:latin typeface="Consolas" panose="020B0609020204030204" pitchFamily="49" charset="0"/>
              </a:rPr>
              <a:t>87ab2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499041" y="3551802"/>
            <a:ext cx="2191538" cy="11605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7058262" y="4231928"/>
            <a:ext cx="906841" cy="654701"/>
          </a:xfrm>
          <a:prstGeom prst="straightConnector1">
            <a:avLst/>
          </a:prstGeom>
          <a:ln w="19050">
            <a:solidFill>
              <a:srgbClr val="8F898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7965103" y="3971181"/>
            <a:ext cx="1413263" cy="521494"/>
          </a:xfrm>
          <a:prstGeom prst="rect">
            <a:avLst/>
          </a:prstGeom>
          <a:solidFill>
            <a:srgbClr val="EFEF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bg2">
                    <a:lumMod val="25000"/>
                  </a:schemeClr>
                </a:solidFill>
                <a:latin typeface="Consolas" panose="020B0609020204030204" pitchFamily="49" charset="0"/>
              </a:rPr>
              <a:t>c2b9e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610600" y="2837502"/>
            <a:ext cx="1750219" cy="521494"/>
          </a:xfrm>
          <a:prstGeom prst="rect">
            <a:avLst/>
          </a:prstGeom>
          <a:solidFill>
            <a:srgbClr val="F44D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master</a:t>
            </a:r>
          </a:p>
        </p:txBody>
      </p:sp>
      <p:cxnSp>
        <p:nvCxnSpPr>
          <p:cNvPr id="26" name="Straight Arrow Connector 25"/>
          <p:cNvCxnSpPr>
            <a:stCxn id="25" idx="2"/>
            <a:endCxn id="18" idx="0"/>
          </p:cNvCxnSpPr>
          <p:nvPr/>
        </p:nvCxnSpPr>
        <p:spPr>
          <a:xfrm flipH="1">
            <a:off x="8671735" y="3358996"/>
            <a:ext cx="813975" cy="612185"/>
          </a:xfrm>
          <a:prstGeom prst="straightConnector1">
            <a:avLst/>
          </a:prstGeom>
          <a:ln w="19050">
            <a:solidFill>
              <a:srgbClr val="8F898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0" y="6616819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800" dirty="0"/>
              <a:t>https://git-scm.com/book/en/v2/Git-Branching-Branches-in-a-Nutshell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F0D3C22-AA90-496B-A0FF-3DC08D992F32}"/>
              </a:ext>
            </a:extLst>
          </p:cNvPr>
          <p:cNvSpPr/>
          <p:nvPr/>
        </p:nvSpPr>
        <p:spPr>
          <a:xfrm>
            <a:off x="838200" y="168764"/>
            <a:ext cx="37914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latin typeface="+mj-lt"/>
              </a:rPr>
              <a:t>Branches in a </a:t>
            </a:r>
            <a:r>
              <a:rPr lang="fr-FR" sz="3200" dirty="0" err="1">
                <a:latin typeface="+mj-lt"/>
              </a:rPr>
              <a:t>nutshell</a:t>
            </a:r>
            <a:endParaRPr lang="fr-FR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142080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Technological foundations of software development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Manage your source code</a:t>
            </a:r>
          </a:p>
          <a:p>
            <a:r>
              <a:rPr lang="fr-FR" dirty="0"/>
              <a:t>Part 4 – Source code management platforms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C9811CCD-5EA6-4D4A-BB3D-5F1D426D38A1}"/>
              </a:ext>
            </a:extLst>
          </p:cNvPr>
          <p:cNvSpPr txBox="1"/>
          <p:nvPr/>
        </p:nvSpPr>
        <p:spPr>
          <a:xfrm>
            <a:off x="100584" y="5903893"/>
            <a:ext cx="114993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ICM – Computer Science Major – Course unit on Technological foundations of computer science</a:t>
            </a:r>
          </a:p>
          <a:p>
            <a:r>
              <a:rPr lang="en-US" sz="1400" dirty="0"/>
              <a:t>M1 Cyber Physical and Social Systems – Course unit on CPS2 engineering and development, Part 2: Technological foundations of software development</a:t>
            </a:r>
          </a:p>
          <a:p>
            <a:r>
              <a:rPr lang="en-US" sz="1400" dirty="0"/>
              <a:t>Maxime </a:t>
            </a:r>
            <a:r>
              <a:rPr lang="en-US" sz="1400" dirty="0" err="1"/>
              <a:t>Lefrançois</a:t>
            </a:r>
            <a:r>
              <a:rPr lang="en-US" sz="1400" dirty="0"/>
              <a:t> </a:t>
            </a:r>
            <a:r>
              <a:rPr lang="en-US" sz="1400" dirty="0">
                <a:hlinkClick r:id="rId2"/>
              </a:rPr>
              <a:t>https://maxime-lefrancois.info</a:t>
            </a:r>
            <a:r>
              <a:rPr lang="en-US" sz="1400" dirty="0"/>
              <a:t> </a:t>
            </a:r>
          </a:p>
          <a:p>
            <a:r>
              <a:rPr lang="en-US" sz="1400" dirty="0"/>
              <a:t>online: </a:t>
            </a:r>
            <a:r>
              <a:rPr lang="en-US" sz="1400" dirty="0">
                <a:hlinkClick r:id="rId3"/>
              </a:rPr>
              <a:t>https://ci.mines-stetienne.fr/cps2/course/tfsd/ </a:t>
            </a:r>
            <a:r>
              <a:rPr lang="en-US" sz="1400" dirty="0"/>
              <a:t> </a:t>
            </a:r>
          </a:p>
        </p:txBody>
      </p:sp>
      <p:pic>
        <p:nvPicPr>
          <p:cNvPr id="8" name="Picture 2" descr="about.gitlab.com/images/press/logo/jpg/gitlab-l...">
            <a:extLst>
              <a:ext uri="{FF2B5EF4-FFF2-40B4-BE49-F238E27FC236}">
                <a16:creationId xmlns:a16="http://schemas.microsoft.com/office/drawing/2014/main" id="{BBCDF4BF-B416-45A9-B529-91890392CB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7" t="21513" r="9614" b="21603"/>
          <a:stretch/>
        </p:blipFill>
        <p:spPr bwMode="auto">
          <a:xfrm>
            <a:off x="1316247" y="4592663"/>
            <a:ext cx="3305891" cy="102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github-logo - Pensée Artificielle">
            <a:extLst>
              <a:ext uri="{FF2B5EF4-FFF2-40B4-BE49-F238E27FC236}">
                <a16:creationId xmlns:a16="http://schemas.microsoft.com/office/drawing/2014/main" id="{9C2532BE-212C-4F8E-9F72-371260B8F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201" y="4587971"/>
            <a:ext cx="3105151" cy="103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6">
            <a:extLst>
              <a:ext uri="{FF2B5EF4-FFF2-40B4-BE49-F238E27FC236}">
                <a16:creationId xmlns:a16="http://schemas.microsoft.com/office/drawing/2014/main" id="{395EBFD1-FA4C-4E93-9586-E052E7F25006}"/>
              </a:ext>
            </a:extLst>
          </p:cNvPr>
          <p:cNvSpPr txBox="1"/>
          <p:nvPr/>
        </p:nvSpPr>
        <p:spPr>
          <a:xfrm>
            <a:off x="9685264" y="5396299"/>
            <a:ext cx="12089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hlinkClick r:id="rId6"/>
              </a:rPr>
              <a:t>https://github.com</a:t>
            </a:r>
            <a:r>
              <a:rPr lang="fr-FR" sz="1000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AC9C5B-FE56-4816-9F21-FB845F9E905A}"/>
              </a:ext>
            </a:extLst>
          </p:cNvPr>
          <p:cNvSpPr txBox="1"/>
          <p:nvPr/>
        </p:nvSpPr>
        <p:spPr>
          <a:xfrm>
            <a:off x="4622138" y="5257800"/>
            <a:ext cx="1385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hlinkClick r:id="rId7"/>
              </a:rPr>
              <a:t>https://gitlab.emse.fr/</a:t>
            </a:r>
            <a:r>
              <a:rPr lang="fr-FR" sz="1000" dirty="0"/>
              <a:t> </a:t>
            </a:r>
          </a:p>
          <a:p>
            <a:r>
              <a:rPr lang="fr-FR" sz="1000" dirty="0">
                <a:hlinkClick r:id="rId8"/>
              </a:rPr>
              <a:t>https://gitlab.com/</a:t>
            </a:r>
            <a:r>
              <a:rPr lang="fr-FR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99990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 addition to Git...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47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0" y="6616819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800" dirty="0"/>
              <a:t>https://git-scm.com/book/fr/v2/Les-branches-avec-Git-Branches-et-fusions%C2%A0%3A-les-bases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6027" y="1884360"/>
            <a:ext cx="676728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3888" indent="-623888">
              <a:buFont typeface="Wingdings" panose="05000000000000000000" pitchFamily="2" charset="2"/>
              <a:buChar char="ü"/>
            </a:pPr>
            <a:r>
              <a:rPr lang="en-US" sz="2800" dirty="0"/>
              <a:t>Rights management</a:t>
            </a:r>
          </a:p>
          <a:p>
            <a:pPr marL="623888" indent="-623888">
              <a:buFont typeface="Wingdings" panose="05000000000000000000" pitchFamily="2" charset="2"/>
              <a:buChar char="ü"/>
            </a:pPr>
            <a:r>
              <a:rPr lang="en-US" sz="2800" dirty="0"/>
              <a:t>Ticket management, Kanban</a:t>
            </a:r>
          </a:p>
          <a:p>
            <a:pPr marL="623888" indent="-623888">
              <a:buFont typeface="Wingdings" panose="05000000000000000000" pitchFamily="2" charset="2"/>
              <a:buChar char="ü"/>
            </a:pPr>
            <a:r>
              <a:rPr lang="en-US" sz="2800" dirty="0"/>
              <a:t>Merge Requests / Pull Requests</a:t>
            </a:r>
          </a:p>
          <a:p>
            <a:pPr marL="623888" indent="-623888">
              <a:buFont typeface="Wingdings" panose="05000000000000000000" pitchFamily="2" charset="2"/>
              <a:buChar char="ü"/>
            </a:pPr>
            <a:r>
              <a:rPr lang="en-US" sz="2800" dirty="0"/>
              <a:t>Integration and continuous deployment (e.g. </a:t>
            </a:r>
            <a:r>
              <a:rPr lang="en-US" sz="2800" dirty="0" err="1"/>
              <a:t>github</a:t>
            </a:r>
            <a:r>
              <a:rPr lang="en-US" sz="2800" dirty="0"/>
              <a:t> pages)</a:t>
            </a:r>
          </a:p>
          <a:p>
            <a:pPr marL="623888" indent="-623888">
              <a:buFont typeface="Wingdings" panose="05000000000000000000" pitchFamily="2" charset="2"/>
              <a:buChar char="ü"/>
            </a:pPr>
            <a:r>
              <a:rPr lang="en-US" sz="2800" dirty="0"/>
              <a:t>Wiki</a:t>
            </a:r>
          </a:p>
          <a:p>
            <a:pPr marL="623888" indent="-623888">
              <a:buFont typeface="Wingdings" panose="05000000000000000000" pitchFamily="2" charset="2"/>
              <a:buChar char="ü"/>
            </a:pPr>
            <a:r>
              <a:rPr lang="en-US" sz="2800" dirty="0"/>
              <a:t>Analytics</a:t>
            </a:r>
          </a:p>
          <a:p>
            <a:pPr marL="623888" indent="-623888">
              <a:buFont typeface="Wingdings" panose="05000000000000000000" pitchFamily="2" charset="2"/>
              <a:buChar char="ü"/>
            </a:pPr>
            <a:r>
              <a:rPr lang="en-US" sz="2800" dirty="0"/>
              <a:t>Integration with other applications,</a:t>
            </a:r>
          </a:p>
          <a:p>
            <a:pPr marL="623888" indent="-623888">
              <a:buFont typeface="Wingdings" panose="05000000000000000000" pitchFamily="2" charset="2"/>
              <a:buChar char="ü"/>
            </a:pPr>
            <a:r>
              <a:rPr lang="en-US" sz="2800" dirty="0"/>
              <a:t>Social network for developers, and opensource resume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5107" y="239598"/>
            <a:ext cx="4784034" cy="29615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5108" y="3326670"/>
            <a:ext cx="4784033" cy="33787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135573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... </a:t>
            </a:r>
            <a:r>
              <a:rPr lang="fr-FR" dirty="0" err="1"/>
              <a:t>References</a:t>
            </a:r>
            <a:r>
              <a:rPr lang="fr-FR" dirty="0"/>
              <a:t> to </a:t>
            </a:r>
            <a:r>
              <a:rPr lang="fr-FR" dirty="0" err="1"/>
              <a:t>deepen</a:t>
            </a:r>
            <a:r>
              <a:rPr lang="fr-FR" dirty="0"/>
              <a:t> </a:t>
            </a:r>
            <a:r>
              <a:rPr lang="fr-FR" dirty="0" err="1"/>
              <a:t>this</a:t>
            </a:r>
            <a:r>
              <a:rPr lang="fr-FR" dirty="0"/>
              <a:t> course</a:t>
            </a:r>
          </a:p>
        </p:txBody>
      </p:sp>
      <p:sp>
        <p:nvSpPr>
          <p:cNvPr id="5" name="Rectangle 4"/>
          <p:cNvSpPr/>
          <p:nvPr/>
        </p:nvSpPr>
        <p:spPr>
          <a:xfrm>
            <a:off x="694944" y="1859340"/>
            <a:ext cx="108447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Pro Git (2e </a:t>
            </a:r>
            <a:r>
              <a:rPr lang="fr-FR" dirty="0" err="1"/>
              <a:t>edition</a:t>
            </a:r>
            <a:r>
              <a:rPr lang="fr-FR" dirty="0"/>
              <a:t>), Scott </a:t>
            </a:r>
            <a:r>
              <a:rPr lang="fr-FR" dirty="0" err="1"/>
              <a:t>Chacon</a:t>
            </a:r>
            <a:r>
              <a:rPr lang="fr-FR" dirty="0"/>
              <a:t> and Ben </a:t>
            </a:r>
            <a:r>
              <a:rPr lang="fr-FR" dirty="0" err="1"/>
              <a:t>Straub</a:t>
            </a:r>
            <a:r>
              <a:rPr lang="fr-FR" dirty="0"/>
              <a:t>, </a:t>
            </a:r>
            <a:r>
              <a:rPr lang="fr-FR" dirty="0" err="1"/>
              <a:t>Apress</a:t>
            </a:r>
            <a:r>
              <a:rPr lang="fr-FR" dirty="0"/>
              <a:t>, 2014, 978-1-4842-0076-6</a:t>
            </a:r>
          </a:p>
          <a:p>
            <a:r>
              <a:rPr lang="fr-FR" dirty="0">
                <a:hlinkClick r:id="rId2"/>
              </a:rPr>
              <a:t>https://git-scm.com/book/en/v2</a:t>
            </a:r>
            <a:r>
              <a:rPr lang="fr-FR" dirty="0"/>
              <a:t> </a:t>
            </a:r>
          </a:p>
          <a:p>
            <a:endParaRPr lang="fr-FR" dirty="0"/>
          </a:p>
          <a:p>
            <a:r>
              <a:rPr lang="fr-FR" dirty="0"/>
              <a:t>Git </a:t>
            </a:r>
            <a:r>
              <a:rPr lang="fr-FR" dirty="0" err="1"/>
              <a:t>reference</a:t>
            </a:r>
            <a:r>
              <a:rPr lang="fr-FR" dirty="0"/>
              <a:t> documentation </a:t>
            </a:r>
            <a:r>
              <a:rPr lang="fr-FR" dirty="0">
                <a:hlinkClick r:id="rId3"/>
              </a:rPr>
              <a:t>https://git-scm.com/docs</a:t>
            </a:r>
            <a:r>
              <a:rPr lang="fr-FR" dirty="0"/>
              <a:t> </a:t>
            </a:r>
          </a:p>
          <a:p>
            <a:endParaRPr lang="fr-FR" dirty="0"/>
          </a:p>
          <a:p>
            <a:r>
              <a:rPr lang="en-US" dirty="0"/>
              <a:t>Interactive Git cheat sheet </a:t>
            </a:r>
            <a:r>
              <a:rPr lang="en-US" dirty="0">
                <a:hlinkClick r:id="rId4"/>
              </a:rPr>
              <a:t>http://ndpsoftware.com/git-cheatsheet.html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Gitlab</a:t>
            </a:r>
            <a:r>
              <a:rPr lang="en-US" dirty="0"/>
              <a:t> basics: </a:t>
            </a:r>
            <a:r>
              <a:rPr lang="en-US" dirty="0">
                <a:hlinkClick r:id="rId5"/>
              </a:rPr>
              <a:t>https://docs.gitlab.com/ee/gitlab-basics/</a:t>
            </a:r>
            <a:r>
              <a:rPr lang="en-US" dirty="0"/>
              <a:t> </a:t>
            </a:r>
          </a:p>
          <a:p>
            <a:r>
              <a:rPr lang="en-US" dirty="0" err="1"/>
              <a:t>Gitlab</a:t>
            </a:r>
            <a:r>
              <a:rPr lang="en-US" dirty="0"/>
              <a:t> docs: </a:t>
            </a:r>
            <a:r>
              <a:rPr lang="en-US" dirty="0">
                <a:hlinkClick r:id="rId6"/>
              </a:rPr>
              <a:t>https://docs.gitlab.com/</a:t>
            </a:r>
            <a:r>
              <a:rPr lang="en-US" dirty="0"/>
              <a:t> sections </a:t>
            </a:r>
            <a:r>
              <a:rPr lang="fr-FR" i="1" dirty="0"/>
              <a:t>Agile </a:t>
            </a:r>
            <a:r>
              <a:rPr lang="fr-FR" i="1" dirty="0" err="1"/>
              <a:t>with</a:t>
            </a:r>
            <a:r>
              <a:rPr lang="fr-FR" i="1" dirty="0"/>
              <a:t> </a:t>
            </a:r>
            <a:r>
              <a:rPr lang="fr-FR" i="1" dirty="0" err="1"/>
              <a:t>GitLab</a:t>
            </a:r>
            <a:r>
              <a:rPr lang="fr-FR" dirty="0"/>
              <a:t> et </a:t>
            </a:r>
            <a:r>
              <a:rPr lang="fr-FR" i="1" dirty="0"/>
              <a:t>Collaboration</a:t>
            </a:r>
            <a:endParaRPr lang="en-US" i="1" dirty="0"/>
          </a:p>
          <a:p>
            <a:endParaRPr lang="en-US" dirty="0"/>
          </a:p>
          <a:p>
            <a:r>
              <a:rPr lang="en-US" dirty="0" err="1"/>
              <a:t>Github</a:t>
            </a:r>
            <a:r>
              <a:rPr lang="en-US" dirty="0"/>
              <a:t> guides: </a:t>
            </a:r>
            <a:r>
              <a:rPr lang="en-US" dirty="0">
                <a:hlinkClick r:id="rId7"/>
              </a:rPr>
              <a:t>https://guides.github.com/introduction/flow/</a:t>
            </a:r>
            <a:r>
              <a:rPr lang="en-US" dirty="0"/>
              <a:t> </a:t>
            </a:r>
          </a:p>
          <a:p>
            <a:r>
              <a:rPr lang="en-US" dirty="0">
                <a:hlinkClick r:id="rId8"/>
              </a:rPr>
              <a:t>https://guides.github.com/activities/forking/</a:t>
            </a:r>
            <a:r>
              <a:rPr lang="en-US" dirty="0"/>
              <a:t> </a:t>
            </a:r>
          </a:p>
          <a:p>
            <a:r>
              <a:rPr lang="en-US" dirty="0">
                <a:hlinkClick r:id="rId9"/>
              </a:rPr>
              <a:t>https://guides.github.com/activities/socialize/</a:t>
            </a: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16635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...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turn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320040" y="2318111"/>
            <a:ext cx="11551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Complete the </a:t>
            </a:r>
            <a:r>
              <a:rPr lang="en-US" sz="2400"/>
              <a:t>TODO section:</a:t>
            </a:r>
          </a:p>
          <a:p>
            <a:endParaRPr lang="en-US" sz="2400" dirty="0"/>
          </a:p>
          <a:p>
            <a:r>
              <a:rPr lang="en-US" sz="2400" dirty="0">
                <a:hlinkClick r:id="rId2"/>
              </a:rPr>
              <a:t>https://ci.mines-stetienne.fr/cps2/course/tfsd/course-2.html#_todos</a:t>
            </a:r>
            <a:r>
              <a:rPr lang="en-US" sz="2400" dirty="0"/>
              <a:t> </a:t>
            </a:r>
            <a:endParaRPr lang="fr-FR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49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104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74957"/>
            <a:ext cx="10515600" cy="1325563"/>
          </a:xfrm>
        </p:spPr>
        <p:txBody>
          <a:bodyPr/>
          <a:lstStyle/>
          <a:p>
            <a:r>
              <a:rPr lang="en-US" dirty="0"/>
              <a:t>Track changes in a file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5</a:t>
            </a:fld>
            <a:endParaRPr lang="fr-FR"/>
          </a:p>
        </p:txBody>
      </p:sp>
      <p:pic>
        <p:nvPicPr>
          <p:cNvPr id="5122" name="Picture 2" descr="Editing Rough Drafts in Word - Using MS Word&amp;#39;s Track Changes Fea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152" y="1828799"/>
            <a:ext cx="7021893" cy="489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838200" y="1631446"/>
            <a:ext cx="26225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srgbClr val="4E443C"/>
                </a:solidFill>
              </a:rPr>
              <a:t>Example </a:t>
            </a:r>
            <a:r>
              <a:rPr lang="fr-FR" sz="2400" dirty="0" err="1">
                <a:solidFill>
                  <a:srgbClr val="4E443C"/>
                </a:solidFill>
              </a:rPr>
              <a:t>with</a:t>
            </a:r>
            <a:r>
              <a:rPr lang="fr-FR" sz="2400" dirty="0">
                <a:solidFill>
                  <a:srgbClr val="4E443C"/>
                </a:solidFill>
              </a:rPr>
              <a:t> Word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9146686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Technological foundations of software development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Manage your source code</a:t>
            </a:r>
          </a:p>
          <a:p>
            <a:r>
              <a:rPr lang="fr-FR" dirty="0"/>
              <a:t>Part 2 – Git basics – </a:t>
            </a:r>
            <a:r>
              <a:rPr lang="fr-FR" dirty="0" err="1"/>
              <a:t>complementary</a:t>
            </a:r>
            <a:r>
              <a:rPr lang="fr-FR" dirty="0"/>
              <a:t> slides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C9811CCD-5EA6-4D4A-BB3D-5F1D426D38A1}"/>
              </a:ext>
            </a:extLst>
          </p:cNvPr>
          <p:cNvSpPr txBox="1"/>
          <p:nvPr/>
        </p:nvSpPr>
        <p:spPr>
          <a:xfrm>
            <a:off x="100584" y="5903893"/>
            <a:ext cx="114993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ICM – Computer Science Major – Course unit on Technological foundations of computer science</a:t>
            </a:r>
          </a:p>
          <a:p>
            <a:r>
              <a:rPr lang="en-US" sz="1400" dirty="0"/>
              <a:t>M1 Cyber Physical and Social Systems – Course unit on CPS2 engineering and development, Part 2: Technological foundations of software development</a:t>
            </a:r>
          </a:p>
          <a:p>
            <a:r>
              <a:rPr lang="en-US" sz="1400" dirty="0"/>
              <a:t>Maxime </a:t>
            </a:r>
            <a:r>
              <a:rPr lang="en-US" sz="1400" dirty="0" err="1"/>
              <a:t>Lefrançois</a:t>
            </a:r>
            <a:r>
              <a:rPr lang="en-US" sz="1400" dirty="0"/>
              <a:t> </a:t>
            </a:r>
            <a:r>
              <a:rPr lang="en-US" sz="1400" dirty="0">
                <a:hlinkClick r:id="rId2"/>
              </a:rPr>
              <a:t>https://maxime-lefrancois.info</a:t>
            </a:r>
            <a:r>
              <a:rPr lang="en-US" sz="1400" dirty="0"/>
              <a:t> </a:t>
            </a:r>
          </a:p>
          <a:p>
            <a:r>
              <a:rPr lang="en-US" sz="1400" dirty="0"/>
              <a:t>online: </a:t>
            </a:r>
            <a:r>
              <a:rPr lang="en-US" sz="1400" dirty="0">
                <a:hlinkClick r:id="rId3"/>
              </a:rPr>
              <a:t>https://ci.mines-stetienne.fr/cps2/course/tfsd/ </a:t>
            </a:r>
            <a:r>
              <a:rPr lang="en-US" sz="1400" dirty="0"/>
              <a:t> 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451CF732-3397-4683-8621-C1C1270436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4284" y="4592663"/>
            <a:ext cx="2347207" cy="102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9846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85576" cy="1325563"/>
          </a:xfrm>
        </p:spPr>
        <p:txBody>
          <a:bodyPr/>
          <a:lstStyle/>
          <a:p>
            <a:r>
              <a:rPr lang="en-US" dirty="0"/>
              <a:t>Ignore files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51</a:t>
            </a:fld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0" y="6616819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800" dirty="0"/>
              <a:t>https://git-scm.com/book/en/v2/Git-Basics-Recording-Changes-to-the-Repository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Ignore log files, automatically generated files, ...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719328" y="2616299"/>
            <a:ext cx="4840224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</a:rPr>
              <a:t>$ cat .</a:t>
            </a:r>
            <a:r>
              <a:rPr lang="en-US" sz="1400" dirty="0" err="1">
                <a:latin typeface="Consolas" panose="020B0609020204030204" pitchFamily="49" charset="0"/>
              </a:rPr>
              <a:t>gitignore</a:t>
            </a:r>
            <a:endParaRPr lang="en-US" sz="1400" dirty="0">
              <a:latin typeface="Consolas" panose="020B0609020204030204" pitchFamily="49" charset="0"/>
            </a:endParaRPr>
          </a:p>
          <a:p>
            <a:r>
              <a:rPr lang="en-US" sz="1400" dirty="0">
                <a:latin typeface="Consolas" panose="020B0609020204030204" pitchFamily="49" charset="0"/>
              </a:rPr>
              <a:t>*.log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*~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target/*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9328" y="4145749"/>
            <a:ext cx="4840224" cy="1169551"/>
          </a:xfrm>
          <a:prstGeom prst="wedgeRectCallout">
            <a:avLst>
              <a:gd name="adj1" fmla="val 3988"/>
              <a:gd name="adj2" fmla="val -71765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altLang="fr-FR" sz="1400" dirty="0">
                <a:solidFill>
                  <a:srgbClr val="4E443C"/>
                </a:solidFill>
                <a:cs typeface="Arial" panose="020B0604020202020204" pitchFamily="34" charset="0"/>
              </a:rPr>
              <a:t>standard </a:t>
            </a:r>
            <a:r>
              <a:rPr lang="fr-FR" altLang="fr-FR" sz="1400" dirty="0" err="1">
                <a:solidFill>
                  <a:srgbClr val="4E443C"/>
                </a:solidFill>
                <a:cs typeface="Arial" panose="020B0604020202020204" pitchFamily="34" charset="0"/>
              </a:rPr>
              <a:t>shell</a:t>
            </a:r>
            <a:r>
              <a:rPr lang="fr-FR" altLang="fr-FR" sz="1400" dirty="0">
                <a:solidFill>
                  <a:srgbClr val="4E443C"/>
                </a:solidFill>
                <a:cs typeface="Arial" panose="020B0604020202020204" pitchFamily="34" charset="0"/>
              </a:rPr>
              <a:t> file patterns (  </a:t>
            </a:r>
            <a:r>
              <a:rPr lang="fr-FR" altLang="fr-FR" sz="1400" dirty="0">
                <a:solidFill>
                  <a:srgbClr val="4E443C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*, [abc], ?, [0-9], **</a:t>
            </a:r>
            <a:r>
              <a:rPr lang="fr-FR" altLang="fr-FR" sz="1400" dirty="0">
                <a:solidFill>
                  <a:srgbClr val="4E443C"/>
                </a:solidFill>
                <a:cs typeface="Arial" panose="020B0604020202020204" pitchFamily="34" charset="0"/>
              </a:rPr>
              <a:t> )</a:t>
            </a: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fr-FR" sz="1400" dirty="0">
                <a:solidFill>
                  <a:srgbClr val="4E443C"/>
                </a:solidFill>
                <a:cs typeface="Arial" panose="020B0604020202020204" pitchFamily="34" charset="0"/>
              </a:rPr>
              <a:t>applied recursively in the working tree ;</a:t>
            </a: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fr-FR" sz="1400" dirty="0">
                <a:solidFill>
                  <a:srgbClr val="4E443C"/>
                </a:solidFill>
                <a:cs typeface="Arial" panose="020B0604020202020204" pitchFamily="34" charset="0"/>
              </a:rPr>
              <a:t>starts with '/': not recursive ;</a:t>
            </a: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fr-FR" sz="1400" dirty="0">
                <a:solidFill>
                  <a:srgbClr val="4E443C"/>
                </a:solidFill>
                <a:cs typeface="Arial" panose="020B0604020202020204" pitchFamily="34" charset="0"/>
              </a:rPr>
              <a:t>ends with a slash ('/'): directory ;</a:t>
            </a: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fr-FR" sz="1400" dirty="0">
                <a:solidFill>
                  <a:srgbClr val="4E443C"/>
                </a:solidFill>
                <a:cs typeface="Arial" panose="020B0604020202020204" pitchFamily="34" charset="0"/>
              </a:rPr>
              <a:t>starts with '!': include file despite other rules.</a:t>
            </a:r>
          </a:p>
        </p:txBody>
      </p:sp>
      <p:sp>
        <p:nvSpPr>
          <p:cNvPr id="8" name="Rectangle 7"/>
          <p:cNvSpPr/>
          <p:nvPr/>
        </p:nvSpPr>
        <p:spPr>
          <a:xfrm>
            <a:off x="5919216" y="3121274"/>
            <a:ext cx="6096000" cy="32316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Consolas" panose="020B0609020204030204" pitchFamily="49" charset="0"/>
              </a:rPr>
              <a:t># pas de fichier .a</a:t>
            </a:r>
          </a:p>
          <a:p>
            <a:r>
              <a:rPr lang="fr-FR" sz="1200" dirty="0">
                <a:latin typeface="Consolas" panose="020B0609020204030204" pitchFamily="49" charset="0"/>
              </a:rPr>
              <a:t>*.a</a:t>
            </a:r>
          </a:p>
          <a:p>
            <a:endParaRPr lang="fr-FR" sz="1200" dirty="0">
              <a:latin typeface="Consolas" panose="020B0609020204030204" pitchFamily="49" charset="0"/>
            </a:endParaRPr>
          </a:p>
          <a:p>
            <a:r>
              <a:rPr lang="fr-FR" sz="1200" dirty="0">
                <a:latin typeface="Consolas" panose="020B0609020204030204" pitchFamily="49" charset="0"/>
              </a:rPr>
              <a:t># mais suivre </a:t>
            </a:r>
            <a:r>
              <a:rPr lang="fr-FR" sz="1200" dirty="0" err="1">
                <a:latin typeface="Consolas" panose="020B0609020204030204" pitchFamily="49" charset="0"/>
              </a:rPr>
              <a:t>lib.a</a:t>
            </a:r>
            <a:r>
              <a:rPr lang="fr-FR" sz="1200" dirty="0">
                <a:latin typeface="Consolas" panose="020B0609020204030204" pitchFamily="49" charset="0"/>
              </a:rPr>
              <a:t> malgré la règle précédente</a:t>
            </a:r>
          </a:p>
          <a:p>
            <a:r>
              <a:rPr lang="fr-FR" sz="1200" dirty="0">
                <a:latin typeface="Consolas" panose="020B0609020204030204" pitchFamily="49" charset="0"/>
              </a:rPr>
              <a:t>!</a:t>
            </a:r>
            <a:r>
              <a:rPr lang="fr-FR" sz="1200" dirty="0" err="1">
                <a:latin typeface="Consolas" panose="020B0609020204030204" pitchFamily="49" charset="0"/>
              </a:rPr>
              <a:t>lib.a</a:t>
            </a:r>
            <a:endParaRPr lang="fr-FR" sz="1200" dirty="0">
              <a:latin typeface="Consolas" panose="020B0609020204030204" pitchFamily="49" charset="0"/>
            </a:endParaRPr>
          </a:p>
          <a:p>
            <a:endParaRPr lang="fr-FR" sz="1200" dirty="0">
              <a:latin typeface="Consolas" panose="020B0609020204030204" pitchFamily="49" charset="0"/>
            </a:endParaRPr>
          </a:p>
          <a:p>
            <a:r>
              <a:rPr lang="fr-FR" sz="1200" dirty="0">
                <a:latin typeface="Consolas" panose="020B0609020204030204" pitchFamily="49" charset="0"/>
              </a:rPr>
              <a:t># ignorer uniquement le fichier TODO à la racine du projet</a:t>
            </a:r>
          </a:p>
          <a:p>
            <a:r>
              <a:rPr lang="fr-FR" sz="1200" dirty="0">
                <a:latin typeface="Consolas" panose="020B0609020204030204" pitchFamily="49" charset="0"/>
              </a:rPr>
              <a:t>/TODO</a:t>
            </a:r>
          </a:p>
          <a:p>
            <a:endParaRPr lang="fr-FR" sz="1200" dirty="0">
              <a:latin typeface="Consolas" panose="020B0609020204030204" pitchFamily="49" charset="0"/>
            </a:endParaRPr>
          </a:p>
          <a:p>
            <a:r>
              <a:rPr lang="fr-FR" sz="1200" dirty="0">
                <a:latin typeface="Consolas" panose="020B0609020204030204" pitchFamily="49" charset="0"/>
              </a:rPr>
              <a:t># ignorer tous les fichiers dans le répertoire </a:t>
            </a:r>
            <a:r>
              <a:rPr lang="fr-FR" sz="1200" dirty="0" err="1">
                <a:latin typeface="Consolas" panose="020B0609020204030204" pitchFamily="49" charset="0"/>
              </a:rPr>
              <a:t>build</a:t>
            </a:r>
            <a:endParaRPr lang="fr-FR" sz="1200" dirty="0">
              <a:latin typeface="Consolas" panose="020B0609020204030204" pitchFamily="49" charset="0"/>
            </a:endParaRPr>
          </a:p>
          <a:p>
            <a:r>
              <a:rPr lang="fr-FR" sz="1200" dirty="0" err="1">
                <a:latin typeface="Consolas" panose="020B0609020204030204" pitchFamily="49" charset="0"/>
              </a:rPr>
              <a:t>build</a:t>
            </a:r>
            <a:r>
              <a:rPr lang="fr-FR" sz="1200" dirty="0">
                <a:latin typeface="Consolas" panose="020B0609020204030204" pitchFamily="49" charset="0"/>
              </a:rPr>
              <a:t>/</a:t>
            </a:r>
          </a:p>
          <a:p>
            <a:endParaRPr lang="fr-FR" sz="1200" dirty="0">
              <a:latin typeface="Consolas" panose="020B0609020204030204" pitchFamily="49" charset="0"/>
            </a:endParaRPr>
          </a:p>
          <a:p>
            <a:r>
              <a:rPr lang="fr-FR" sz="1200" dirty="0">
                <a:latin typeface="Consolas" panose="020B0609020204030204" pitchFamily="49" charset="0"/>
              </a:rPr>
              <a:t># ignorer doc/notes.txt, mais pas doc/server/arch.txt</a:t>
            </a:r>
          </a:p>
          <a:p>
            <a:r>
              <a:rPr lang="fr-FR" sz="1200" dirty="0">
                <a:latin typeface="Consolas" panose="020B0609020204030204" pitchFamily="49" charset="0"/>
              </a:rPr>
              <a:t>doc/*.</a:t>
            </a:r>
            <a:r>
              <a:rPr lang="fr-FR" sz="1200" dirty="0" err="1">
                <a:latin typeface="Consolas" panose="020B0609020204030204" pitchFamily="49" charset="0"/>
              </a:rPr>
              <a:t>txt</a:t>
            </a:r>
            <a:endParaRPr lang="fr-FR" sz="1200" dirty="0">
              <a:latin typeface="Consolas" panose="020B0609020204030204" pitchFamily="49" charset="0"/>
            </a:endParaRPr>
          </a:p>
          <a:p>
            <a:endParaRPr lang="fr-FR" sz="1200" dirty="0">
              <a:latin typeface="Consolas" panose="020B0609020204030204" pitchFamily="49" charset="0"/>
            </a:endParaRPr>
          </a:p>
          <a:p>
            <a:r>
              <a:rPr lang="fr-FR" sz="1200" dirty="0">
                <a:latin typeface="Consolas" panose="020B0609020204030204" pitchFamily="49" charset="0"/>
              </a:rPr>
              <a:t># ignorer tous les fichiers .</a:t>
            </a:r>
            <a:r>
              <a:rPr lang="fr-FR" sz="1200" dirty="0" err="1">
                <a:latin typeface="Consolas" panose="020B0609020204030204" pitchFamily="49" charset="0"/>
              </a:rPr>
              <a:t>txt</a:t>
            </a:r>
            <a:r>
              <a:rPr lang="fr-FR" sz="1200" dirty="0">
                <a:latin typeface="Consolas" panose="020B0609020204030204" pitchFamily="49" charset="0"/>
              </a:rPr>
              <a:t> sous le répertoire doc/</a:t>
            </a:r>
          </a:p>
          <a:p>
            <a:r>
              <a:rPr lang="fr-FR" sz="1200" dirty="0">
                <a:latin typeface="Consolas" panose="020B0609020204030204" pitchFamily="49" charset="0"/>
              </a:rPr>
              <a:t>doc/**/*.</a:t>
            </a:r>
            <a:r>
              <a:rPr lang="fr-FR" sz="1200" dirty="0" err="1">
                <a:latin typeface="Consolas" panose="020B0609020204030204" pitchFamily="49" charset="0"/>
              </a:rPr>
              <a:t>txt</a:t>
            </a:r>
            <a:endParaRPr lang="fr-FR" sz="1200" dirty="0">
              <a:latin typeface="Consolas" panose="020B06090202040302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A63B7D-7BB5-45E3-B41D-4D2E04292FE0}"/>
              </a:ext>
            </a:extLst>
          </p:cNvPr>
          <p:cNvSpPr/>
          <p:nvPr/>
        </p:nvSpPr>
        <p:spPr>
          <a:xfrm>
            <a:off x="838200" y="168764"/>
            <a:ext cx="56902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+mj-lt"/>
              </a:rPr>
              <a:t>Record changes to the repository</a:t>
            </a:r>
          </a:p>
        </p:txBody>
      </p:sp>
    </p:spTree>
    <p:extLst>
      <p:ext uri="{BB962C8B-B14F-4D97-AF65-F5344CB8AC3E}">
        <p14:creationId xmlns:p14="http://schemas.microsoft.com/office/powerpoint/2010/main" val="31704706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85576" cy="1325563"/>
          </a:xfrm>
        </p:spPr>
        <p:txBody>
          <a:bodyPr>
            <a:normAutofit/>
          </a:bodyPr>
          <a:lstStyle/>
          <a:p>
            <a:r>
              <a:rPr lang="en-US" sz="4000" dirty="0"/>
              <a:t>Inspect indexed and non-indexed changes</a:t>
            </a:r>
            <a:endParaRPr lang="fr-FR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52</a:t>
            </a:fld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0" y="6616819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800" dirty="0"/>
              <a:t>https://git-scm.com/book/en/v2/Git-Basics-Recording-Changes-to-the-Repository</a:t>
            </a:r>
          </a:p>
        </p:txBody>
      </p:sp>
      <p:sp>
        <p:nvSpPr>
          <p:cNvPr id="8" name="Rectangle 7"/>
          <p:cNvSpPr/>
          <p:nvPr/>
        </p:nvSpPr>
        <p:spPr>
          <a:xfrm>
            <a:off x="262128" y="2592358"/>
            <a:ext cx="7994904" cy="28623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</a:rPr>
              <a:t>$ git diff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diff --git a/CONTRIBUTING.md b/CONTRIBUTING.md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index 8ebb991..643e24f 100644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--- a/CONTRIBUTING.md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+++ b/CONTRIBUTING.md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@@ -65,7 +65,8 @@ branch directly, things can get messy.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Please include a nice description of your changes when you submit your PR;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if we have to read the whole diff to figure out why you're contributing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in the first place, you're less likely to get feedback and have your change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-merged in.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+merged in. Also, split your changes into comprehensive chunks if you patch is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+longer than a dozen lines.</a:t>
            </a:r>
          </a:p>
          <a:p>
            <a:endParaRPr lang="en-US" sz="1400" dirty="0">
              <a:latin typeface="Consolas" panose="020B0609020204030204" pitchFamily="49" charset="0"/>
            </a:endParaRPr>
          </a:p>
          <a:p>
            <a:r>
              <a:rPr lang="en-US" sz="1400" dirty="0">
                <a:latin typeface="Consolas" panose="020B0609020204030204" pitchFamily="49" charset="0"/>
              </a:rPr>
              <a:t> If you are starting to work on a particular area, feel free to submit a PR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that highlights your work in progress (and note in the PR title that it's</a:t>
            </a:r>
            <a:endParaRPr lang="fr-FR" sz="1400" dirty="0">
              <a:latin typeface="Consolas" panose="020B0609020204030204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33104" y="5343327"/>
            <a:ext cx="3068340" cy="923330"/>
          </a:xfrm>
          <a:prstGeom prst="wedgeRectCallout">
            <a:avLst>
              <a:gd name="adj1" fmla="val -55510"/>
              <a:gd name="adj2" fmla="val -40150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err="1"/>
              <a:t>git</a:t>
            </a:r>
            <a:r>
              <a:rPr lang="en-US" dirty="0"/>
              <a:t> diff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git</a:t>
            </a:r>
            <a:r>
              <a:rPr lang="en-US" dirty="0"/>
              <a:t> diff --cached</a:t>
            </a:r>
          </a:p>
          <a:p>
            <a:pPr marL="285750" indent="-285750">
              <a:buFontTx/>
              <a:buChar char="-"/>
            </a:pPr>
            <a:r>
              <a:rPr lang="fr-FR" dirty="0"/>
              <a:t>git </a:t>
            </a:r>
            <a:r>
              <a:rPr lang="fr-FR" dirty="0" err="1"/>
              <a:t>difftool</a:t>
            </a:r>
            <a:r>
              <a:rPr lang="fr-FR" dirty="0"/>
              <a:t> --</a:t>
            </a:r>
            <a:r>
              <a:rPr lang="fr-FR" dirty="0" err="1"/>
              <a:t>tool</a:t>
            </a:r>
            <a:r>
              <a:rPr lang="fr-FR" dirty="0"/>
              <a:t>-help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460C7B-9413-4291-88B2-AF01DB15B7FC}"/>
              </a:ext>
            </a:extLst>
          </p:cNvPr>
          <p:cNvSpPr/>
          <p:nvPr/>
        </p:nvSpPr>
        <p:spPr>
          <a:xfrm>
            <a:off x="838200" y="168764"/>
            <a:ext cx="56902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+mj-lt"/>
              </a:rPr>
              <a:t>Record changes to the repository</a:t>
            </a:r>
          </a:p>
        </p:txBody>
      </p:sp>
    </p:spTree>
    <p:extLst>
      <p:ext uri="{BB962C8B-B14F-4D97-AF65-F5344CB8AC3E}">
        <p14:creationId xmlns:p14="http://schemas.microsoft.com/office/powerpoint/2010/main" val="7201561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85576" cy="1325563"/>
          </a:xfrm>
        </p:spPr>
        <p:txBody>
          <a:bodyPr>
            <a:normAutofit/>
          </a:bodyPr>
          <a:lstStyle/>
          <a:p>
            <a:r>
              <a:rPr lang="fr-FR" sz="4000" dirty="0" err="1"/>
              <a:t>Delete</a:t>
            </a:r>
            <a:r>
              <a:rPr lang="fr-FR" sz="4000" dirty="0"/>
              <a:t> files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53</a:t>
            </a:fld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0" y="6616819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800" dirty="0"/>
              <a:t>https://git-scm.com/book/en/v2/Git-Basics-Recording-Changes-to-the-Repository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8892" y="3375500"/>
            <a:ext cx="6257408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onsolas" panose="020B0609020204030204" pitchFamily="49" charset="0"/>
              </a:rPr>
              <a:t>$ git rm index.html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$ git status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On branch master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Changes to be committed: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(use "git restore --staged &lt;file&gt;..." to </a:t>
            </a:r>
            <a:r>
              <a:rPr lang="en-US" sz="1200" dirty="0" err="1">
                <a:latin typeface="Consolas" panose="020B0609020204030204" pitchFamily="49" charset="0"/>
              </a:rPr>
              <a:t>unstage</a:t>
            </a:r>
            <a:r>
              <a:rPr lang="en-US" sz="1200" dirty="0">
                <a:latin typeface="Consolas" panose="020B0609020204030204" pitchFamily="49" charset="0"/>
              </a:rPr>
              <a:t>)</a:t>
            </a:r>
          </a:p>
          <a:p>
            <a:r>
              <a:rPr lang="en-US" sz="1200" dirty="0">
                <a:solidFill>
                  <a:srgbClr val="C00000"/>
                </a:solidFill>
                <a:latin typeface="Consolas" panose="020B0609020204030204" pitchFamily="49" charset="0"/>
              </a:rPr>
              <a:t>        deleted:    index.html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96912" y="5710019"/>
            <a:ext cx="4517136" cy="369332"/>
          </a:xfrm>
          <a:prstGeom prst="wedgeRectCallout">
            <a:avLst>
              <a:gd name="adj1" fmla="val -55510"/>
              <a:gd name="adj2" fmla="val -40150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deletes a file in the index only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55094" y="4403538"/>
            <a:ext cx="4758954" cy="369332"/>
          </a:xfrm>
          <a:prstGeom prst="wedgeRectCallout">
            <a:avLst>
              <a:gd name="adj1" fmla="val -55510"/>
              <a:gd name="adj2" fmla="val -40150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deletes the file in the directory and in the index</a:t>
            </a:r>
          </a:p>
        </p:txBody>
      </p:sp>
      <p:sp>
        <p:nvSpPr>
          <p:cNvPr id="9" name="Rectangle 8"/>
          <p:cNvSpPr/>
          <p:nvPr/>
        </p:nvSpPr>
        <p:spPr>
          <a:xfrm>
            <a:off x="278892" y="1424079"/>
            <a:ext cx="6257408" cy="1754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onsolas" panose="020B0609020204030204" pitchFamily="49" charset="0"/>
              </a:rPr>
              <a:t>$ rm index.html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$ git status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On branch master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Changes not staged for commit: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(use "git add/rm &lt;file&gt;..." to update what will be committed)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(use "git restore &lt;file&gt;..." to discard changes in working directory)</a:t>
            </a:r>
          </a:p>
          <a:p>
            <a:r>
              <a:rPr lang="en-US" sz="1200" dirty="0">
                <a:solidFill>
                  <a:srgbClr val="C00000"/>
                </a:solidFill>
                <a:latin typeface="Consolas" panose="020B0609020204030204" pitchFamily="49" charset="0"/>
              </a:rPr>
              <a:t>        deleted:    index.html</a:t>
            </a:r>
          </a:p>
          <a:p>
            <a:endParaRPr lang="en-US" sz="1200" dirty="0">
              <a:latin typeface="Consolas" panose="020B0609020204030204" pitchFamily="49" charset="0"/>
            </a:endParaRPr>
          </a:p>
          <a:p>
            <a:r>
              <a:rPr lang="en-US" sz="1200" dirty="0">
                <a:latin typeface="Consolas" panose="020B0609020204030204" pitchFamily="49" charset="0"/>
              </a:rPr>
              <a:t>no changes added to commit (use "git add" and/or "git commit -a")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55094" y="2543059"/>
            <a:ext cx="4758954" cy="923330"/>
          </a:xfrm>
          <a:prstGeom prst="wedgeRectCallout">
            <a:avLst>
              <a:gd name="adj1" fmla="val -55510"/>
              <a:gd name="adj2" fmla="val -40150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deletes the file in the directory only</a:t>
            </a:r>
          </a:p>
          <a:p>
            <a:r>
              <a:rPr lang="en-US" dirty="0"/>
              <a:t>need   </a:t>
            </a:r>
            <a:r>
              <a:rPr lang="en-US" dirty="0">
                <a:latin typeface="Consolas" panose="020B0609020204030204" pitchFamily="49" charset="0"/>
              </a:rPr>
              <a:t>git add index.html</a:t>
            </a:r>
          </a:p>
          <a:p>
            <a:r>
              <a:rPr lang="en-US" dirty="0"/>
              <a:t>( or </a:t>
            </a:r>
            <a:r>
              <a:rPr lang="en-US" dirty="0">
                <a:latin typeface="Consolas" panose="020B0609020204030204" pitchFamily="49" charset="0"/>
              </a:rPr>
              <a:t>git rm index.html 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78892" y="4772870"/>
            <a:ext cx="6606540" cy="1754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onsolas" panose="020B0609020204030204" pitchFamily="49" charset="0"/>
              </a:rPr>
              <a:t>$ git rm --cached big_file_should_be_in_gitignore.log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rm 'big_file_should_be_in_gitignore.log' 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$ git status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On branch master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Untracked files: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(use "git add &lt;file&gt;..." to include in what will be committed)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     big_file_should_be_in_gitignore.log</a:t>
            </a:r>
          </a:p>
          <a:p>
            <a:endParaRPr lang="en-US" sz="1200" dirty="0">
              <a:latin typeface="Consolas" panose="020B0609020204030204" pitchFamily="49" charset="0"/>
            </a:endParaRPr>
          </a:p>
          <a:p>
            <a:r>
              <a:rPr lang="en-US" sz="1200" dirty="0">
                <a:latin typeface="Consolas" panose="020B0609020204030204" pitchFamily="49" charset="0"/>
              </a:rPr>
              <a:t>nothing added to commit but untracked files present (use "git add" to track)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D38096-568E-453D-AD39-A9812EC51869}"/>
              </a:ext>
            </a:extLst>
          </p:cNvPr>
          <p:cNvSpPr/>
          <p:nvPr/>
        </p:nvSpPr>
        <p:spPr>
          <a:xfrm>
            <a:off x="838200" y="168764"/>
            <a:ext cx="56902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+mj-lt"/>
              </a:rPr>
              <a:t>Record changes to the repository</a:t>
            </a:r>
          </a:p>
        </p:txBody>
      </p:sp>
    </p:spTree>
    <p:extLst>
      <p:ext uri="{BB962C8B-B14F-4D97-AF65-F5344CB8AC3E}">
        <p14:creationId xmlns:p14="http://schemas.microsoft.com/office/powerpoint/2010/main" val="9597782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85576" cy="1325563"/>
          </a:xfrm>
        </p:spPr>
        <p:txBody>
          <a:bodyPr>
            <a:normAutofit/>
          </a:bodyPr>
          <a:lstStyle/>
          <a:p>
            <a:r>
              <a:rPr lang="en-US" dirty="0"/>
              <a:t>View the history of validations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54</a:t>
            </a:fld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0" y="6616819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800" dirty="0"/>
              <a:t>https://git-scm.com/book/en/v2/Git-Basics-Viewing-the-Commit-History</a:t>
            </a:r>
          </a:p>
        </p:txBody>
      </p:sp>
      <p:sp>
        <p:nvSpPr>
          <p:cNvPr id="9" name="Rectangle 8"/>
          <p:cNvSpPr/>
          <p:nvPr/>
        </p:nvSpPr>
        <p:spPr>
          <a:xfrm>
            <a:off x="278891" y="1424079"/>
            <a:ext cx="6095999" cy="3970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</a:rPr>
              <a:t>$ git log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commit ca82a6dff817ec66f44342007202690a93763949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Author: Scott Chacon &lt;schacon@gee-mail.com&gt;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Date:   Mon Mar 17 21:52:11 2008 -0700</a:t>
            </a:r>
          </a:p>
          <a:p>
            <a:endParaRPr lang="en-US" sz="1400" dirty="0">
              <a:latin typeface="Consolas" panose="020B0609020204030204" pitchFamily="49" charset="0"/>
            </a:endParaRPr>
          </a:p>
          <a:p>
            <a:r>
              <a:rPr lang="en-US" sz="1400" dirty="0">
                <a:latin typeface="Consolas" panose="020B0609020204030204" pitchFamily="49" charset="0"/>
              </a:rPr>
              <a:t>    changed the version number</a:t>
            </a:r>
          </a:p>
          <a:p>
            <a:endParaRPr lang="en-US" sz="1400" dirty="0">
              <a:latin typeface="Consolas" panose="020B0609020204030204" pitchFamily="49" charset="0"/>
            </a:endParaRPr>
          </a:p>
          <a:p>
            <a:r>
              <a:rPr lang="en-US" sz="1400" dirty="0">
                <a:latin typeface="Consolas" panose="020B0609020204030204" pitchFamily="49" charset="0"/>
              </a:rPr>
              <a:t>commit 085bb3bcb608e1e8451d4b2432f8ecbe6306e7e7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Author: Scott Chacon &lt;schacon@gee-mail.com&gt;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Date:   Sat Mar 15 16:40:33 2008 -0700</a:t>
            </a:r>
          </a:p>
          <a:p>
            <a:endParaRPr lang="en-US" sz="1400" dirty="0">
              <a:latin typeface="Consolas" panose="020B0609020204030204" pitchFamily="49" charset="0"/>
            </a:endParaRPr>
          </a:p>
          <a:p>
            <a:r>
              <a:rPr lang="en-US" sz="1400" dirty="0">
                <a:latin typeface="Consolas" panose="020B0609020204030204" pitchFamily="49" charset="0"/>
              </a:rPr>
              <a:t>    removed unnecessary test</a:t>
            </a:r>
          </a:p>
          <a:p>
            <a:endParaRPr lang="en-US" sz="1400" dirty="0">
              <a:latin typeface="Consolas" panose="020B0609020204030204" pitchFamily="49" charset="0"/>
            </a:endParaRPr>
          </a:p>
          <a:p>
            <a:r>
              <a:rPr lang="en-US" sz="1400" dirty="0">
                <a:latin typeface="Consolas" panose="020B0609020204030204" pitchFamily="49" charset="0"/>
              </a:rPr>
              <a:t>commit a11bef06a3f659402fe7563abf99ad00de2209e6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Author: Scott Chacon &lt;schacon@gee-mail.com&gt;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Date:   Sat Mar 15 10:31:28 2008 -0700</a:t>
            </a:r>
          </a:p>
          <a:p>
            <a:endParaRPr lang="en-US" sz="1400" dirty="0">
              <a:latin typeface="Consolas" panose="020B0609020204030204" pitchFamily="49" charset="0"/>
            </a:endParaRPr>
          </a:p>
          <a:p>
            <a:r>
              <a:rPr lang="en-US" sz="1400" dirty="0">
                <a:latin typeface="Consolas" panose="020B0609020204030204" pitchFamily="49" charset="0"/>
              </a:rPr>
              <a:t>    first commit</a:t>
            </a:r>
          </a:p>
        </p:txBody>
      </p:sp>
    </p:spTree>
    <p:extLst>
      <p:ext uri="{BB962C8B-B14F-4D97-AF65-F5344CB8AC3E}">
        <p14:creationId xmlns:p14="http://schemas.microsoft.com/office/powerpoint/2010/main" val="150359933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85576" cy="1325563"/>
          </a:xfrm>
        </p:spPr>
        <p:txBody>
          <a:bodyPr>
            <a:normAutofit/>
          </a:bodyPr>
          <a:lstStyle/>
          <a:p>
            <a:r>
              <a:rPr lang="en-US" dirty="0"/>
              <a:t>View the history of validations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55</a:t>
            </a:fld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0" y="6616819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800" dirty="0"/>
              <a:t>https://git-scm.com/book/en/v2/Git-Basics-Viewing-the-Commit-History</a:t>
            </a:r>
          </a:p>
        </p:txBody>
      </p:sp>
      <p:sp>
        <p:nvSpPr>
          <p:cNvPr id="9" name="Rectangle 8"/>
          <p:cNvSpPr/>
          <p:nvPr/>
        </p:nvSpPr>
        <p:spPr>
          <a:xfrm>
            <a:off x="278892" y="1424079"/>
            <a:ext cx="3845052" cy="23083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800" dirty="0">
                <a:latin typeface="Consolas" panose="020B0609020204030204" pitchFamily="49" charset="0"/>
              </a:rPr>
              <a:t>$ </a:t>
            </a:r>
            <a:r>
              <a:rPr lang="en-US" sz="800" b="1" dirty="0" err="1">
                <a:latin typeface="Consolas" panose="020B0609020204030204" pitchFamily="49" charset="0"/>
              </a:rPr>
              <a:t>git</a:t>
            </a:r>
            <a:r>
              <a:rPr lang="en-US" sz="800" b="1" dirty="0">
                <a:latin typeface="Consolas" panose="020B0609020204030204" pitchFamily="49" charset="0"/>
              </a:rPr>
              <a:t> log</a:t>
            </a:r>
          </a:p>
          <a:p>
            <a:r>
              <a:rPr lang="en-US" sz="800" dirty="0">
                <a:latin typeface="Consolas" panose="020B0609020204030204" pitchFamily="49" charset="0"/>
              </a:rPr>
              <a:t>commit ca82a6dff817ec66f44342007202690a93763949</a:t>
            </a:r>
          </a:p>
          <a:p>
            <a:r>
              <a:rPr lang="en-US" sz="800" dirty="0">
                <a:latin typeface="Consolas" panose="020B0609020204030204" pitchFamily="49" charset="0"/>
              </a:rPr>
              <a:t>Author: Scott Chacon &lt;schacon@gee-mail.com&gt;</a:t>
            </a:r>
          </a:p>
          <a:p>
            <a:r>
              <a:rPr lang="en-US" sz="800" dirty="0">
                <a:latin typeface="Consolas" panose="020B0609020204030204" pitchFamily="49" charset="0"/>
              </a:rPr>
              <a:t>Date:   Mon Mar 17 21:52:11 2008 -0700</a:t>
            </a:r>
          </a:p>
          <a:p>
            <a:endParaRPr lang="en-US" sz="800" dirty="0">
              <a:latin typeface="Consolas" panose="020B0609020204030204" pitchFamily="49" charset="0"/>
            </a:endParaRPr>
          </a:p>
          <a:p>
            <a:r>
              <a:rPr lang="en-US" sz="800" dirty="0">
                <a:latin typeface="Consolas" panose="020B0609020204030204" pitchFamily="49" charset="0"/>
              </a:rPr>
              <a:t>    changed the version number</a:t>
            </a:r>
          </a:p>
          <a:p>
            <a:endParaRPr lang="en-US" sz="800" dirty="0">
              <a:latin typeface="Consolas" panose="020B0609020204030204" pitchFamily="49" charset="0"/>
            </a:endParaRPr>
          </a:p>
          <a:p>
            <a:r>
              <a:rPr lang="en-US" sz="800" dirty="0">
                <a:latin typeface="Consolas" panose="020B0609020204030204" pitchFamily="49" charset="0"/>
              </a:rPr>
              <a:t>commit 085bb3bcb608e1e8451d4b2432f8ecbe6306e7e7</a:t>
            </a:r>
          </a:p>
          <a:p>
            <a:r>
              <a:rPr lang="en-US" sz="800" dirty="0">
                <a:latin typeface="Consolas" panose="020B0609020204030204" pitchFamily="49" charset="0"/>
              </a:rPr>
              <a:t>Author: Scott Chacon &lt;schacon@gee-mail.com&gt;</a:t>
            </a:r>
          </a:p>
          <a:p>
            <a:r>
              <a:rPr lang="en-US" sz="800" dirty="0">
                <a:latin typeface="Consolas" panose="020B0609020204030204" pitchFamily="49" charset="0"/>
              </a:rPr>
              <a:t>Date:   Sat Mar 15 16:40:33 2008 -0700</a:t>
            </a:r>
          </a:p>
          <a:p>
            <a:endParaRPr lang="en-US" sz="800" dirty="0">
              <a:latin typeface="Consolas" panose="020B0609020204030204" pitchFamily="49" charset="0"/>
            </a:endParaRPr>
          </a:p>
          <a:p>
            <a:r>
              <a:rPr lang="en-US" sz="800" dirty="0">
                <a:latin typeface="Consolas" panose="020B0609020204030204" pitchFamily="49" charset="0"/>
              </a:rPr>
              <a:t>    removed unnecessary test</a:t>
            </a:r>
          </a:p>
          <a:p>
            <a:endParaRPr lang="en-US" sz="800" dirty="0">
              <a:latin typeface="Consolas" panose="020B0609020204030204" pitchFamily="49" charset="0"/>
            </a:endParaRPr>
          </a:p>
          <a:p>
            <a:r>
              <a:rPr lang="en-US" sz="800" dirty="0">
                <a:latin typeface="Consolas" panose="020B0609020204030204" pitchFamily="49" charset="0"/>
              </a:rPr>
              <a:t>commit a11bef06a3f659402fe7563abf99ad00de2209e6</a:t>
            </a:r>
          </a:p>
          <a:p>
            <a:r>
              <a:rPr lang="en-US" sz="800" dirty="0">
                <a:latin typeface="Consolas" panose="020B0609020204030204" pitchFamily="49" charset="0"/>
              </a:rPr>
              <a:t>Author: Scott Chacon &lt;schacon@gee-mail.com&gt;</a:t>
            </a:r>
          </a:p>
          <a:p>
            <a:r>
              <a:rPr lang="en-US" sz="800" dirty="0">
                <a:latin typeface="Consolas" panose="020B0609020204030204" pitchFamily="49" charset="0"/>
              </a:rPr>
              <a:t>Date:   Sat Mar 15 10:31:28 2008 -0700</a:t>
            </a:r>
          </a:p>
          <a:p>
            <a:endParaRPr lang="en-US" sz="800" dirty="0">
              <a:latin typeface="Consolas" panose="020B0609020204030204" pitchFamily="49" charset="0"/>
            </a:endParaRPr>
          </a:p>
          <a:p>
            <a:r>
              <a:rPr lang="en-US" sz="800" dirty="0">
                <a:latin typeface="Consolas" panose="020B0609020204030204" pitchFamily="49" charset="0"/>
              </a:rPr>
              <a:t>    first commit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499563" y="1420453"/>
            <a:ext cx="3710940" cy="52629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800" dirty="0">
                <a:latin typeface="Consolas" panose="020B0609020204030204" pitchFamily="49" charset="0"/>
              </a:rPr>
              <a:t>$ </a:t>
            </a:r>
            <a:r>
              <a:rPr lang="en-US" sz="800" b="1" dirty="0" err="1">
                <a:latin typeface="Consolas" panose="020B0609020204030204" pitchFamily="49" charset="0"/>
              </a:rPr>
              <a:t>git</a:t>
            </a:r>
            <a:r>
              <a:rPr lang="en-US" sz="800" b="1" dirty="0">
                <a:latin typeface="Consolas" panose="020B0609020204030204" pitchFamily="49" charset="0"/>
              </a:rPr>
              <a:t> log –p -2</a:t>
            </a:r>
          </a:p>
          <a:p>
            <a:r>
              <a:rPr lang="en-US" sz="800" dirty="0">
                <a:latin typeface="Consolas" panose="020B0609020204030204" pitchFamily="49" charset="0"/>
              </a:rPr>
              <a:t>commit ca82a6dff817ec66f44342007202690a93763949</a:t>
            </a:r>
          </a:p>
          <a:p>
            <a:r>
              <a:rPr lang="en-US" sz="800" dirty="0">
                <a:latin typeface="Consolas" panose="020B0609020204030204" pitchFamily="49" charset="0"/>
              </a:rPr>
              <a:t>Author: Scott Chacon &lt;schacon@gee-mail.com&gt;</a:t>
            </a:r>
          </a:p>
          <a:p>
            <a:r>
              <a:rPr lang="en-US" sz="800" dirty="0">
                <a:latin typeface="Consolas" panose="020B0609020204030204" pitchFamily="49" charset="0"/>
              </a:rPr>
              <a:t>Date:   Mon Mar 17 21:52:11 2008 -0700</a:t>
            </a:r>
          </a:p>
          <a:p>
            <a:endParaRPr lang="en-US" sz="800" dirty="0">
              <a:latin typeface="Consolas" panose="020B0609020204030204" pitchFamily="49" charset="0"/>
            </a:endParaRPr>
          </a:p>
          <a:p>
            <a:r>
              <a:rPr lang="en-US" sz="800" dirty="0">
                <a:latin typeface="Consolas" panose="020B0609020204030204" pitchFamily="49" charset="0"/>
              </a:rPr>
              <a:t>    changed the version number</a:t>
            </a:r>
          </a:p>
          <a:p>
            <a:endParaRPr lang="en-US" sz="800" dirty="0">
              <a:latin typeface="Consolas" panose="020B0609020204030204" pitchFamily="49" charset="0"/>
            </a:endParaRPr>
          </a:p>
          <a:p>
            <a:r>
              <a:rPr lang="en-US" sz="800" dirty="0">
                <a:latin typeface="Consolas" panose="020B0609020204030204" pitchFamily="49" charset="0"/>
              </a:rPr>
              <a:t>diff --</a:t>
            </a:r>
            <a:r>
              <a:rPr lang="en-US" sz="800" dirty="0" err="1">
                <a:latin typeface="Consolas" panose="020B0609020204030204" pitchFamily="49" charset="0"/>
              </a:rPr>
              <a:t>git</a:t>
            </a:r>
            <a:r>
              <a:rPr lang="en-US" sz="800" dirty="0">
                <a:latin typeface="Consolas" panose="020B0609020204030204" pitchFamily="49" charset="0"/>
              </a:rPr>
              <a:t> a/</a:t>
            </a:r>
            <a:r>
              <a:rPr lang="en-US" sz="800" dirty="0" err="1">
                <a:latin typeface="Consolas" panose="020B0609020204030204" pitchFamily="49" charset="0"/>
              </a:rPr>
              <a:t>Rakefile</a:t>
            </a:r>
            <a:r>
              <a:rPr lang="en-US" sz="800" dirty="0">
                <a:latin typeface="Consolas" panose="020B0609020204030204" pitchFamily="49" charset="0"/>
              </a:rPr>
              <a:t> b/</a:t>
            </a:r>
            <a:r>
              <a:rPr lang="en-US" sz="800" dirty="0" err="1">
                <a:latin typeface="Consolas" panose="020B0609020204030204" pitchFamily="49" charset="0"/>
              </a:rPr>
              <a:t>Rakefile</a:t>
            </a:r>
            <a:endParaRPr lang="en-US" sz="800" dirty="0">
              <a:latin typeface="Consolas" panose="020B0609020204030204" pitchFamily="49" charset="0"/>
            </a:endParaRPr>
          </a:p>
          <a:p>
            <a:r>
              <a:rPr lang="en-US" sz="800" dirty="0">
                <a:latin typeface="Consolas" panose="020B0609020204030204" pitchFamily="49" charset="0"/>
              </a:rPr>
              <a:t>index a874b73..8f94139 100644</a:t>
            </a:r>
          </a:p>
          <a:p>
            <a:r>
              <a:rPr lang="en-US" sz="800" dirty="0">
                <a:latin typeface="Consolas" panose="020B0609020204030204" pitchFamily="49" charset="0"/>
              </a:rPr>
              <a:t>--- a/</a:t>
            </a:r>
            <a:r>
              <a:rPr lang="en-US" sz="800" dirty="0" err="1">
                <a:latin typeface="Consolas" panose="020B0609020204030204" pitchFamily="49" charset="0"/>
              </a:rPr>
              <a:t>Rakefile</a:t>
            </a:r>
            <a:endParaRPr lang="en-US" sz="800" dirty="0">
              <a:latin typeface="Consolas" panose="020B0609020204030204" pitchFamily="49" charset="0"/>
            </a:endParaRPr>
          </a:p>
          <a:p>
            <a:r>
              <a:rPr lang="en-US" sz="800" dirty="0">
                <a:latin typeface="Consolas" panose="020B0609020204030204" pitchFamily="49" charset="0"/>
              </a:rPr>
              <a:t>+++ b/</a:t>
            </a:r>
            <a:r>
              <a:rPr lang="en-US" sz="800" dirty="0" err="1">
                <a:latin typeface="Consolas" panose="020B0609020204030204" pitchFamily="49" charset="0"/>
              </a:rPr>
              <a:t>Rakefile</a:t>
            </a:r>
            <a:endParaRPr lang="en-US" sz="800" dirty="0">
              <a:latin typeface="Consolas" panose="020B0609020204030204" pitchFamily="49" charset="0"/>
            </a:endParaRPr>
          </a:p>
          <a:p>
            <a:r>
              <a:rPr lang="en-US" sz="800" dirty="0">
                <a:latin typeface="Consolas" panose="020B0609020204030204" pitchFamily="49" charset="0"/>
              </a:rPr>
              <a:t>@@ -5,7 +5,7 @@ require 'rake/</a:t>
            </a:r>
            <a:r>
              <a:rPr lang="en-US" sz="800" dirty="0" err="1">
                <a:latin typeface="Consolas" panose="020B0609020204030204" pitchFamily="49" charset="0"/>
              </a:rPr>
              <a:t>gempackagetask</a:t>
            </a:r>
            <a:r>
              <a:rPr lang="en-US" sz="800" dirty="0">
                <a:latin typeface="Consolas" panose="020B0609020204030204" pitchFamily="49" charset="0"/>
              </a:rPr>
              <a:t>'</a:t>
            </a:r>
          </a:p>
          <a:p>
            <a:r>
              <a:rPr lang="en-US" sz="800" dirty="0">
                <a:latin typeface="Consolas" panose="020B0609020204030204" pitchFamily="49" charset="0"/>
              </a:rPr>
              <a:t> spec = Gem::</a:t>
            </a:r>
            <a:r>
              <a:rPr lang="en-US" sz="800" dirty="0" err="1">
                <a:latin typeface="Consolas" panose="020B0609020204030204" pitchFamily="49" charset="0"/>
              </a:rPr>
              <a:t>Specification.new</a:t>
            </a:r>
            <a:r>
              <a:rPr lang="en-US" sz="800" dirty="0">
                <a:latin typeface="Consolas" panose="020B0609020204030204" pitchFamily="49" charset="0"/>
              </a:rPr>
              <a:t> do |s|</a:t>
            </a:r>
          </a:p>
          <a:p>
            <a:r>
              <a:rPr lang="en-US" sz="800" dirty="0">
                <a:latin typeface="Consolas" panose="020B0609020204030204" pitchFamily="49" charset="0"/>
              </a:rPr>
              <a:t>     </a:t>
            </a:r>
            <a:r>
              <a:rPr lang="en-US" sz="800" dirty="0" err="1">
                <a:latin typeface="Consolas" panose="020B0609020204030204" pitchFamily="49" charset="0"/>
              </a:rPr>
              <a:t>s.platform</a:t>
            </a:r>
            <a:r>
              <a:rPr lang="en-US" sz="800" dirty="0">
                <a:latin typeface="Consolas" panose="020B0609020204030204" pitchFamily="49" charset="0"/>
              </a:rPr>
              <a:t>  =   Gem::Platform::RUBY</a:t>
            </a:r>
          </a:p>
          <a:p>
            <a:r>
              <a:rPr lang="en-US" sz="800" dirty="0">
                <a:latin typeface="Consolas" panose="020B0609020204030204" pitchFamily="49" charset="0"/>
              </a:rPr>
              <a:t>     s.name      =   "</a:t>
            </a:r>
            <a:r>
              <a:rPr lang="en-US" sz="800" dirty="0" err="1">
                <a:latin typeface="Consolas" panose="020B0609020204030204" pitchFamily="49" charset="0"/>
              </a:rPr>
              <a:t>simplegit</a:t>
            </a:r>
            <a:r>
              <a:rPr lang="en-US" sz="800" dirty="0">
                <a:latin typeface="Consolas" panose="020B0609020204030204" pitchFamily="49" charset="0"/>
              </a:rPr>
              <a:t>"</a:t>
            </a:r>
          </a:p>
          <a:p>
            <a:r>
              <a:rPr lang="en-US" sz="800" dirty="0">
                <a:latin typeface="Consolas" panose="020B0609020204030204" pitchFamily="49" charset="0"/>
              </a:rPr>
              <a:t>-    </a:t>
            </a:r>
            <a:r>
              <a:rPr lang="en-US" sz="800" dirty="0" err="1">
                <a:latin typeface="Consolas" panose="020B0609020204030204" pitchFamily="49" charset="0"/>
              </a:rPr>
              <a:t>s.version</a:t>
            </a:r>
            <a:r>
              <a:rPr lang="en-US" sz="800" dirty="0">
                <a:latin typeface="Consolas" panose="020B0609020204030204" pitchFamily="49" charset="0"/>
              </a:rPr>
              <a:t>   =   "0.1.0"</a:t>
            </a:r>
          </a:p>
          <a:p>
            <a:r>
              <a:rPr lang="en-US" sz="800" dirty="0">
                <a:latin typeface="Consolas" panose="020B0609020204030204" pitchFamily="49" charset="0"/>
              </a:rPr>
              <a:t>+    </a:t>
            </a:r>
            <a:r>
              <a:rPr lang="en-US" sz="800" dirty="0" err="1">
                <a:latin typeface="Consolas" panose="020B0609020204030204" pitchFamily="49" charset="0"/>
              </a:rPr>
              <a:t>s.version</a:t>
            </a:r>
            <a:r>
              <a:rPr lang="en-US" sz="800" dirty="0">
                <a:latin typeface="Consolas" panose="020B0609020204030204" pitchFamily="49" charset="0"/>
              </a:rPr>
              <a:t>   =   "0.1.1"</a:t>
            </a:r>
          </a:p>
          <a:p>
            <a:r>
              <a:rPr lang="en-US" sz="800" dirty="0">
                <a:latin typeface="Consolas" panose="020B0609020204030204" pitchFamily="49" charset="0"/>
              </a:rPr>
              <a:t>     </a:t>
            </a:r>
            <a:r>
              <a:rPr lang="en-US" sz="800" dirty="0" err="1">
                <a:latin typeface="Consolas" panose="020B0609020204030204" pitchFamily="49" charset="0"/>
              </a:rPr>
              <a:t>s.author</a:t>
            </a:r>
            <a:r>
              <a:rPr lang="en-US" sz="800" dirty="0">
                <a:latin typeface="Consolas" panose="020B0609020204030204" pitchFamily="49" charset="0"/>
              </a:rPr>
              <a:t>    =   "Scott Chacon"</a:t>
            </a:r>
          </a:p>
          <a:p>
            <a:r>
              <a:rPr lang="en-US" sz="800" dirty="0">
                <a:latin typeface="Consolas" panose="020B0609020204030204" pitchFamily="49" charset="0"/>
              </a:rPr>
              <a:t>     </a:t>
            </a:r>
            <a:r>
              <a:rPr lang="en-US" sz="800" dirty="0" err="1">
                <a:latin typeface="Consolas" panose="020B0609020204030204" pitchFamily="49" charset="0"/>
              </a:rPr>
              <a:t>s.email</a:t>
            </a:r>
            <a:r>
              <a:rPr lang="en-US" sz="800" dirty="0">
                <a:latin typeface="Consolas" panose="020B0609020204030204" pitchFamily="49" charset="0"/>
              </a:rPr>
              <a:t>     =   "schacon@gee-mail.com"</a:t>
            </a:r>
          </a:p>
          <a:p>
            <a:r>
              <a:rPr lang="en-US" sz="800" dirty="0">
                <a:latin typeface="Consolas" panose="020B0609020204030204" pitchFamily="49" charset="0"/>
              </a:rPr>
              <a:t>     </a:t>
            </a:r>
            <a:r>
              <a:rPr lang="en-US" sz="800" dirty="0" err="1">
                <a:latin typeface="Consolas" panose="020B0609020204030204" pitchFamily="49" charset="0"/>
              </a:rPr>
              <a:t>s.summary</a:t>
            </a:r>
            <a:r>
              <a:rPr lang="en-US" sz="800" dirty="0">
                <a:latin typeface="Consolas" panose="020B0609020204030204" pitchFamily="49" charset="0"/>
              </a:rPr>
              <a:t>   =   "A simple gem for using </a:t>
            </a:r>
            <a:r>
              <a:rPr lang="en-US" sz="800" dirty="0" err="1">
                <a:latin typeface="Consolas" panose="020B0609020204030204" pitchFamily="49" charset="0"/>
              </a:rPr>
              <a:t>Git</a:t>
            </a:r>
            <a:r>
              <a:rPr lang="en-US" sz="800" dirty="0">
                <a:latin typeface="Consolas" panose="020B0609020204030204" pitchFamily="49" charset="0"/>
              </a:rPr>
              <a:t> in Ruby code."</a:t>
            </a:r>
          </a:p>
          <a:p>
            <a:endParaRPr lang="en-US" sz="800" dirty="0">
              <a:latin typeface="Consolas" panose="020B0609020204030204" pitchFamily="49" charset="0"/>
            </a:endParaRPr>
          </a:p>
          <a:p>
            <a:r>
              <a:rPr lang="en-US" sz="800" dirty="0">
                <a:latin typeface="Consolas" panose="020B0609020204030204" pitchFamily="49" charset="0"/>
              </a:rPr>
              <a:t>commit 085bb3bcb608e1e8451d4b2432f8ecbe6306e7e7</a:t>
            </a:r>
          </a:p>
          <a:p>
            <a:r>
              <a:rPr lang="en-US" sz="800" dirty="0">
                <a:latin typeface="Consolas" panose="020B0609020204030204" pitchFamily="49" charset="0"/>
              </a:rPr>
              <a:t>Author: Scott Chacon &lt;schacon@gee-mail.com&gt;</a:t>
            </a:r>
          </a:p>
          <a:p>
            <a:r>
              <a:rPr lang="en-US" sz="800" dirty="0">
                <a:latin typeface="Consolas" panose="020B0609020204030204" pitchFamily="49" charset="0"/>
              </a:rPr>
              <a:t>Date:   Sat Mar 15 16:40:33 2008 -0700</a:t>
            </a:r>
          </a:p>
          <a:p>
            <a:endParaRPr lang="en-US" sz="800" dirty="0">
              <a:latin typeface="Consolas" panose="020B0609020204030204" pitchFamily="49" charset="0"/>
            </a:endParaRPr>
          </a:p>
          <a:p>
            <a:r>
              <a:rPr lang="en-US" sz="800" dirty="0">
                <a:latin typeface="Consolas" panose="020B0609020204030204" pitchFamily="49" charset="0"/>
              </a:rPr>
              <a:t>    removed unnecessary test</a:t>
            </a:r>
          </a:p>
          <a:p>
            <a:endParaRPr lang="en-US" sz="800" dirty="0">
              <a:latin typeface="Consolas" panose="020B0609020204030204" pitchFamily="49" charset="0"/>
            </a:endParaRPr>
          </a:p>
          <a:p>
            <a:r>
              <a:rPr lang="en-US" sz="800" dirty="0">
                <a:latin typeface="Consolas" panose="020B0609020204030204" pitchFamily="49" charset="0"/>
              </a:rPr>
              <a:t>diff --</a:t>
            </a:r>
            <a:r>
              <a:rPr lang="en-US" sz="800" dirty="0" err="1">
                <a:latin typeface="Consolas" panose="020B0609020204030204" pitchFamily="49" charset="0"/>
              </a:rPr>
              <a:t>git</a:t>
            </a:r>
            <a:r>
              <a:rPr lang="en-US" sz="800" dirty="0">
                <a:latin typeface="Consolas" panose="020B0609020204030204" pitchFamily="49" charset="0"/>
              </a:rPr>
              <a:t> a/lib/</a:t>
            </a:r>
            <a:r>
              <a:rPr lang="en-US" sz="800" dirty="0" err="1">
                <a:latin typeface="Consolas" panose="020B0609020204030204" pitchFamily="49" charset="0"/>
              </a:rPr>
              <a:t>simplegit.rb</a:t>
            </a:r>
            <a:r>
              <a:rPr lang="en-US" sz="800" dirty="0">
                <a:latin typeface="Consolas" panose="020B0609020204030204" pitchFamily="49" charset="0"/>
              </a:rPr>
              <a:t> b/lib/</a:t>
            </a:r>
            <a:r>
              <a:rPr lang="en-US" sz="800" dirty="0" err="1">
                <a:latin typeface="Consolas" panose="020B0609020204030204" pitchFamily="49" charset="0"/>
              </a:rPr>
              <a:t>simplegit.rb</a:t>
            </a:r>
            <a:endParaRPr lang="en-US" sz="800" dirty="0">
              <a:latin typeface="Consolas" panose="020B0609020204030204" pitchFamily="49" charset="0"/>
            </a:endParaRPr>
          </a:p>
          <a:p>
            <a:r>
              <a:rPr lang="en-US" sz="800" dirty="0">
                <a:latin typeface="Consolas" panose="020B0609020204030204" pitchFamily="49" charset="0"/>
              </a:rPr>
              <a:t>index a0a60ae..47c6340 100644</a:t>
            </a:r>
          </a:p>
          <a:p>
            <a:r>
              <a:rPr lang="en-US" sz="800" dirty="0">
                <a:latin typeface="Consolas" panose="020B0609020204030204" pitchFamily="49" charset="0"/>
              </a:rPr>
              <a:t>--- a/lib/</a:t>
            </a:r>
            <a:r>
              <a:rPr lang="en-US" sz="800" dirty="0" err="1">
                <a:latin typeface="Consolas" panose="020B0609020204030204" pitchFamily="49" charset="0"/>
              </a:rPr>
              <a:t>simplegit.rb</a:t>
            </a:r>
            <a:endParaRPr lang="en-US" sz="800" dirty="0">
              <a:latin typeface="Consolas" panose="020B0609020204030204" pitchFamily="49" charset="0"/>
            </a:endParaRPr>
          </a:p>
          <a:p>
            <a:r>
              <a:rPr lang="en-US" sz="800" dirty="0">
                <a:latin typeface="Consolas" panose="020B0609020204030204" pitchFamily="49" charset="0"/>
              </a:rPr>
              <a:t>+++ b/lib/</a:t>
            </a:r>
            <a:r>
              <a:rPr lang="en-US" sz="800" dirty="0" err="1">
                <a:latin typeface="Consolas" panose="020B0609020204030204" pitchFamily="49" charset="0"/>
              </a:rPr>
              <a:t>simplegit.rb</a:t>
            </a:r>
            <a:endParaRPr lang="en-US" sz="800" dirty="0">
              <a:latin typeface="Consolas" panose="020B0609020204030204" pitchFamily="49" charset="0"/>
            </a:endParaRPr>
          </a:p>
          <a:p>
            <a:r>
              <a:rPr lang="en-US" sz="800" dirty="0">
                <a:latin typeface="Consolas" panose="020B0609020204030204" pitchFamily="49" charset="0"/>
              </a:rPr>
              <a:t>@@ -18,8 +18,3 @@ class </a:t>
            </a:r>
            <a:r>
              <a:rPr lang="en-US" sz="800" dirty="0" err="1">
                <a:latin typeface="Consolas" panose="020B0609020204030204" pitchFamily="49" charset="0"/>
              </a:rPr>
              <a:t>SimpleGit</a:t>
            </a:r>
            <a:endParaRPr lang="en-US" sz="800" dirty="0">
              <a:latin typeface="Consolas" panose="020B0609020204030204" pitchFamily="49" charset="0"/>
            </a:endParaRPr>
          </a:p>
          <a:p>
            <a:r>
              <a:rPr lang="en-US" sz="800" dirty="0">
                <a:latin typeface="Consolas" panose="020B0609020204030204" pitchFamily="49" charset="0"/>
              </a:rPr>
              <a:t>     end</a:t>
            </a:r>
          </a:p>
          <a:p>
            <a:endParaRPr lang="en-US" sz="800" dirty="0">
              <a:latin typeface="Consolas" panose="020B0609020204030204" pitchFamily="49" charset="0"/>
            </a:endParaRPr>
          </a:p>
          <a:p>
            <a:r>
              <a:rPr lang="en-US" sz="800" dirty="0">
                <a:latin typeface="Consolas" panose="020B0609020204030204" pitchFamily="49" charset="0"/>
              </a:rPr>
              <a:t> end</a:t>
            </a:r>
          </a:p>
          <a:p>
            <a:r>
              <a:rPr lang="en-US" sz="800" dirty="0">
                <a:latin typeface="Consolas" panose="020B0609020204030204" pitchFamily="49" charset="0"/>
              </a:rPr>
              <a:t>-</a:t>
            </a:r>
          </a:p>
          <a:p>
            <a:r>
              <a:rPr lang="en-US" sz="800" dirty="0">
                <a:latin typeface="Consolas" panose="020B0609020204030204" pitchFamily="49" charset="0"/>
              </a:rPr>
              <a:t>-if $0 == __FILE__</a:t>
            </a:r>
          </a:p>
          <a:p>
            <a:r>
              <a:rPr lang="en-US" sz="800" dirty="0">
                <a:latin typeface="Consolas" panose="020B0609020204030204" pitchFamily="49" charset="0"/>
              </a:rPr>
              <a:t>-  </a:t>
            </a:r>
            <a:r>
              <a:rPr lang="en-US" sz="800" dirty="0" err="1">
                <a:latin typeface="Consolas" panose="020B0609020204030204" pitchFamily="49" charset="0"/>
              </a:rPr>
              <a:t>git</a:t>
            </a:r>
            <a:r>
              <a:rPr lang="en-US" sz="800" dirty="0">
                <a:latin typeface="Consolas" panose="020B0609020204030204" pitchFamily="49" charset="0"/>
              </a:rPr>
              <a:t> = </a:t>
            </a:r>
            <a:r>
              <a:rPr lang="en-US" sz="800" dirty="0" err="1">
                <a:latin typeface="Consolas" panose="020B0609020204030204" pitchFamily="49" charset="0"/>
              </a:rPr>
              <a:t>SimpleGit.new</a:t>
            </a:r>
            <a:endParaRPr lang="en-US" sz="800" dirty="0">
              <a:latin typeface="Consolas" panose="020B0609020204030204" pitchFamily="49" charset="0"/>
            </a:endParaRPr>
          </a:p>
          <a:p>
            <a:r>
              <a:rPr lang="en-US" sz="800" dirty="0">
                <a:latin typeface="Consolas" panose="020B0609020204030204" pitchFamily="49" charset="0"/>
              </a:rPr>
              <a:t>-  puts </a:t>
            </a:r>
            <a:r>
              <a:rPr lang="en-US" sz="800" dirty="0" err="1">
                <a:latin typeface="Consolas" panose="020B0609020204030204" pitchFamily="49" charset="0"/>
              </a:rPr>
              <a:t>git.show</a:t>
            </a:r>
            <a:endParaRPr lang="en-US" sz="800" dirty="0">
              <a:latin typeface="Consolas" panose="020B0609020204030204" pitchFamily="49" charset="0"/>
            </a:endParaRPr>
          </a:p>
          <a:p>
            <a:r>
              <a:rPr lang="en-US" sz="800" dirty="0">
                <a:latin typeface="Consolas" panose="020B0609020204030204" pitchFamily="49" charset="0"/>
              </a:rPr>
              <a:t>-end</a:t>
            </a:r>
          </a:p>
          <a:p>
            <a:r>
              <a:rPr lang="en-US" sz="800" dirty="0">
                <a:latin typeface="Consolas" panose="020B0609020204030204" pitchFamily="49" charset="0"/>
              </a:rPr>
              <a:t>\ No newline at end of file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586122" y="1442866"/>
            <a:ext cx="3337654" cy="36625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800" dirty="0">
                <a:latin typeface="Consolas" panose="020B0609020204030204" pitchFamily="49" charset="0"/>
              </a:rPr>
              <a:t>$ </a:t>
            </a:r>
            <a:r>
              <a:rPr lang="en-US" sz="800" b="1" dirty="0" err="1">
                <a:latin typeface="Consolas" panose="020B0609020204030204" pitchFamily="49" charset="0"/>
              </a:rPr>
              <a:t>git</a:t>
            </a:r>
            <a:r>
              <a:rPr lang="en-US" sz="800" b="1" dirty="0">
                <a:latin typeface="Consolas" panose="020B0609020204030204" pitchFamily="49" charset="0"/>
              </a:rPr>
              <a:t> log --stat</a:t>
            </a:r>
          </a:p>
          <a:p>
            <a:r>
              <a:rPr lang="en-US" sz="800" dirty="0">
                <a:latin typeface="Consolas" panose="020B0609020204030204" pitchFamily="49" charset="0"/>
              </a:rPr>
              <a:t>commit ca82a6dff817ec66f44342007202690a93763949</a:t>
            </a:r>
          </a:p>
          <a:p>
            <a:r>
              <a:rPr lang="en-US" sz="800" dirty="0">
                <a:latin typeface="Consolas" panose="020B0609020204030204" pitchFamily="49" charset="0"/>
              </a:rPr>
              <a:t>Author: Scott Chacon &lt;schacon@gee-mail.com&gt;</a:t>
            </a:r>
          </a:p>
          <a:p>
            <a:r>
              <a:rPr lang="en-US" sz="800" dirty="0">
                <a:latin typeface="Consolas" panose="020B0609020204030204" pitchFamily="49" charset="0"/>
              </a:rPr>
              <a:t>Date:   Mon Mar 17 21:52:11 2008 -0700</a:t>
            </a:r>
          </a:p>
          <a:p>
            <a:endParaRPr lang="en-US" sz="800" dirty="0">
              <a:latin typeface="Consolas" panose="020B0609020204030204" pitchFamily="49" charset="0"/>
            </a:endParaRPr>
          </a:p>
          <a:p>
            <a:r>
              <a:rPr lang="en-US" sz="800" dirty="0">
                <a:latin typeface="Consolas" panose="020B0609020204030204" pitchFamily="49" charset="0"/>
              </a:rPr>
              <a:t>    changed the version number</a:t>
            </a:r>
          </a:p>
          <a:p>
            <a:endParaRPr lang="en-US" sz="800" dirty="0">
              <a:latin typeface="Consolas" panose="020B0609020204030204" pitchFamily="49" charset="0"/>
            </a:endParaRPr>
          </a:p>
          <a:p>
            <a:r>
              <a:rPr lang="en-US" sz="800" dirty="0">
                <a:latin typeface="Consolas" panose="020B0609020204030204" pitchFamily="49" charset="0"/>
              </a:rPr>
              <a:t> </a:t>
            </a:r>
            <a:r>
              <a:rPr lang="en-US" sz="800" dirty="0" err="1">
                <a:latin typeface="Consolas" panose="020B0609020204030204" pitchFamily="49" charset="0"/>
              </a:rPr>
              <a:t>Rakefile</a:t>
            </a:r>
            <a:r>
              <a:rPr lang="en-US" sz="800" dirty="0">
                <a:latin typeface="Consolas" panose="020B0609020204030204" pitchFamily="49" charset="0"/>
              </a:rPr>
              <a:t> | 2 +-</a:t>
            </a:r>
          </a:p>
          <a:p>
            <a:r>
              <a:rPr lang="en-US" sz="800" dirty="0">
                <a:latin typeface="Consolas" panose="020B0609020204030204" pitchFamily="49" charset="0"/>
              </a:rPr>
              <a:t> 1 file changed, 1 insertion(+), 1 deletion(-)</a:t>
            </a:r>
          </a:p>
          <a:p>
            <a:endParaRPr lang="en-US" sz="800" dirty="0">
              <a:latin typeface="Consolas" panose="020B0609020204030204" pitchFamily="49" charset="0"/>
            </a:endParaRPr>
          </a:p>
          <a:p>
            <a:r>
              <a:rPr lang="en-US" sz="800" dirty="0">
                <a:latin typeface="Consolas" panose="020B0609020204030204" pitchFamily="49" charset="0"/>
              </a:rPr>
              <a:t>commit 085bb3bcb608e1e8451d4b2432f8ecbe6306e7e7</a:t>
            </a:r>
          </a:p>
          <a:p>
            <a:r>
              <a:rPr lang="en-US" sz="800" dirty="0">
                <a:latin typeface="Consolas" panose="020B0609020204030204" pitchFamily="49" charset="0"/>
              </a:rPr>
              <a:t>Author: Scott Chacon &lt;schacon@gee-mail.com&gt;</a:t>
            </a:r>
          </a:p>
          <a:p>
            <a:r>
              <a:rPr lang="en-US" sz="800" dirty="0">
                <a:latin typeface="Consolas" panose="020B0609020204030204" pitchFamily="49" charset="0"/>
              </a:rPr>
              <a:t>Date:   Sat Mar 15 16:40:33 2008 -0700</a:t>
            </a:r>
          </a:p>
          <a:p>
            <a:endParaRPr lang="en-US" sz="800" dirty="0">
              <a:latin typeface="Consolas" panose="020B0609020204030204" pitchFamily="49" charset="0"/>
            </a:endParaRPr>
          </a:p>
          <a:p>
            <a:r>
              <a:rPr lang="en-US" sz="800" dirty="0">
                <a:latin typeface="Consolas" panose="020B0609020204030204" pitchFamily="49" charset="0"/>
              </a:rPr>
              <a:t>    removed unnecessary test</a:t>
            </a:r>
          </a:p>
          <a:p>
            <a:endParaRPr lang="en-US" sz="800" dirty="0">
              <a:latin typeface="Consolas" panose="020B0609020204030204" pitchFamily="49" charset="0"/>
            </a:endParaRPr>
          </a:p>
          <a:p>
            <a:r>
              <a:rPr lang="en-US" sz="800" dirty="0">
                <a:latin typeface="Consolas" panose="020B0609020204030204" pitchFamily="49" charset="0"/>
              </a:rPr>
              <a:t> lib/</a:t>
            </a:r>
            <a:r>
              <a:rPr lang="en-US" sz="800" dirty="0" err="1">
                <a:latin typeface="Consolas" panose="020B0609020204030204" pitchFamily="49" charset="0"/>
              </a:rPr>
              <a:t>simplegit.rb</a:t>
            </a:r>
            <a:r>
              <a:rPr lang="en-US" sz="800" dirty="0">
                <a:latin typeface="Consolas" panose="020B0609020204030204" pitchFamily="49" charset="0"/>
              </a:rPr>
              <a:t> | 5 -----</a:t>
            </a:r>
          </a:p>
          <a:p>
            <a:r>
              <a:rPr lang="en-US" sz="800" dirty="0">
                <a:latin typeface="Consolas" panose="020B0609020204030204" pitchFamily="49" charset="0"/>
              </a:rPr>
              <a:t> 1 file changed, 5 deletions(-)</a:t>
            </a:r>
          </a:p>
          <a:p>
            <a:endParaRPr lang="en-US" sz="800" dirty="0">
              <a:latin typeface="Consolas" panose="020B0609020204030204" pitchFamily="49" charset="0"/>
            </a:endParaRPr>
          </a:p>
          <a:p>
            <a:r>
              <a:rPr lang="en-US" sz="800" dirty="0">
                <a:latin typeface="Consolas" panose="020B0609020204030204" pitchFamily="49" charset="0"/>
              </a:rPr>
              <a:t>commit a11bef06a3f659402fe7563abf99ad00de2209e6</a:t>
            </a:r>
          </a:p>
          <a:p>
            <a:r>
              <a:rPr lang="en-US" sz="800" dirty="0">
                <a:latin typeface="Consolas" panose="020B0609020204030204" pitchFamily="49" charset="0"/>
              </a:rPr>
              <a:t>Author: Scott Chacon &lt;schacon@gee-mail.com&gt;</a:t>
            </a:r>
          </a:p>
          <a:p>
            <a:r>
              <a:rPr lang="en-US" sz="800" dirty="0">
                <a:latin typeface="Consolas" panose="020B0609020204030204" pitchFamily="49" charset="0"/>
              </a:rPr>
              <a:t>Date:   Sat Mar 15 10:31:28 2008 -0700</a:t>
            </a:r>
          </a:p>
          <a:p>
            <a:endParaRPr lang="en-US" sz="800" dirty="0">
              <a:latin typeface="Consolas" panose="020B0609020204030204" pitchFamily="49" charset="0"/>
            </a:endParaRPr>
          </a:p>
          <a:p>
            <a:r>
              <a:rPr lang="en-US" sz="800" dirty="0">
                <a:latin typeface="Consolas" panose="020B0609020204030204" pitchFamily="49" charset="0"/>
              </a:rPr>
              <a:t>    first commit</a:t>
            </a:r>
          </a:p>
          <a:p>
            <a:endParaRPr lang="en-US" sz="800" dirty="0">
              <a:latin typeface="Consolas" panose="020B0609020204030204" pitchFamily="49" charset="0"/>
            </a:endParaRPr>
          </a:p>
          <a:p>
            <a:r>
              <a:rPr lang="en-US" sz="800" dirty="0">
                <a:latin typeface="Consolas" panose="020B0609020204030204" pitchFamily="49" charset="0"/>
              </a:rPr>
              <a:t> README           |  6 ++++++</a:t>
            </a:r>
          </a:p>
          <a:p>
            <a:r>
              <a:rPr lang="en-US" sz="800" dirty="0">
                <a:latin typeface="Consolas" panose="020B0609020204030204" pitchFamily="49" charset="0"/>
              </a:rPr>
              <a:t> </a:t>
            </a:r>
            <a:r>
              <a:rPr lang="en-US" sz="800" dirty="0" err="1">
                <a:latin typeface="Consolas" panose="020B0609020204030204" pitchFamily="49" charset="0"/>
              </a:rPr>
              <a:t>Rakefile</a:t>
            </a:r>
            <a:r>
              <a:rPr lang="en-US" sz="800" dirty="0">
                <a:latin typeface="Consolas" panose="020B0609020204030204" pitchFamily="49" charset="0"/>
              </a:rPr>
              <a:t>         | 23 +++++++++++++++++++++++</a:t>
            </a:r>
          </a:p>
          <a:p>
            <a:r>
              <a:rPr lang="en-US" sz="800" dirty="0">
                <a:latin typeface="Consolas" panose="020B0609020204030204" pitchFamily="49" charset="0"/>
              </a:rPr>
              <a:t> lib/</a:t>
            </a:r>
            <a:r>
              <a:rPr lang="en-US" sz="800" dirty="0" err="1">
                <a:latin typeface="Consolas" panose="020B0609020204030204" pitchFamily="49" charset="0"/>
              </a:rPr>
              <a:t>simplegit.rb</a:t>
            </a:r>
            <a:r>
              <a:rPr lang="en-US" sz="800" dirty="0">
                <a:latin typeface="Consolas" panose="020B0609020204030204" pitchFamily="49" charset="0"/>
              </a:rPr>
              <a:t> | 25 +++++++++++++++++++++++++</a:t>
            </a:r>
          </a:p>
          <a:p>
            <a:r>
              <a:rPr lang="en-US" sz="800" dirty="0">
                <a:latin typeface="Consolas" panose="020B0609020204030204" pitchFamily="49" charset="0"/>
              </a:rPr>
              <a:t> 3 files changed, 54 insertions(+)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78892" y="3780805"/>
            <a:ext cx="3845052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800" dirty="0">
                <a:latin typeface="Consolas" panose="020B0609020204030204" pitchFamily="49" charset="0"/>
              </a:rPr>
              <a:t>$ </a:t>
            </a:r>
            <a:r>
              <a:rPr lang="en-US" sz="800" b="1" dirty="0" err="1">
                <a:latin typeface="Consolas" panose="020B0609020204030204" pitchFamily="49" charset="0"/>
              </a:rPr>
              <a:t>git</a:t>
            </a:r>
            <a:r>
              <a:rPr lang="en-US" sz="800" b="1" dirty="0">
                <a:latin typeface="Consolas" panose="020B0609020204030204" pitchFamily="49" charset="0"/>
              </a:rPr>
              <a:t> log --pretty=</a:t>
            </a:r>
            <a:r>
              <a:rPr lang="en-US" sz="800" b="1" dirty="0" err="1">
                <a:latin typeface="Consolas" panose="020B0609020204030204" pitchFamily="49" charset="0"/>
              </a:rPr>
              <a:t>oneline</a:t>
            </a:r>
            <a:endParaRPr lang="en-US" sz="800" b="1" dirty="0">
              <a:latin typeface="Consolas" panose="020B0609020204030204" pitchFamily="49" charset="0"/>
            </a:endParaRPr>
          </a:p>
          <a:p>
            <a:r>
              <a:rPr lang="en-US" sz="800" dirty="0">
                <a:latin typeface="Consolas" panose="020B0609020204030204" pitchFamily="49" charset="0"/>
              </a:rPr>
              <a:t>ca82a6dff817ec66f44342007202690a93763949 changed the version number</a:t>
            </a:r>
          </a:p>
          <a:p>
            <a:r>
              <a:rPr lang="en-US" sz="800" dirty="0">
                <a:latin typeface="Consolas" panose="020B0609020204030204" pitchFamily="49" charset="0"/>
              </a:rPr>
              <a:t>085bb3bcb608e1e8451d4b2432f8ecbe6306e7e7 removed unnecessary test</a:t>
            </a:r>
          </a:p>
          <a:p>
            <a:r>
              <a:rPr lang="en-US" sz="800" dirty="0">
                <a:latin typeface="Consolas" panose="020B0609020204030204" pitchFamily="49" charset="0"/>
              </a:rPr>
              <a:t>a11bef06a3f659402fe7563abf99ad00de2209e6 first commit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78892" y="4537093"/>
            <a:ext cx="3845052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800" dirty="0">
                <a:latin typeface="Consolas" panose="020B0609020204030204" pitchFamily="49" charset="0"/>
              </a:rPr>
              <a:t>$ </a:t>
            </a:r>
            <a:r>
              <a:rPr lang="en-US" sz="800" b="1" dirty="0" err="1">
                <a:latin typeface="Consolas" panose="020B0609020204030204" pitchFamily="49" charset="0"/>
              </a:rPr>
              <a:t>git</a:t>
            </a:r>
            <a:r>
              <a:rPr lang="en-US" sz="800" b="1" dirty="0">
                <a:latin typeface="Consolas" panose="020B0609020204030204" pitchFamily="49" charset="0"/>
              </a:rPr>
              <a:t> log --pretty=format:"%h - %an, %</a:t>
            </a:r>
            <a:r>
              <a:rPr lang="en-US" sz="800" b="1" dirty="0" err="1">
                <a:latin typeface="Consolas" panose="020B0609020204030204" pitchFamily="49" charset="0"/>
              </a:rPr>
              <a:t>ar</a:t>
            </a:r>
            <a:r>
              <a:rPr lang="en-US" sz="800" b="1" dirty="0">
                <a:latin typeface="Consolas" panose="020B0609020204030204" pitchFamily="49" charset="0"/>
              </a:rPr>
              <a:t> : %s"</a:t>
            </a:r>
          </a:p>
          <a:p>
            <a:r>
              <a:rPr lang="en-US" sz="800" dirty="0">
                <a:latin typeface="Consolas" panose="020B0609020204030204" pitchFamily="49" charset="0"/>
              </a:rPr>
              <a:t>ca82a6d - Scott Chacon, 6 years ago : changed the version number</a:t>
            </a:r>
          </a:p>
          <a:p>
            <a:r>
              <a:rPr lang="en-US" sz="800" dirty="0">
                <a:latin typeface="Consolas" panose="020B0609020204030204" pitchFamily="49" charset="0"/>
              </a:rPr>
              <a:t>085bb3b - Scott Chacon, 6 years ago : removed unnecessary test</a:t>
            </a:r>
          </a:p>
          <a:p>
            <a:r>
              <a:rPr lang="en-US" sz="800" dirty="0">
                <a:latin typeface="Consolas" panose="020B0609020204030204" pitchFamily="49" charset="0"/>
              </a:rPr>
              <a:t>a11bef0 - Scott Chacon, 6 years ago : first commit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78892" y="5170269"/>
            <a:ext cx="3845052" cy="14465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800" dirty="0">
                <a:latin typeface="Consolas" panose="020B0609020204030204" pitchFamily="49" charset="0"/>
              </a:rPr>
              <a:t>$ </a:t>
            </a:r>
            <a:r>
              <a:rPr lang="en-US" sz="800" b="1" dirty="0" err="1">
                <a:latin typeface="Consolas" panose="020B0609020204030204" pitchFamily="49" charset="0"/>
              </a:rPr>
              <a:t>git</a:t>
            </a:r>
            <a:r>
              <a:rPr lang="en-US" sz="800" b="1" dirty="0">
                <a:latin typeface="Consolas" panose="020B0609020204030204" pitchFamily="49" charset="0"/>
              </a:rPr>
              <a:t> log --pretty=format:"%h %s" --graph</a:t>
            </a:r>
          </a:p>
          <a:p>
            <a:r>
              <a:rPr lang="en-US" sz="800" dirty="0">
                <a:latin typeface="Consolas" panose="020B0609020204030204" pitchFamily="49" charset="0"/>
              </a:rPr>
              <a:t>* 2d3acf9 ignore errors from SIGCHLD on trap</a:t>
            </a:r>
          </a:p>
          <a:p>
            <a:r>
              <a:rPr lang="en-US" sz="800" dirty="0">
                <a:latin typeface="Consolas" panose="020B0609020204030204" pitchFamily="49" charset="0"/>
              </a:rPr>
              <a:t>*  5e3ee11 Merge branch 'master' of git://github.com/dustin/grit</a:t>
            </a:r>
          </a:p>
          <a:p>
            <a:r>
              <a:rPr lang="en-US" sz="800" dirty="0">
                <a:latin typeface="Consolas" panose="020B0609020204030204" pitchFamily="49" charset="0"/>
              </a:rPr>
              <a:t>|\</a:t>
            </a:r>
          </a:p>
          <a:p>
            <a:r>
              <a:rPr lang="en-US" sz="800" dirty="0">
                <a:latin typeface="Consolas" panose="020B0609020204030204" pitchFamily="49" charset="0"/>
              </a:rPr>
              <a:t>| * 420eac9 Added a method for getting the current branch.</a:t>
            </a:r>
          </a:p>
          <a:p>
            <a:r>
              <a:rPr lang="en-US" sz="800" dirty="0">
                <a:latin typeface="Consolas" panose="020B0609020204030204" pitchFamily="49" charset="0"/>
              </a:rPr>
              <a:t>* | 30e367c timeout code and tests</a:t>
            </a:r>
          </a:p>
          <a:p>
            <a:r>
              <a:rPr lang="en-US" sz="800" dirty="0">
                <a:latin typeface="Consolas" panose="020B0609020204030204" pitchFamily="49" charset="0"/>
              </a:rPr>
              <a:t>* | 5a09431 add timeout protection to grit</a:t>
            </a:r>
          </a:p>
          <a:p>
            <a:r>
              <a:rPr lang="en-US" sz="800" dirty="0">
                <a:latin typeface="Consolas" panose="020B0609020204030204" pitchFamily="49" charset="0"/>
              </a:rPr>
              <a:t>* | e1193f8 support for heads with slashes in them</a:t>
            </a:r>
          </a:p>
          <a:p>
            <a:r>
              <a:rPr lang="en-US" sz="800" dirty="0">
                <a:latin typeface="Consolas" panose="020B0609020204030204" pitchFamily="49" charset="0"/>
              </a:rPr>
              <a:t>|/</a:t>
            </a:r>
          </a:p>
          <a:p>
            <a:r>
              <a:rPr lang="en-US" sz="800" dirty="0">
                <a:latin typeface="Consolas" panose="020B0609020204030204" pitchFamily="49" charset="0"/>
              </a:rPr>
              <a:t>* d6016bc require time for </a:t>
            </a:r>
            <a:r>
              <a:rPr lang="en-US" sz="800" dirty="0" err="1">
                <a:latin typeface="Consolas" panose="020B0609020204030204" pitchFamily="49" charset="0"/>
              </a:rPr>
              <a:t>xmlschema</a:t>
            </a:r>
            <a:endParaRPr lang="en-US" sz="800" dirty="0">
              <a:latin typeface="Consolas" panose="020B0609020204030204" pitchFamily="49" charset="0"/>
            </a:endParaRPr>
          </a:p>
          <a:p>
            <a:r>
              <a:rPr lang="en-US" sz="800" dirty="0">
                <a:latin typeface="Consolas" panose="020B0609020204030204" pitchFamily="49" charset="0"/>
              </a:rPr>
              <a:t>*  11d191e Merge branch '</a:t>
            </a:r>
            <a:r>
              <a:rPr lang="en-US" sz="800" dirty="0" err="1">
                <a:latin typeface="Consolas" panose="020B0609020204030204" pitchFamily="49" charset="0"/>
              </a:rPr>
              <a:t>defunkt</a:t>
            </a:r>
            <a:r>
              <a:rPr lang="en-US" sz="800" dirty="0">
                <a:latin typeface="Consolas" panose="020B0609020204030204" pitchFamily="49" charset="0"/>
              </a:rPr>
              <a:t>' into local</a:t>
            </a:r>
          </a:p>
        </p:txBody>
      </p:sp>
    </p:spTree>
    <p:extLst>
      <p:ext uri="{BB962C8B-B14F-4D97-AF65-F5344CB8AC3E}">
        <p14:creationId xmlns:p14="http://schemas.microsoft.com/office/powerpoint/2010/main" val="204289958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85576" cy="1325563"/>
          </a:xfrm>
        </p:spPr>
        <p:txBody>
          <a:bodyPr>
            <a:normAutofit/>
          </a:bodyPr>
          <a:lstStyle/>
          <a:p>
            <a:r>
              <a:rPr lang="en-US" dirty="0"/>
              <a:t>View the history of validations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56</a:t>
            </a:fld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0" y="6616819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800" dirty="0"/>
              <a:t>https://git-scm.com/book/en/v2/Git-Basics-Viewing-the-Commit-History</a:t>
            </a:r>
          </a:p>
        </p:txBody>
      </p:sp>
      <p:sp>
        <p:nvSpPr>
          <p:cNvPr id="5" name="Rectangle 4"/>
          <p:cNvSpPr/>
          <p:nvPr/>
        </p:nvSpPr>
        <p:spPr>
          <a:xfrm>
            <a:off x="229829" y="1721242"/>
            <a:ext cx="3611973" cy="304698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41338" indent="-541338" defTabSz="712788"/>
            <a:r>
              <a:rPr lang="fr-FR" sz="1200" b="1" dirty="0"/>
              <a:t>Option 	Description of </a:t>
            </a:r>
            <a:r>
              <a:rPr lang="fr-FR" sz="1200" b="1" dirty="0" err="1"/>
              <a:t>formatting</a:t>
            </a:r>
            <a:endParaRPr lang="fr-FR" sz="1200" b="1" dirty="0"/>
          </a:p>
          <a:p>
            <a:pPr marL="541338" indent="-541338" defTabSz="712788"/>
            <a:r>
              <a:rPr lang="fr-FR" sz="1200" dirty="0"/>
              <a:t>%H 	Commit checksum</a:t>
            </a:r>
          </a:p>
          <a:p>
            <a:pPr marL="541338" indent="-541338" defTabSz="712788"/>
            <a:r>
              <a:rPr lang="fr-FR" sz="1200" dirty="0"/>
              <a:t>%h 	</a:t>
            </a:r>
            <a:r>
              <a:rPr lang="fr-FR" sz="1200" dirty="0" err="1"/>
              <a:t>Abbreviated</a:t>
            </a:r>
            <a:r>
              <a:rPr lang="fr-FR" sz="1200" dirty="0"/>
              <a:t> commit checksum</a:t>
            </a:r>
          </a:p>
          <a:p>
            <a:pPr marL="541338" indent="-541338" defTabSz="712788"/>
            <a:r>
              <a:rPr lang="fr-FR" sz="1200" dirty="0"/>
              <a:t>%T 	</a:t>
            </a:r>
            <a:r>
              <a:rPr lang="fr-FR" sz="1200" dirty="0" err="1"/>
              <a:t>Tree</a:t>
            </a:r>
            <a:r>
              <a:rPr lang="fr-FR" sz="1200" dirty="0"/>
              <a:t> checksum</a:t>
            </a:r>
          </a:p>
          <a:p>
            <a:pPr marL="541338" indent="-541338" defTabSz="712788"/>
            <a:r>
              <a:rPr lang="fr-FR" sz="1200" dirty="0"/>
              <a:t>%t 	</a:t>
            </a:r>
            <a:r>
              <a:rPr lang="fr-FR" sz="1200" dirty="0" err="1"/>
              <a:t>Tree</a:t>
            </a:r>
            <a:r>
              <a:rPr lang="fr-FR" sz="1200" dirty="0"/>
              <a:t> </a:t>
            </a:r>
            <a:r>
              <a:rPr lang="fr-FR" sz="1200" dirty="0" err="1"/>
              <a:t>abbreviated</a:t>
            </a:r>
            <a:r>
              <a:rPr lang="fr-FR" sz="1200" dirty="0"/>
              <a:t> checksum</a:t>
            </a:r>
          </a:p>
          <a:p>
            <a:pPr marL="541338" indent="-541338" defTabSz="712788"/>
            <a:r>
              <a:rPr lang="fr-FR" sz="1200" dirty="0"/>
              <a:t>%P 	Parent checksums</a:t>
            </a:r>
          </a:p>
          <a:p>
            <a:pPr marL="541338" indent="-541338" defTabSz="712788"/>
            <a:r>
              <a:rPr lang="fr-FR" sz="1200" dirty="0"/>
              <a:t>%p 	</a:t>
            </a:r>
            <a:r>
              <a:rPr lang="fr-FR" sz="1200" dirty="0" err="1"/>
              <a:t>Abbreviated</a:t>
            </a:r>
            <a:r>
              <a:rPr lang="fr-FR" sz="1200" dirty="0"/>
              <a:t> parent checksums</a:t>
            </a:r>
          </a:p>
          <a:p>
            <a:pPr marL="541338" indent="-541338" defTabSz="712788"/>
            <a:r>
              <a:rPr lang="fr-FR" sz="1200" dirty="0"/>
              <a:t>%an 	</a:t>
            </a:r>
            <a:r>
              <a:rPr lang="fr-FR" sz="1200" dirty="0" err="1"/>
              <a:t>Author's</a:t>
            </a:r>
            <a:r>
              <a:rPr lang="fr-FR" sz="1200" dirty="0"/>
              <a:t> </a:t>
            </a:r>
            <a:r>
              <a:rPr lang="fr-FR" sz="1200" dirty="0" err="1"/>
              <a:t>name</a:t>
            </a:r>
            <a:endParaRPr lang="fr-FR" sz="1200" dirty="0"/>
          </a:p>
          <a:p>
            <a:pPr marL="541338" indent="-541338" defTabSz="712788"/>
            <a:r>
              <a:rPr lang="fr-FR" sz="1200" dirty="0"/>
              <a:t>%</a:t>
            </a:r>
            <a:r>
              <a:rPr lang="fr-FR" sz="1200" dirty="0" err="1"/>
              <a:t>ae</a:t>
            </a:r>
            <a:r>
              <a:rPr lang="fr-FR" sz="1200" dirty="0"/>
              <a:t> 	</a:t>
            </a:r>
            <a:r>
              <a:rPr lang="fr-FR" sz="1200" dirty="0" err="1"/>
              <a:t>Author's</a:t>
            </a:r>
            <a:r>
              <a:rPr lang="fr-FR" sz="1200" dirty="0"/>
              <a:t> e-mail</a:t>
            </a:r>
          </a:p>
          <a:p>
            <a:pPr marL="541338" indent="-541338" defTabSz="712788"/>
            <a:r>
              <a:rPr lang="fr-FR" sz="1200" dirty="0"/>
              <a:t>%ad 	</a:t>
            </a:r>
            <a:r>
              <a:rPr lang="fr-FR" sz="1200" dirty="0" err="1"/>
              <a:t>Author's</a:t>
            </a:r>
            <a:r>
              <a:rPr lang="fr-FR" sz="1200" dirty="0"/>
              <a:t> date (format of -date= &lt;option&gt;)</a:t>
            </a:r>
          </a:p>
          <a:p>
            <a:pPr marL="541338" indent="-541338" defTabSz="712788"/>
            <a:r>
              <a:rPr lang="fr-FR" sz="1200" dirty="0"/>
              <a:t>%</a:t>
            </a:r>
            <a:r>
              <a:rPr lang="fr-FR" sz="1200" dirty="0" err="1"/>
              <a:t>ar</a:t>
            </a:r>
            <a:r>
              <a:rPr lang="fr-FR" sz="1200" dirty="0"/>
              <a:t> 	</a:t>
            </a:r>
            <a:r>
              <a:rPr lang="fr-FR" sz="1200" dirty="0" err="1"/>
              <a:t>Author's</a:t>
            </a:r>
            <a:r>
              <a:rPr lang="fr-FR" sz="1200" dirty="0"/>
              <a:t> relative date</a:t>
            </a:r>
          </a:p>
          <a:p>
            <a:pPr marL="541338" indent="-541338" defTabSz="712788"/>
            <a:r>
              <a:rPr lang="fr-FR" sz="1200" dirty="0"/>
              <a:t>%</a:t>
            </a:r>
            <a:r>
              <a:rPr lang="fr-FR" sz="1200" dirty="0" err="1"/>
              <a:t>cn</a:t>
            </a:r>
            <a:r>
              <a:rPr lang="fr-FR" sz="1200" dirty="0"/>
              <a:t> 	</a:t>
            </a:r>
            <a:r>
              <a:rPr lang="fr-FR" sz="1200" dirty="0" err="1"/>
              <a:t>Validator</a:t>
            </a:r>
            <a:r>
              <a:rPr lang="fr-FR" sz="1200" dirty="0"/>
              <a:t> </a:t>
            </a:r>
            <a:r>
              <a:rPr lang="fr-FR" sz="1200" dirty="0" err="1"/>
              <a:t>name</a:t>
            </a:r>
            <a:endParaRPr lang="fr-FR" sz="1200" dirty="0"/>
          </a:p>
          <a:p>
            <a:pPr marL="541338" indent="-541338" defTabSz="712788"/>
            <a:r>
              <a:rPr lang="fr-FR" sz="1200" dirty="0"/>
              <a:t>%ce 	</a:t>
            </a:r>
            <a:r>
              <a:rPr lang="fr-FR" sz="1200" dirty="0" err="1"/>
              <a:t>Validator's</a:t>
            </a:r>
            <a:r>
              <a:rPr lang="fr-FR" sz="1200" dirty="0"/>
              <a:t> e-mail</a:t>
            </a:r>
          </a:p>
          <a:p>
            <a:pPr marL="541338" indent="-541338" defTabSz="712788"/>
            <a:r>
              <a:rPr lang="fr-FR" sz="1200" dirty="0"/>
              <a:t>%cd 	</a:t>
            </a:r>
            <a:r>
              <a:rPr lang="fr-FR" sz="1200" dirty="0" err="1"/>
              <a:t>Validator</a:t>
            </a:r>
            <a:r>
              <a:rPr lang="fr-FR" sz="1200" dirty="0"/>
              <a:t> date</a:t>
            </a:r>
          </a:p>
          <a:p>
            <a:pPr marL="541338" indent="-541338" defTabSz="712788"/>
            <a:r>
              <a:rPr lang="fr-FR" sz="1200" dirty="0"/>
              <a:t>%</a:t>
            </a:r>
            <a:r>
              <a:rPr lang="fr-FR" sz="1200" dirty="0" err="1"/>
              <a:t>cr</a:t>
            </a:r>
            <a:r>
              <a:rPr lang="fr-FR" sz="1200" dirty="0"/>
              <a:t> 	</a:t>
            </a:r>
            <a:r>
              <a:rPr lang="fr-FR" sz="1200" dirty="0" err="1"/>
              <a:t>Validator</a:t>
            </a:r>
            <a:r>
              <a:rPr lang="fr-FR" sz="1200" dirty="0"/>
              <a:t> relative date</a:t>
            </a:r>
          </a:p>
          <a:p>
            <a:pPr marL="541338" indent="-541338" defTabSz="712788"/>
            <a:r>
              <a:rPr lang="fr-FR" sz="1200" dirty="0"/>
              <a:t>%s 	</a:t>
            </a:r>
            <a:r>
              <a:rPr lang="fr-FR" sz="1200" dirty="0" err="1"/>
              <a:t>Subject</a:t>
            </a:r>
            <a:endParaRPr lang="fr-FR" sz="1200" dirty="0"/>
          </a:p>
        </p:txBody>
      </p:sp>
      <p:sp>
        <p:nvSpPr>
          <p:cNvPr id="14" name="Rectangle 13"/>
          <p:cNvSpPr/>
          <p:nvPr/>
        </p:nvSpPr>
        <p:spPr>
          <a:xfrm>
            <a:off x="4009667" y="1721242"/>
            <a:ext cx="4119337" cy="415498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1162050" indent="-1162050" defTabSz="987425"/>
            <a:r>
              <a:rPr lang="en-US" sz="1200" dirty="0"/>
              <a:t>Option 	Description</a:t>
            </a:r>
          </a:p>
          <a:p>
            <a:pPr marL="1162050" indent="-1162050" defTabSz="987425"/>
            <a:r>
              <a:rPr lang="en-US" sz="1200" dirty="0"/>
              <a:t>-p 	Displays the patch applied by each commit--stat Displays the statistics of each file for each commit</a:t>
            </a:r>
          </a:p>
          <a:p>
            <a:pPr marL="1162050" indent="-1162050" defTabSz="987425"/>
            <a:r>
              <a:rPr lang="en-US" sz="1200" dirty="0"/>
              <a:t>--</a:t>
            </a:r>
            <a:r>
              <a:rPr lang="en-US" sz="1200" dirty="0" err="1"/>
              <a:t>shortstat</a:t>
            </a:r>
            <a:r>
              <a:rPr lang="en-US" sz="1200" dirty="0"/>
              <a:t> 	Displays only modified/inserted/deleted lines from the -stat option</a:t>
            </a:r>
          </a:p>
          <a:p>
            <a:pPr marL="1162050" indent="-1162050" defTabSz="987425"/>
            <a:r>
              <a:rPr lang="en-US" sz="1200" dirty="0"/>
              <a:t>--name-only 	Displays the list of files modified after the commit information</a:t>
            </a:r>
          </a:p>
          <a:p>
            <a:pPr marL="1162050" indent="-1162050" defTabSz="987425"/>
            <a:r>
              <a:rPr lang="en-US" sz="1200" dirty="0"/>
              <a:t>--name-status 	Displays list of affected files with add/change/delete information</a:t>
            </a:r>
          </a:p>
          <a:p>
            <a:pPr marL="1162050" indent="-1162050" defTabSz="987425"/>
            <a:r>
              <a:rPr lang="en-US" sz="1200" dirty="0"/>
              <a:t>--abbrev-commit 	Displays only the first few characters of the SHA-1 checksum</a:t>
            </a:r>
          </a:p>
          <a:p>
            <a:pPr marL="1162050" indent="-1162050" defTabSz="987425"/>
            <a:r>
              <a:rPr lang="en-US" sz="1200" dirty="0"/>
              <a:t>--relative-date 	Displays the date in relative format (e.g. "2 weeks ago") instead of the full date format</a:t>
            </a:r>
          </a:p>
          <a:p>
            <a:pPr marL="1162050" indent="-1162050" defTabSz="987425"/>
            <a:r>
              <a:rPr lang="en-US" sz="1200" dirty="0"/>
              <a:t>--graph 	Displays in ASCII characters the graph of branches and merges opposite the history</a:t>
            </a:r>
          </a:p>
          <a:p>
            <a:pPr marL="1162050" indent="-1162050" defTabSz="987425"/>
            <a:r>
              <a:rPr lang="en-US" sz="1200" dirty="0"/>
              <a:t>--pretty 	Displays commits in an alternative format. Formats include </a:t>
            </a:r>
            <a:r>
              <a:rPr lang="en-US" sz="1200" dirty="0" err="1"/>
              <a:t>oneline</a:t>
            </a:r>
            <a:r>
              <a:rPr lang="en-US" sz="1200" dirty="0"/>
              <a:t>, short, full, fuller, and format (where you can specify your own format)</a:t>
            </a:r>
          </a:p>
          <a:p>
            <a:pPr marL="1162050" indent="-1162050" defTabSz="987425"/>
            <a:r>
              <a:rPr lang="en-US" sz="1200" dirty="0"/>
              <a:t>--</a:t>
            </a:r>
            <a:r>
              <a:rPr lang="en-US" sz="1200" dirty="0" err="1"/>
              <a:t>oneline</a:t>
            </a:r>
            <a:r>
              <a:rPr lang="en-US" sz="1200" dirty="0"/>
              <a:t> 	Convenience option corresponding to --pretty=</a:t>
            </a:r>
            <a:r>
              <a:rPr lang="en-US" sz="1200" dirty="0" err="1"/>
              <a:t>oneline</a:t>
            </a:r>
            <a:r>
              <a:rPr lang="en-US" sz="1200" dirty="0"/>
              <a:t> --abbrev-commit</a:t>
            </a:r>
            <a:endParaRPr lang="fr-FR" sz="1200" dirty="0"/>
          </a:p>
        </p:txBody>
      </p:sp>
      <p:sp>
        <p:nvSpPr>
          <p:cNvPr id="17" name="Rectangle 16"/>
          <p:cNvSpPr/>
          <p:nvPr/>
        </p:nvSpPr>
        <p:spPr>
          <a:xfrm>
            <a:off x="8296869" y="1721242"/>
            <a:ext cx="3731480" cy="304698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1162050" indent="-1162050" defTabSz="987425"/>
            <a:r>
              <a:rPr lang="en-US" sz="1200" dirty="0"/>
              <a:t>Option Description</a:t>
            </a:r>
          </a:p>
          <a:p>
            <a:pPr marL="1162050" indent="-1162050" defTabSz="987425"/>
            <a:r>
              <a:rPr lang="en-US" sz="1200" dirty="0"/>
              <a:t>-(n) 	Displays only the last n commits</a:t>
            </a:r>
          </a:p>
          <a:p>
            <a:pPr marL="1162050" indent="-1162050" defTabSz="987425"/>
            <a:r>
              <a:rPr lang="en-US" sz="1200" dirty="0"/>
              <a:t>--since, --after 	Limit the display to commits made after the specified date</a:t>
            </a:r>
          </a:p>
          <a:p>
            <a:pPr marL="1162050" indent="-1162050" defTabSz="987425"/>
            <a:r>
              <a:rPr lang="en-US" sz="1200" dirty="0"/>
              <a:t>--until, --before 	Limit the display to commits made before the specified date</a:t>
            </a:r>
          </a:p>
          <a:p>
            <a:pPr marL="1162050" indent="-1162050" defTabSz="987425"/>
            <a:r>
              <a:rPr lang="en-US" sz="1200" dirty="0"/>
              <a:t>--author 	Show only commits whose author field matches the string passed as argument</a:t>
            </a:r>
          </a:p>
          <a:p>
            <a:pPr marL="1162050" indent="-1162050" defTabSz="987425"/>
            <a:r>
              <a:rPr lang="en-US" sz="1200" dirty="0"/>
              <a:t>--committer 	Show only commits whose validator field matches the string passed as argument</a:t>
            </a:r>
          </a:p>
          <a:p>
            <a:pPr marL="1162050" indent="-1162050" defTabSz="987425"/>
            <a:r>
              <a:rPr lang="en-US" sz="1200" dirty="0"/>
              <a:t>--grep 	Show only commits whose validation message contains the string</a:t>
            </a:r>
          </a:p>
          <a:p>
            <a:pPr marL="1162050" indent="-1162050" defTabSz="987425"/>
            <a:r>
              <a:rPr lang="en-US" sz="1200" dirty="0"/>
              <a:t>-S 	Show only commits whose add or remove contains the string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9829" y="1476150"/>
            <a:ext cx="27494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Table 1. Useful options for git log --pretty=format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09667" y="1476150"/>
            <a:ext cx="18678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Table 2. Common git log options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296869" y="1476150"/>
            <a:ext cx="23631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Table 3. Options for limiting git log output</a:t>
            </a:r>
          </a:p>
        </p:txBody>
      </p:sp>
    </p:spTree>
    <p:extLst>
      <p:ext uri="{BB962C8B-B14F-4D97-AF65-F5344CB8AC3E}">
        <p14:creationId xmlns:p14="http://schemas.microsoft.com/office/powerpoint/2010/main" val="265685768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Cancel actions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57</a:t>
            </a:fld>
            <a:endParaRPr lang="fr-FR"/>
          </a:p>
        </p:txBody>
      </p:sp>
      <p:sp>
        <p:nvSpPr>
          <p:cNvPr id="6" name="TextBox 5"/>
          <p:cNvSpPr txBox="1"/>
          <p:nvPr/>
        </p:nvSpPr>
        <p:spPr>
          <a:xfrm>
            <a:off x="6464808" y="1562577"/>
            <a:ext cx="5623560" cy="369332"/>
          </a:xfrm>
          <a:prstGeom prst="wedgeRectCallout">
            <a:avLst>
              <a:gd name="adj1" fmla="val -56086"/>
              <a:gd name="adj2" fmla="val -21758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allows to </a:t>
            </a:r>
            <a:r>
              <a:rPr lang="en-US" b="1" dirty="0"/>
              <a:t>replace </a:t>
            </a:r>
            <a:r>
              <a:rPr lang="en-US" dirty="0"/>
              <a:t>the last commit with a new one.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17220" y="1424078"/>
            <a:ext cx="5317236" cy="964710"/>
            <a:chOff x="617220" y="1424078"/>
            <a:chExt cx="5317236" cy="964710"/>
          </a:xfrm>
        </p:grpSpPr>
        <p:sp>
          <p:nvSpPr>
            <p:cNvPr id="5" name="Rectangle 4"/>
            <p:cNvSpPr/>
            <p:nvPr/>
          </p:nvSpPr>
          <p:spPr>
            <a:xfrm>
              <a:off x="617220" y="1424078"/>
              <a:ext cx="5317236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$ </a:t>
              </a:r>
              <a:r>
                <a:rPr lang="en-US" sz="1200" dirty="0" err="1">
                  <a:latin typeface="Consolas" panose="020B0609020204030204" pitchFamily="49" charset="0"/>
                </a:rPr>
                <a:t>git</a:t>
              </a:r>
              <a:r>
                <a:rPr lang="en-US" sz="1200" dirty="0">
                  <a:latin typeface="Consolas" panose="020B0609020204030204" pitchFamily="49" charset="0"/>
                </a:rPr>
                <a:t> commit --amend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617220" y="1742457"/>
              <a:ext cx="5317236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fr-FR" sz="1200" dirty="0">
                  <a:latin typeface="Consolas" panose="020B0609020204030204" pitchFamily="49" charset="0"/>
                </a:rPr>
                <a:t>$ git commit -m 'validation initiale'</a:t>
              </a:r>
            </a:p>
            <a:p>
              <a:r>
                <a:rPr lang="fr-FR" sz="1200" dirty="0">
                  <a:latin typeface="Consolas" panose="020B0609020204030204" pitchFamily="49" charset="0"/>
                </a:rPr>
                <a:t>$ git </a:t>
              </a:r>
              <a:r>
                <a:rPr lang="fr-FR" sz="1200" dirty="0" err="1">
                  <a:latin typeface="Consolas" panose="020B0609020204030204" pitchFamily="49" charset="0"/>
                </a:rPr>
                <a:t>add</a:t>
              </a:r>
              <a:r>
                <a:rPr lang="fr-FR" sz="1200" dirty="0">
                  <a:latin typeface="Consolas" panose="020B0609020204030204" pitchFamily="49" charset="0"/>
                </a:rPr>
                <a:t> </a:t>
              </a:r>
              <a:r>
                <a:rPr lang="fr-FR" sz="1200" dirty="0" err="1">
                  <a:latin typeface="Consolas" panose="020B0609020204030204" pitchFamily="49" charset="0"/>
                </a:rPr>
                <a:t>fichier_oublie</a:t>
              </a:r>
              <a:endParaRPr lang="fr-FR" sz="1200" dirty="0">
                <a:latin typeface="Consolas" panose="020B0609020204030204" pitchFamily="49" charset="0"/>
              </a:endParaRPr>
            </a:p>
            <a:p>
              <a:r>
                <a:rPr lang="fr-FR" sz="1200" dirty="0">
                  <a:latin typeface="Consolas" panose="020B0609020204030204" pitchFamily="49" charset="0"/>
                </a:rPr>
                <a:t>$ git commit --</a:t>
              </a:r>
              <a:r>
                <a:rPr lang="fr-FR" sz="1200" dirty="0" err="1">
                  <a:latin typeface="Consolas" panose="020B0609020204030204" pitchFamily="49" charset="0"/>
                </a:rPr>
                <a:t>amend</a:t>
              </a:r>
              <a:endParaRPr lang="en-US" sz="1200" dirty="0">
                <a:latin typeface="Consolas" panose="020B0609020204030204" pitchFamily="49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617220" y="2567328"/>
            <a:ext cx="6559296" cy="16004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</a:rPr>
              <a:t>$ </a:t>
            </a:r>
            <a:r>
              <a:rPr lang="en-US" sz="1400" dirty="0" err="1">
                <a:latin typeface="Consolas" panose="020B0609020204030204" pitchFamily="49" charset="0"/>
              </a:rPr>
              <a:t>git</a:t>
            </a:r>
            <a:r>
              <a:rPr lang="en-US" sz="1400" dirty="0">
                <a:latin typeface="Consolas" panose="020B0609020204030204" pitchFamily="49" charset="0"/>
              </a:rPr>
              <a:t> add index.html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$ </a:t>
            </a:r>
            <a:r>
              <a:rPr lang="en-US" sz="1400" dirty="0" err="1">
                <a:latin typeface="Consolas" panose="020B0609020204030204" pitchFamily="49" charset="0"/>
              </a:rPr>
              <a:t>git</a:t>
            </a:r>
            <a:r>
              <a:rPr lang="en-US" sz="1400" dirty="0">
                <a:latin typeface="Consolas" panose="020B0609020204030204" pitchFamily="49" charset="0"/>
              </a:rPr>
              <a:t> status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On branch master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Changes to be committed: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(use "</a:t>
            </a:r>
            <a:r>
              <a:rPr lang="en-US" sz="1400" dirty="0" err="1">
                <a:latin typeface="Consolas" panose="020B0609020204030204" pitchFamily="49" charset="0"/>
              </a:rPr>
              <a:t>git</a:t>
            </a:r>
            <a:r>
              <a:rPr lang="en-US" sz="1400" dirty="0">
                <a:latin typeface="Consolas" panose="020B0609020204030204" pitchFamily="49" charset="0"/>
              </a:rPr>
              <a:t> restore --staged &lt;file&gt;..." to </a:t>
            </a:r>
            <a:r>
              <a:rPr lang="en-US" sz="1400" dirty="0" err="1">
                <a:latin typeface="Consolas" panose="020B0609020204030204" pitchFamily="49" charset="0"/>
              </a:rPr>
              <a:t>unstage</a:t>
            </a:r>
            <a:r>
              <a:rPr lang="en-US" sz="1400" dirty="0">
                <a:latin typeface="Consolas" panose="020B0609020204030204" pitchFamily="49" charset="0"/>
              </a:rPr>
              <a:t>)</a:t>
            </a:r>
          </a:p>
          <a:p>
            <a:r>
              <a:rPr lang="en-US" sz="1400" dirty="0">
                <a:solidFill>
                  <a:schemeClr val="accent6"/>
                </a:solidFill>
                <a:latin typeface="Consolas" panose="020B0609020204030204" pitchFamily="49" charset="0"/>
              </a:rPr>
              <a:t>        modified:   index.html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$ </a:t>
            </a:r>
            <a:r>
              <a:rPr lang="en-US" sz="1400" dirty="0" err="1">
                <a:latin typeface="Consolas" panose="020B0609020204030204" pitchFamily="49" charset="0"/>
              </a:rPr>
              <a:t>git</a:t>
            </a:r>
            <a:r>
              <a:rPr lang="en-US" sz="1400" dirty="0">
                <a:latin typeface="Consolas" panose="020B0609020204030204" pitchFamily="49" charset="0"/>
              </a:rPr>
              <a:t> restore --staged index.html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15926" y="2708046"/>
            <a:ext cx="4472442" cy="646331"/>
          </a:xfrm>
          <a:prstGeom prst="wedgeRectCallout">
            <a:avLst>
              <a:gd name="adj1" fmla="val -56086"/>
              <a:gd name="adj2" fmla="val -21758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git explains how to </a:t>
            </a:r>
            <a:r>
              <a:rPr lang="en-US" b="1" dirty="0"/>
              <a:t>de-index an already indexed file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66176" y="4393698"/>
            <a:ext cx="3822192" cy="646331"/>
          </a:xfrm>
          <a:prstGeom prst="wedgeRectCallout">
            <a:avLst>
              <a:gd name="adj1" fmla="val -57718"/>
              <a:gd name="adj2" fmla="val -22748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git explains how to </a:t>
            </a:r>
            <a:r>
              <a:rPr lang="en-US" b="1" dirty="0"/>
              <a:t>undo changes in the working directory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220" y="4346306"/>
            <a:ext cx="7219188" cy="22467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</a:rPr>
              <a:t>$ </a:t>
            </a:r>
            <a:r>
              <a:rPr lang="en-US" sz="1400" dirty="0" err="1">
                <a:latin typeface="Consolas" panose="020B0609020204030204" pitchFamily="49" charset="0"/>
              </a:rPr>
              <a:t>nano</a:t>
            </a:r>
            <a:r>
              <a:rPr lang="en-US" sz="1400" dirty="0">
                <a:latin typeface="Consolas" panose="020B0609020204030204" pitchFamily="49" charset="0"/>
              </a:rPr>
              <a:t> index.html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$ </a:t>
            </a:r>
            <a:r>
              <a:rPr lang="en-US" sz="1400" dirty="0" err="1">
                <a:latin typeface="Consolas" panose="020B0609020204030204" pitchFamily="49" charset="0"/>
              </a:rPr>
              <a:t>git</a:t>
            </a:r>
            <a:r>
              <a:rPr lang="en-US" sz="1400" dirty="0">
                <a:latin typeface="Consolas" panose="020B0609020204030204" pitchFamily="49" charset="0"/>
              </a:rPr>
              <a:t> status | </a:t>
            </a:r>
            <a:r>
              <a:rPr lang="en-US" sz="1400" dirty="0" err="1">
                <a:latin typeface="Consolas" panose="020B0609020204030204" pitchFamily="49" charset="0"/>
              </a:rPr>
              <a:t>grep</a:t>
            </a:r>
            <a:r>
              <a:rPr lang="en-US" sz="1400" dirty="0">
                <a:latin typeface="Consolas" panose="020B0609020204030204" pitchFamily="49" charset="0"/>
              </a:rPr>
              <a:t> discard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On branch master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Changes not staged for commit: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(use "</a:t>
            </a:r>
            <a:r>
              <a:rPr lang="en-US" sz="1400" dirty="0" err="1">
                <a:latin typeface="Consolas" panose="020B0609020204030204" pitchFamily="49" charset="0"/>
              </a:rPr>
              <a:t>git</a:t>
            </a:r>
            <a:r>
              <a:rPr lang="en-US" sz="1400" dirty="0">
                <a:latin typeface="Consolas" panose="020B0609020204030204" pitchFamily="49" charset="0"/>
              </a:rPr>
              <a:t> add &lt;file&gt;..." to update what will be committed)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(use "</a:t>
            </a:r>
            <a:r>
              <a:rPr lang="en-US" sz="1400" dirty="0" err="1">
                <a:latin typeface="Consolas" panose="020B0609020204030204" pitchFamily="49" charset="0"/>
              </a:rPr>
              <a:t>git</a:t>
            </a:r>
            <a:r>
              <a:rPr lang="en-US" sz="1400" dirty="0">
                <a:latin typeface="Consolas" panose="020B0609020204030204" pitchFamily="49" charset="0"/>
              </a:rPr>
              <a:t> restore &lt;file&gt;..." to discard changes in working directory)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    modified:   index.html</a:t>
            </a:r>
          </a:p>
          <a:p>
            <a:endParaRPr lang="en-US" sz="1400" dirty="0">
              <a:latin typeface="Consolas" panose="020B0609020204030204" pitchFamily="49" charset="0"/>
            </a:endParaRPr>
          </a:p>
          <a:p>
            <a:r>
              <a:rPr lang="en-US" sz="1400" dirty="0">
                <a:latin typeface="Consolas" panose="020B0609020204030204" pitchFamily="49" charset="0"/>
              </a:rPr>
              <a:t>no changes added to commit (use "</a:t>
            </a:r>
            <a:r>
              <a:rPr lang="en-US" sz="1400" dirty="0" err="1">
                <a:latin typeface="Consolas" panose="020B0609020204030204" pitchFamily="49" charset="0"/>
              </a:rPr>
              <a:t>git</a:t>
            </a:r>
            <a:r>
              <a:rPr lang="en-US" sz="1400" dirty="0">
                <a:latin typeface="Consolas" panose="020B0609020204030204" pitchFamily="49" charset="0"/>
              </a:rPr>
              <a:t> add" and/or "</a:t>
            </a:r>
            <a:r>
              <a:rPr lang="en-US" sz="1400" dirty="0" err="1">
                <a:latin typeface="Consolas" panose="020B0609020204030204" pitchFamily="49" charset="0"/>
              </a:rPr>
              <a:t>git</a:t>
            </a:r>
            <a:r>
              <a:rPr lang="en-US" sz="1400" dirty="0">
                <a:latin typeface="Consolas" panose="020B0609020204030204" pitchFamily="49" charset="0"/>
              </a:rPr>
              <a:t> commit -a")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$ </a:t>
            </a:r>
            <a:r>
              <a:rPr lang="en-US" sz="1400" dirty="0" err="1">
                <a:latin typeface="Consolas" panose="020B0609020204030204" pitchFamily="49" charset="0"/>
              </a:rPr>
              <a:t>git</a:t>
            </a:r>
            <a:r>
              <a:rPr lang="en-US" sz="1400" dirty="0">
                <a:latin typeface="Consolas" panose="020B0609020204030204" pitchFamily="49" charset="0"/>
              </a:rPr>
              <a:t> restore index.html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6593075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800" dirty="0"/>
              <a:t>https://git-scm.com/book/en/v2/Git-Basics-Undoing-Things</a:t>
            </a:r>
          </a:p>
        </p:txBody>
      </p:sp>
    </p:spTree>
    <p:extLst>
      <p:ext uri="{BB962C8B-B14F-4D97-AF65-F5344CB8AC3E}">
        <p14:creationId xmlns:p14="http://schemas.microsoft.com/office/powerpoint/2010/main" val="195210516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Working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remote</a:t>
            </a:r>
            <a:r>
              <a:rPr lang="fr-FR" dirty="0"/>
              <a:t> repositories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58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41852" y="1530443"/>
            <a:ext cx="5317236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latin typeface="Consolas" panose="020B0609020204030204" pitchFamily="49" charset="0"/>
              </a:rPr>
              <a:t>$ git clone https://github.com/schacon/ticgit &gt; /dev/null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$ cd </a:t>
            </a:r>
            <a:r>
              <a:rPr lang="en-US" sz="1200" dirty="0" err="1">
                <a:latin typeface="Consolas" panose="020B0609020204030204" pitchFamily="49" charset="0"/>
              </a:rPr>
              <a:t>ticgit</a:t>
            </a:r>
            <a:r>
              <a:rPr lang="en-US" sz="1200" dirty="0">
                <a:latin typeface="Consolas" panose="020B0609020204030204" pitchFamily="49" charset="0"/>
              </a:rPr>
              <a:t> &amp;&amp; git remote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origin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$ git remote –v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origin	https://github.com/schacon/ticgit (fetch)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origin	https://github.com/schacon/ticgit (push)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29325" y="1644743"/>
            <a:ext cx="6059043" cy="369332"/>
          </a:xfrm>
          <a:prstGeom prst="wedgeRectCallout">
            <a:avLst>
              <a:gd name="adj1" fmla="val -54317"/>
              <a:gd name="adj2" fmla="val 38203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when cloning a repository, it is named </a:t>
            </a:r>
            <a:r>
              <a:rPr lang="en-US" dirty="0">
                <a:latin typeface="Consolas" panose="020B0609020204030204" pitchFamily="49" charset="0"/>
              </a:rPr>
              <a:t>origin</a:t>
            </a:r>
            <a:r>
              <a:rPr lang="en-US" dirty="0"/>
              <a:t> by default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29325" y="2546106"/>
            <a:ext cx="6059043" cy="369332"/>
          </a:xfrm>
          <a:prstGeom prst="wedgeRectCallout">
            <a:avLst>
              <a:gd name="adj1" fmla="val -54521"/>
              <a:gd name="adj2" fmla="val -50772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we can then pull/push the contributions from this repository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6616819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800" dirty="0"/>
              <a:t>https://git-scm.com/book/en/v2/Git-Basics-Working-with-Remotes</a:t>
            </a:r>
          </a:p>
        </p:txBody>
      </p:sp>
    </p:spTree>
    <p:extLst>
      <p:ext uri="{BB962C8B-B14F-4D97-AF65-F5344CB8AC3E}">
        <p14:creationId xmlns:p14="http://schemas.microsoft.com/office/powerpoint/2010/main" val="41999012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Working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remote</a:t>
            </a:r>
            <a:r>
              <a:rPr lang="fr-FR" dirty="0"/>
              <a:t> repositories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59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41852" y="1530443"/>
            <a:ext cx="5317236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latin typeface="Consolas" panose="020B0609020204030204" pitchFamily="49" charset="0"/>
              </a:rPr>
              <a:t>$ git clone https://github.com/schacon/ticgit &gt; /dev/null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$ cd </a:t>
            </a:r>
            <a:r>
              <a:rPr lang="en-US" sz="1200" dirty="0" err="1">
                <a:latin typeface="Consolas" panose="020B0609020204030204" pitchFamily="49" charset="0"/>
              </a:rPr>
              <a:t>ticgit</a:t>
            </a:r>
            <a:r>
              <a:rPr lang="en-US" sz="1200" dirty="0">
                <a:latin typeface="Consolas" panose="020B0609020204030204" pitchFamily="49" charset="0"/>
              </a:rPr>
              <a:t> &amp;&amp; git remote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origin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$ git remote –v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origin	https://github.com/schacon/ticgit (fetch)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origin	https://github.com/schacon/ticgit (push)</a:t>
            </a:r>
          </a:p>
        </p:txBody>
      </p:sp>
      <p:sp>
        <p:nvSpPr>
          <p:cNvPr id="9" name="Rectangle 8"/>
          <p:cNvSpPr/>
          <p:nvPr/>
        </p:nvSpPr>
        <p:spPr>
          <a:xfrm>
            <a:off x="341852" y="2816087"/>
            <a:ext cx="5317236" cy="32316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latin typeface="Consolas" panose="020B0609020204030204" pitchFamily="49" charset="0"/>
              </a:rPr>
              <a:t>$ git remote -h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usage: git remote [-v | --verbose]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or: git remote add [-t &lt;branch&gt;] [-m &lt;master&gt;] [-f] [--tags | --no-tags] [--mirror=&lt;</a:t>
            </a:r>
            <a:r>
              <a:rPr lang="en-US" sz="1200" dirty="0" err="1">
                <a:latin typeface="Consolas" panose="020B0609020204030204" pitchFamily="49" charset="0"/>
              </a:rPr>
              <a:t>fetch|push</a:t>
            </a:r>
            <a:r>
              <a:rPr lang="en-US" sz="1200" dirty="0">
                <a:latin typeface="Consolas" panose="020B0609020204030204" pitchFamily="49" charset="0"/>
              </a:rPr>
              <a:t>&gt;] &lt;name&gt; &lt;</a:t>
            </a:r>
            <a:r>
              <a:rPr lang="en-US" sz="1200" dirty="0" err="1">
                <a:latin typeface="Consolas" panose="020B0609020204030204" pitchFamily="49" charset="0"/>
              </a:rPr>
              <a:t>url</a:t>
            </a:r>
            <a:r>
              <a:rPr lang="en-US" sz="1200" dirty="0">
                <a:latin typeface="Consolas" panose="020B0609020204030204" pitchFamily="49" charset="0"/>
              </a:rPr>
              <a:t>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or: git remote rename &lt;old&gt; &lt;new&gt;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or: git remote remove &lt;name&gt;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or: git remote set-head &lt;name&gt; (-a | --auto | -d | --delete | &lt;branch&gt;)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or: git remote [-v | --verbose] show [-n] &lt;name&gt;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or: git remote prune [-n | --dry-run] &lt;name&gt;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or: git remote [-v | --verbose] update [-p | --prune] [(&lt;group&gt; | &lt;remote&gt;)...]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or: git remote set-branches [--add] &lt;name&gt; &lt;branch&gt;...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or: git remote get-</a:t>
            </a:r>
            <a:r>
              <a:rPr lang="en-US" sz="1200" dirty="0" err="1">
                <a:latin typeface="Consolas" panose="020B0609020204030204" pitchFamily="49" charset="0"/>
              </a:rPr>
              <a:t>url</a:t>
            </a:r>
            <a:r>
              <a:rPr lang="en-US" sz="1200" dirty="0">
                <a:latin typeface="Consolas" panose="020B0609020204030204" pitchFamily="49" charset="0"/>
              </a:rPr>
              <a:t> [--push] [--all] &lt;name&gt;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or: git remote set-</a:t>
            </a:r>
            <a:r>
              <a:rPr lang="en-US" sz="1200" dirty="0" err="1">
                <a:latin typeface="Consolas" panose="020B0609020204030204" pitchFamily="49" charset="0"/>
              </a:rPr>
              <a:t>url</a:t>
            </a:r>
            <a:r>
              <a:rPr lang="en-US" sz="1200" dirty="0">
                <a:latin typeface="Consolas" panose="020B0609020204030204" pitchFamily="49" charset="0"/>
              </a:rPr>
              <a:t> [--push] &lt;name&gt; &lt;</a:t>
            </a:r>
            <a:r>
              <a:rPr lang="en-US" sz="1200" dirty="0" err="1">
                <a:latin typeface="Consolas" panose="020B0609020204030204" pitchFamily="49" charset="0"/>
              </a:rPr>
              <a:t>newurl</a:t>
            </a:r>
            <a:r>
              <a:rPr lang="en-US" sz="1200" dirty="0">
                <a:latin typeface="Consolas" panose="020B0609020204030204" pitchFamily="49" charset="0"/>
              </a:rPr>
              <a:t>&gt; [&lt;</a:t>
            </a:r>
            <a:r>
              <a:rPr lang="en-US" sz="1200" dirty="0" err="1">
                <a:latin typeface="Consolas" panose="020B0609020204030204" pitchFamily="49" charset="0"/>
              </a:rPr>
              <a:t>oldurl</a:t>
            </a:r>
            <a:r>
              <a:rPr lang="en-US" sz="1200" dirty="0">
                <a:latin typeface="Consolas" panose="020B0609020204030204" pitchFamily="49" charset="0"/>
              </a:rPr>
              <a:t>&gt;]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or: git remote set-</a:t>
            </a:r>
            <a:r>
              <a:rPr lang="en-US" sz="1200" dirty="0" err="1">
                <a:latin typeface="Consolas" panose="020B0609020204030204" pitchFamily="49" charset="0"/>
              </a:rPr>
              <a:t>url</a:t>
            </a:r>
            <a:r>
              <a:rPr lang="en-US" sz="1200" dirty="0">
                <a:latin typeface="Consolas" panose="020B0609020204030204" pitchFamily="49" charset="0"/>
              </a:rPr>
              <a:t> --add &lt;name&gt; &lt;</a:t>
            </a:r>
            <a:r>
              <a:rPr lang="en-US" sz="1200" dirty="0" err="1">
                <a:latin typeface="Consolas" panose="020B0609020204030204" pitchFamily="49" charset="0"/>
              </a:rPr>
              <a:t>newurl</a:t>
            </a:r>
            <a:r>
              <a:rPr lang="en-US" sz="1200" dirty="0">
                <a:latin typeface="Consolas" panose="020B0609020204030204" pitchFamily="49" charset="0"/>
              </a:rPr>
              <a:t>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 or: git remote set-</a:t>
            </a:r>
            <a:r>
              <a:rPr lang="en-US" sz="1200" dirty="0" err="1">
                <a:latin typeface="Consolas" panose="020B0609020204030204" pitchFamily="49" charset="0"/>
              </a:rPr>
              <a:t>url</a:t>
            </a:r>
            <a:r>
              <a:rPr lang="en-US" sz="1200" dirty="0">
                <a:latin typeface="Consolas" panose="020B0609020204030204" pitchFamily="49" charset="0"/>
              </a:rPr>
              <a:t> --delete &lt;name&gt; &lt;</a:t>
            </a:r>
            <a:r>
              <a:rPr lang="en-US" sz="1200" dirty="0" err="1">
                <a:latin typeface="Consolas" panose="020B0609020204030204" pitchFamily="49" charset="0"/>
              </a:rPr>
              <a:t>url</a:t>
            </a:r>
            <a:r>
              <a:rPr lang="en-US" sz="1200" dirty="0">
                <a:latin typeface="Consolas" panose="020B0609020204030204" pitchFamily="49" charset="0"/>
              </a:rPr>
              <a:t>&gt;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29324" y="3704644"/>
            <a:ext cx="6059043" cy="1754326"/>
          </a:xfrm>
          <a:prstGeom prst="wedgeRectCallout">
            <a:avLst>
              <a:gd name="adj1" fmla="val -54521"/>
              <a:gd name="adj2" fmla="val -50772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with </a:t>
            </a:r>
            <a:r>
              <a:rPr lang="en-US" dirty="0">
                <a:latin typeface="Consolas" panose="020B0609020204030204" pitchFamily="49" charset="0"/>
              </a:rPr>
              <a:t>git remote</a:t>
            </a:r>
            <a:r>
              <a:rPr lang="en-US" dirty="0"/>
              <a:t> one can manage remote repositories: </a:t>
            </a:r>
          </a:p>
          <a:p>
            <a:pPr marL="285750" indent="-285750">
              <a:buFontTx/>
              <a:buChar char="-"/>
            </a:pPr>
            <a:r>
              <a:rPr lang="en-US" dirty="0"/>
              <a:t>list remote repositories</a:t>
            </a:r>
          </a:p>
          <a:p>
            <a:pPr marL="285750" indent="-285750">
              <a:buFontTx/>
              <a:buChar char="-"/>
            </a:pPr>
            <a:r>
              <a:rPr lang="en-US" dirty="0"/>
              <a:t>their names, their fetch/push </a:t>
            </a:r>
            <a:r>
              <a:rPr lang="en-US" dirty="0" err="1"/>
              <a:t>urls</a:t>
            </a:r>
            <a:r>
              <a:rPr lang="en-US" dirty="0"/>
              <a:t>, </a:t>
            </a:r>
          </a:p>
          <a:p>
            <a:pPr marL="285750" indent="-285750">
              <a:buFontTx/>
              <a:buChar char="-"/>
            </a:pPr>
            <a:r>
              <a:rPr lang="en-US" dirty="0"/>
              <a:t>the tracked branches</a:t>
            </a:r>
          </a:p>
          <a:p>
            <a:pPr marL="285750" indent="-285750">
              <a:buFontTx/>
              <a:buChar char="-"/>
            </a:pPr>
            <a:r>
              <a:rPr lang="en-US" dirty="0"/>
              <a:t>the default branch of the remote</a:t>
            </a:r>
          </a:p>
          <a:p>
            <a:pPr marL="285750" indent="-285750">
              <a:buFontTx/>
              <a:buChar char="-"/>
            </a:pPr>
            <a:r>
              <a:rPr lang="en-US" dirty="0"/>
              <a:t>...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6616819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800" dirty="0"/>
              <a:t>https://git-scm.com/book/en/v2/Git-Basics-Working-with-Remotes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DA65A709-00C2-4073-953A-6E33ABAE6E93}"/>
              </a:ext>
            </a:extLst>
          </p:cNvPr>
          <p:cNvSpPr txBox="1"/>
          <p:nvPr/>
        </p:nvSpPr>
        <p:spPr>
          <a:xfrm>
            <a:off x="6029325" y="1644743"/>
            <a:ext cx="6059043" cy="369332"/>
          </a:xfrm>
          <a:prstGeom prst="wedgeRectCallout">
            <a:avLst>
              <a:gd name="adj1" fmla="val -54317"/>
              <a:gd name="adj2" fmla="val 38203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when cloning a repository, it is named </a:t>
            </a:r>
            <a:r>
              <a:rPr lang="en-US" dirty="0">
                <a:latin typeface="Consolas" panose="020B0609020204030204" pitchFamily="49" charset="0"/>
              </a:rPr>
              <a:t>origin</a:t>
            </a:r>
            <a:r>
              <a:rPr lang="en-US" dirty="0"/>
              <a:t> by default</a:t>
            </a:r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id="{E3AD85C1-7D6E-46EB-B069-71A712E55F8E}"/>
              </a:ext>
            </a:extLst>
          </p:cNvPr>
          <p:cNvSpPr txBox="1"/>
          <p:nvPr/>
        </p:nvSpPr>
        <p:spPr>
          <a:xfrm>
            <a:off x="6029325" y="2546106"/>
            <a:ext cx="6059043" cy="369332"/>
          </a:xfrm>
          <a:prstGeom prst="wedgeRectCallout">
            <a:avLst>
              <a:gd name="adj1" fmla="val -54521"/>
              <a:gd name="adj2" fmla="val -50772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we can then pull/push the contributions from this repository</a:t>
            </a:r>
          </a:p>
        </p:txBody>
      </p:sp>
    </p:spTree>
    <p:extLst>
      <p:ext uri="{BB962C8B-B14F-4D97-AF65-F5344CB8AC3E}">
        <p14:creationId xmlns:p14="http://schemas.microsoft.com/office/powerpoint/2010/main" val="3832193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save versions 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6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5846280" y="6613753"/>
            <a:ext cx="191590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dirty="0"/>
              <a:t>http://library.ucmerced.edu/node/66631</a:t>
            </a:r>
          </a:p>
        </p:txBody>
      </p:sp>
      <p:pic>
        <p:nvPicPr>
          <p:cNvPr id="3074" name="Picture 2" descr="http://s3.amazonaws.com/libapps/customers/137/images/versioncontro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712" y="3359432"/>
            <a:ext cx="8241136" cy="2966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838200" y="1631446"/>
            <a:ext cx="49854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/>
              <a:t>Example: to restore to a previous state</a:t>
            </a:r>
          </a:p>
        </p:txBody>
      </p:sp>
    </p:spTree>
    <p:extLst>
      <p:ext uri="{BB962C8B-B14F-4D97-AF65-F5344CB8AC3E}">
        <p14:creationId xmlns:p14="http://schemas.microsoft.com/office/powerpoint/2010/main" val="110083529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Working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remote</a:t>
            </a:r>
            <a:r>
              <a:rPr lang="fr-FR" dirty="0"/>
              <a:t> repositories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60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41852" y="1705289"/>
            <a:ext cx="5317236" cy="1754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latin typeface="Consolas" panose="020B0609020204030204" pitchFamily="49" charset="0"/>
              </a:rPr>
              <a:t>$ git remote add pb https://github.com/paulboone/ticgit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$ git fetch pb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remote: Counting objects: 43, done.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remote: Compressing objects: 100% (36/36), done.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remote: Total 43 (delta 10), reused 31 (delta 5)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Unpacking objects: 100% (43/43), fait.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From https://github.com/paulboone/ticgit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* [new branch] master     -&gt; pb/master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* [new branch] </a:t>
            </a:r>
            <a:r>
              <a:rPr lang="en-US" sz="1200" dirty="0" err="1">
                <a:latin typeface="Consolas" panose="020B0609020204030204" pitchFamily="49" charset="0"/>
              </a:rPr>
              <a:t>ticgit</a:t>
            </a:r>
            <a:r>
              <a:rPr lang="en-US" sz="1200" dirty="0">
                <a:latin typeface="Consolas" panose="020B0609020204030204" pitchFamily="49" charset="0"/>
              </a:rPr>
              <a:t>     -&gt; pb/</a:t>
            </a:r>
            <a:r>
              <a:rPr lang="en-US" sz="1200" dirty="0" err="1">
                <a:latin typeface="Consolas" panose="020B0609020204030204" pitchFamily="49" charset="0"/>
              </a:rPr>
              <a:t>ticgit</a:t>
            </a:r>
            <a:endParaRPr lang="en-US" sz="1200" dirty="0">
              <a:latin typeface="Consolas" panose="020B06090202040302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29924" y="1538697"/>
            <a:ext cx="5985863" cy="1477328"/>
          </a:xfrm>
          <a:prstGeom prst="wedgeRectCallout">
            <a:avLst>
              <a:gd name="adj1" fmla="val -54611"/>
              <a:gd name="adj2" fmla="val -3245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nsolas" panose="020B0609020204030204" pitchFamily="49" charset="0"/>
              </a:rPr>
              <a:t>git</a:t>
            </a:r>
            <a:r>
              <a:rPr lang="en-US" dirty="0">
                <a:latin typeface="Consolas" panose="020B0609020204030204" pitchFamily="49" charset="0"/>
              </a:rPr>
              <a:t> fetch</a:t>
            </a:r>
            <a:r>
              <a:rPr lang="en-US" dirty="0"/>
              <a:t>: </a:t>
            </a:r>
          </a:p>
          <a:p>
            <a:r>
              <a:rPr lang="en-US" b="1" dirty="0"/>
              <a:t>Retrieve all information from a remote repository</a:t>
            </a:r>
            <a:endParaRPr lang="fr-FR" b="1" dirty="0"/>
          </a:p>
          <a:p>
            <a:pPr marL="285750" indent="-285750">
              <a:buFontTx/>
              <a:buChar char="-"/>
            </a:pPr>
            <a:r>
              <a:rPr lang="en-US" dirty="0"/>
              <a:t>the </a:t>
            </a:r>
            <a:r>
              <a:rPr lang="en-US" dirty="0">
                <a:latin typeface="Consolas" panose="020B0609020204030204" pitchFamily="49" charset="0"/>
              </a:rPr>
              <a:t>master</a:t>
            </a:r>
            <a:r>
              <a:rPr lang="en-US" dirty="0"/>
              <a:t> branch from </a:t>
            </a:r>
            <a:r>
              <a:rPr lang="en-US" dirty="0">
                <a:latin typeface="Consolas" panose="020B0609020204030204" pitchFamily="49" charset="0"/>
              </a:rPr>
              <a:t>pb</a:t>
            </a:r>
            <a:r>
              <a:rPr lang="en-US" dirty="0"/>
              <a:t> is now </a:t>
            </a:r>
            <a:r>
              <a:rPr lang="en-US" dirty="0">
                <a:latin typeface="Consolas" panose="020B0609020204030204" pitchFamily="49" charset="0"/>
              </a:rPr>
              <a:t>pb/master</a:t>
            </a:r>
          </a:p>
          <a:p>
            <a:pPr marL="285750" indent="-285750">
              <a:buFontTx/>
              <a:buChar char="-"/>
            </a:pPr>
            <a:endParaRPr lang="en-US" dirty="0">
              <a:latin typeface="Consolas" panose="020B0609020204030204" pitchFamily="49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C00000"/>
                </a:solidFill>
              </a:rPr>
              <a:t>No automatic merge, no local modification!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6616819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800" dirty="0"/>
              <a:t>https://git-scm.com/book/en/v2/Git-Basics-Working-with-Remotes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41852" y="4386227"/>
            <a:ext cx="5317236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latin typeface="Consolas" panose="020B0609020204030204" pitchFamily="49" charset="0"/>
              </a:rPr>
              <a:t>$ git push pb </a:t>
            </a:r>
            <a:r>
              <a:rPr lang="en-US" sz="1200" dirty="0" err="1">
                <a:latin typeface="Consolas" panose="020B0609020204030204" pitchFamily="49" charset="0"/>
              </a:rPr>
              <a:t>ticgit</a:t>
            </a:r>
            <a:endParaRPr lang="en-US" sz="1200" dirty="0">
              <a:latin typeface="Consolas" panose="020B0609020204030204" pitchFamily="49" charset="0"/>
            </a:endParaRPr>
          </a:p>
          <a:p>
            <a:r>
              <a:rPr lang="en-US" sz="1200" dirty="0">
                <a:latin typeface="Consolas" panose="020B0609020204030204" pitchFamily="49" charset="0"/>
              </a:rPr>
              <a:t>$ # man: git push &lt;remote&gt; &lt;branch&gt;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22179" y="4134287"/>
            <a:ext cx="5993607" cy="2400657"/>
          </a:xfrm>
          <a:prstGeom prst="wedgeRectCallout">
            <a:avLst>
              <a:gd name="adj1" fmla="val -54485"/>
              <a:gd name="adj2" fmla="val -13192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nsolas" panose="020B0609020204030204" pitchFamily="49" charset="0"/>
              </a:rPr>
              <a:t>git</a:t>
            </a:r>
            <a:r>
              <a:rPr lang="en-US" dirty="0">
                <a:latin typeface="Consolas" panose="020B0609020204030204" pitchFamily="49" charset="0"/>
              </a:rPr>
              <a:t> push</a:t>
            </a:r>
            <a:r>
              <a:rPr lang="en-US" dirty="0"/>
              <a:t>: </a:t>
            </a:r>
          </a:p>
          <a:p>
            <a:r>
              <a:rPr lang="fr-FR" b="1" dirty="0"/>
              <a:t>Push to the </a:t>
            </a:r>
            <a:r>
              <a:rPr lang="fr-FR" b="1" dirty="0" err="1"/>
              <a:t>remote</a:t>
            </a:r>
            <a:r>
              <a:rPr lang="fr-FR" b="1" dirty="0"/>
              <a:t> repository</a:t>
            </a:r>
          </a:p>
          <a:p>
            <a:pPr marL="285750" indent="-285750">
              <a:buFontTx/>
              <a:buChar char="-"/>
            </a:pPr>
            <a:r>
              <a:rPr lang="en-US" dirty="0"/>
              <a:t>ex 1: push the </a:t>
            </a:r>
            <a:r>
              <a:rPr lang="en-US" dirty="0" err="1">
                <a:latin typeface="Consolas" panose="020B0609020204030204" pitchFamily="49" charset="0"/>
              </a:rPr>
              <a:t>ticgit</a:t>
            </a:r>
            <a:r>
              <a:rPr lang="en-US" dirty="0"/>
              <a:t> branch to </a:t>
            </a:r>
            <a:r>
              <a:rPr lang="en-US" dirty="0">
                <a:latin typeface="Consolas" panose="020B0609020204030204" pitchFamily="49" charset="0"/>
              </a:rPr>
              <a:t>pb</a:t>
            </a:r>
          </a:p>
          <a:p>
            <a:pPr marL="285750" indent="-285750">
              <a:buFontTx/>
              <a:buChar char="-"/>
            </a:pPr>
            <a:r>
              <a:rPr lang="en-US" dirty="0"/>
              <a:t>ex 2: push </a:t>
            </a:r>
            <a:r>
              <a:rPr lang="en-US" dirty="0">
                <a:latin typeface="Consolas" panose="020B0609020204030204" pitchFamily="49" charset="0"/>
              </a:rPr>
              <a:t>branch1</a:t>
            </a:r>
            <a:r>
              <a:rPr lang="en-US" dirty="0"/>
              <a:t> to the </a:t>
            </a:r>
            <a:r>
              <a:rPr lang="en-US" dirty="0">
                <a:latin typeface="Consolas" panose="020B0609020204030204" pitchFamily="49" charset="0"/>
              </a:rPr>
              <a:t>branch2</a:t>
            </a:r>
            <a:r>
              <a:rPr lang="en-US" dirty="0"/>
              <a:t> branch of </a:t>
            </a:r>
            <a:r>
              <a:rPr lang="en-US" dirty="0">
                <a:latin typeface="Consolas" panose="020B0609020204030204" pitchFamily="49" charset="0"/>
              </a:rPr>
              <a:t>origin</a:t>
            </a:r>
          </a:p>
          <a:p>
            <a:pPr marL="285750" indent="-285750">
              <a:buFontTx/>
              <a:buChar char="-"/>
            </a:pPr>
            <a:r>
              <a:rPr lang="en-US" dirty="0"/>
              <a:t>ex 3: with default values, equivalent to:</a:t>
            </a:r>
            <a:br>
              <a:rPr lang="en-US" dirty="0"/>
            </a:br>
            <a:r>
              <a:rPr lang="en-US" dirty="0">
                <a:latin typeface="Consolas" panose="020B0609020204030204" pitchFamily="49" charset="0"/>
              </a:rPr>
              <a:t> git push origin master</a:t>
            </a:r>
          </a:p>
          <a:p>
            <a:pPr marL="285750" indent="-285750">
              <a:buFontTx/>
              <a:buChar char="-"/>
            </a:pPr>
            <a:endParaRPr lang="en-US" dirty="0">
              <a:latin typeface="Consolas" panose="020B0609020204030204" pitchFamily="49" charset="0"/>
            </a:endParaRPr>
          </a:p>
          <a:p>
            <a:pPr lvl="0"/>
            <a:r>
              <a:rPr lang="en-US" sz="2400" b="1" dirty="0">
                <a:solidFill>
                  <a:srgbClr val="C00000"/>
                </a:solidFill>
              </a:rPr>
              <a:t>⚠ </a:t>
            </a:r>
            <a:r>
              <a:rPr lang="en-US" b="1" dirty="0">
                <a:solidFill>
                  <a:srgbClr val="C00000"/>
                </a:solidFill>
              </a:rPr>
              <a:t> There may be conflicts during the merge ! </a:t>
            </a:r>
            <a:r>
              <a:rPr lang="en-US" sz="2400" b="1" dirty="0">
                <a:solidFill>
                  <a:srgbClr val="C00000"/>
                </a:solidFill>
              </a:rPr>
              <a:t>⚠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1852" y="4940523"/>
            <a:ext cx="5317236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latin typeface="Consolas" panose="020B0609020204030204" pitchFamily="49" charset="0"/>
              </a:rPr>
              <a:t>$ git push origin branch1:branch2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$ # man: git push &lt;remote&gt; &lt;local-ref&gt;:&lt;remote-ref&gt;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41852" y="5494819"/>
            <a:ext cx="5317236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>
                <a:latin typeface="Consolas" panose="020B0609020204030204" pitchFamily="49" charset="0"/>
              </a:rPr>
              <a:t>$ git</a:t>
            </a:r>
            <a:r>
              <a:rPr lang="en-US" sz="1200" dirty="0">
                <a:latin typeface="Consolas" panose="020B0609020204030204" pitchFamily="49" charset="0"/>
              </a:rPr>
              <a:t> push </a:t>
            </a:r>
          </a:p>
        </p:txBody>
      </p:sp>
    </p:spTree>
    <p:extLst>
      <p:ext uri="{BB962C8B-B14F-4D97-AF65-F5344CB8AC3E}">
        <p14:creationId xmlns:p14="http://schemas.microsoft.com/office/powerpoint/2010/main" val="183862716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Tagging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git allows you to tag states in the history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61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44652" y="2676806"/>
            <a:ext cx="4477417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latin typeface="Consolas" panose="020B0609020204030204" pitchFamily="49" charset="0"/>
              </a:rPr>
              <a:t>$ git tag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v0.1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v1.3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616819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800" dirty="0"/>
              <a:t>https://git-scm.com/book/en/v2/Git-Basics-Tagging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90686" y="2504326"/>
            <a:ext cx="6453664" cy="369332"/>
          </a:xfrm>
          <a:prstGeom prst="wedgeRectCallout">
            <a:avLst>
              <a:gd name="adj1" fmla="val -54878"/>
              <a:gd name="adj2" fmla="val 49808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list tags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4651" y="3458074"/>
            <a:ext cx="4477417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latin typeface="Consolas" panose="020B0609020204030204" pitchFamily="49" charset="0"/>
              </a:rPr>
              <a:t>$ git tag –a v1.4 –m "Version 1.4"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$ git tag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v0.1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v1.3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v1.4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90686" y="3245175"/>
            <a:ext cx="6453664" cy="369332"/>
          </a:xfrm>
          <a:prstGeom prst="wedgeRectCallout">
            <a:avLst>
              <a:gd name="adj1" fmla="val -54435"/>
              <a:gd name="adj2" fmla="val 51743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tag the current commit, with a tagging message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44651" y="4608674"/>
            <a:ext cx="4477417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latin typeface="Consolas" panose="020B0609020204030204" pitchFamily="49" charset="0"/>
              </a:rPr>
              <a:t>$ </a:t>
            </a:r>
            <a:r>
              <a:rPr lang="sv-SE" sz="1200" dirty="0">
                <a:latin typeface="Consolas" panose="020B0609020204030204" pitchFamily="49" charset="0"/>
              </a:rPr>
              <a:t>git tag -a v1.2 9fceb02</a:t>
            </a:r>
            <a:endParaRPr lang="en-US" sz="1200" dirty="0">
              <a:latin typeface="Consolas" panose="020B06090202040302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90686" y="4340177"/>
            <a:ext cx="6453664" cy="369332"/>
          </a:xfrm>
          <a:prstGeom prst="wedgeRectCallout">
            <a:avLst>
              <a:gd name="adj1" fmla="val -53992"/>
              <a:gd name="adj2" fmla="val 45940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tag a specific commit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44651" y="5158403"/>
            <a:ext cx="4477417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latin typeface="Consolas" panose="020B0609020204030204" pitchFamily="49" charset="0"/>
              </a:rPr>
              <a:t>$ </a:t>
            </a:r>
            <a:r>
              <a:rPr lang="sv-SE" sz="1200" dirty="0">
                <a:latin typeface="Consolas" panose="020B0609020204030204" pitchFamily="49" charset="0"/>
              </a:rPr>
              <a:t>git push origin v1.2</a:t>
            </a:r>
            <a:endParaRPr lang="en-US" sz="1200" dirty="0">
              <a:latin typeface="Consolas" panose="020B0609020204030204" pitchFamily="49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90686" y="4844446"/>
            <a:ext cx="6453664" cy="800219"/>
          </a:xfrm>
          <a:prstGeom prst="wedgeRectCallout">
            <a:avLst>
              <a:gd name="adj1" fmla="val -54435"/>
              <a:gd name="adj2" fmla="val 5321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push a tag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is not done by default during git push, except with the --tags option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$ git push origin --tags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44651" y="5749111"/>
            <a:ext cx="4477417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latin typeface="Consolas" panose="020B0609020204030204" pitchFamily="49" charset="0"/>
              </a:rPr>
              <a:t>$ </a:t>
            </a:r>
            <a:r>
              <a:rPr lang="sv-SE" sz="1200" dirty="0">
                <a:latin typeface="Consolas" panose="020B0609020204030204" pitchFamily="49" charset="0"/>
              </a:rPr>
              <a:t>git tag –d v1.4</a:t>
            </a:r>
          </a:p>
          <a:p>
            <a:r>
              <a:rPr lang="sv-SE" sz="1200" dirty="0">
                <a:latin typeface="Consolas" panose="020B0609020204030204" pitchFamily="49" charset="0"/>
              </a:rPr>
              <a:t>$ git push origin –delete v1.4</a:t>
            </a:r>
            <a:endParaRPr lang="en-US" sz="1200" dirty="0">
              <a:latin typeface="Consolas" panose="020B0609020204030204" pitchFamily="49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90686" y="5799066"/>
            <a:ext cx="6453664" cy="646331"/>
          </a:xfrm>
          <a:prstGeom prst="wedgeRectCallout">
            <a:avLst>
              <a:gd name="adj1" fmla="val -54435"/>
              <a:gd name="adj2" fmla="val 5321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deleting a tag</a:t>
            </a:r>
          </a:p>
          <a:p>
            <a:r>
              <a:rPr lang="en-US" dirty="0"/>
              <a:t>and deletion on the remote server</a:t>
            </a:r>
          </a:p>
        </p:txBody>
      </p:sp>
    </p:spTree>
    <p:extLst>
      <p:ext uri="{BB962C8B-B14F-4D97-AF65-F5344CB8AC3E}">
        <p14:creationId xmlns:p14="http://schemas.microsoft.com/office/powerpoint/2010/main" val="260288901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Tagging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62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481132" y="1446173"/>
            <a:ext cx="4477417" cy="48320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fr-FR" sz="1100" dirty="0">
                <a:latin typeface="Consolas" panose="020B0609020204030204" pitchFamily="49" charset="0"/>
              </a:rPr>
              <a:t>$ git </a:t>
            </a:r>
            <a:r>
              <a:rPr lang="fr-FR" sz="1100" dirty="0" err="1">
                <a:latin typeface="Consolas" panose="020B0609020204030204" pitchFamily="49" charset="0"/>
              </a:rPr>
              <a:t>checkout</a:t>
            </a:r>
            <a:r>
              <a:rPr lang="fr-FR" sz="1100" dirty="0">
                <a:latin typeface="Consolas" panose="020B0609020204030204" pitchFamily="49" charset="0"/>
              </a:rPr>
              <a:t> v2.29.2</a:t>
            </a:r>
          </a:p>
          <a:p>
            <a:r>
              <a:rPr lang="fr-FR" sz="1100" dirty="0">
                <a:latin typeface="Consolas" panose="020B0609020204030204" pitchFamily="49" charset="0"/>
              </a:rPr>
              <a:t>Note : basculement sur 'v2.29.2'.</a:t>
            </a:r>
          </a:p>
          <a:p>
            <a:endParaRPr lang="fr-FR" sz="1100" dirty="0">
              <a:latin typeface="Consolas" panose="020B0609020204030204" pitchFamily="49" charset="0"/>
            </a:endParaRPr>
          </a:p>
          <a:p>
            <a:r>
              <a:rPr lang="en-US" sz="1100" dirty="0">
                <a:latin typeface="Consolas" panose="020B0609020204030204" pitchFamily="49" charset="0"/>
              </a:rPr>
              <a:t>You are in the "HEAD detached" state. You can visit, make experimental modifications and </a:t>
            </a:r>
            <a:r>
              <a:rPr lang="en-US" sz="1100" dirty="0" err="1">
                <a:latin typeface="Consolas" panose="020B0609020204030204" pitchFamily="49" charset="0"/>
              </a:rPr>
              <a:t>and</a:t>
            </a:r>
            <a:r>
              <a:rPr lang="en-US" sz="1100" dirty="0">
                <a:latin typeface="Consolas" panose="020B0609020204030204" pitchFamily="49" charset="0"/>
              </a:rPr>
              <a:t> validate them. You just need to make another switch to</a:t>
            </a:r>
          </a:p>
          <a:p>
            <a:r>
              <a:rPr lang="en-US" sz="1100" dirty="0">
                <a:latin typeface="Consolas" panose="020B0609020204030204" pitchFamily="49" charset="0"/>
              </a:rPr>
              <a:t>abandon the commits you make in this state without impacting the other branches</a:t>
            </a:r>
          </a:p>
          <a:p>
            <a:endParaRPr lang="fr-FR" sz="1100" dirty="0">
              <a:latin typeface="Consolas" panose="020B0609020204030204" pitchFamily="49" charset="0"/>
            </a:endParaRPr>
          </a:p>
          <a:p>
            <a:r>
              <a:rPr lang="en-US" sz="1100" dirty="0">
                <a:latin typeface="Consolas" panose="020B0609020204030204" pitchFamily="49" charset="0"/>
              </a:rPr>
              <a:t>If you want to create a new branch to keep the commits you create,</a:t>
            </a:r>
          </a:p>
          <a:p>
            <a:r>
              <a:rPr lang="en-US" sz="1100" dirty="0">
                <a:latin typeface="Consolas" panose="020B0609020204030204" pitchFamily="49" charset="0"/>
              </a:rPr>
              <a:t>you just use the -c option of the switch command like this:</a:t>
            </a:r>
          </a:p>
          <a:p>
            <a:endParaRPr lang="en-US" sz="1100" dirty="0">
              <a:latin typeface="Consolas" panose="020B0609020204030204" pitchFamily="49" charset="0"/>
            </a:endParaRPr>
          </a:p>
          <a:p>
            <a:r>
              <a:rPr lang="en-US" sz="1100" dirty="0">
                <a:latin typeface="Consolas" panose="020B0609020204030204" pitchFamily="49" charset="0"/>
              </a:rPr>
              <a:t>  git switch -c &lt;name-of-new-branch&gt;</a:t>
            </a:r>
          </a:p>
          <a:p>
            <a:endParaRPr lang="en-US" sz="1100" dirty="0">
              <a:latin typeface="Consolas" panose="020B0609020204030204" pitchFamily="49" charset="0"/>
            </a:endParaRPr>
          </a:p>
          <a:p>
            <a:r>
              <a:rPr lang="en-US" sz="1100" dirty="0">
                <a:latin typeface="Consolas" panose="020B0609020204030204" pitchFamily="49" charset="0"/>
              </a:rPr>
              <a:t>Or undo this operation with :</a:t>
            </a:r>
          </a:p>
          <a:p>
            <a:endParaRPr lang="en-US" sz="1100" dirty="0">
              <a:latin typeface="Consolas" panose="020B0609020204030204" pitchFamily="49" charset="0"/>
            </a:endParaRPr>
          </a:p>
          <a:p>
            <a:r>
              <a:rPr lang="en-US" sz="1100" dirty="0">
                <a:latin typeface="Consolas" panose="020B0609020204030204" pitchFamily="49" charset="0"/>
              </a:rPr>
              <a:t>  git switch -</a:t>
            </a:r>
          </a:p>
          <a:p>
            <a:endParaRPr lang="en-US" sz="1100" dirty="0">
              <a:latin typeface="Consolas" panose="020B0609020204030204" pitchFamily="49" charset="0"/>
            </a:endParaRPr>
          </a:p>
          <a:p>
            <a:r>
              <a:rPr lang="en-US" sz="1100" dirty="0">
                <a:latin typeface="Consolas" panose="020B0609020204030204" pitchFamily="49" charset="0"/>
              </a:rPr>
              <a:t>Disable this advice by setting the </a:t>
            </a:r>
            <a:r>
              <a:rPr lang="en-US" sz="1100" dirty="0" err="1">
                <a:latin typeface="Consolas" panose="020B0609020204030204" pitchFamily="49" charset="0"/>
              </a:rPr>
              <a:t>advice.detachedHead</a:t>
            </a:r>
            <a:r>
              <a:rPr lang="en-US" sz="1100" dirty="0">
                <a:latin typeface="Consolas" panose="020B0609020204030204" pitchFamily="49" charset="0"/>
              </a:rPr>
              <a:t> configuration variable to false</a:t>
            </a:r>
          </a:p>
          <a:p>
            <a:endParaRPr lang="en-US" sz="1100" dirty="0">
              <a:latin typeface="Consolas" panose="020B0609020204030204" pitchFamily="49" charset="0"/>
            </a:endParaRPr>
          </a:p>
          <a:p>
            <a:r>
              <a:rPr lang="en-US" sz="1100" dirty="0">
                <a:latin typeface="Consolas" panose="020B0609020204030204" pitchFamily="49" charset="0"/>
              </a:rPr>
              <a:t>HEAD is now on 898f80736c Git 2.29.2</a:t>
            </a:r>
          </a:p>
          <a:p>
            <a:endParaRPr lang="fr-FR" sz="1100" dirty="0">
              <a:latin typeface="Consolas" panose="020B0609020204030204" pitchFamily="49" charset="0"/>
            </a:endParaRPr>
          </a:p>
          <a:p>
            <a:r>
              <a:rPr lang="fr-FR" sz="1100" dirty="0">
                <a:latin typeface="Consolas" panose="020B0609020204030204" pitchFamily="49" charset="0"/>
              </a:rPr>
              <a:t>$ git </a:t>
            </a:r>
            <a:r>
              <a:rPr lang="fr-FR" sz="1100" dirty="0" err="1">
                <a:latin typeface="Consolas" panose="020B0609020204030204" pitchFamily="49" charset="0"/>
              </a:rPr>
              <a:t>checkout</a:t>
            </a:r>
            <a:r>
              <a:rPr lang="fr-FR" sz="1100" dirty="0">
                <a:latin typeface="Consolas" panose="020B0609020204030204" pitchFamily="49" charset="0"/>
              </a:rPr>
              <a:t> v2.29.1</a:t>
            </a:r>
          </a:p>
          <a:p>
            <a:r>
              <a:rPr lang="en-US" sz="1100" dirty="0">
                <a:latin typeface="Consolas" panose="020B0609020204030204" pitchFamily="49" charset="0"/>
              </a:rPr>
              <a:t>HEAD's previous position was on 898f80736c Git 2.29.2</a:t>
            </a:r>
          </a:p>
          <a:p>
            <a:r>
              <a:rPr lang="en-US" sz="1100" dirty="0">
                <a:latin typeface="Consolas" panose="020B0609020204030204" pitchFamily="49" charset="0"/>
              </a:rPr>
              <a:t>HEAD is now on b927c80531 Git 2.29.1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616819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800" dirty="0"/>
              <a:t>https://git-scm.com/book/en/v2/Git-Basics-Tagging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26380" y="1990457"/>
            <a:ext cx="6453664" cy="1754326"/>
          </a:xfrm>
          <a:prstGeom prst="wedgeRectCallout">
            <a:avLst>
              <a:gd name="adj1" fmla="val -53439"/>
              <a:gd name="adj2" fmla="val -40655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in the "detached HEAD" state,</a:t>
            </a:r>
          </a:p>
          <a:p>
            <a:r>
              <a:rPr lang="en-US" dirty="0"/>
              <a:t>a new commit would not belong to any branch</a:t>
            </a:r>
          </a:p>
          <a:p>
            <a:r>
              <a:rPr lang="en-US" dirty="0"/>
              <a:t>it would be reachable only with its exact footprint</a:t>
            </a:r>
          </a:p>
          <a:p>
            <a:r>
              <a:rPr lang="en-US" dirty="0"/>
              <a:t>it is better to create a branch</a:t>
            </a:r>
          </a:p>
          <a:p>
            <a:r>
              <a:rPr lang="en-US" dirty="0"/>
              <a:t>for example:</a:t>
            </a:r>
          </a:p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578587" y="3213556"/>
            <a:ext cx="3867388" cy="430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fr-FR" sz="1100" dirty="0">
                <a:latin typeface="Consolas" panose="020B0609020204030204" pitchFamily="49" charset="0"/>
              </a:rPr>
              <a:t>$ git </a:t>
            </a:r>
            <a:r>
              <a:rPr lang="fr-FR" sz="1100" dirty="0" err="1">
                <a:latin typeface="Consolas" panose="020B0609020204030204" pitchFamily="49" charset="0"/>
              </a:rPr>
              <a:t>checkout</a:t>
            </a:r>
            <a:r>
              <a:rPr lang="fr-FR" sz="1100" dirty="0">
                <a:latin typeface="Consolas" panose="020B0609020204030204" pitchFamily="49" charset="0"/>
              </a:rPr>
              <a:t> -b v2.29.X</a:t>
            </a:r>
          </a:p>
          <a:p>
            <a:r>
              <a:rPr lang="fr-FR" sz="1100" dirty="0">
                <a:latin typeface="Consolas" panose="020B0609020204030204" pitchFamily="49" charset="0"/>
              </a:rPr>
              <a:t>Basculement sur la nouvelle branche 'v2.29.X'</a:t>
            </a:r>
          </a:p>
        </p:txBody>
      </p:sp>
    </p:spTree>
    <p:extLst>
      <p:ext uri="{BB962C8B-B14F-4D97-AF65-F5344CB8AC3E}">
        <p14:creationId xmlns:p14="http://schemas.microsoft.com/office/powerpoint/2010/main" val="15400393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Technological foundations of software development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Manage your source code</a:t>
            </a:r>
          </a:p>
          <a:p>
            <a:r>
              <a:rPr lang="fr-FR" dirty="0"/>
              <a:t>Part 3 – </a:t>
            </a:r>
            <a:r>
              <a:rPr lang="fr-FR" dirty="0" err="1"/>
              <a:t>Branching</a:t>
            </a:r>
            <a:r>
              <a:rPr lang="fr-FR" dirty="0"/>
              <a:t> and </a:t>
            </a:r>
            <a:r>
              <a:rPr lang="fr-FR" dirty="0" err="1"/>
              <a:t>merging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Git – </a:t>
            </a:r>
            <a:r>
              <a:rPr lang="fr-FR" dirty="0" err="1"/>
              <a:t>complementary</a:t>
            </a:r>
            <a:r>
              <a:rPr lang="fr-FR" dirty="0"/>
              <a:t> slides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C9811CCD-5EA6-4D4A-BB3D-5F1D426D38A1}"/>
              </a:ext>
            </a:extLst>
          </p:cNvPr>
          <p:cNvSpPr txBox="1"/>
          <p:nvPr/>
        </p:nvSpPr>
        <p:spPr>
          <a:xfrm>
            <a:off x="100584" y="5903893"/>
            <a:ext cx="114993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ICM – Computer Science Major – Course unit on Technological foundations of computer science</a:t>
            </a:r>
          </a:p>
          <a:p>
            <a:r>
              <a:rPr lang="en-US" sz="1400" dirty="0"/>
              <a:t>M1 Cyber Physical and Social Systems – Course unit on CPS2 engineering and development, Part 2: Technological foundations of software development</a:t>
            </a:r>
          </a:p>
          <a:p>
            <a:r>
              <a:rPr lang="en-US" sz="1400" dirty="0"/>
              <a:t>Maxime </a:t>
            </a:r>
            <a:r>
              <a:rPr lang="en-US" sz="1400" dirty="0" err="1"/>
              <a:t>Lefrançois</a:t>
            </a:r>
            <a:r>
              <a:rPr lang="en-US" sz="1400" dirty="0"/>
              <a:t> </a:t>
            </a:r>
            <a:r>
              <a:rPr lang="en-US" sz="1400" dirty="0">
                <a:hlinkClick r:id="rId2"/>
              </a:rPr>
              <a:t>https://maxime-lefrancois.info</a:t>
            </a:r>
            <a:r>
              <a:rPr lang="en-US" sz="1400" dirty="0"/>
              <a:t> </a:t>
            </a:r>
          </a:p>
          <a:p>
            <a:r>
              <a:rPr lang="en-US" sz="1400" dirty="0"/>
              <a:t>online: </a:t>
            </a:r>
            <a:r>
              <a:rPr lang="en-US" sz="1400" dirty="0">
                <a:hlinkClick r:id="rId3"/>
              </a:rPr>
              <a:t>https://ci.mines-stetienne.fr/cps2/course/tfsd/ </a:t>
            </a:r>
            <a:r>
              <a:rPr lang="en-US" sz="1400" dirty="0"/>
              <a:t> 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451CF732-3397-4683-8621-C1C1270436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4284" y="4592663"/>
            <a:ext cx="2347207" cy="102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6441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64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0" y="6616819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800" dirty="0"/>
              <a:t>https://git-scm.com/book/en/v2/Git-Branching-Branches-in-a-Nutshell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CF4862-26CC-452A-A9F9-C93C1F6B6ACB}"/>
              </a:ext>
            </a:extLst>
          </p:cNvPr>
          <p:cNvSpPr/>
          <p:nvPr/>
        </p:nvSpPr>
        <p:spPr>
          <a:xfrm>
            <a:off x="838200" y="168764"/>
            <a:ext cx="37914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latin typeface="+mj-lt"/>
              </a:rPr>
              <a:t>Branches in a </a:t>
            </a:r>
            <a:r>
              <a:rPr lang="fr-FR" sz="3200" dirty="0" err="1">
                <a:latin typeface="+mj-lt"/>
              </a:rPr>
              <a:t>nutshell</a:t>
            </a:r>
            <a:endParaRPr lang="fr-FR" sz="3200" dirty="0">
              <a:latin typeface="+mj-lt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A828211-3CEE-41B6-853F-EB9CA5B7C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281" y="2258014"/>
            <a:ext cx="10831437" cy="379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95675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Scenario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65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838200" y="168764"/>
            <a:ext cx="39889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err="1">
                <a:latin typeface="+mj-lt"/>
              </a:rPr>
              <a:t>Branching</a:t>
            </a:r>
            <a:r>
              <a:rPr lang="fr-FR" sz="3200" dirty="0">
                <a:latin typeface="+mj-lt"/>
              </a:rPr>
              <a:t> and </a:t>
            </a:r>
            <a:r>
              <a:rPr lang="fr-FR" sz="3200" dirty="0" err="1">
                <a:latin typeface="+mj-lt"/>
              </a:rPr>
              <a:t>merging</a:t>
            </a:r>
            <a:endParaRPr lang="fr-FR" sz="3200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34984" y="3341729"/>
            <a:ext cx="8197152" cy="923330"/>
          </a:xfrm>
          <a:prstGeom prst="rect">
            <a:avLst/>
          </a:prstGeom>
          <a:ln w="76200">
            <a:solidFill>
              <a:srgbClr val="E61A2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rgbClr val="4E443C"/>
                </a:solidFill>
                <a:latin typeface="Arial" panose="020B0604020202020204" pitchFamily="34" charset="0"/>
              </a:rPr>
              <a:t>At this point, you get a call that a critical problem has been discovered and needs to be addressed as soon as possible. </a:t>
            </a:r>
          </a:p>
          <a:p>
            <a:r>
              <a:rPr lang="en-US" dirty="0">
                <a:solidFill>
                  <a:srgbClr val="4E443C"/>
                </a:solidFill>
                <a:latin typeface="Arial" panose="020B0604020202020204" pitchFamily="34" charset="0"/>
              </a:rPr>
              <a:t>So you do the following:</a:t>
            </a:r>
          </a:p>
        </p:txBody>
      </p:sp>
      <p:sp>
        <p:nvSpPr>
          <p:cNvPr id="5" name="Rectangle 4"/>
          <p:cNvSpPr/>
          <p:nvPr/>
        </p:nvSpPr>
        <p:spPr>
          <a:xfrm>
            <a:off x="1091184" y="1922286"/>
            <a:ext cx="74310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4E443C"/>
                </a:solidFill>
                <a:latin typeface="Arial" panose="020B0604020202020204" pitchFamily="34" charset="0"/>
              </a:rPr>
              <a:t>you are working on a web site;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4E443C"/>
                </a:solidFill>
                <a:latin typeface="Arial" panose="020B0604020202020204" pitchFamily="34" charset="0"/>
              </a:rPr>
              <a:t>you create a branch for a new article in progress;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4E443C"/>
                </a:solidFill>
                <a:latin typeface="Arial" panose="020B0604020202020204" pitchFamily="34" charset="0"/>
              </a:rPr>
              <a:t>you start working on this branch.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1093152" y="4958322"/>
            <a:ext cx="105105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4E443C"/>
                </a:solidFill>
                <a:latin typeface="Arial" panose="020B0604020202020204" pitchFamily="34" charset="0"/>
              </a:rPr>
              <a:t>you switch to the production branch;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4E443C"/>
                </a:solidFill>
                <a:latin typeface="Arial" panose="020B0604020202020204" pitchFamily="34" charset="0"/>
              </a:rPr>
              <a:t>you create a branch to add the patch;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4E443C"/>
                </a:solidFill>
                <a:latin typeface="Arial" panose="020B0604020202020204" pitchFamily="34" charset="0"/>
              </a:rPr>
              <a:t>after testing it, you merge the patch branch and push the result to production;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4E443C"/>
                </a:solidFill>
                <a:latin typeface="Arial" panose="020B0604020202020204" pitchFamily="34" charset="0"/>
              </a:rPr>
              <a:t>you switch back to the initial branch and continue your work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93" y="3234343"/>
            <a:ext cx="1190791" cy="108600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6616819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800" dirty="0"/>
              <a:t>https://git-scm.com/book/en/v2/Git-Branching-Basic-Branching-and-Merging</a:t>
            </a:r>
          </a:p>
        </p:txBody>
      </p:sp>
    </p:spTree>
    <p:extLst>
      <p:ext uri="{BB962C8B-B14F-4D97-AF65-F5344CB8AC3E}">
        <p14:creationId xmlns:p14="http://schemas.microsoft.com/office/powerpoint/2010/main" val="324575221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Scenario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66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091184" y="1425384"/>
            <a:ext cx="7431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4E443C"/>
                </a:solidFill>
                <a:latin typeface="Arial" panose="020B0604020202020204" pitchFamily="34" charset="0"/>
              </a:rPr>
              <a:t>you are working on a web site;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616819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800" dirty="0"/>
              <a:t>https://git-scm.com/book/en/v2/Git-Branching-Basic-Branching-and-Merging</a:t>
            </a:r>
          </a:p>
        </p:txBody>
      </p:sp>
      <p:pic>
        <p:nvPicPr>
          <p:cNvPr id="1026" name="Picture 2" descr="Historique de _commits_ sim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2678025"/>
            <a:ext cx="5490425" cy="159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4442448" y="1889583"/>
            <a:ext cx="1322298" cy="521494"/>
          </a:xfrm>
          <a:prstGeom prst="rect">
            <a:avLst/>
          </a:prstGeom>
          <a:solidFill>
            <a:srgbClr val="CD9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HEAD</a:t>
            </a:r>
          </a:p>
        </p:txBody>
      </p:sp>
      <p:cxnSp>
        <p:nvCxnSpPr>
          <p:cNvPr id="19" name="Straight Arrow Connector 18"/>
          <p:cNvCxnSpPr>
            <a:stCxn id="18" idx="2"/>
          </p:cNvCxnSpPr>
          <p:nvPr/>
        </p:nvCxnSpPr>
        <p:spPr>
          <a:xfrm>
            <a:off x="5103597" y="2411077"/>
            <a:ext cx="1" cy="384298"/>
          </a:xfrm>
          <a:prstGeom prst="straightConnector1">
            <a:avLst/>
          </a:prstGeom>
          <a:ln w="19050">
            <a:solidFill>
              <a:srgbClr val="8F898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04A2D5A7-F8EB-4EAF-98BE-E249A9912AE5}"/>
              </a:ext>
            </a:extLst>
          </p:cNvPr>
          <p:cNvSpPr/>
          <p:nvPr/>
        </p:nvSpPr>
        <p:spPr>
          <a:xfrm>
            <a:off x="838200" y="168764"/>
            <a:ext cx="39889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err="1">
                <a:latin typeface="+mj-lt"/>
              </a:rPr>
              <a:t>Branching</a:t>
            </a:r>
            <a:r>
              <a:rPr lang="fr-FR" sz="3200" dirty="0">
                <a:latin typeface="+mj-lt"/>
              </a:rPr>
              <a:t> and </a:t>
            </a:r>
            <a:r>
              <a:rPr lang="fr-FR" sz="3200" dirty="0" err="1">
                <a:latin typeface="+mj-lt"/>
              </a:rPr>
              <a:t>merging</a:t>
            </a:r>
            <a:endParaRPr lang="fr-FR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2397795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Scenario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67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091184" y="1425384"/>
            <a:ext cx="7431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4E443C"/>
                </a:solidFill>
                <a:latin typeface="Arial" panose="020B0604020202020204" pitchFamily="34" charset="0"/>
              </a:rPr>
              <a:t>you are working on a web site;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4E443C"/>
                </a:solidFill>
                <a:latin typeface="Arial" panose="020B0604020202020204" pitchFamily="34" charset="0"/>
              </a:rPr>
              <a:t>you create a branch for a new article in progress;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616819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800" dirty="0"/>
              <a:t>https://git-scm.com/book/en/v2/Git-Branching-Basic-Branching-and-Merging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01182" y="2292466"/>
            <a:ext cx="4221426" cy="646331"/>
          </a:xfrm>
          <a:prstGeom prst="wedgeRectCallout">
            <a:avLst>
              <a:gd name="adj1" fmla="val -36365"/>
              <a:gd name="adj2" fmla="val 75769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err="1"/>
              <a:t>Creation</a:t>
            </a:r>
            <a:r>
              <a:rPr lang="fr-FR" dirty="0"/>
              <a:t> of a new </a:t>
            </a:r>
            <a:r>
              <a:rPr lang="fr-FR" dirty="0" err="1"/>
              <a:t>branch</a:t>
            </a:r>
            <a:r>
              <a:rPr lang="fr-FR" dirty="0"/>
              <a:t> </a:t>
            </a:r>
            <a:r>
              <a:rPr lang="fr-FR" dirty="0">
                <a:latin typeface="Consolas" panose="020B0609020204030204" pitchFamily="49" charset="0"/>
              </a:rPr>
              <a:t>iss53</a:t>
            </a:r>
            <a:r>
              <a:rPr lang="fr-FR" dirty="0"/>
              <a:t> to </a:t>
            </a:r>
            <a:r>
              <a:rPr lang="fr-FR" dirty="0" err="1"/>
              <a:t>work</a:t>
            </a:r>
            <a:r>
              <a:rPr lang="fr-FR" dirty="0"/>
              <a:t> on issue #53</a:t>
            </a:r>
          </a:p>
        </p:txBody>
      </p:sp>
      <p:sp>
        <p:nvSpPr>
          <p:cNvPr id="9" name="Rectangle 8"/>
          <p:cNvSpPr/>
          <p:nvPr/>
        </p:nvSpPr>
        <p:spPr>
          <a:xfrm>
            <a:off x="7501182" y="3228033"/>
            <a:ext cx="3206442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latin typeface="Consolas" panose="020B0609020204030204" pitchFamily="49" charset="0"/>
              </a:rPr>
              <a:t>$ git checkout -b iss53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Switched to a new branch "iss53"</a:t>
            </a:r>
            <a:endParaRPr lang="fr-FR" sz="1200" dirty="0">
              <a:latin typeface="Consolas" panose="020B0609020204030204" pitchFamily="49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01182" y="3808584"/>
            <a:ext cx="3206442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>
                <a:latin typeface="Consolas" panose="020B0609020204030204" pitchFamily="49" charset="0"/>
              </a:rPr>
              <a:t>$ git</a:t>
            </a:r>
            <a:r>
              <a:rPr lang="en-US" sz="1200" dirty="0">
                <a:latin typeface="Consolas" panose="020B0609020204030204" pitchFamily="49" charset="0"/>
              </a:rPr>
              <a:t> branch iss53</a:t>
            </a:r>
          </a:p>
          <a:p>
            <a:r>
              <a:rPr lang="en-US" sz="1200">
                <a:latin typeface="Consolas" panose="020B0609020204030204" pitchFamily="49" charset="0"/>
              </a:rPr>
              <a:t>$ git</a:t>
            </a:r>
            <a:r>
              <a:rPr lang="en-US" sz="1200" dirty="0">
                <a:latin typeface="Consolas" panose="020B0609020204030204" pitchFamily="49" charset="0"/>
              </a:rPr>
              <a:t> checkout iss53</a:t>
            </a:r>
            <a:endParaRPr lang="fr-FR" sz="1200" dirty="0">
              <a:latin typeface="Consolas" panose="020B0609020204030204" pitchFamily="49" charset="0"/>
            </a:endParaRPr>
          </a:p>
        </p:txBody>
      </p:sp>
      <p:pic>
        <p:nvPicPr>
          <p:cNvPr id="12" name="Picture 2" descr="Création d’un nouveau pointeur de branc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2680367"/>
            <a:ext cx="5490425" cy="267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415016" y="5638623"/>
            <a:ext cx="1322298" cy="521494"/>
          </a:xfrm>
          <a:prstGeom prst="rect">
            <a:avLst/>
          </a:prstGeom>
          <a:solidFill>
            <a:srgbClr val="CD9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HEAD</a:t>
            </a:r>
          </a:p>
        </p:txBody>
      </p:sp>
      <p:cxnSp>
        <p:nvCxnSpPr>
          <p:cNvPr id="14" name="Straight Arrow Connector 13"/>
          <p:cNvCxnSpPr>
            <a:stCxn id="13" idx="0"/>
          </p:cNvCxnSpPr>
          <p:nvPr/>
        </p:nvCxnSpPr>
        <p:spPr>
          <a:xfrm flipH="1" flipV="1">
            <a:off x="5074920" y="5276088"/>
            <a:ext cx="1245" cy="362535"/>
          </a:xfrm>
          <a:prstGeom prst="straightConnector1">
            <a:avLst/>
          </a:prstGeom>
          <a:ln w="19050">
            <a:solidFill>
              <a:srgbClr val="8F898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424749CB-453F-475B-9303-90B532AFF9FA}"/>
              </a:ext>
            </a:extLst>
          </p:cNvPr>
          <p:cNvSpPr/>
          <p:nvPr/>
        </p:nvSpPr>
        <p:spPr>
          <a:xfrm>
            <a:off x="838200" y="168764"/>
            <a:ext cx="39889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err="1">
                <a:latin typeface="+mj-lt"/>
              </a:rPr>
              <a:t>Branching</a:t>
            </a:r>
            <a:r>
              <a:rPr lang="fr-FR" sz="3200" dirty="0">
                <a:latin typeface="+mj-lt"/>
              </a:rPr>
              <a:t> and </a:t>
            </a:r>
            <a:r>
              <a:rPr lang="fr-FR" sz="3200" dirty="0" err="1">
                <a:latin typeface="+mj-lt"/>
              </a:rPr>
              <a:t>merging</a:t>
            </a:r>
            <a:endParaRPr lang="fr-FR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5109971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Scenario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68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091184" y="1425384"/>
            <a:ext cx="74310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4E443C"/>
                </a:solidFill>
                <a:latin typeface="Arial" panose="020B0604020202020204" pitchFamily="34" charset="0"/>
              </a:rPr>
              <a:t>you are working on a web site;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4E443C"/>
                </a:solidFill>
                <a:latin typeface="Arial" panose="020B0604020202020204" pitchFamily="34" charset="0"/>
              </a:rPr>
              <a:t>you create a branch for a new article in progress;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4E443C"/>
                </a:solidFill>
                <a:latin typeface="Arial" panose="020B0604020202020204" pitchFamily="34" charset="0"/>
              </a:rPr>
              <a:t>you start working on this branch.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0" y="6616819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800" dirty="0"/>
              <a:t>https://git-scm.com/book/en/v2/Git-Branching-Basic-Branching-and-Merging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67144" y="2292466"/>
            <a:ext cx="4855464" cy="369332"/>
          </a:xfrm>
          <a:prstGeom prst="wedgeRectCallout">
            <a:avLst>
              <a:gd name="adj1" fmla="val -34971"/>
              <a:gd name="adj2" fmla="val 78245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Example of a new commit on </a:t>
            </a:r>
            <a:r>
              <a:rPr lang="fr-FR" dirty="0" err="1"/>
              <a:t>branch</a:t>
            </a:r>
            <a:r>
              <a:rPr lang="fr-FR" dirty="0"/>
              <a:t> </a:t>
            </a:r>
            <a:r>
              <a:rPr lang="fr-FR" dirty="0">
                <a:latin typeface="Consolas" panose="020B0609020204030204" pitchFamily="49" charset="0"/>
              </a:rPr>
              <a:t>iss53</a:t>
            </a:r>
          </a:p>
        </p:txBody>
      </p:sp>
      <p:sp>
        <p:nvSpPr>
          <p:cNvPr id="9" name="Rectangle 8"/>
          <p:cNvSpPr/>
          <p:nvPr/>
        </p:nvSpPr>
        <p:spPr>
          <a:xfrm>
            <a:off x="6541062" y="2950492"/>
            <a:ext cx="532785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fr-FR" sz="1200" dirty="0">
                <a:latin typeface="Consolas" panose="020B0609020204030204" pitchFamily="49" charset="0"/>
              </a:rPr>
              <a:t>$ </a:t>
            </a:r>
            <a:r>
              <a:rPr lang="fr-FR" sz="1200" dirty="0" err="1">
                <a:latin typeface="Consolas" panose="020B0609020204030204" pitchFamily="49" charset="0"/>
              </a:rPr>
              <a:t>vim</a:t>
            </a:r>
            <a:r>
              <a:rPr lang="fr-FR" sz="1200" dirty="0">
                <a:latin typeface="Consolas" panose="020B0609020204030204" pitchFamily="49" charset="0"/>
              </a:rPr>
              <a:t> index.html</a:t>
            </a:r>
          </a:p>
          <a:p>
            <a:r>
              <a:rPr lang="fr-FR" sz="1200" dirty="0">
                <a:latin typeface="Consolas" panose="020B0609020204030204" pitchFamily="49" charset="0"/>
              </a:rPr>
              <a:t>$ git commit -a -m "</a:t>
            </a:r>
            <a:r>
              <a:rPr lang="fr-FR" sz="1200" dirty="0" err="1">
                <a:latin typeface="Consolas" panose="020B0609020204030204" pitchFamily="49" charset="0"/>
              </a:rPr>
              <a:t>add</a:t>
            </a:r>
            <a:r>
              <a:rPr lang="fr-FR" sz="1200" dirty="0">
                <a:latin typeface="Consolas" panose="020B0609020204030204" pitchFamily="49" charset="0"/>
              </a:rPr>
              <a:t> </a:t>
            </a:r>
            <a:r>
              <a:rPr lang="fr-FR" sz="1200" dirty="0" err="1">
                <a:latin typeface="Consolas" panose="020B0609020204030204" pitchFamily="49" charset="0"/>
              </a:rPr>
              <a:t>footer</a:t>
            </a:r>
            <a:r>
              <a:rPr lang="fr-FR" sz="1200" dirty="0">
                <a:latin typeface="Consolas" panose="020B0609020204030204" pitchFamily="49" charset="0"/>
              </a:rPr>
              <a:t> [issue 53]"</a:t>
            </a:r>
          </a:p>
        </p:txBody>
      </p:sp>
      <p:pic>
        <p:nvPicPr>
          <p:cNvPr id="13" name="Picture 3" descr="La branche iss53 a avancé avec votre trav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2661799"/>
            <a:ext cx="7486531" cy="269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298680" y="5638623"/>
            <a:ext cx="1322298" cy="521494"/>
          </a:xfrm>
          <a:prstGeom prst="rect">
            <a:avLst/>
          </a:prstGeom>
          <a:solidFill>
            <a:srgbClr val="CD9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HEAD</a:t>
            </a:r>
          </a:p>
        </p:txBody>
      </p:sp>
      <p:cxnSp>
        <p:nvCxnSpPr>
          <p:cNvPr id="15" name="Straight Arrow Connector 14"/>
          <p:cNvCxnSpPr>
            <a:stCxn id="14" idx="0"/>
          </p:cNvCxnSpPr>
          <p:nvPr/>
        </p:nvCxnSpPr>
        <p:spPr>
          <a:xfrm flipH="1" flipV="1">
            <a:off x="6949440" y="5221224"/>
            <a:ext cx="10389" cy="417399"/>
          </a:xfrm>
          <a:prstGeom prst="straightConnector1">
            <a:avLst/>
          </a:prstGeom>
          <a:ln w="19050">
            <a:solidFill>
              <a:srgbClr val="8F898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3C6ECEB9-D16A-43C4-B469-FA5E4C6ED005}"/>
              </a:ext>
            </a:extLst>
          </p:cNvPr>
          <p:cNvSpPr/>
          <p:nvPr/>
        </p:nvSpPr>
        <p:spPr>
          <a:xfrm>
            <a:off x="838200" y="168764"/>
            <a:ext cx="39889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err="1">
                <a:latin typeface="+mj-lt"/>
              </a:rPr>
              <a:t>Branching</a:t>
            </a:r>
            <a:r>
              <a:rPr lang="fr-FR" sz="3200" dirty="0">
                <a:latin typeface="+mj-lt"/>
              </a:rPr>
              <a:t> and </a:t>
            </a:r>
            <a:r>
              <a:rPr lang="fr-FR" sz="3200" dirty="0" err="1">
                <a:latin typeface="+mj-lt"/>
              </a:rPr>
              <a:t>merging</a:t>
            </a:r>
            <a:endParaRPr lang="fr-FR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5250773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Scenario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69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0" y="6616819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800" dirty="0"/>
              <a:t>https://git-scm.com/book/en/v2/Git-Branching-Basic-Branching-and-Merging</a:t>
            </a:r>
          </a:p>
        </p:txBody>
      </p:sp>
      <p:pic>
        <p:nvPicPr>
          <p:cNvPr id="13" name="Picture 3" descr="La branche iss53 a avancé avec votre trav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2661799"/>
            <a:ext cx="7486531" cy="269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034984" y="1529912"/>
            <a:ext cx="8197152" cy="646331"/>
          </a:xfrm>
          <a:prstGeom prst="rect">
            <a:avLst/>
          </a:prstGeom>
          <a:ln w="76200">
            <a:solidFill>
              <a:srgbClr val="E61A2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rgbClr val="4E443C"/>
                </a:solidFill>
                <a:latin typeface="Arial" panose="020B0604020202020204" pitchFamily="34" charset="0"/>
              </a:rPr>
              <a:t>At this point, you get a call that a critical problem has been discovered and needs to be addressed as soon as possible.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193" y="1353385"/>
            <a:ext cx="1190791" cy="108600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298680" y="5638623"/>
            <a:ext cx="1322298" cy="521494"/>
          </a:xfrm>
          <a:prstGeom prst="rect">
            <a:avLst/>
          </a:prstGeom>
          <a:solidFill>
            <a:srgbClr val="CD9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HEAD</a:t>
            </a:r>
          </a:p>
        </p:txBody>
      </p:sp>
      <p:cxnSp>
        <p:nvCxnSpPr>
          <p:cNvPr id="15" name="Straight Arrow Connector 14"/>
          <p:cNvCxnSpPr>
            <a:stCxn id="14" idx="0"/>
          </p:cNvCxnSpPr>
          <p:nvPr/>
        </p:nvCxnSpPr>
        <p:spPr>
          <a:xfrm flipH="1" flipV="1">
            <a:off x="6949440" y="5221224"/>
            <a:ext cx="10389" cy="417399"/>
          </a:xfrm>
          <a:prstGeom prst="straightConnector1">
            <a:avLst/>
          </a:prstGeom>
          <a:ln w="19050">
            <a:solidFill>
              <a:srgbClr val="8F898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7A68EDB8-DE17-4E8C-ABC8-90504A782DF5}"/>
              </a:ext>
            </a:extLst>
          </p:cNvPr>
          <p:cNvSpPr/>
          <p:nvPr/>
        </p:nvSpPr>
        <p:spPr>
          <a:xfrm>
            <a:off x="838200" y="168764"/>
            <a:ext cx="39889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err="1">
                <a:latin typeface="+mj-lt"/>
              </a:rPr>
              <a:t>Branching</a:t>
            </a:r>
            <a:r>
              <a:rPr lang="fr-FR" sz="3200" dirty="0">
                <a:latin typeface="+mj-lt"/>
              </a:rPr>
              <a:t> and </a:t>
            </a:r>
            <a:r>
              <a:rPr lang="fr-FR" sz="3200" dirty="0" err="1">
                <a:latin typeface="+mj-lt"/>
              </a:rPr>
              <a:t>merging</a:t>
            </a:r>
            <a:endParaRPr lang="fr-FR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70350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code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7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838200" y="1631446"/>
            <a:ext cx="47803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Some IDEs have embedded solutions</a:t>
            </a:r>
          </a:p>
          <a:p>
            <a:r>
              <a:rPr lang="en-US" sz="2400" dirty="0"/>
              <a:t>For example with Eclipse</a:t>
            </a:r>
          </a:p>
        </p:txBody>
      </p:sp>
      <p:pic>
        <p:nvPicPr>
          <p:cNvPr id="8194" name="Picture 2" descr="Restore Deleted Files in Eclipse with Local History | MCU on Eclip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826" y="3020921"/>
            <a:ext cx="4526399" cy="306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estore Deleted Files in Eclipse with Local History | MCU on Eclip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634" y="2566086"/>
            <a:ext cx="3801841" cy="395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17625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800" dirty="0"/>
              <a:t>https://mcuoneclipse.com/2013/04/03/restore-deleted-files-in-eclipse-with-local-history/</a:t>
            </a:r>
          </a:p>
        </p:txBody>
      </p:sp>
    </p:spTree>
    <p:extLst>
      <p:ext uri="{BB962C8B-B14F-4D97-AF65-F5344CB8AC3E}">
        <p14:creationId xmlns:p14="http://schemas.microsoft.com/office/powerpoint/2010/main" val="151521874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Scenario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70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0" y="6616819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800" dirty="0"/>
              <a:t>https://git-scm.com/book/en/v2/Git-Branching-Basic-Branching-and-Merging</a:t>
            </a:r>
          </a:p>
        </p:txBody>
      </p:sp>
      <p:pic>
        <p:nvPicPr>
          <p:cNvPr id="13" name="Picture 3" descr="La branche iss53 a avancé avec votre trav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2661799"/>
            <a:ext cx="7486531" cy="269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332720" y="1799128"/>
            <a:ext cx="1322298" cy="521494"/>
          </a:xfrm>
          <a:prstGeom prst="rect">
            <a:avLst/>
          </a:prstGeom>
          <a:solidFill>
            <a:srgbClr val="CD9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HEAD</a:t>
            </a:r>
          </a:p>
        </p:txBody>
      </p:sp>
      <p:cxnSp>
        <p:nvCxnSpPr>
          <p:cNvPr id="15" name="Straight Arrow Connector 14"/>
          <p:cNvCxnSpPr>
            <a:stCxn id="14" idx="2"/>
          </p:cNvCxnSpPr>
          <p:nvPr/>
        </p:nvCxnSpPr>
        <p:spPr>
          <a:xfrm>
            <a:off x="4993869" y="2320622"/>
            <a:ext cx="0" cy="477442"/>
          </a:xfrm>
          <a:prstGeom prst="straightConnector1">
            <a:avLst/>
          </a:prstGeom>
          <a:ln w="19050">
            <a:solidFill>
              <a:srgbClr val="8F898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091184" y="1425384"/>
            <a:ext cx="7431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4E443C"/>
                </a:solidFill>
                <a:latin typeface="Arial" panose="020B0604020202020204" pitchFamily="34" charset="0"/>
              </a:rPr>
              <a:t>you switch to the production branch;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760851" y="1333051"/>
            <a:ext cx="2602938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latin typeface="Consolas" panose="020B0609020204030204" pitchFamily="49" charset="0"/>
              </a:rPr>
              <a:t>$ git checkout master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Switched to branch 'master'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BEB5945-6569-4EDE-B56A-02763ABEF8FA}"/>
              </a:ext>
            </a:extLst>
          </p:cNvPr>
          <p:cNvSpPr/>
          <p:nvPr/>
        </p:nvSpPr>
        <p:spPr>
          <a:xfrm>
            <a:off x="838200" y="168764"/>
            <a:ext cx="39889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err="1">
                <a:latin typeface="+mj-lt"/>
              </a:rPr>
              <a:t>Branching</a:t>
            </a:r>
            <a:r>
              <a:rPr lang="fr-FR" sz="3200" dirty="0">
                <a:latin typeface="+mj-lt"/>
              </a:rPr>
              <a:t> and </a:t>
            </a:r>
            <a:r>
              <a:rPr lang="fr-FR" sz="3200" dirty="0" err="1">
                <a:latin typeface="+mj-lt"/>
              </a:rPr>
              <a:t>merging</a:t>
            </a:r>
            <a:endParaRPr lang="fr-FR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2341884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Scenario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71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0" y="6616819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800" dirty="0"/>
              <a:t>https://git-scm.com/book/en/v2/Git-Branching-Basic-Branching-and-Merging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166436" y="1799128"/>
            <a:ext cx="1322298" cy="521494"/>
          </a:xfrm>
          <a:prstGeom prst="rect">
            <a:avLst/>
          </a:prstGeom>
          <a:solidFill>
            <a:srgbClr val="CD9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HEAD</a:t>
            </a:r>
          </a:p>
        </p:txBody>
      </p:sp>
      <p:cxnSp>
        <p:nvCxnSpPr>
          <p:cNvPr id="15" name="Straight Arrow Connector 14"/>
          <p:cNvCxnSpPr>
            <a:stCxn id="14" idx="2"/>
          </p:cNvCxnSpPr>
          <p:nvPr/>
        </p:nvCxnSpPr>
        <p:spPr>
          <a:xfrm flipH="1">
            <a:off x="7232904" y="2320622"/>
            <a:ext cx="594681" cy="430325"/>
          </a:xfrm>
          <a:prstGeom prst="straightConnector1">
            <a:avLst/>
          </a:prstGeom>
          <a:ln w="19050">
            <a:solidFill>
              <a:srgbClr val="8F898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091184" y="1425384"/>
            <a:ext cx="7431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E443C"/>
                </a:solidFill>
                <a:latin typeface="Arial" panose="020B0604020202020204" pitchFamily="34" charset="0"/>
              </a:rPr>
              <a:t>2. you create a branch to add the patch;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696842" y="2747118"/>
            <a:ext cx="4449437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latin typeface="Consolas" panose="020B0609020204030204" pitchFamily="49" charset="0"/>
              </a:rPr>
              <a:t>$ git checkout -b patch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Switched to a new branch patch'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$ vim index.html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$ git commit -a -m "incorrect email address"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[</a:t>
            </a:r>
            <a:r>
              <a:rPr lang="en-US" sz="1200" dirty="0" err="1">
                <a:latin typeface="Consolas" panose="020B0609020204030204" pitchFamily="49" charset="0"/>
              </a:rPr>
              <a:t>correctif</a:t>
            </a:r>
            <a:r>
              <a:rPr lang="en-US" sz="1200" dirty="0">
                <a:latin typeface="Consolas" panose="020B0609020204030204" pitchFamily="49" charset="0"/>
              </a:rPr>
              <a:t> 1fb7853] "incorrect email address"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1 file changed, 2 insertions(+)</a:t>
            </a:r>
          </a:p>
        </p:txBody>
      </p:sp>
      <p:pic>
        <p:nvPicPr>
          <p:cNvPr id="18" name="Picture 2" descr="Branche de correctif basée sur `master`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85" y="2628824"/>
            <a:ext cx="7620000" cy="364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B155B7B-C07F-4273-89E4-CD244E87B303}"/>
              </a:ext>
            </a:extLst>
          </p:cNvPr>
          <p:cNvSpPr/>
          <p:nvPr/>
        </p:nvSpPr>
        <p:spPr>
          <a:xfrm>
            <a:off x="838200" y="168764"/>
            <a:ext cx="39889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err="1">
                <a:latin typeface="+mj-lt"/>
              </a:rPr>
              <a:t>Branching</a:t>
            </a:r>
            <a:r>
              <a:rPr lang="fr-FR" sz="3200" dirty="0">
                <a:latin typeface="+mj-lt"/>
              </a:rPr>
              <a:t> and </a:t>
            </a:r>
            <a:r>
              <a:rPr lang="fr-FR" sz="3200" dirty="0" err="1">
                <a:latin typeface="+mj-lt"/>
              </a:rPr>
              <a:t>merging</a:t>
            </a:r>
            <a:endParaRPr lang="fr-FR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1273461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Scenario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72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0" y="6616819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800" dirty="0"/>
              <a:t>https://git-scm.com/book/en/v2/Git-Branching-Basic-Branching-and-Merging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328101" y="1890357"/>
            <a:ext cx="1322298" cy="521494"/>
          </a:xfrm>
          <a:prstGeom prst="rect">
            <a:avLst/>
          </a:prstGeom>
          <a:solidFill>
            <a:srgbClr val="CD9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HEAD</a:t>
            </a:r>
          </a:p>
        </p:txBody>
      </p:sp>
      <p:cxnSp>
        <p:nvCxnSpPr>
          <p:cNvPr id="15" name="Straight Arrow Connector 14"/>
          <p:cNvCxnSpPr>
            <a:stCxn id="14" idx="1"/>
          </p:cNvCxnSpPr>
          <p:nvPr/>
        </p:nvCxnSpPr>
        <p:spPr>
          <a:xfrm flipH="1">
            <a:off x="7635240" y="2151104"/>
            <a:ext cx="692861" cy="6880"/>
          </a:xfrm>
          <a:prstGeom prst="straightConnector1">
            <a:avLst/>
          </a:prstGeom>
          <a:ln w="19050">
            <a:solidFill>
              <a:srgbClr val="8F898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8675251" y="2842176"/>
            <a:ext cx="3275958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latin typeface="Consolas" panose="020B0609020204030204" pitchFamily="49" charset="0"/>
              </a:rPr>
              <a:t>$ git checkout master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$ git merge patch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Updating f42c576..3a0874c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Fast-forward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index.html | 2 ++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1 file changed, 2 insertions(+)</a:t>
            </a:r>
          </a:p>
        </p:txBody>
      </p:sp>
      <p:pic>
        <p:nvPicPr>
          <p:cNvPr id="12" name="Picture 2" descr="Avancement du pointeur de `master` sur `correctif`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85" y="1704900"/>
            <a:ext cx="7620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091184" y="1425384"/>
            <a:ext cx="10585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4E443C"/>
                </a:solidFill>
                <a:latin typeface="Arial" panose="020B0604020202020204" pitchFamily="34" charset="0"/>
              </a:rPr>
              <a:t>3. </a:t>
            </a:r>
            <a:r>
              <a:rPr lang="en-US" dirty="0">
                <a:solidFill>
                  <a:srgbClr val="4E443C"/>
                </a:solidFill>
                <a:latin typeface="Arial" panose="020B0604020202020204" pitchFamily="34" charset="0"/>
              </a:rPr>
              <a:t>after testing it, you merge the patch branch and push the result to production;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03074" y="4616392"/>
            <a:ext cx="3648135" cy="646331"/>
          </a:xfrm>
          <a:prstGeom prst="wedgeRectCallout">
            <a:avLst>
              <a:gd name="adj1" fmla="val -5443"/>
              <a:gd name="adj2" fmla="val -94002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err="1"/>
              <a:t>Fast-forward</a:t>
            </a:r>
            <a:r>
              <a:rPr lang="fr-FR" dirty="0"/>
              <a:t>: simple déplacement du pointeur vers l’avant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012DF81-6C19-4BC8-80F3-A56680C4B123}"/>
              </a:ext>
            </a:extLst>
          </p:cNvPr>
          <p:cNvSpPr/>
          <p:nvPr/>
        </p:nvSpPr>
        <p:spPr>
          <a:xfrm>
            <a:off x="838200" y="168764"/>
            <a:ext cx="39889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err="1">
                <a:latin typeface="+mj-lt"/>
              </a:rPr>
              <a:t>Branching</a:t>
            </a:r>
            <a:r>
              <a:rPr lang="fr-FR" sz="3200" dirty="0">
                <a:latin typeface="+mj-lt"/>
              </a:rPr>
              <a:t> and </a:t>
            </a:r>
            <a:r>
              <a:rPr lang="fr-FR" sz="3200" dirty="0" err="1">
                <a:latin typeface="+mj-lt"/>
              </a:rPr>
              <a:t>merging</a:t>
            </a:r>
            <a:endParaRPr lang="fr-FR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5011384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 descr="Le travail continue sur `iss53`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24" y="1794716"/>
            <a:ext cx="9229967" cy="439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Scenario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73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0" y="6616819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800" dirty="0"/>
              <a:t>https://git-scm.com/book/en/v2/Git-Branching-Basic-Branching-and-Merging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032445" y="5547944"/>
            <a:ext cx="1322298" cy="521494"/>
          </a:xfrm>
          <a:prstGeom prst="rect">
            <a:avLst/>
          </a:prstGeom>
          <a:solidFill>
            <a:srgbClr val="CD9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HEAD</a:t>
            </a:r>
          </a:p>
        </p:txBody>
      </p:sp>
      <p:cxnSp>
        <p:nvCxnSpPr>
          <p:cNvPr id="15" name="Straight Arrow Connector 14"/>
          <p:cNvCxnSpPr>
            <a:stCxn id="14" idx="1"/>
          </p:cNvCxnSpPr>
          <p:nvPr/>
        </p:nvCxnSpPr>
        <p:spPr>
          <a:xfrm flipH="1">
            <a:off x="9339584" y="5808691"/>
            <a:ext cx="692861" cy="6880"/>
          </a:xfrm>
          <a:prstGeom prst="straightConnector1">
            <a:avLst/>
          </a:prstGeom>
          <a:ln w="19050">
            <a:solidFill>
              <a:srgbClr val="8F898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8214841" y="2203680"/>
            <a:ext cx="3275958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latin typeface="Consolas" panose="020B0609020204030204" pitchFamily="49" charset="0"/>
              </a:rPr>
              <a:t>$ git branch -d patch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Deleted branch patch (3a0874c).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91184" y="1425384"/>
            <a:ext cx="10585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4E443C"/>
                </a:solidFill>
                <a:latin typeface="Arial" panose="020B0604020202020204" pitchFamily="34" charset="0"/>
              </a:rPr>
              <a:t>4. </a:t>
            </a:r>
            <a:r>
              <a:rPr lang="en-US" dirty="0">
                <a:solidFill>
                  <a:srgbClr val="4E443C"/>
                </a:solidFill>
                <a:latin typeface="Arial" panose="020B0604020202020204" pitchFamily="34" charset="0"/>
              </a:rPr>
              <a:t>you switch back to the initial branch and continue your work</a:t>
            </a:r>
            <a:endParaRPr lang="fr-FR" dirty="0"/>
          </a:p>
        </p:txBody>
      </p:sp>
      <p:sp>
        <p:nvSpPr>
          <p:cNvPr id="13" name="TextBox 12"/>
          <p:cNvSpPr txBox="1"/>
          <p:nvPr/>
        </p:nvSpPr>
        <p:spPr>
          <a:xfrm>
            <a:off x="8028753" y="2944739"/>
            <a:ext cx="3648135" cy="369332"/>
          </a:xfrm>
          <a:prstGeom prst="wedgeRectCallout">
            <a:avLst>
              <a:gd name="adj1" fmla="val -5443"/>
              <a:gd name="adj2" fmla="val -94002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err="1"/>
              <a:t>Delete</a:t>
            </a:r>
            <a:r>
              <a:rPr lang="fr-FR" dirty="0"/>
              <a:t> </a:t>
            </a:r>
            <a:r>
              <a:rPr lang="fr-FR" dirty="0" err="1"/>
              <a:t>branch</a:t>
            </a:r>
            <a:r>
              <a:rPr lang="fr-FR" dirty="0"/>
              <a:t> </a:t>
            </a:r>
            <a:r>
              <a:rPr lang="fr-FR" dirty="0" err="1">
                <a:latin typeface="Consolas" panose="020B0609020204030204" pitchFamily="49" charset="0"/>
              </a:rPr>
              <a:t>hotfix</a:t>
            </a:r>
            <a:endParaRPr lang="fr-FR" dirty="0">
              <a:latin typeface="Consolas" panose="020B0609020204030204" pitchFamily="49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5228" y="4646366"/>
            <a:ext cx="5408644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latin typeface="Consolas" panose="020B0609020204030204" pitchFamily="49" charset="0"/>
              </a:rPr>
              <a:t>$ git checkout iss53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Switched to branch "iss53"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$ vim index.html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$ git commit -a -m ‘New footer finished [issue 53]'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[iss53 ad82d7a] New footer finished [issue 53]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1 file changed, 1 insertion(+)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7251" y="6122670"/>
            <a:ext cx="4742168" cy="369332"/>
          </a:xfrm>
          <a:prstGeom prst="wedgeRectCallout">
            <a:avLst>
              <a:gd name="adj1" fmla="val -5443"/>
              <a:gd name="adj2" fmla="val -94002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Switch to </a:t>
            </a:r>
            <a:r>
              <a:rPr lang="fr-FR" dirty="0" err="1"/>
              <a:t>branch</a:t>
            </a:r>
            <a:r>
              <a:rPr lang="fr-FR" dirty="0"/>
              <a:t> iss53 and </a:t>
            </a:r>
            <a:r>
              <a:rPr lang="fr-FR" dirty="0" err="1"/>
              <a:t>create</a:t>
            </a:r>
            <a:r>
              <a:rPr lang="fr-FR" dirty="0"/>
              <a:t> new </a:t>
            </a:r>
            <a:r>
              <a:rPr lang="fr-FR" dirty="0" err="1"/>
              <a:t>commits</a:t>
            </a:r>
            <a:endParaRPr lang="fr-FR" dirty="0">
              <a:latin typeface="Consolas" panose="020B0609020204030204" pitchFamily="49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8982D28-BCBB-4523-A725-CBF1BCB7F5BF}"/>
              </a:ext>
            </a:extLst>
          </p:cNvPr>
          <p:cNvSpPr/>
          <p:nvPr/>
        </p:nvSpPr>
        <p:spPr>
          <a:xfrm>
            <a:off x="838200" y="168764"/>
            <a:ext cx="39889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err="1">
                <a:latin typeface="+mj-lt"/>
              </a:rPr>
              <a:t>Branching</a:t>
            </a:r>
            <a:r>
              <a:rPr lang="fr-FR" sz="3200" dirty="0">
                <a:latin typeface="+mj-lt"/>
              </a:rPr>
              <a:t> and </a:t>
            </a:r>
            <a:r>
              <a:rPr lang="fr-FR" sz="3200" dirty="0" err="1">
                <a:latin typeface="+mj-lt"/>
              </a:rPr>
              <a:t>merging</a:t>
            </a:r>
            <a:endParaRPr lang="fr-FR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242150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Trois instantanés utilisés dans une fusion classiq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07" y="1785882"/>
            <a:ext cx="9305999" cy="443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425228" y="4646366"/>
            <a:ext cx="5408644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latin typeface="Consolas" panose="020B0609020204030204" pitchFamily="49" charset="0"/>
              </a:rPr>
              <a:t>$ git checkout master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Switched to branch 'master'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$ git merge iss53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Merge made by the 'recursive' strategy.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README |    1 +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1 file changed, 1 insertion(+)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Merging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74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0" y="6616819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800" dirty="0"/>
              <a:t>https://git-scm.com/book/en/v2/Git-Branching-Basic-Branching-and-Merging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7251" y="6122670"/>
            <a:ext cx="5120317" cy="369332"/>
          </a:xfrm>
          <a:prstGeom prst="wedgeRectCallout">
            <a:avLst>
              <a:gd name="adj1" fmla="val -7050"/>
              <a:gd name="adj2" fmla="val -91526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‘</a:t>
            </a:r>
            <a:r>
              <a:rPr lang="fr-FR" dirty="0" err="1"/>
              <a:t>recusive</a:t>
            </a:r>
            <a:r>
              <a:rPr lang="fr-FR" dirty="0"/>
              <a:t>’ </a:t>
            </a:r>
            <a:r>
              <a:rPr lang="fr-FR" dirty="0" err="1"/>
              <a:t>strategy</a:t>
            </a:r>
            <a:r>
              <a:rPr lang="fr-FR" dirty="0"/>
              <a:t>: Simple 3-sources fusion</a:t>
            </a:r>
            <a:endParaRPr lang="fr-FR" dirty="0">
              <a:latin typeface="Consolas" panose="020B0609020204030204" pitchFamily="49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172200" y="1785882"/>
            <a:ext cx="1307592" cy="521494"/>
          </a:xfrm>
          <a:prstGeom prst="rect">
            <a:avLst/>
          </a:prstGeom>
          <a:solidFill>
            <a:srgbClr val="CD9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HEAD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6824739" y="2307376"/>
            <a:ext cx="5829" cy="526307"/>
          </a:xfrm>
          <a:prstGeom prst="straightConnector1">
            <a:avLst/>
          </a:prstGeom>
          <a:ln w="19050">
            <a:solidFill>
              <a:srgbClr val="8F898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7D5628F5-4FA6-4841-98D1-5E01670B9F17}"/>
              </a:ext>
            </a:extLst>
          </p:cNvPr>
          <p:cNvSpPr/>
          <p:nvPr/>
        </p:nvSpPr>
        <p:spPr>
          <a:xfrm>
            <a:off x="838200" y="168764"/>
            <a:ext cx="39889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err="1">
                <a:latin typeface="+mj-lt"/>
              </a:rPr>
              <a:t>Branching</a:t>
            </a:r>
            <a:r>
              <a:rPr lang="fr-FR" sz="3200" dirty="0">
                <a:latin typeface="+mj-lt"/>
              </a:rPr>
              <a:t> and </a:t>
            </a:r>
            <a:r>
              <a:rPr lang="fr-FR" sz="3200" dirty="0" err="1">
                <a:latin typeface="+mj-lt"/>
              </a:rPr>
              <a:t>merging</a:t>
            </a:r>
            <a:endParaRPr lang="fr-FR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961633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Un _commit_ de fu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06" y="1785882"/>
            <a:ext cx="11220203" cy="443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Merging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75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0" y="6616819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800" dirty="0"/>
              <a:t>https://git-scm.com/book/en/v2/Git-Branching-Basic-Branching-and-Merging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948671" y="1777695"/>
            <a:ext cx="1532537" cy="521494"/>
          </a:xfrm>
          <a:prstGeom prst="rect">
            <a:avLst/>
          </a:prstGeom>
          <a:solidFill>
            <a:srgbClr val="CD9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HEAD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0610355" y="2299189"/>
            <a:ext cx="5829" cy="526307"/>
          </a:xfrm>
          <a:prstGeom prst="straightConnector1">
            <a:avLst/>
          </a:prstGeom>
          <a:ln w="19050">
            <a:solidFill>
              <a:srgbClr val="8F898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25228" y="4646366"/>
            <a:ext cx="5408644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latin typeface="Consolas" panose="020B0609020204030204" pitchFamily="49" charset="0"/>
              </a:rPr>
              <a:t>$ git checkout master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Switched to branch 'master'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$ git merge iss53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Merge made by the 'recursive' strategy.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README |    1 +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1 file changed, 1 insertion(+)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7251" y="6122670"/>
            <a:ext cx="5120317" cy="369332"/>
          </a:xfrm>
          <a:prstGeom prst="wedgeRectCallout">
            <a:avLst>
              <a:gd name="adj1" fmla="val -7050"/>
              <a:gd name="adj2" fmla="val -91526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‘</a:t>
            </a:r>
            <a:r>
              <a:rPr lang="fr-FR" dirty="0" err="1"/>
              <a:t>recusive</a:t>
            </a:r>
            <a:r>
              <a:rPr lang="fr-FR" dirty="0"/>
              <a:t>’ </a:t>
            </a:r>
            <a:r>
              <a:rPr lang="fr-FR" dirty="0" err="1"/>
              <a:t>strategy</a:t>
            </a:r>
            <a:r>
              <a:rPr lang="fr-FR" dirty="0"/>
              <a:t>: Simple 3-sources fusion</a:t>
            </a:r>
            <a:endParaRPr lang="fr-FR" dirty="0">
              <a:latin typeface="Consolas" panose="020B0609020204030204" pitchFamily="49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32277C-71C1-40B1-B403-5135F3235132}"/>
              </a:ext>
            </a:extLst>
          </p:cNvPr>
          <p:cNvSpPr/>
          <p:nvPr/>
        </p:nvSpPr>
        <p:spPr>
          <a:xfrm>
            <a:off x="838200" y="168764"/>
            <a:ext cx="39889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err="1">
                <a:latin typeface="+mj-lt"/>
              </a:rPr>
              <a:t>Branching</a:t>
            </a:r>
            <a:r>
              <a:rPr lang="fr-FR" sz="3200" dirty="0">
                <a:latin typeface="+mj-lt"/>
              </a:rPr>
              <a:t> and </a:t>
            </a:r>
            <a:r>
              <a:rPr lang="fr-FR" sz="3200" dirty="0" err="1">
                <a:latin typeface="+mj-lt"/>
              </a:rPr>
              <a:t>merging</a:t>
            </a:r>
            <a:endParaRPr lang="fr-FR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3618329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Merge </a:t>
            </a:r>
            <a:r>
              <a:rPr lang="fr-FR" dirty="0" err="1"/>
              <a:t>conflicts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76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0" y="6616819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800" dirty="0"/>
              <a:t>https://git-scm.com/book/en/v2/Git-Branching-Basic-Branching-and-Merging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69780" y="1887049"/>
            <a:ext cx="5670772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latin typeface="Consolas" panose="020B0609020204030204" pitchFamily="49" charset="0"/>
              </a:rPr>
              <a:t>$ git merge iss53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Auto-merging index.html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CONFLICT (content): Merge conflict in index.html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Automatic merge failed; fix conflicts and then commit the result.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1803" y="5534340"/>
            <a:ext cx="5120317" cy="369332"/>
          </a:xfrm>
          <a:prstGeom prst="wedgeRectCallout">
            <a:avLst>
              <a:gd name="adj1" fmla="val -7050"/>
              <a:gd name="adj2" fmla="val -91526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Example of a merger conflict to be resolved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9780" y="2992692"/>
            <a:ext cx="5670772" cy="21236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latin typeface="Consolas" panose="020B0609020204030204" pitchFamily="49" charset="0"/>
              </a:rPr>
              <a:t>$ git status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On branch master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You have unmerged paths.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(fix conflicts and run "git commit")</a:t>
            </a:r>
          </a:p>
          <a:p>
            <a:endParaRPr lang="en-US" sz="1200" dirty="0">
              <a:latin typeface="Consolas" panose="020B0609020204030204" pitchFamily="49" charset="0"/>
            </a:endParaRPr>
          </a:p>
          <a:p>
            <a:r>
              <a:rPr lang="en-US" sz="1200" dirty="0">
                <a:latin typeface="Consolas" panose="020B0609020204030204" pitchFamily="49" charset="0"/>
              </a:rPr>
              <a:t>Unmerged paths: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(use "git add &lt;file&gt;..." to mark resolution)</a:t>
            </a:r>
          </a:p>
          <a:p>
            <a:endParaRPr lang="en-US" sz="1200" dirty="0">
              <a:latin typeface="Consolas" panose="020B0609020204030204" pitchFamily="49" charset="0"/>
            </a:endParaRPr>
          </a:p>
          <a:p>
            <a:r>
              <a:rPr lang="en-US" sz="1200" dirty="0">
                <a:latin typeface="Consolas" panose="020B0609020204030204" pitchFamily="49" charset="0"/>
              </a:rPr>
              <a:t>    both modified:      index.html</a:t>
            </a:r>
          </a:p>
          <a:p>
            <a:endParaRPr lang="en-US" sz="1200" dirty="0">
              <a:latin typeface="Consolas" panose="020B0609020204030204" pitchFamily="49" charset="0"/>
            </a:endParaRPr>
          </a:p>
          <a:p>
            <a:r>
              <a:rPr lang="en-US" sz="1200" dirty="0">
                <a:latin typeface="Consolas" panose="020B0609020204030204" pitchFamily="49" charset="0"/>
              </a:rPr>
              <a:t>no changes added to commit (use "git add" and/or "git commit -a")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580955" y="1887049"/>
            <a:ext cx="5109940" cy="138499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latin typeface="Consolas" panose="020B0609020204030204" pitchFamily="49" charset="0"/>
              </a:rPr>
              <a:t>&lt;&lt;&lt;&lt;&lt;&lt;&lt; </a:t>
            </a:r>
            <a:r>
              <a:rPr lang="en-US" sz="1200" dirty="0" err="1">
                <a:latin typeface="Consolas" panose="020B0609020204030204" pitchFamily="49" charset="0"/>
              </a:rPr>
              <a:t>HEAD:index.html</a:t>
            </a:r>
            <a:endParaRPr lang="en-US" sz="1200" dirty="0">
              <a:latin typeface="Consolas" panose="020B0609020204030204" pitchFamily="49" charset="0"/>
            </a:endParaRPr>
          </a:p>
          <a:p>
            <a:r>
              <a:rPr lang="en-US" sz="1200" dirty="0">
                <a:latin typeface="Consolas" panose="020B0609020204030204" pitchFamily="49" charset="0"/>
              </a:rPr>
              <a:t>&lt;div id="footer"&gt;contact : email.support@github.com&lt;/div&gt;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======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&lt;div id="footer"&gt;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please contact us at support@github.com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&lt;/div&gt;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&gt;&gt;&gt;&gt;&gt;&gt;&gt; iss53:index.html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80955" y="3642596"/>
            <a:ext cx="5120317" cy="646331"/>
          </a:xfrm>
          <a:prstGeom prst="wedgeRectCallout">
            <a:avLst>
              <a:gd name="adj1" fmla="val -7050"/>
              <a:gd name="adj2" fmla="val -91526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Contents of the </a:t>
            </a:r>
            <a:r>
              <a:rPr lang="fr-FR" dirty="0">
                <a:latin typeface="Consolas" panose="020B0609020204030204" pitchFamily="49" charset="0"/>
              </a:rPr>
              <a:t>index.html </a:t>
            </a:r>
            <a:r>
              <a:rPr lang="en-US" dirty="0"/>
              <a:t>file </a:t>
            </a:r>
          </a:p>
          <a:p>
            <a:r>
              <a:rPr lang="en-US" dirty="0"/>
              <a:t>with conflict markers</a:t>
            </a:r>
            <a:endParaRPr lang="fr-FR" dirty="0">
              <a:latin typeface="Consolas" panose="020B0609020204030204" pitchFamily="49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A8A01D-9131-46A4-B7F7-7DDE751CE160}"/>
              </a:ext>
            </a:extLst>
          </p:cNvPr>
          <p:cNvSpPr/>
          <p:nvPr/>
        </p:nvSpPr>
        <p:spPr>
          <a:xfrm>
            <a:off x="838200" y="168764"/>
            <a:ext cx="39889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err="1">
                <a:latin typeface="+mj-lt"/>
              </a:rPr>
              <a:t>Branching</a:t>
            </a:r>
            <a:r>
              <a:rPr lang="fr-FR" sz="3200" dirty="0">
                <a:latin typeface="+mj-lt"/>
              </a:rPr>
              <a:t> and </a:t>
            </a:r>
            <a:r>
              <a:rPr lang="fr-FR" sz="3200" dirty="0" err="1">
                <a:latin typeface="+mj-lt"/>
              </a:rPr>
              <a:t>merging</a:t>
            </a:r>
            <a:endParaRPr lang="fr-FR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0592880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Merge </a:t>
            </a:r>
            <a:r>
              <a:rPr lang="fr-FR" dirty="0" err="1"/>
              <a:t>conflicts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77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0" y="6616819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800" dirty="0"/>
              <a:t>https://git-scm.com/book/en/v2/Git-Branching-Basic-Branching-and-Merging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9921" y="4143274"/>
            <a:ext cx="5120317" cy="369332"/>
          </a:xfrm>
          <a:prstGeom prst="wedgeRectCallout">
            <a:avLst>
              <a:gd name="adj1" fmla="val -36680"/>
              <a:gd name="adj2" fmla="val -80694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We mark this conflict "resolved".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93030" y="2149847"/>
            <a:ext cx="5109940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latin typeface="Consolas" panose="020B0609020204030204" pitchFamily="49" charset="0"/>
              </a:rPr>
              <a:t>&lt;div id="footer"&gt;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please contact us at email.support@github.com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&lt;/div&gt;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580955" y="1887049"/>
            <a:ext cx="5109940" cy="138499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latin typeface="Consolas" panose="020B0609020204030204" pitchFamily="49" charset="0"/>
              </a:rPr>
              <a:t>&lt;&lt;&lt;&lt;&lt;&lt;&lt; </a:t>
            </a:r>
            <a:r>
              <a:rPr lang="en-US" sz="1200" dirty="0" err="1">
                <a:latin typeface="Consolas" panose="020B0609020204030204" pitchFamily="49" charset="0"/>
              </a:rPr>
              <a:t>HEAD:index.html</a:t>
            </a:r>
            <a:endParaRPr lang="en-US" sz="1200" dirty="0">
              <a:latin typeface="Consolas" panose="020B0609020204030204" pitchFamily="49" charset="0"/>
            </a:endParaRPr>
          </a:p>
          <a:p>
            <a:r>
              <a:rPr lang="en-US" sz="1200" dirty="0">
                <a:latin typeface="Consolas" panose="020B0609020204030204" pitchFamily="49" charset="0"/>
              </a:rPr>
              <a:t>&lt;div id="footer"&gt;contact : email.support@github.com&lt;/div&gt;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======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&lt;div id="footer"&gt;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please contact us at support@github.com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&lt;/div&gt;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&gt;&gt;&gt;&gt;&gt;&gt;&gt; iss53:index.html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9922" y="2983431"/>
            <a:ext cx="5120317" cy="369332"/>
          </a:xfrm>
          <a:prstGeom prst="wedgeRectCallout">
            <a:avLst>
              <a:gd name="adj1" fmla="val -5384"/>
              <a:gd name="adj2" fmla="val -85557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Example of </a:t>
            </a:r>
            <a:r>
              <a:rPr lang="fr-FR" dirty="0" err="1"/>
              <a:t>manual</a:t>
            </a:r>
            <a:r>
              <a:rPr lang="fr-FR" dirty="0"/>
              <a:t> </a:t>
            </a:r>
            <a:r>
              <a:rPr lang="fr-FR" dirty="0" err="1"/>
              <a:t>resolution</a:t>
            </a:r>
            <a:endParaRPr lang="fr-FR" dirty="0"/>
          </a:p>
        </p:txBody>
      </p:sp>
      <p:sp>
        <p:nvSpPr>
          <p:cNvPr id="5" name="Right Arrow 4"/>
          <p:cNvSpPr/>
          <p:nvPr/>
        </p:nvSpPr>
        <p:spPr>
          <a:xfrm flipH="1">
            <a:off x="5881116" y="2317095"/>
            <a:ext cx="429768" cy="31183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493030" y="3717778"/>
            <a:ext cx="5109940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latin typeface="Consolas" panose="020B0609020204030204" pitchFamily="49" charset="0"/>
              </a:rPr>
              <a:t>$ git add index.html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42028" y="5947843"/>
            <a:ext cx="5120317" cy="369332"/>
          </a:xfrm>
          <a:prstGeom prst="wedgeRectCallout">
            <a:avLst>
              <a:gd name="adj1" fmla="val -36256"/>
              <a:gd name="adj2" fmla="val -96684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finalize</a:t>
            </a:r>
            <a:r>
              <a:rPr lang="fr-FR" dirty="0"/>
              <a:t> the commit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93030" y="4851179"/>
            <a:ext cx="5109939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latin typeface="Consolas" panose="020B0609020204030204" pitchFamily="49" charset="0"/>
              </a:rPr>
              <a:t>$ git status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On branch master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All conflicts fixed but you are still merging.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(use "git commit" to conclude merge)</a:t>
            </a:r>
          </a:p>
          <a:p>
            <a:endParaRPr lang="en-US" sz="1200" dirty="0">
              <a:latin typeface="Consolas" panose="020B0609020204030204" pitchFamily="49" charset="0"/>
            </a:endParaRPr>
          </a:p>
          <a:p>
            <a:r>
              <a:rPr lang="en-US" sz="1200" dirty="0">
                <a:latin typeface="Consolas" panose="020B0609020204030204" pitchFamily="49" charset="0"/>
              </a:rPr>
              <a:t>Changes to be committed:</a:t>
            </a:r>
          </a:p>
          <a:p>
            <a:endParaRPr lang="en-US" sz="1200" dirty="0">
              <a:latin typeface="Consolas" panose="020B0609020204030204" pitchFamily="49" charset="0"/>
            </a:endParaRPr>
          </a:p>
          <a:p>
            <a:r>
              <a:rPr lang="en-US" sz="1200" dirty="0">
                <a:latin typeface="Consolas" panose="020B0609020204030204" pitchFamily="49" charset="0"/>
              </a:rPr>
              <a:t>    modified:   index.html</a:t>
            </a:r>
          </a:p>
        </p:txBody>
      </p:sp>
      <p:sp>
        <p:nvSpPr>
          <p:cNvPr id="23" name="Right Arrow 22"/>
          <p:cNvSpPr/>
          <p:nvPr/>
        </p:nvSpPr>
        <p:spPr>
          <a:xfrm>
            <a:off x="5881116" y="5636009"/>
            <a:ext cx="383667" cy="31183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ight Arrow 23"/>
          <p:cNvSpPr/>
          <p:nvPr/>
        </p:nvSpPr>
        <p:spPr>
          <a:xfrm rot="5400000">
            <a:off x="2813253" y="4561590"/>
            <a:ext cx="157658" cy="31183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ight Arrow 24"/>
          <p:cNvSpPr/>
          <p:nvPr/>
        </p:nvSpPr>
        <p:spPr>
          <a:xfrm rot="5400000">
            <a:off x="2813253" y="3344027"/>
            <a:ext cx="157658" cy="31183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6580955" y="5415684"/>
            <a:ext cx="5109940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latin typeface="Consolas" panose="020B0609020204030204" pitchFamily="49" charset="0"/>
              </a:rPr>
              <a:t>$ git commit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32F298F-7638-4AD6-8FFB-3885EC63EE3F}"/>
              </a:ext>
            </a:extLst>
          </p:cNvPr>
          <p:cNvSpPr/>
          <p:nvPr/>
        </p:nvSpPr>
        <p:spPr>
          <a:xfrm>
            <a:off x="838200" y="168764"/>
            <a:ext cx="39889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err="1">
                <a:latin typeface="+mj-lt"/>
              </a:rPr>
              <a:t>Branching</a:t>
            </a:r>
            <a:r>
              <a:rPr lang="fr-FR" sz="3200" dirty="0">
                <a:latin typeface="+mj-lt"/>
              </a:rPr>
              <a:t> and </a:t>
            </a:r>
            <a:r>
              <a:rPr lang="fr-FR" sz="3200" dirty="0" err="1">
                <a:latin typeface="+mj-lt"/>
              </a:rPr>
              <a:t>merging</a:t>
            </a:r>
            <a:endParaRPr lang="fr-FR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5422222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Remote</a:t>
            </a:r>
            <a:r>
              <a:rPr lang="fr-FR" dirty="0"/>
              <a:t> branches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78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0" y="6616819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800" dirty="0"/>
              <a:t>https://git-scm.com/book/en/v2/Git-Branching-Basic-Branching-and-Merging</a:t>
            </a:r>
          </a:p>
        </p:txBody>
      </p:sp>
      <p:pic>
        <p:nvPicPr>
          <p:cNvPr id="16386" name="Picture 2" descr="Dépôts dstant et local après un clon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70" y="2250341"/>
            <a:ext cx="5278093" cy="380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ontent Placeholder 6"/>
          <p:cNvSpPr>
            <a:spLocks noGrp="1"/>
          </p:cNvSpPr>
          <p:nvPr>
            <p:ph idx="1"/>
          </p:nvPr>
        </p:nvSpPr>
        <p:spPr>
          <a:xfrm>
            <a:off x="7912461" y="4338584"/>
            <a:ext cx="2877459" cy="23828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/>
              <a:t>The &lt;remote&gt;/&lt;branch&gt; branch is unmodifiable. It is a bookmark to indicate the state of the remote branch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4495800" y="4823460"/>
            <a:ext cx="3416660" cy="242067"/>
          </a:xfrm>
          <a:prstGeom prst="straightConnector1">
            <a:avLst/>
          </a:prstGeom>
          <a:ln w="28575">
            <a:solidFill>
              <a:srgbClr val="F44D2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912461" y="4411890"/>
            <a:ext cx="0" cy="1714500"/>
          </a:xfrm>
          <a:prstGeom prst="straightConnector1">
            <a:avLst/>
          </a:prstGeom>
          <a:ln w="28575">
            <a:solidFill>
              <a:srgbClr val="F44D27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769176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Remote</a:t>
            </a:r>
            <a:r>
              <a:rPr lang="fr-FR" dirty="0"/>
              <a:t> branches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79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0" y="6616819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800" dirty="0"/>
              <a:t>https://git-scm.com/book/en/v2/Git-Branching-Basic-Branching-and-Merging</a:t>
            </a:r>
          </a:p>
        </p:txBody>
      </p:sp>
      <p:pic>
        <p:nvPicPr>
          <p:cNvPr id="10" name="Picture 2" descr="Les travaux locaux et distants peuvent diver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50341"/>
            <a:ext cx="6189959" cy="380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422042" y="3694743"/>
            <a:ext cx="4610302" cy="369332"/>
          </a:xfrm>
          <a:prstGeom prst="wedgeRectCallout">
            <a:avLst>
              <a:gd name="adj1" fmla="val -42492"/>
              <a:gd name="adj2" fmla="val 111599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Local and remote work may differ</a:t>
            </a:r>
          </a:p>
        </p:txBody>
      </p:sp>
    </p:spTree>
    <p:extLst>
      <p:ext uri="{BB962C8B-B14F-4D97-AF65-F5344CB8AC3E}">
        <p14:creationId xmlns:p14="http://schemas.microsoft.com/office/powerpoint/2010/main" val="1245663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code ?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8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838200" y="1631446"/>
            <a:ext cx="47803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Some IDEs have embedded solutions</a:t>
            </a:r>
          </a:p>
          <a:p>
            <a:r>
              <a:rPr lang="en-US" sz="2400" dirty="0"/>
              <a:t>For example with Eclipse</a:t>
            </a:r>
          </a:p>
        </p:txBody>
      </p:sp>
      <p:pic>
        <p:nvPicPr>
          <p:cNvPr id="8194" name="Picture 2" descr="Restore Deleted Files in Eclipse with Local History | MCU on Eclip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826" y="3020921"/>
            <a:ext cx="4526399" cy="306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estore Deleted Files in Eclipse with Local History | MCU on Eclip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634" y="2566086"/>
            <a:ext cx="3801841" cy="395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17625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800" dirty="0"/>
              <a:t>https://mcuoneclipse.com/2013/04/03/restore-deleted-files-in-eclipse-with-local-history/</a:t>
            </a:r>
          </a:p>
        </p:txBody>
      </p:sp>
      <p:pic>
        <p:nvPicPr>
          <p:cNvPr id="8" name="Picture 2" descr="Diagramme de gestion de version loca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769" y="2124940"/>
            <a:ext cx="5241981" cy="447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854769" y="6610831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800" dirty="0"/>
              <a:t>https://git-scm.com/book/en/v2/Getting-Started-About-Version-Control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07062" y="1642158"/>
            <a:ext cx="4168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C00000"/>
                </a:solidFill>
              </a:rPr>
              <a:t>Local version management</a:t>
            </a:r>
          </a:p>
        </p:txBody>
      </p:sp>
    </p:spTree>
    <p:extLst>
      <p:ext uri="{BB962C8B-B14F-4D97-AF65-F5344CB8AC3E}">
        <p14:creationId xmlns:p14="http://schemas.microsoft.com/office/powerpoint/2010/main" val="324544375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Remote</a:t>
            </a:r>
            <a:r>
              <a:rPr lang="fr-FR" dirty="0"/>
              <a:t> branches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80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0" y="6616819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800" dirty="0"/>
              <a:t>https://git-scm.com/book/en/v2/Git-Branching-Basic-Branching-and-Merging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3878" y="4010322"/>
            <a:ext cx="5001278" cy="369332"/>
          </a:xfrm>
          <a:prstGeom prst="wedgeRectCallout">
            <a:avLst>
              <a:gd name="adj1" fmla="val -36256"/>
              <a:gd name="adj2" fmla="val -96684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 push my changes on the remote server</a:t>
            </a:r>
          </a:p>
        </p:txBody>
      </p:sp>
      <p:sp>
        <p:nvSpPr>
          <p:cNvPr id="8" name="Rectangle 7"/>
          <p:cNvSpPr/>
          <p:nvPr/>
        </p:nvSpPr>
        <p:spPr>
          <a:xfrm>
            <a:off x="174172" y="2065675"/>
            <a:ext cx="5152571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latin typeface="Consolas" panose="020B0609020204030204" pitchFamily="49" charset="0"/>
              </a:rPr>
              <a:t>$ git push origin issue-53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Counting objects: 24, done.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Delta compression using up to 8 threads.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Compressing objects: 100% (15/15), done.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Writing objects: 100% (24/24), 1.91 KiB | 0 bytes/s, done.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Total 24 (delta 2), reused 0 (delta 0)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To https://github.com/schacon/simplegit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* [new branch]      issue-53 -&gt; issue-53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96675" y="5475917"/>
            <a:ext cx="5795325" cy="646331"/>
          </a:xfrm>
          <a:prstGeom prst="wedgeRectCallout">
            <a:avLst>
              <a:gd name="adj1" fmla="val -3948"/>
              <a:gd name="adj2" fmla="val -74228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My colleague creates a modifiable local branch issue-53, based on the state of origin/issue-53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251039" y="4595484"/>
            <a:ext cx="5868388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>
                <a:latin typeface="Consolas" panose="020B0609020204030204" pitchFamily="49" charset="0"/>
              </a:rPr>
              <a:t>$ git</a:t>
            </a:r>
            <a:r>
              <a:rPr lang="en-US" sz="1200" dirty="0">
                <a:latin typeface="Consolas" panose="020B0609020204030204" pitchFamily="49" charset="0"/>
              </a:rPr>
              <a:t> checkout -b issue-53 origin/issue-53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Branch issue-53 set up to track remote branch issue-53 from origin.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Switched to a new branch 'issue-53'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67864" y="3640990"/>
            <a:ext cx="5017736" cy="369332"/>
          </a:xfrm>
          <a:prstGeom prst="wedgeRectCallout">
            <a:avLst>
              <a:gd name="adj1" fmla="val -37124"/>
              <a:gd name="adj2" fmla="val -84894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My colleague retrieves the changes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241144" y="2068060"/>
            <a:ext cx="5878284" cy="13849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latin typeface="Consolas" panose="020B0609020204030204" pitchFamily="49" charset="0"/>
              </a:rPr>
              <a:t>$ git fetch origin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remote: Counting objects: 7, done.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remote: Compressing objects: 100% (2/2), done.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remote: Total 3 (delta 0), reused 3 (delta 0)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Unpacking objects: 100% (3/3), done.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From https://github.com/schacon/simplegit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* [new branch]      issue-53 -&gt; origin/issue-53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5590323" y="2604640"/>
            <a:ext cx="456980" cy="31183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611208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Remote</a:t>
            </a:r>
            <a:r>
              <a:rPr lang="fr-FR" dirty="0"/>
              <a:t> branches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81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0" y="6616819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800" dirty="0"/>
              <a:t>https://git-scm.com/book/en/v2/Git-Branching-Basic-Branching-and-Merging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8200" y="2456946"/>
            <a:ext cx="5998029" cy="584775"/>
          </a:xfrm>
          <a:prstGeom prst="wedgeRectCallout">
            <a:avLst>
              <a:gd name="adj1" fmla="val -3948"/>
              <a:gd name="adj2" fmla="val -74228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Create issue-53 that "follows" origin/issue-53</a:t>
            </a:r>
            <a:endParaRPr lang="en-US" sz="1400" dirty="0"/>
          </a:p>
          <a:p>
            <a:r>
              <a:rPr lang="en-US" sz="1400" dirty="0"/>
              <a:t>Allows you to push and pull from origin/issue-53 by default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92564" y="1576513"/>
            <a:ext cx="5868388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latin typeface="Consolas" panose="020B0609020204030204" pitchFamily="49" charset="0"/>
              </a:rPr>
              <a:t>$ git checkout -b issue-53 origin/issue-53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Branch issue-53 set up to track remote branch issue-53 from origin.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Switched to a new branch 'issue-53'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8200" y="4276593"/>
            <a:ext cx="5998029" cy="369332"/>
          </a:xfrm>
          <a:prstGeom prst="wedgeRectCallout">
            <a:avLst>
              <a:gd name="adj1" fmla="val -3948"/>
              <a:gd name="adj2" fmla="val -74228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Shortcut: automatic naming of the created branch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92564" y="3396160"/>
            <a:ext cx="5868388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latin typeface="Consolas" panose="020B0609020204030204" pitchFamily="49" charset="0"/>
              </a:rPr>
              <a:t>$ git checkout --track origin/issue-53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Branch issue-53 set up to track remote branch issue-53 from origin.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Switched to a new branch 'issue-53'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38200" y="5880797"/>
            <a:ext cx="6231194" cy="369332"/>
          </a:xfrm>
          <a:prstGeom prst="wedgeRectCallout">
            <a:avLst>
              <a:gd name="adj1" fmla="val -3948"/>
              <a:gd name="adj2" fmla="val -74228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Shortcut: if issue-53 does not exist, and exists on a single remote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92564" y="5000364"/>
            <a:ext cx="5868388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>
                <a:latin typeface="Consolas" panose="020B0609020204030204" pitchFamily="49" charset="0"/>
              </a:rPr>
              <a:t>$ git</a:t>
            </a:r>
            <a:r>
              <a:rPr lang="en-US" sz="1200" dirty="0">
                <a:latin typeface="Consolas" panose="020B0609020204030204" pitchFamily="49" charset="0"/>
              </a:rPr>
              <a:t> checkout issue-53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Branch issue-53 set up to track remote branch issue-53 from origin.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Switched to a new branch 'issue-53'</a:t>
            </a:r>
          </a:p>
        </p:txBody>
      </p:sp>
    </p:spTree>
    <p:extLst>
      <p:ext uri="{BB962C8B-B14F-4D97-AF65-F5344CB8AC3E}">
        <p14:creationId xmlns:p14="http://schemas.microsoft.com/office/powerpoint/2010/main" val="87611843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Remote</a:t>
            </a:r>
            <a:r>
              <a:rPr lang="fr-FR" dirty="0"/>
              <a:t> branches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82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0" y="6616819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800" dirty="0"/>
              <a:t>https://git-scm.com/book/en/v2/Git-Branching-Basic-Branching-and-Merging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8199" y="3445839"/>
            <a:ext cx="8886371" cy="369332"/>
          </a:xfrm>
          <a:prstGeom prst="wedgeRectCallout">
            <a:avLst>
              <a:gd name="adj1" fmla="val -3948"/>
              <a:gd name="adj2" fmla="val -74228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Visualize the branches and the branches they are configured to follow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92564" y="2196074"/>
            <a:ext cx="8843322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>
                <a:latin typeface="Consolas" panose="020B0609020204030204" pitchFamily="49" charset="0"/>
              </a:rPr>
              <a:t>$ git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sz="1200">
                <a:latin typeface="Consolas" panose="020B0609020204030204" pitchFamily="49" charset="0"/>
              </a:rPr>
              <a:t>branch -vv</a:t>
            </a:r>
            <a:endParaRPr lang="en-US" sz="1200" dirty="0">
              <a:latin typeface="Consolas" panose="020B0609020204030204" pitchFamily="49" charset="0"/>
            </a:endParaRPr>
          </a:p>
          <a:p>
            <a:r>
              <a:rPr lang="en-US" sz="1200" dirty="0">
                <a:latin typeface="Consolas" panose="020B0609020204030204" pitchFamily="49" charset="0"/>
              </a:rPr>
              <a:t>  iss53     7e424c3 [origin/iss53: ahead 2] forgot the brackets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master    1ae2a45 [origin/master] deploying index fix</a:t>
            </a:r>
          </a:p>
          <a:p>
            <a:r>
              <a:rPr lang="en-US" sz="1200">
                <a:latin typeface="Consolas" panose="020B0609020204030204" pitchFamily="49" charset="0"/>
              </a:rPr>
              <a:t>* correctionserveur</a:t>
            </a:r>
            <a:r>
              <a:rPr lang="en-US" sz="1200" dirty="0">
                <a:latin typeface="Consolas" panose="020B0609020204030204" pitchFamily="49" charset="0"/>
              </a:rPr>
              <a:t> f8674d9 [equipe1</a:t>
            </a:r>
            <a:r>
              <a:rPr lang="en-US" sz="1200">
                <a:latin typeface="Consolas" panose="020B0609020204030204" pitchFamily="49" charset="0"/>
              </a:rPr>
              <a:t>/correction-serveur</a:t>
            </a:r>
            <a:r>
              <a:rPr lang="en-US" sz="1200" dirty="0">
                <a:latin typeface="Consolas" panose="020B0609020204030204" pitchFamily="49" charset="0"/>
              </a:rPr>
              <a:t>-ok: ahead 3, behind 1] this should do it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test   5ea463a trying something new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38199" y="5345999"/>
            <a:ext cx="5998029" cy="369332"/>
          </a:xfrm>
          <a:prstGeom prst="wedgeRectCallout">
            <a:avLst>
              <a:gd name="adj1" fmla="val -3948"/>
              <a:gd name="adj2" fmla="val -74228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err="1"/>
              <a:t>Shortcut</a:t>
            </a:r>
            <a:r>
              <a:rPr lang="fr-FR" dirty="0"/>
              <a:t> for </a:t>
            </a:r>
            <a:r>
              <a:rPr lang="fr-FR" dirty="0">
                <a:latin typeface="Consolas" panose="020B0609020204030204" pitchFamily="49" charset="0"/>
              </a:rPr>
              <a:t>git </a:t>
            </a:r>
            <a:r>
              <a:rPr lang="fr-FR" dirty="0" err="1">
                <a:latin typeface="Consolas" panose="020B0609020204030204" pitchFamily="49" charset="0"/>
              </a:rPr>
              <a:t>fetch</a:t>
            </a:r>
            <a:r>
              <a:rPr lang="fr-FR" dirty="0"/>
              <a:t>  </a:t>
            </a:r>
            <a:r>
              <a:rPr lang="fr-FR" dirty="0" err="1"/>
              <a:t>then</a:t>
            </a:r>
            <a:r>
              <a:rPr lang="fr-FR" dirty="0"/>
              <a:t> </a:t>
            </a:r>
            <a:r>
              <a:rPr lang="fr-FR" dirty="0">
                <a:latin typeface="Consolas" panose="020B0609020204030204" pitchFamily="49" charset="0"/>
              </a:rPr>
              <a:t>git merge</a:t>
            </a:r>
            <a:endParaRPr lang="fr-FR" sz="1400" dirty="0">
              <a:latin typeface="Consolas" panose="020B0609020204030204" pitchFamily="49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92564" y="4768604"/>
            <a:ext cx="5868388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>
                <a:latin typeface="Consolas" panose="020B0609020204030204" pitchFamily="49" charset="0"/>
              </a:rPr>
              <a:t>$ git</a:t>
            </a:r>
            <a:r>
              <a:rPr lang="en-US" sz="1200" dirty="0">
                <a:latin typeface="Consolas" panose="020B0609020204030204" pitchFamily="49" charset="0"/>
              </a:rPr>
              <a:t> pull issue-53</a:t>
            </a:r>
          </a:p>
        </p:txBody>
      </p:sp>
    </p:spTree>
    <p:extLst>
      <p:ext uri="{BB962C8B-B14F-4D97-AF65-F5344CB8AC3E}">
        <p14:creationId xmlns:p14="http://schemas.microsoft.com/office/powerpoint/2010/main" val="943894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synchronization software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9</a:t>
            </a:fld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838200" y="1631446"/>
            <a:ext cx="9778126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Many solutions exist</a:t>
            </a:r>
          </a:p>
          <a:p>
            <a:r>
              <a:rPr lang="fr-FR" sz="2400" dirty="0">
                <a:hlinkClick r:id="rId2"/>
              </a:rPr>
              <a:t>https://en.wikipedia.org/wiki/Comparison_of_file_synchronization_software</a:t>
            </a:r>
            <a:r>
              <a:rPr lang="fr-FR" sz="2400" dirty="0"/>
              <a:t> 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commercial or open-source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local, or with server, or with cloud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personal or collaborative folders</a:t>
            </a:r>
            <a:endParaRPr lang="fr-FR" sz="2400" dirty="0"/>
          </a:p>
        </p:txBody>
      </p:sp>
      <p:pic>
        <p:nvPicPr>
          <p:cNvPr id="7172" name="Picture 4" descr="Solved: How to Recover Deleted Files in Dropbox?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018" y="4341465"/>
            <a:ext cx="4285558" cy="214082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Version Control — ownCloud 8.2 User Manual 8.2 document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4547" y="4286029"/>
            <a:ext cx="2402677" cy="188877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15600" y="6455391"/>
            <a:ext cx="9460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err="1"/>
              <a:t>dropbox</a:t>
            </a:r>
            <a:r>
              <a:rPr lang="fr-FR" sz="1000" dirty="0"/>
              <a:t>, 2007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684547" y="6165779"/>
            <a:ext cx="10342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err="1"/>
              <a:t>ownCloud</a:t>
            </a:r>
            <a:r>
              <a:rPr lang="fr-FR" sz="1000" dirty="0"/>
              <a:t>, 2010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6176" y="6482291"/>
            <a:ext cx="10583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err="1"/>
              <a:t>dirsyncpro</a:t>
            </a:r>
            <a:r>
              <a:rPr lang="fr-FR" sz="1000" dirty="0"/>
              <a:t>, 2004</a:t>
            </a:r>
          </a:p>
        </p:txBody>
      </p:sp>
      <p:pic>
        <p:nvPicPr>
          <p:cNvPr id="7178" name="Picture 10" descr="DirSync Pro - The Portable Freeware Collecti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02" y="3820673"/>
            <a:ext cx="2964305" cy="268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ow to Use rsync to Backup Your Data on Linux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532" y="2556636"/>
            <a:ext cx="3979794" cy="152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636532" y="4053043"/>
            <a:ext cx="7825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err="1"/>
              <a:t>rsync</a:t>
            </a:r>
            <a:r>
              <a:rPr lang="fr-FR" sz="1000" dirty="0"/>
              <a:t>, 1996</a:t>
            </a:r>
          </a:p>
        </p:txBody>
      </p:sp>
    </p:spTree>
    <p:extLst>
      <p:ext uri="{BB962C8B-B14F-4D97-AF65-F5344CB8AC3E}">
        <p14:creationId xmlns:p14="http://schemas.microsoft.com/office/powerpoint/2010/main" val="3001681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4035</TotalTime>
  <Words>8138</Words>
  <Application>Microsoft Office PowerPoint</Application>
  <PresentationFormat>Grand écran</PresentationFormat>
  <Paragraphs>1189</Paragraphs>
  <Slides>82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82</vt:i4>
      </vt:variant>
    </vt:vector>
  </HeadingPairs>
  <TitlesOfParts>
    <vt:vector size="89" baseType="lpstr">
      <vt:lpstr>Arial</vt:lpstr>
      <vt:lpstr>Calibri</vt:lpstr>
      <vt:lpstr>Calibri Light</vt:lpstr>
      <vt:lpstr>Consolas</vt:lpstr>
      <vt:lpstr>Roboto Slab</vt:lpstr>
      <vt:lpstr>Wingdings</vt:lpstr>
      <vt:lpstr>Office Theme</vt:lpstr>
      <vt:lpstr>Technological foundations of software development</vt:lpstr>
      <vt:lpstr>Objectives of the session</vt:lpstr>
      <vt:lpstr>Technological foundations of software development</vt:lpstr>
      <vt:lpstr>Why track versions ?</vt:lpstr>
      <vt:lpstr>Track changes in a file</vt:lpstr>
      <vt:lpstr>Why save versions ?</vt:lpstr>
      <vt:lpstr>For code ?</vt:lpstr>
      <vt:lpstr>For code ?</vt:lpstr>
      <vt:lpstr>File synchronization software</vt:lpstr>
      <vt:lpstr>Diff utilities</vt:lpstr>
      <vt:lpstr>Diff utilities</vt:lpstr>
      <vt:lpstr>Content comparison utilities</vt:lpstr>
      <vt:lpstr>VCS - Version Control System</vt:lpstr>
      <vt:lpstr>VCS - Version Control System</vt:lpstr>
      <vt:lpstr>Concepts</vt:lpstr>
      <vt:lpstr>Centralized version management</vt:lpstr>
      <vt:lpstr>Distributed version management</vt:lpstr>
      <vt:lpstr>History</vt:lpstr>
      <vt:lpstr>SVN – Apache Subversion</vt:lpstr>
      <vt:lpstr>Git</vt:lpstr>
      <vt:lpstr>Technological foundations of software development</vt:lpstr>
      <vt:lpstr>Philosophy</vt:lpstr>
      <vt:lpstr>Philosophy</vt:lpstr>
      <vt:lpstr>How to use git - softwares</vt:lpstr>
      <vt:lpstr>How to use git - CLI</vt:lpstr>
      <vt:lpstr>How to use git - CLI</vt:lpstr>
      <vt:lpstr>Initialize a Git repository in a directory</vt:lpstr>
      <vt:lpstr>Clone an existing Git repository</vt:lpstr>
      <vt:lpstr>Three file states: modified, indexed, validated.</vt:lpstr>
      <vt:lpstr>Three repo areas:  working directory, index area, git directory</vt:lpstr>
      <vt:lpstr>File states life cycle</vt:lpstr>
      <vt:lpstr>Check the files state</vt:lpstr>
      <vt:lpstr>Index changed files</vt:lpstr>
      <vt:lpstr>Index changed files</vt:lpstr>
      <vt:lpstr>Index changed files</vt:lpstr>
      <vt:lpstr>Commit changes</vt:lpstr>
      <vt:lpstr>Technological foundations of software development</vt:lpstr>
      <vt:lpstr>A commit and its tree</vt:lpstr>
      <vt:lpstr>Commits and their parents</vt:lpstr>
      <vt:lpstr>A branch and its commits history</vt:lpstr>
      <vt:lpstr>Create a new branch</vt:lpstr>
      <vt:lpstr>Switching between branches</vt:lpstr>
      <vt:lpstr>Moving the HEAD</vt:lpstr>
      <vt:lpstr>Divergent history</vt:lpstr>
      <vt:lpstr>Divergent history</vt:lpstr>
      <vt:lpstr>Technological foundations of software development</vt:lpstr>
      <vt:lpstr>In addition to Git...</vt:lpstr>
      <vt:lpstr>... References to deepen this course</vt:lpstr>
      <vt:lpstr>... your turn</vt:lpstr>
      <vt:lpstr>Technological foundations of software development</vt:lpstr>
      <vt:lpstr>Ignore files</vt:lpstr>
      <vt:lpstr>Inspect indexed and non-indexed changes</vt:lpstr>
      <vt:lpstr>Delete files</vt:lpstr>
      <vt:lpstr>View the history of validations</vt:lpstr>
      <vt:lpstr>View the history of validations</vt:lpstr>
      <vt:lpstr>View the history of validations</vt:lpstr>
      <vt:lpstr>Cancel actions</vt:lpstr>
      <vt:lpstr>Working with remote repositories</vt:lpstr>
      <vt:lpstr>Working with remote repositories</vt:lpstr>
      <vt:lpstr>Working with remote repositories</vt:lpstr>
      <vt:lpstr>Tagging</vt:lpstr>
      <vt:lpstr>Tagging</vt:lpstr>
      <vt:lpstr>Technological foundations of software development</vt:lpstr>
      <vt:lpstr>Notes</vt:lpstr>
      <vt:lpstr>Scenario</vt:lpstr>
      <vt:lpstr>Scenario</vt:lpstr>
      <vt:lpstr>Scenario</vt:lpstr>
      <vt:lpstr>Scenario</vt:lpstr>
      <vt:lpstr>Scenario</vt:lpstr>
      <vt:lpstr>Scenario</vt:lpstr>
      <vt:lpstr>Scenario</vt:lpstr>
      <vt:lpstr>Scenario</vt:lpstr>
      <vt:lpstr>Scenario</vt:lpstr>
      <vt:lpstr>Merging</vt:lpstr>
      <vt:lpstr>Merging</vt:lpstr>
      <vt:lpstr>Merge conflicts</vt:lpstr>
      <vt:lpstr>Merge conflicts</vt:lpstr>
      <vt:lpstr>Remote branches</vt:lpstr>
      <vt:lpstr>Remote branches</vt:lpstr>
      <vt:lpstr>Remote branches</vt:lpstr>
      <vt:lpstr>Remote branches</vt:lpstr>
      <vt:lpstr>Remote branches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Maxime Lefrançois</dc:creator>
  <cp:lastModifiedBy>Maxime Lefrancois</cp:lastModifiedBy>
  <cp:revision>204</cp:revision>
  <dcterms:created xsi:type="dcterms:W3CDTF">2021-08-26T08:16:54Z</dcterms:created>
  <dcterms:modified xsi:type="dcterms:W3CDTF">2024-10-08T14:12:22Z</dcterms:modified>
</cp:coreProperties>
</file>