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349" r:id="rId4"/>
    <p:sldId id="513" r:id="rId5"/>
    <p:sldId id="466" r:id="rId6"/>
    <p:sldId id="468" r:id="rId7"/>
    <p:sldId id="469" r:id="rId8"/>
    <p:sldId id="470" r:id="rId9"/>
    <p:sldId id="505" r:id="rId10"/>
    <p:sldId id="514" r:id="rId11"/>
    <p:sldId id="472" r:id="rId12"/>
    <p:sldId id="476" r:id="rId13"/>
    <p:sldId id="477" r:id="rId14"/>
    <p:sldId id="515" r:id="rId15"/>
    <p:sldId id="478" r:id="rId16"/>
    <p:sldId id="481" r:id="rId17"/>
    <p:sldId id="480" r:id="rId18"/>
    <p:sldId id="482" r:id="rId19"/>
    <p:sldId id="485" r:id="rId20"/>
    <p:sldId id="486" r:id="rId21"/>
    <p:sldId id="483" r:id="rId22"/>
    <p:sldId id="484" r:id="rId23"/>
    <p:sldId id="487" r:id="rId24"/>
    <p:sldId id="488" r:id="rId25"/>
    <p:sldId id="491" r:id="rId26"/>
    <p:sldId id="492" r:id="rId27"/>
    <p:sldId id="490" r:id="rId28"/>
    <p:sldId id="494" r:id="rId29"/>
    <p:sldId id="493" r:id="rId30"/>
    <p:sldId id="497" r:id="rId31"/>
    <p:sldId id="498" r:id="rId32"/>
    <p:sldId id="499" r:id="rId33"/>
    <p:sldId id="516" r:id="rId34"/>
    <p:sldId id="500" r:id="rId35"/>
    <p:sldId id="502" r:id="rId36"/>
    <p:sldId id="501" r:id="rId37"/>
    <p:sldId id="522" r:id="rId38"/>
    <p:sldId id="517" r:id="rId39"/>
    <p:sldId id="524" r:id="rId40"/>
    <p:sldId id="511" r:id="rId41"/>
    <p:sldId id="521" r:id="rId42"/>
    <p:sldId id="525" r:id="rId43"/>
    <p:sldId id="518" r:id="rId44"/>
    <p:sldId id="519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2BB"/>
    <a:srgbClr val="E61A23"/>
    <a:srgbClr val="F44D27"/>
    <a:srgbClr val="EFEFE7"/>
    <a:srgbClr val="CD9F00"/>
    <a:srgbClr val="D5C8C6"/>
    <a:srgbClr val="8F8981"/>
    <a:srgbClr val="00909A"/>
    <a:srgbClr val="F54922"/>
    <a:srgbClr val="6D6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1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E4FE-C567-46DB-B46D-D6ADFF64F2F0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E45F-632C-49BB-91B2-F90D18F7E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5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175-CE38-490D-B452-09A8D5674E78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60B-7A5C-4411-AE3B-B99CA2563AF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7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B72C-E386-4D31-8491-E8A77B88CE01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2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1DA4-D871-4F30-A88D-9927023B48E4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967-7C4D-4F0A-9297-68EF52B59C2C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40D-E22C-47F2-95CA-1DC6C0D590BE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184A-F81B-4312-B77D-7A15377DA745}" type="datetime1">
              <a:rPr lang="fr-FR" smtClean="0"/>
              <a:t>24/10/2024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9603-DCF0-485A-948A-CE28833E688F}" type="datetime1">
              <a:rPr lang="fr-FR" smtClean="0"/>
              <a:t>24/10/2024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6935-021D-4311-AE21-22D7CC7EBEAC}" type="datetime1">
              <a:rPr lang="fr-FR" smtClean="0"/>
              <a:t>24/10/2024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312-FEE7-4026-98B9-4661E3EA63C0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0ABA-4A08-4E91-8E80-8563EC5DF6F4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9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5599-8ED4-432F-A983-E60D3FE6FB5A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1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filetutorial.com/#makefile-cookbook" TargetMode="External"/><Relationship Id="rId2" Type="http://schemas.openxmlformats.org/officeDocument/2006/relationships/hyperlink" Target="https://en.wikipedia.org/wiki/Make_(software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filetutorial.com/#makefile-cookbook" TargetMode="External"/><Relationship Id="rId2" Type="http://schemas.openxmlformats.org/officeDocument/2006/relationships/hyperlink" Target="https://en.wikipedia.org/wiki/Make_(software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isaacs/62a2d1825d04437c6f0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hyperlink" Target="http://www.jaya.free.fr/ivy/doc/print.html" TargetMode="External"/><Relationship Id="rId2" Type="http://schemas.openxmlformats.org/officeDocument/2006/relationships/hyperlink" Target="https://en.wikipedia.org/wiki/Apache_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blog.travelmarx.com/2011/10/java-apache-ant-and-hello-world.html" TargetMode="External"/><Relationship Id="rId4" Type="http://schemas.openxmlformats.org/officeDocument/2006/relationships/hyperlink" Target="http://ant.apache.org/iv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aven.apache.org/guides/introduction/introduction-to-the-pom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aven.apache.org/guides/introduction/introduction-to-the-pom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baeldung.com/maven-version-collis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maven-version-collision" TargetMode="External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ven.apache.org/plugins/" TargetMode="External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maven.apache.org/plugins/maven-deploy-plugin/examples/deploy-ftp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ven.apache.org/guides/getting-started/maven-in-five-minutes.html" TargetMode="External"/><Relationship Id="rId2" Type="http://schemas.openxmlformats.org/officeDocument/2006/relationships/hyperlink" Target="http://www.jmdoudoux.fr/java/dej/indexavecfram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en.wikipedia.org/wiki/Apache_Maven" TargetMode="External"/><Relationship Id="rId4" Type="http://schemas.openxmlformats.org/officeDocument/2006/relationships/hyperlink" Target="https://maven.apache.org/guides/getting-started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Apache_Mave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aven.apache.org/guides/getting-started/maven-in-five-minutes.html" TargetMode="External"/><Relationship Id="rId2" Type="http://schemas.openxmlformats.org/officeDocument/2006/relationships/hyperlink" Target="https://spring.io/guides/gs/grad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en.wikipedia.org/wiki/Apache_Mav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gular/angular-cli/blob/master/package.json" TargetMode="External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yarnpkg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ulpjs.com/" TargetMode="External"/><Relationship Id="rId2" Type="http://schemas.openxmlformats.org/officeDocument/2006/relationships/hyperlink" Target="https://gruntj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rowserify.org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ebpack.js.org/" TargetMode="External"/><Relationship Id="rId4" Type="http://schemas.openxmlformats.org/officeDocument/2006/relationships/hyperlink" Target="https://nodejs.org/api/modules.html#modules_require_id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parceljs.org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hyperlink" Target="https://dev.to/strapi/top-5-alternatives-to-webpack-1d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llupjs.org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vitejs.dev/" TargetMode="External"/><Relationship Id="rId4" Type="http://schemas.openxmlformats.org/officeDocument/2006/relationships/hyperlink" Target="https://esbuild.github.io/" TargetMode="External"/><Relationship Id="rId9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lpopkes.com/posts/python/packaging_too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dev.to/adamghill/python-package-manager-comparison-1g98" TargetMode="Externa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hon-poetry/poetry" TargetMode="External"/><Relationship Id="rId2" Type="http://schemas.openxmlformats.org/officeDocument/2006/relationships/hyperlink" Target="https://pybuilder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medium.com/edge-analytics/python-best-practices-2934de825fd2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hatch.pypa.io/latest/config/static-analysis/" TargetMode="External"/><Relationship Id="rId13" Type="http://schemas.openxmlformats.org/officeDocument/2006/relationships/hyperlink" Target="https://hatch.pypa.io/latest/cli/about/" TargetMode="External"/><Relationship Id="rId3" Type="http://schemas.openxmlformats.org/officeDocument/2006/relationships/hyperlink" Target="https://github.com/pypa/hatch" TargetMode="External"/><Relationship Id="rId7" Type="http://schemas.openxmlformats.org/officeDocument/2006/relationships/hyperlink" Target="https://hatch.pypa.io/latest/tutorials/testing/overview/" TargetMode="External"/><Relationship Id="rId12" Type="http://schemas.openxmlformats.org/officeDocument/2006/relationships/hyperlink" Target="https://hatch.pypa.io/latest/config/project-templates/" TargetMode="External"/><Relationship Id="rId2" Type="http://schemas.openxmlformats.org/officeDocument/2006/relationships/hyperlink" Target="https://pybuilder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atch.pypa.io/latest/tutorials/python/manage/" TargetMode="External"/><Relationship Id="rId11" Type="http://schemas.openxmlformats.org/officeDocument/2006/relationships/hyperlink" Target="https://hatch.pypa.io/latest/version/" TargetMode="External"/><Relationship Id="rId5" Type="http://schemas.openxmlformats.org/officeDocument/2006/relationships/hyperlink" Target="https://hatch.pypa.io/latest/environment/" TargetMode="External"/><Relationship Id="rId15" Type="http://schemas.openxmlformats.org/officeDocument/2006/relationships/image" Target="../media/image35.png"/><Relationship Id="rId10" Type="http://schemas.openxmlformats.org/officeDocument/2006/relationships/hyperlink" Target="https://hatch.pypa.io/latest/publish/" TargetMode="External"/><Relationship Id="rId4" Type="http://schemas.openxmlformats.org/officeDocument/2006/relationships/hyperlink" Target="https://hatch.pypa.io/latest/config/build/#build-system" TargetMode="External"/><Relationship Id="rId9" Type="http://schemas.openxmlformats.org/officeDocument/2006/relationships/hyperlink" Target="https://hatch.pypa.io/latest/how-to/run/python-scripts/" TargetMode="External"/><Relationship Id="rId14" Type="http://schemas.openxmlformats.org/officeDocument/2006/relationships/hyperlink" Target="https://github.com/pypa/hatch/actions/workflows/cli.y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lpopkes.com/posts/python/packaging_tools/" TargetMode="External"/><Relationship Id="rId2" Type="http://schemas.openxmlformats.org/officeDocument/2006/relationships/hyperlink" Target="https://packaging.python.org/en/latest/guides/writing-pyproject-toml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ci.mines-stetienne.fr/cps2/course/tfsd/course-4.html#_tod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Technological foundations of </a:t>
            </a:r>
            <a:r>
              <a:rPr lang="en-US" b="1"/>
              <a:t>software development²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B28026D-029C-4CDF-9EAF-0F3DE2A1291D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ICM – Computer Science Major – Course unit on Technological foundations of computer science</a:t>
            </a:r>
          </a:p>
          <a:p>
            <a:r>
              <a:rPr lang="en-US" sz="1400"/>
              <a:t>M1 </a:t>
            </a:r>
            <a:r>
              <a:rPr lang="en-US" sz="1400" dirty="0"/>
              <a:t>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00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  <a:p>
            <a:pPr algn="l"/>
            <a:r>
              <a:rPr lang="fr-FR" dirty="0"/>
              <a:t>Part 2: </a:t>
            </a:r>
            <a:r>
              <a:rPr lang="fr-FR" dirty="0" err="1"/>
              <a:t>Build</a:t>
            </a:r>
            <a:r>
              <a:rPr lang="fr-FR" dirty="0"/>
              <a:t> automation utilities</a:t>
            </a:r>
          </a:p>
          <a:p>
            <a:pPr algn="l"/>
            <a:r>
              <a:rPr lang="fr-FR" dirty="0"/>
              <a:t>Part 2.1: </a:t>
            </a:r>
            <a:r>
              <a:rPr lang="fr-FR" i="1" dirty="0" err="1"/>
              <a:t>Make</a:t>
            </a:r>
            <a:r>
              <a:rPr lang="fr-FR" i="1" dirty="0"/>
              <a:t>-like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1431BEB-95D3-4EB2-8E66-ED6A6F38AE50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98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/>
              <a:t>Make-like </a:t>
            </a:r>
            <a:r>
              <a:rPr lang="fr-FR"/>
              <a:t>build automation utilities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macros, </a:t>
            </a:r>
            <a:r>
              <a:rPr lang="fr-FR" dirty="0" err="1"/>
              <a:t>declarative</a:t>
            </a:r>
            <a:r>
              <a:rPr lang="fr-FR" dirty="0"/>
              <a:t> </a:t>
            </a:r>
            <a:r>
              <a:rPr lang="fr-FR" dirty="0" err="1"/>
              <a:t>programming</a:t>
            </a:r>
            <a:r>
              <a:rPr lang="fr-FR" dirty="0"/>
              <a:t> </a:t>
            </a:r>
          </a:p>
          <a:p>
            <a:r>
              <a:rPr lang="fr-FR" dirty="0"/>
              <a:t>first </a:t>
            </a:r>
            <a:r>
              <a:rPr lang="fr-FR" dirty="0" err="1"/>
              <a:t>implementation</a:t>
            </a:r>
            <a:r>
              <a:rPr lang="fr-FR" dirty="0"/>
              <a:t> by Stuart Feldman (Bell </a:t>
            </a:r>
            <a:r>
              <a:rPr lang="fr-FR" dirty="0" err="1"/>
              <a:t>Labs</a:t>
            </a:r>
            <a:r>
              <a:rPr lang="fr-FR" dirty="0"/>
              <a:t>, </a:t>
            </a:r>
            <a:r>
              <a:rPr lang="fr-FR" dirty="0" err="1"/>
              <a:t>released</a:t>
            </a:r>
            <a:r>
              <a:rPr lang="fr-FR" dirty="0"/>
              <a:t> in 1976)</a:t>
            </a:r>
          </a:p>
          <a:p>
            <a:r>
              <a:rPr lang="en-US" dirty="0"/>
              <a:t>many variants of the tool</a:t>
            </a:r>
            <a:endParaRPr lang="fr-FR" dirty="0"/>
          </a:p>
          <a:p>
            <a:pPr lvl="1"/>
            <a:r>
              <a:rPr lang="fr-FR" dirty="0" err="1"/>
              <a:t>make</a:t>
            </a:r>
            <a:r>
              <a:rPr lang="fr-FR" dirty="0"/>
              <a:t>, GNU </a:t>
            </a:r>
            <a:r>
              <a:rPr lang="fr-FR" dirty="0" err="1"/>
              <a:t>gmake</a:t>
            </a:r>
            <a:r>
              <a:rPr lang="fr-FR" dirty="0"/>
              <a:t>, Microsoft </a:t>
            </a:r>
            <a:r>
              <a:rPr lang="fr-FR" dirty="0" err="1"/>
              <a:t>nmake</a:t>
            </a:r>
            <a:r>
              <a:rPr lang="fr-FR" dirty="0"/>
              <a:t> (in Visual Studio), google Kati (for Android OS) ...</a:t>
            </a:r>
          </a:p>
          <a:p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widely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3210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https://en.wikipedia.org/wiki/Make_(software)</a:t>
            </a:r>
            <a:endParaRPr lang="fr-FR" sz="1000" dirty="0"/>
          </a:p>
          <a:p>
            <a:r>
              <a:rPr lang="fr-FR" sz="1000" dirty="0">
                <a:hlinkClick r:id="rId3"/>
              </a:rPr>
              <a:t>https://makefiletutorial.com</a:t>
            </a:r>
            <a:r>
              <a:rPr lang="fr-FR" sz="1000">
                <a:hlinkClick r:id="rId3"/>
              </a:rPr>
              <a:t>/#makefile-cookbook</a:t>
            </a:r>
            <a:r>
              <a:rPr lang="fr-FR" sz="1000"/>
              <a:t>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4054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749651"/>
            <a:ext cx="9804400" cy="646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file </a:t>
            </a:r>
            <a:r>
              <a:rPr lang="en-US" dirty="0" err="1">
                <a:latin typeface="Consolas" panose="020B0609020204030204" pitchFamily="49" charset="0"/>
              </a:rPr>
              <a:t>makefile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 (or </a:t>
            </a:r>
            <a:r>
              <a:rPr lang="en-US" dirty="0" err="1">
                <a:latin typeface="Consolas" panose="020B0609020204030204" pitchFamily="49" charset="0"/>
              </a:rPr>
              <a:t>Makefile</a:t>
            </a:r>
            <a:r>
              <a:rPr lang="en-US" dirty="0"/>
              <a:t>, or </a:t>
            </a:r>
            <a:r>
              <a:rPr lang="en-US" dirty="0" err="1">
                <a:latin typeface="Consolas" panose="020B0609020204030204" pitchFamily="49" charset="0"/>
              </a:rPr>
              <a:t>GNUmakefile</a:t>
            </a:r>
            <a:r>
              <a:rPr lang="en-US" dirty="0"/>
              <a:t>, 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32100"/>
            <a:ext cx="2808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https://en.wikipedia.org/wiki/Make_(software)</a:t>
            </a:r>
            <a:endParaRPr lang="fr-FR" sz="1000" dirty="0"/>
          </a:p>
          <a:p>
            <a:r>
              <a:rPr lang="fr-FR" sz="1000" dirty="0">
                <a:hlinkClick r:id="rId3"/>
              </a:rPr>
              <a:t>https://makefiletutorial.com</a:t>
            </a:r>
            <a:r>
              <a:rPr lang="fr-FR" sz="1000">
                <a:hlinkClick r:id="rId3"/>
              </a:rPr>
              <a:t>/#makefile-cookbook</a:t>
            </a:r>
            <a:r>
              <a:rPr lang="fr-FR" sz="1000"/>
              <a:t> 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470618" y="1397222"/>
            <a:ext cx="6932763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srcfiles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$(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shell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 echo 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src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/{00..99}.txt)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destfiles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:=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$(</a:t>
            </a: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patsubst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src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%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txt,dest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%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.txt,$(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srcfiles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))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400" dirty="0">
              <a:solidFill>
                <a:srgbClr val="795E26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tutorial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AF00DB"/>
                </a:solidFill>
                <a:latin typeface="Consolas" panose="020B0609020204030204" pitchFamily="49" charset="0"/>
              </a:rPr>
              <a:t>@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echo "10 questions about Isaac's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Makefile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in the MCQ"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src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%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.txt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AF00DB"/>
                </a:solidFill>
                <a:latin typeface="Consolas" panose="020B0609020204030204" pitchFamily="49" charset="0"/>
              </a:rPr>
              <a:t>@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 -d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] ||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mkdir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src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echo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$@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795E26"/>
                </a:solidFill>
                <a:latin typeface="Consolas" panose="020B0609020204030204" pitchFamily="49" charset="0"/>
              </a:rPr>
              <a:t>dest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%</a:t>
            </a: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.txt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sz="1400" dirty="0">
                <a:solidFill>
                  <a:srgbClr val="001080"/>
                </a:solidFill>
                <a:latin typeface="Consolas" panose="020B0609020204030204" pitchFamily="49" charset="0"/>
              </a:rPr>
              <a:t>%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.txt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AF00DB"/>
                </a:solidFill>
                <a:latin typeface="Consolas" panose="020B0609020204030204" pitchFamily="49" charset="0"/>
              </a:rPr>
              <a:t>@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 -d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] ||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mkdir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cp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$&lt;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$@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</a:rPr>
              <a:t>destination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$(</a:t>
            </a:r>
            <a:r>
              <a:rPr lang="en-US" sz="1400" dirty="0" err="1">
                <a:solidFill>
                  <a:srgbClr val="001080"/>
                </a:solidFill>
                <a:latin typeface="Consolas" panose="020B0609020204030204" pitchFamily="49" charset="0"/>
              </a:rPr>
              <a:t>destfiles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1400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endParaRPr lang="en-US" sz="1400" dirty="0">
              <a:solidFill>
                <a:srgbClr val="A31515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.PHONY: tutorial destination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82652" y="5778083"/>
            <a:ext cx="4254500" cy="40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call with target file names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889" y="5571473"/>
            <a:ext cx="693276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$ make             # calls rule “tutorial”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$ make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dest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/00.txt # calls third rule, which needs second.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$ make destination # updates all targets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A965C-09AE-4096-A232-C33DE58860B1}"/>
              </a:ext>
            </a:extLst>
          </p:cNvPr>
          <p:cNvSpPr/>
          <p:nvPr/>
        </p:nvSpPr>
        <p:spPr>
          <a:xfrm>
            <a:off x="7403381" y="1454834"/>
            <a:ext cx="439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Macros: reusable pieces of text or values that can be substituted throughout the build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5EFE58-E992-473E-951B-BA7A1ED1C3B1}"/>
              </a:ext>
            </a:extLst>
          </p:cNvPr>
          <p:cNvSpPr/>
          <p:nvPr/>
        </p:nvSpPr>
        <p:spPr>
          <a:xfrm>
            <a:off x="7581900" y="2350653"/>
            <a:ext cx="4610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Declarative programming rules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target [target ...]: [component ...]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[Tab ↹] [command 1]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[Tab ↹] [command n]</a:t>
            </a:r>
          </a:p>
          <a:p>
            <a:endParaRPr lang="en-US" sz="16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6D15B40-EBBB-4317-B4CC-06375413F1DB}"/>
              </a:ext>
            </a:extLst>
          </p:cNvPr>
          <p:cNvCxnSpPr>
            <a:cxnSpLocks/>
          </p:cNvCxnSpPr>
          <p:nvPr/>
        </p:nvCxnSpPr>
        <p:spPr>
          <a:xfrm>
            <a:off x="7370617" y="1468581"/>
            <a:ext cx="2" cy="6003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1E90C4F-8050-4F4D-A112-F10AA6764E26}"/>
              </a:ext>
            </a:extLst>
          </p:cNvPr>
          <p:cNvCxnSpPr>
            <a:cxnSpLocks/>
          </p:cNvCxnSpPr>
          <p:nvPr/>
        </p:nvCxnSpPr>
        <p:spPr>
          <a:xfrm>
            <a:off x="7366000" y="2212107"/>
            <a:ext cx="0" cy="23321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33D5E-3821-45D7-924D-717CFBA5CBA5}"/>
              </a:ext>
            </a:extLst>
          </p:cNvPr>
          <p:cNvSpPr/>
          <p:nvPr/>
        </p:nvSpPr>
        <p:spPr>
          <a:xfrm>
            <a:off x="7581900" y="4682836"/>
            <a:ext cx="461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"tutorial" and "destination" aren’t actual filename, </a:t>
            </a:r>
            <a:r>
              <a:rPr lang="en-US" dirty="0" err="1"/>
              <a:t>soe</a:t>
            </a:r>
            <a:r>
              <a:rPr lang="en-US" dirty="0"/>
              <a:t> we define them as .PHONY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6E2F353-C153-4C7B-86CB-F67D7AB35BBE}"/>
              </a:ext>
            </a:extLst>
          </p:cNvPr>
          <p:cNvCxnSpPr>
            <a:cxnSpLocks/>
          </p:cNvCxnSpPr>
          <p:nvPr/>
        </p:nvCxnSpPr>
        <p:spPr>
          <a:xfrm>
            <a:off x="7384471" y="4742872"/>
            <a:ext cx="2" cy="6003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5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read for MCQ test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6475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“Isaac’s </a:t>
            </a:r>
            <a:r>
              <a:rPr lang="en-US" dirty="0" err="1">
                <a:highlight>
                  <a:srgbClr val="FFFF00"/>
                </a:highlight>
              </a:rPr>
              <a:t>Makefile</a:t>
            </a:r>
            <a:r>
              <a:rPr lang="en-US" dirty="0">
                <a:highlight>
                  <a:srgbClr val="FFFF00"/>
                </a:highlight>
              </a:rPr>
              <a:t>” </a:t>
            </a:r>
            <a:r>
              <a:rPr lang="en-US" dirty="0">
                <a:highlight>
                  <a:srgbClr val="FFFF00"/>
                </a:highlight>
                <a:hlinkClick r:id="rId2"/>
              </a:rPr>
              <a:t>https://gist.github.com/isaacs/62a2d1825d04437c6f08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en-US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83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  <a:p>
            <a:pPr algn="l"/>
            <a:r>
              <a:rPr lang="fr-FR" dirty="0"/>
              <a:t>Part 1: </a:t>
            </a:r>
            <a:r>
              <a:rPr lang="fr-FR" dirty="0" err="1"/>
              <a:t>Build</a:t>
            </a:r>
            <a:r>
              <a:rPr lang="fr-FR" dirty="0"/>
              <a:t> automation utilities</a:t>
            </a:r>
          </a:p>
          <a:p>
            <a:pPr algn="l"/>
            <a:r>
              <a:rPr lang="fr-FR" dirty="0"/>
              <a:t>Part 2.2: for Java</a:t>
            </a:r>
            <a:endParaRPr lang="fr-FR" i="1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1431BEB-95D3-4EB2-8E66-ED6A6F38AE50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34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15</a:t>
            </a:fld>
            <a:endParaRPr lang="fr-FR"/>
          </a:p>
        </p:txBody>
      </p:sp>
      <p:pic>
        <p:nvPicPr>
          <p:cNvPr id="3074" name="Picture 2" descr="Faster java ee builds with gradle [con492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/>
        </p:blipFill>
        <p:spPr bwMode="auto">
          <a:xfrm>
            <a:off x="2133204" y="1812829"/>
            <a:ext cx="7186200" cy="50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1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62564" y="2732725"/>
            <a:ext cx="23952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https://en.wikipedia.org/wiki/Apache_Ant</a:t>
            </a:r>
            <a:endParaRPr lang="fr-FR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738354" y="1587927"/>
            <a:ext cx="3741473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Ant</a:t>
            </a:r>
            <a:r>
              <a:rPr lang="fr-FR" sz="2000" dirty="0"/>
              <a:t> ("</a:t>
            </a:r>
            <a:r>
              <a:rPr lang="fr-FR" sz="2000" dirty="0" err="1"/>
              <a:t>Another</a:t>
            </a:r>
            <a:r>
              <a:rPr lang="fr-FR" sz="2000" dirty="0"/>
              <a:t> </a:t>
            </a:r>
            <a:r>
              <a:rPr lang="fr-FR" sz="2000" dirty="0" err="1"/>
              <a:t>Neat</a:t>
            </a:r>
            <a:r>
              <a:rPr lang="fr-FR" sz="2000" dirty="0"/>
              <a:t> </a:t>
            </a:r>
            <a:r>
              <a:rPr lang="fr-FR" sz="2000" dirty="0" err="1"/>
              <a:t>Tool</a:t>
            </a:r>
            <a:r>
              <a:rPr lang="fr-FR" sz="2000" dirty="0"/>
              <a:t>")</a:t>
            </a:r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2000 ;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  <a:p>
            <a:r>
              <a:rPr lang="fr-FR" sz="1600" dirty="0"/>
              <a:t>XML </a:t>
            </a:r>
            <a:r>
              <a:rPr lang="fr-FR" sz="1600" dirty="0" err="1"/>
              <a:t>project</a:t>
            </a:r>
            <a:r>
              <a:rPr lang="fr-FR" sz="1600" dirty="0"/>
              <a:t> files, </a:t>
            </a:r>
            <a:r>
              <a:rPr lang="fr-FR" sz="1600" dirty="0" err="1"/>
              <a:t>complex</a:t>
            </a:r>
            <a:r>
              <a:rPr lang="fr-FR" sz="1600" dirty="0"/>
              <a:t>, </a:t>
            </a:r>
            <a:r>
              <a:rPr lang="fr-FR" sz="1600" dirty="0" err="1"/>
              <a:t>verbose</a:t>
            </a:r>
            <a:endParaRPr lang="fr-FR" sz="1600" dirty="0"/>
          </a:p>
        </p:txBody>
      </p:sp>
      <p:pic>
        <p:nvPicPr>
          <p:cNvPr id="3076" name="Picture 4" descr="TravelMarx: Java, Apache Ant and Hello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96" y="486111"/>
            <a:ext cx="6241646" cy="42425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78150" y="5082602"/>
            <a:ext cx="4822700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+ Apache </a:t>
            </a:r>
            <a:r>
              <a:rPr lang="fr-FR" sz="2000" b="1" dirty="0" err="1"/>
              <a:t>Ivy</a:t>
            </a:r>
            <a:endParaRPr lang="fr-FR" sz="2000" dirty="0"/>
          </a:p>
          <a:p>
            <a:r>
              <a:rPr lang="fr-FR" sz="1600" dirty="0"/>
              <a:t>Transitive </a:t>
            </a:r>
            <a:r>
              <a:rPr lang="fr-FR" sz="1600" dirty="0" err="1"/>
              <a:t>dependency</a:t>
            </a:r>
            <a:r>
              <a:rPr lang="fr-FR" sz="1600" dirty="0"/>
              <a:t> manager</a:t>
            </a:r>
          </a:p>
          <a:p>
            <a:r>
              <a:rPr lang="fr-FR" sz="1600" dirty="0" err="1"/>
              <a:t>example</a:t>
            </a:r>
            <a:r>
              <a:rPr lang="fr-FR" sz="1600" dirty="0"/>
              <a:t>: </a:t>
            </a:r>
          </a:p>
          <a:p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738354" y="6221375"/>
            <a:ext cx="1595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4"/>
              </a:rPr>
              <a:t>http://ant.apache.org/ivy/</a:t>
            </a:r>
            <a:r>
              <a:rPr lang="fr-FR" sz="10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5950705"/>
            <a:ext cx="4708250" cy="2462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fr-FR" sz="1000" dirty="0" err="1">
                <a:solidFill>
                  <a:schemeClr val="bg1"/>
                </a:solidFill>
                <a:latin typeface="Consolas" panose="020B0609020204030204" pitchFamily="49" charset="0"/>
              </a:rPr>
              <a:t>dependency</a:t>
            </a:r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chemeClr val="bg1"/>
                </a:solidFill>
                <a:latin typeface="Consolas" panose="020B0609020204030204" pitchFamily="49" charset="0"/>
              </a:rPr>
              <a:t>org</a:t>
            </a:r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="</a:t>
            </a:r>
            <a:r>
              <a:rPr lang="fr-FR" sz="1000" dirty="0" err="1">
                <a:solidFill>
                  <a:schemeClr val="bg1"/>
                </a:solidFill>
                <a:latin typeface="Consolas" panose="020B0609020204030204" pitchFamily="49" charset="0"/>
              </a:rPr>
              <a:t>com.google.code.gson</a:t>
            </a:r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" </a:t>
            </a:r>
            <a:r>
              <a:rPr lang="fr-FR" sz="1000" dirty="0" err="1">
                <a:solidFill>
                  <a:schemeClr val="bg1"/>
                </a:solidFill>
                <a:latin typeface="Consolas" panose="020B0609020204030204" pitchFamily="49" charset="0"/>
              </a:rPr>
              <a:t>name</a:t>
            </a:r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="</a:t>
            </a:r>
            <a:r>
              <a:rPr lang="fr-FR" sz="1000" dirty="0" err="1">
                <a:solidFill>
                  <a:schemeClr val="bg1"/>
                </a:solidFill>
                <a:latin typeface="Consolas" panose="020B0609020204030204" pitchFamily="49" charset="0"/>
              </a:rPr>
              <a:t>gson</a:t>
            </a:r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" </a:t>
            </a:r>
            <a:r>
              <a:rPr lang="fr-FR" sz="1000" dirty="0" err="1">
                <a:solidFill>
                  <a:schemeClr val="bg1"/>
                </a:solidFill>
                <a:latin typeface="Consolas" panose="020B0609020204030204" pitchFamily="49" charset="0"/>
              </a:rPr>
              <a:t>rev</a:t>
            </a:r>
            <a:r>
              <a:rPr lang="fr-FR" sz="1000" dirty="0">
                <a:solidFill>
                  <a:schemeClr val="bg1"/>
                </a:solidFill>
                <a:latin typeface="Consolas" panose="020B0609020204030204" pitchFamily="49" charset="0"/>
              </a:rPr>
              <a:t>="2.8.8"/&gt;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6496" y="47265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5"/>
              </a:rPr>
              <a:t>http://blog.travelmarx.com/2011/10/java-apache-ant-and-hello-world.html</a:t>
            </a:r>
            <a:r>
              <a:rPr lang="fr-FR" sz="1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496" y="4972800"/>
            <a:ext cx="4259877" cy="1626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46496" y="6596953"/>
            <a:ext cx="24513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7"/>
              </a:rPr>
              <a:t>http://www.jaya.free.fr/ivy/doc/print.html</a:t>
            </a:r>
            <a:r>
              <a:rPr lang="fr-FR" sz="1000" dirty="0"/>
              <a:t> </a:t>
            </a:r>
          </a:p>
        </p:txBody>
      </p:sp>
      <p:pic>
        <p:nvPicPr>
          <p:cNvPr id="3074" name="Picture 2" descr="Apache Ant — Wikipé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73" y="486111"/>
            <a:ext cx="1579202" cy="9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7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pic>
        <p:nvPicPr>
          <p:cNvPr id="1034" name="Picture 10" descr="Convention over Configu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5733"/>
            <a:ext cx="4797453" cy="67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48057" y="6538912"/>
            <a:ext cx="29819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https://devopedia.org/convention-over-configuration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i="1" dirty="0"/>
              <a:t>Convention over configuration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8403" y="3208714"/>
            <a:ext cx="4819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4250"/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objective: limit the number of decisions a 	   developer has to make.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72665" y="3009893"/>
            <a:ext cx="0" cy="463557"/>
          </a:xfrm>
          <a:prstGeom prst="line">
            <a:avLst/>
          </a:prstGeom>
          <a:ln w="76200">
            <a:solidFill>
              <a:srgbClr val="2F62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2665" y="3438518"/>
            <a:ext cx="185738" cy="0"/>
          </a:xfrm>
          <a:prstGeom prst="line">
            <a:avLst/>
          </a:prstGeom>
          <a:ln w="76200">
            <a:solidFill>
              <a:srgbClr val="2F62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Ma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515600" cy="316183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Conventions for the project structure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65" y="2048503"/>
            <a:ext cx="3219899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9" name="Picture 2" descr="Ma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2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515600" cy="3161830"/>
          </a:xfrm>
        </p:spPr>
        <p:txBody>
          <a:bodyPr>
            <a:normAutofit/>
          </a:bodyPr>
          <a:lstStyle/>
          <a:p>
            <a:r>
              <a:rPr lang="en-US" sz="2400" dirty="0"/>
              <a:t>Conventions for the project structure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 project is described by an XML file: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le </a:t>
            </a:r>
            <a:r>
              <a:rPr lang="en-US" sz="2400" b="1" dirty="0">
                <a:solidFill>
                  <a:srgbClr val="C00000"/>
                </a:solidFill>
              </a:rPr>
              <a:t>POM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dirty="0">
                <a:solidFill>
                  <a:srgbClr val="C00000"/>
                </a:solidFill>
              </a:rPr>
              <a:t>roject </a:t>
            </a:r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dirty="0">
                <a:solidFill>
                  <a:srgbClr val="C00000"/>
                </a:solidFill>
              </a:rPr>
              <a:t>bject </a:t>
            </a: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dirty="0">
                <a:solidFill>
                  <a:srgbClr val="C00000"/>
                </a:solidFill>
              </a:rPr>
              <a:t>odel)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277"/>
            <a:ext cx="6096000" cy="6218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635635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050" dirty="0">
                <a:hlinkClick r:id="rId4"/>
              </a:rPr>
              <a:t>https://maven.apache.org/guides/introduction/introduction-to-the-pom.html</a:t>
            </a:r>
            <a:r>
              <a:rPr lang="en-US" sz="1050" dirty="0"/>
              <a:t> </a:t>
            </a:r>
            <a:endParaRPr lang="en-US" sz="2000" dirty="0"/>
          </a:p>
        </p:txBody>
      </p:sp>
      <p:pic>
        <p:nvPicPr>
          <p:cNvPr id="12" name="Picture 2" descr="Ma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5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session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82726"/>
            <a:ext cx="105156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This session aims to familiarize you with the methods and tools for automating code production: compilation, testing, packaging, deployment, etc. In particular, we will see: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 err="1"/>
              <a:t>make</a:t>
            </a:r>
            <a:endParaRPr lang="fr-FR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Apache Maven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0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515600" cy="3161830"/>
          </a:xfrm>
        </p:spPr>
        <p:txBody>
          <a:bodyPr>
            <a:normAutofit/>
          </a:bodyPr>
          <a:lstStyle/>
          <a:p>
            <a:r>
              <a:rPr lang="en-US" sz="2400" dirty="0"/>
              <a:t>Conventions for the project structure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 project is described by an XML file: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le </a:t>
            </a:r>
            <a:r>
              <a:rPr lang="en-US" sz="2400" b="1" dirty="0">
                <a:solidFill>
                  <a:srgbClr val="C00000"/>
                </a:solidFill>
              </a:rPr>
              <a:t>POM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dirty="0">
                <a:solidFill>
                  <a:srgbClr val="C00000"/>
                </a:solidFill>
              </a:rPr>
              <a:t>roject </a:t>
            </a:r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dirty="0">
                <a:solidFill>
                  <a:srgbClr val="C00000"/>
                </a:solidFill>
              </a:rPr>
              <a:t>bject </a:t>
            </a: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dirty="0">
                <a:solidFill>
                  <a:srgbClr val="C00000"/>
                </a:solidFill>
              </a:rPr>
              <a:t>odel)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277"/>
            <a:ext cx="6096000" cy="6218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635635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050" dirty="0">
                <a:hlinkClick r:id="rId4"/>
              </a:rPr>
              <a:t>https://maven.apache.org/guides/introduction/introduction-to-the-pom.html</a:t>
            </a:r>
            <a:r>
              <a:rPr lang="en-US" sz="1050" dirty="0"/>
              <a:t> 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210550" y="966788"/>
            <a:ext cx="0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96288" y="981075"/>
            <a:ext cx="7360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G-A-V</a:t>
            </a: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flipH="1">
            <a:off x="8210550" y="1165741"/>
            <a:ext cx="18573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67687" y="1489591"/>
            <a:ext cx="714376" cy="0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46942" y="1263648"/>
            <a:ext cx="255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jar (default), </a:t>
            </a:r>
            <a:r>
              <a:rPr lang="fr-FR" dirty="0" err="1"/>
              <a:t>war</a:t>
            </a:r>
            <a:r>
              <a:rPr lang="fr-FR" dirty="0"/>
              <a:t>, </a:t>
            </a:r>
            <a:r>
              <a:rPr lang="fr-FR" dirty="0" err="1"/>
              <a:t>pom</a:t>
            </a:r>
            <a:r>
              <a:rPr lang="fr-FR" dirty="0"/>
              <a:t>, ...</a:t>
            </a:r>
          </a:p>
        </p:txBody>
      </p:sp>
      <p:cxnSp>
        <p:nvCxnSpPr>
          <p:cNvPr id="24" name="Straight Connector 23"/>
          <p:cNvCxnSpPr>
            <a:stCxn id="27" idx="1"/>
          </p:cNvCxnSpPr>
          <p:nvPr/>
        </p:nvCxnSpPr>
        <p:spPr>
          <a:xfrm flipH="1" flipV="1">
            <a:off x="8396289" y="1641991"/>
            <a:ext cx="778084" cy="73160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74373" y="1530485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dependencies</a:t>
            </a:r>
            <a:endParaRPr lang="fr-FR" dirty="0"/>
          </a:p>
        </p:txBody>
      </p:sp>
      <p:cxnSp>
        <p:nvCxnSpPr>
          <p:cNvPr id="28" name="Straight Connector 27"/>
          <p:cNvCxnSpPr>
            <a:stCxn id="30" idx="1"/>
          </p:cNvCxnSpPr>
          <p:nvPr/>
        </p:nvCxnSpPr>
        <p:spPr>
          <a:xfrm flipH="1" flipV="1">
            <a:off x="7737895" y="1802922"/>
            <a:ext cx="1476330" cy="234974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14225" y="1853230"/>
            <a:ext cx="313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inheritance</a:t>
            </a:r>
            <a:r>
              <a:rPr lang="fr-FR" dirty="0"/>
              <a:t> and multi-modules</a:t>
            </a:r>
          </a:p>
        </p:txBody>
      </p:sp>
      <p:cxnSp>
        <p:nvCxnSpPr>
          <p:cNvPr id="32" name="Straight Connector 31"/>
          <p:cNvCxnSpPr>
            <a:stCxn id="30" idx="1"/>
          </p:cNvCxnSpPr>
          <p:nvPr/>
        </p:nvCxnSpPr>
        <p:spPr>
          <a:xfrm flipH="1">
            <a:off x="7858665" y="2037896"/>
            <a:ext cx="1355560" cy="52308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8151965" y="2268749"/>
            <a:ext cx="1062260" cy="222555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214225" y="2320368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configuration </a:t>
            </a:r>
            <a:r>
              <a:rPr lang="fr-FR" dirty="0">
                <a:latin typeface="Consolas" panose="020B0609020204030204" pitchFamily="49" charset="0"/>
              </a:rPr>
              <a:t>${</a:t>
            </a:r>
            <a:r>
              <a:rPr lang="fr-FR" dirty="0" err="1">
                <a:latin typeface="Consolas" panose="020B0609020204030204" pitchFamily="49" charset="0"/>
              </a:rPr>
              <a:t>prop</a:t>
            </a:r>
            <a:r>
              <a:rPr lang="fr-FR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44" name="Straight Connector 43"/>
          <p:cNvCxnSpPr>
            <a:stCxn id="47" idx="1"/>
          </p:cNvCxnSpPr>
          <p:nvPr/>
        </p:nvCxnSpPr>
        <p:spPr>
          <a:xfrm flipH="1" flipV="1">
            <a:off x="7737895" y="2721966"/>
            <a:ext cx="1122402" cy="81686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860297" y="2618986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plugins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build</a:t>
            </a:r>
            <a:endParaRPr lang="fr-FR" dirty="0">
              <a:latin typeface="Consolas" panose="020B0609020204030204" pitchFamily="49" charset="0"/>
            </a:endParaRPr>
          </a:p>
        </p:txBody>
      </p:sp>
      <p:cxnSp>
        <p:nvCxnSpPr>
          <p:cNvPr id="49" name="Straight Connector 48"/>
          <p:cNvCxnSpPr>
            <a:stCxn id="52" idx="1"/>
          </p:cNvCxnSpPr>
          <p:nvPr/>
        </p:nvCxnSpPr>
        <p:spPr>
          <a:xfrm flipH="1" flipV="1">
            <a:off x="8032399" y="2903786"/>
            <a:ext cx="827898" cy="246228"/>
          </a:xfrm>
          <a:prstGeom prst="line">
            <a:avLst/>
          </a:prstGeom>
          <a:ln w="762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860297" y="2965348"/>
            <a:ext cx="21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plugins for </a:t>
            </a:r>
            <a:r>
              <a:rPr lang="fr-FR" dirty="0" err="1"/>
              <a:t>reporting</a:t>
            </a:r>
            <a:endParaRPr lang="fr-FR" dirty="0">
              <a:latin typeface="Consolas" panose="020B0609020204030204" pitchFamily="49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8476060" y="3300650"/>
            <a:ext cx="0" cy="11358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476060" y="3850278"/>
            <a:ext cx="18573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663679" y="3665612"/>
            <a:ext cx="26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metadata</a:t>
            </a:r>
            <a:r>
              <a:rPr lang="fr-FR" dirty="0"/>
              <a:t> about the projet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9495405" y="4780689"/>
            <a:ext cx="0" cy="1347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495405" y="5454463"/>
            <a:ext cx="18573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681143" y="5269797"/>
            <a:ext cx="231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config. environnement</a:t>
            </a:r>
          </a:p>
        </p:txBody>
      </p:sp>
      <p:pic>
        <p:nvPicPr>
          <p:cNvPr id="33" name="Picture 2" descr="Ma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515600" cy="3161830"/>
          </a:xfrm>
        </p:spPr>
        <p:txBody>
          <a:bodyPr>
            <a:normAutofit/>
          </a:bodyPr>
          <a:lstStyle/>
          <a:p>
            <a:r>
              <a:rPr lang="en-US" sz="2400" dirty="0"/>
              <a:t>Conventions for the project structure</a:t>
            </a:r>
          </a:p>
          <a:p>
            <a:r>
              <a:rPr lang="en-US" sz="2400" dirty="0"/>
              <a:t>A project is described by an XML file: </a:t>
            </a:r>
            <a:br>
              <a:rPr lang="en-US" sz="2400" dirty="0"/>
            </a:br>
            <a:r>
              <a:rPr lang="en-US" sz="2400" dirty="0"/>
              <a:t>le </a:t>
            </a:r>
            <a:r>
              <a:rPr lang="en-US" sz="2400" b="1" dirty="0"/>
              <a:t>POM</a:t>
            </a:r>
            <a:r>
              <a:rPr lang="en-US" sz="2400" dirty="0"/>
              <a:t> (</a:t>
            </a:r>
            <a:r>
              <a:rPr lang="en-US" sz="2400" b="1" dirty="0"/>
              <a:t>P</a:t>
            </a:r>
            <a:r>
              <a:rPr lang="en-US" sz="2400" dirty="0"/>
              <a:t>roject </a:t>
            </a:r>
            <a:r>
              <a:rPr lang="en-US" sz="2400" b="1" dirty="0"/>
              <a:t>O</a:t>
            </a:r>
            <a:r>
              <a:rPr lang="en-US" sz="2400" dirty="0"/>
              <a:t>bject </a:t>
            </a:r>
            <a:r>
              <a:rPr lang="en-US" sz="2400" b="1" dirty="0"/>
              <a:t>M</a:t>
            </a:r>
            <a:r>
              <a:rPr lang="en-US" sz="2400" dirty="0"/>
              <a:t>odel)</a:t>
            </a:r>
            <a:endParaRPr lang="fr-FR" sz="2400" dirty="0"/>
          </a:p>
          <a:p>
            <a:r>
              <a:rPr lang="fr-FR" sz="2400" dirty="0" err="1">
                <a:solidFill>
                  <a:srgbClr val="C00000"/>
                </a:solidFill>
              </a:rPr>
              <a:t>Standardized</a:t>
            </a:r>
            <a:r>
              <a:rPr lang="fr-FR" sz="2400" dirty="0">
                <a:solidFill>
                  <a:srgbClr val="C00000"/>
                </a:solidFill>
              </a:rPr>
              <a:t> life cycle (phases)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2050" name="Picture 2" descr="Maven — Lifecycle, Phases, Plugins and Goals | by Yet Another Software  Engineer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72740"/>
            <a:ext cx="5295900" cy="371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88100" y="61858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https://medium.com/@yetanothersoftwareengineer/maven-lifecycle-phases-plugins-and-goals-25d8e33fa22</a:t>
            </a:r>
          </a:p>
        </p:txBody>
      </p:sp>
      <p:pic>
        <p:nvPicPr>
          <p:cNvPr id="12" name="Picture 2" descr="Ma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515600" cy="3161830"/>
          </a:xfrm>
        </p:spPr>
        <p:txBody>
          <a:bodyPr>
            <a:normAutofit/>
          </a:bodyPr>
          <a:lstStyle/>
          <a:p>
            <a:r>
              <a:rPr lang="en-US" sz="2400" dirty="0"/>
              <a:t>Conventions for the project structure</a:t>
            </a:r>
          </a:p>
          <a:p>
            <a:r>
              <a:rPr lang="en-US" sz="2400" dirty="0"/>
              <a:t>A project is described by an XML file: </a:t>
            </a:r>
            <a:br>
              <a:rPr lang="en-US" sz="2400" dirty="0"/>
            </a:br>
            <a:r>
              <a:rPr lang="en-US" sz="2400" dirty="0"/>
              <a:t>le </a:t>
            </a:r>
            <a:r>
              <a:rPr lang="en-US" sz="2400" b="1" dirty="0"/>
              <a:t>POM</a:t>
            </a:r>
            <a:r>
              <a:rPr lang="en-US" sz="2400" dirty="0"/>
              <a:t> (</a:t>
            </a:r>
            <a:r>
              <a:rPr lang="en-US" sz="2400" b="1" dirty="0"/>
              <a:t>P</a:t>
            </a:r>
            <a:r>
              <a:rPr lang="en-US" sz="2400" dirty="0"/>
              <a:t>roject </a:t>
            </a:r>
            <a:r>
              <a:rPr lang="en-US" sz="2400" b="1" dirty="0"/>
              <a:t>O</a:t>
            </a:r>
            <a:r>
              <a:rPr lang="en-US" sz="2400" dirty="0"/>
              <a:t>bject </a:t>
            </a:r>
            <a:r>
              <a:rPr lang="en-US" sz="2400" b="1" dirty="0"/>
              <a:t>M</a:t>
            </a:r>
            <a:r>
              <a:rPr lang="en-US" sz="2400" dirty="0"/>
              <a:t>odel)</a:t>
            </a:r>
            <a:endParaRPr lang="fr-FR" sz="2400" dirty="0"/>
          </a:p>
          <a:p>
            <a:r>
              <a:rPr lang="fr-FR" sz="2400" dirty="0" err="1">
                <a:solidFill>
                  <a:srgbClr val="C00000"/>
                </a:solidFill>
              </a:rPr>
              <a:t>Standardized</a:t>
            </a:r>
            <a:r>
              <a:rPr lang="fr-FR" sz="2400" dirty="0">
                <a:solidFill>
                  <a:srgbClr val="C00000"/>
                </a:solidFill>
              </a:rPr>
              <a:t> life cycle (phases)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2050" name="Picture 2" descr="Maven — Lifecycle, Phases, Plugins and Goals | by Yet Another Software  Engineer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91061"/>
            <a:ext cx="9639300" cy="67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88100" y="61858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https://medium.com/@yetanothersoftwareengineer/maven-lifecycle-phases-plugins-and-goals-25d8e33fa22</a:t>
            </a:r>
          </a:p>
        </p:txBody>
      </p:sp>
    </p:spTree>
    <p:extLst>
      <p:ext uri="{BB962C8B-B14F-4D97-AF65-F5344CB8AC3E}">
        <p14:creationId xmlns:p14="http://schemas.microsoft.com/office/powerpoint/2010/main" val="74969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515600" cy="3161830"/>
          </a:xfrm>
        </p:spPr>
        <p:txBody>
          <a:bodyPr>
            <a:normAutofit/>
          </a:bodyPr>
          <a:lstStyle/>
          <a:p>
            <a:r>
              <a:rPr lang="en-US" sz="2400" dirty="0"/>
              <a:t>Conventions for the project structure</a:t>
            </a:r>
          </a:p>
          <a:p>
            <a:r>
              <a:rPr lang="en-US" sz="2400" dirty="0"/>
              <a:t>A project is described by an XML file: </a:t>
            </a:r>
            <a:br>
              <a:rPr lang="en-US" sz="2400" dirty="0"/>
            </a:br>
            <a:r>
              <a:rPr lang="en-US" sz="2400" dirty="0"/>
              <a:t>le </a:t>
            </a:r>
            <a:r>
              <a:rPr lang="en-US" sz="2400" b="1" dirty="0"/>
              <a:t>POM</a:t>
            </a:r>
            <a:r>
              <a:rPr lang="en-US" sz="2400" dirty="0"/>
              <a:t> (</a:t>
            </a:r>
            <a:r>
              <a:rPr lang="en-US" sz="2400" b="1" dirty="0"/>
              <a:t>P</a:t>
            </a:r>
            <a:r>
              <a:rPr lang="en-US" sz="2400" dirty="0"/>
              <a:t>roject </a:t>
            </a:r>
            <a:r>
              <a:rPr lang="en-US" sz="2400" b="1" dirty="0"/>
              <a:t>O</a:t>
            </a:r>
            <a:r>
              <a:rPr lang="en-US" sz="2400" dirty="0"/>
              <a:t>bject </a:t>
            </a:r>
            <a:r>
              <a:rPr lang="en-US" sz="2400" b="1" dirty="0"/>
              <a:t>M</a:t>
            </a:r>
            <a:r>
              <a:rPr lang="en-US" sz="2400" dirty="0"/>
              <a:t>odel)</a:t>
            </a:r>
            <a:endParaRPr lang="fr-FR" sz="2400" dirty="0"/>
          </a:p>
          <a:p>
            <a:r>
              <a:rPr lang="fr-FR" sz="2400" dirty="0" err="1"/>
              <a:t>Standardized</a:t>
            </a:r>
            <a:r>
              <a:rPr lang="fr-FR" sz="2400" dirty="0"/>
              <a:t> life cycle (phases)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Convention for </a:t>
            </a:r>
            <a:r>
              <a:rPr lang="en-US" sz="2400" b="1" dirty="0">
                <a:solidFill>
                  <a:srgbClr val="C00000"/>
                </a:solidFill>
              </a:rPr>
              <a:t>plugin goals </a:t>
            </a:r>
            <a:r>
              <a:rPr lang="en-US" sz="2400" dirty="0">
                <a:solidFill>
                  <a:srgbClr val="C00000"/>
                </a:solidFill>
              </a:rPr>
              <a:t>executed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at each phase of the lifecycle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6146" name="Picture 2" descr="Maven: cycle de Vie vs. Phase vs. Plugin vs. Goal [fermé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875472"/>
            <a:ext cx="5448300" cy="4857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9075" y="654098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https://webdevdesigner.com/q/maven-lifecycle-vs-phase-vs-plugin-vs-goal-closed-34346/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9075" y="5733196"/>
            <a:ext cx="398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Example for </a:t>
            </a:r>
            <a:r>
              <a:rPr lang="fr-FR" sz="1400" b="1" dirty="0">
                <a:latin typeface="Consolas" panose="020B0609020204030204" pitchFamily="49" charset="0"/>
              </a:rPr>
              <a:t>&lt;packaging&gt;jar&lt;/packaging&gt;</a:t>
            </a:r>
            <a:r>
              <a:rPr lang="fr-FR" dirty="0"/>
              <a:t> </a:t>
            </a:r>
          </a:p>
        </p:txBody>
      </p:sp>
      <p:pic>
        <p:nvPicPr>
          <p:cNvPr id="12" name="Picture 2" descr="Ma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5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9" y="2665118"/>
            <a:ext cx="7772399" cy="419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Dependency management</a:t>
            </a:r>
          </a:p>
          <a:p>
            <a:r>
              <a:rPr lang="en-US" sz="2400" dirty="0"/>
              <a:t>Use G-A-V coordinates</a:t>
            </a:r>
          </a:p>
          <a:p>
            <a:r>
              <a:rPr lang="fr-FR" sz="2400" dirty="0"/>
              <a:t>concepts:</a:t>
            </a:r>
          </a:p>
          <a:p>
            <a:pPr lvl="1"/>
            <a:r>
              <a:rPr lang="en-US" sz="2000" b="1" dirty="0"/>
              <a:t>repositories: </a:t>
            </a:r>
            <a:r>
              <a:rPr lang="en-US" sz="2000" dirty="0"/>
              <a:t>where dependencies are downloaded to</a:t>
            </a:r>
          </a:p>
          <a:p>
            <a:pPr lvl="1"/>
            <a:r>
              <a:rPr lang="en-US" sz="2000" b="1" dirty="0"/>
              <a:t>scope: </a:t>
            </a:r>
            <a:r>
              <a:rPr lang="en-US" sz="2000" dirty="0"/>
              <a:t>context of use of the dependency</a:t>
            </a:r>
          </a:p>
          <a:p>
            <a:pPr lvl="1"/>
            <a:r>
              <a:rPr lang="en-US" sz="2000" b="1" dirty="0"/>
              <a:t>transitivity: </a:t>
            </a:r>
            <a:r>
              <a:rPr lang="en-US" sz="2000" dirty="0"/>
              <a:t>dependencies of dependencies</a:t>
            </a:r>
          </a:p>
          <a:p>
            <a:pPr lvl="1"/>
            <a:r>
              <a:rPr lang="en-US" sz="2000" b="1" dirty="0"/>
              <a:t>inheritance: </a:t>
            </a:r>
            <a:r>
              <a:rPr lang="en-US" sz="2000" dirty="0"/>
              <a:t>inheritance of dependencies from parent project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423590"/>
            <a:ext cx="9009462" cy="36680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53400" y="6091649"/>
            <a:ext cx="29049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https://maven.apache.org/pom.html#dependencies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123612" y="3568700"/>
            <a:ext cx="0" cy="647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038601" y="3429000"/>
            <a:ext cx="5085011" cy="4672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Ma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8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9" y="2665118"/>
            <a:ext cx="7772399" cy="419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Dependency management</a:t>
            </a:r>
          </a:p>
          <a:p>
            <a:r>
              <a:rPr lang="en-US" sz="2400" dirty="0"/>
              <a:t>Use G-A-V coordinates</a:t>
            </a:r>
          </a:p>
          <a:p>
            <a:r>
              <a:rPr lang="fr-FR" sz="2400" dirty="0"/>
              <a:t>⚠ </a:t>
            </a:r>
            <a:r>
              <a:rPr lang="en-US" sz="2400" dirty="0"/>
              <a:t>dependence on multiple versions of the same artifact?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8194" name="Picture 2" descr="Improved dependency management with sbt 0.13.7 | Lightb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102100"/>
            <a:ext cx="59150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3368" y="6538912"/>
            <a:ext cx="29450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4"/>
              </a:rPr>
              <a:t>https://www.baeldung.com/maven-version-collision</a:t>
            </a:r>
            <a:r>
              <a:rPr lang="fr-FR" sz="1000" dirty="0"/>
              <a:t> </a:t>
            </a:r>
          </a:p>
        </p:txBody>
      </p:sp>
      <p:pic>
        <p:nvPicPr>
          <p:cNvPr id="9" name="Picture 2" descr="Ma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66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9" y="2665118"/>
            <a:ext cx="7772399" cy="41928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Dependency management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Use G-A-V coordinates</a:t>
            </a:r>
          </a:p>
          <a:p>
            <a:pPr lvl="0"/>
            <a:r>
              <a:rPr lang="fr-FR" sz="2400" dirty="0">
                <a:solidFill>
                  <a:prstClr val="black"/>
                </a:solidFill>
              </a:rPr>
              <a:t>⚠ </a:t>
            </a:r>
            <a:r>
              <a:rPr lang="en-US" sz="2400" dirty="0">
                <a:solidFill>
                  <a:prstClr val="black"/>
                </a:solidFill>
              </a:rPr>
              <a:t>dependence on multiple versions of the same artifact?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Flexibility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in version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numbers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:</a:t>
            </a:r>
          </a:p>
          <a:p>
            <a:pPr lvl="1"/>
            <a:r>
              <a:rPr lang="fr-FR" sz="2000" dirty="0"/>
              <a:t>[1.0,) : version 1.0 or </a:t>
            </a:r>
            <a:r>
              <a:rPr lang="fr-FR" sz="2000" dirty="0" err="1"/>
              <a:t>greater</a:t>
            </a:r>
            <a:endParaRPr lang="fr-FR" sz="2000" dirty="0"/>
          </a:p>
          <a:p>
            <a:pPr lvl="1"/>
            <a:r>
              <a:rPr lang="fr-FR" sz="2000" dirty="0"/>
              <a:t>(,1.0] : version </a:t>
            </a:r>
            <a:r>
              <a:rPr lang="fr-FR" sz="2000" dirty="0" err="1"/>
              <a:t>lower</a:t>
            </a:r>
            <a:r>
              <a:rPr lang="fr-FR" sz="2000" dirty="0"/>
              <a:t> or </a:t>
            </a:r>
            <a:r>
              <a:rPr lang="fr-FR" sz="2000" dirty="0" err="1"/>
              <a:t>equal</a:t>
            </a:r>
            <a:r>
              <a:rPr lang="fr-FR" sz="2000" dirty="0"/>
              <a:t> to 1.0</a:t>
            </a:r>
          </a:p>
          <a:p>
            <a:pPr lvl="1"/>
            <a:r>
              <a:rPr lang="fr-FR" sz="2000" dirty="0"/>
              <a:t>[1.0,1.2] : </a:t>
            </a:r>
            <a:r>
              <a:rPr lang="fr-FR" sz="2000" dirty="0" err="1"/>
              <a:t>between</a:t>
            </a:r>
            <a:r>
              <a:rPr lang="fr-FR" sz="2000" dirty="0"/>
              <a:t> versions 1.0 and 1.2, inclusive</a:t>
            </a:r>
          </a:p>
          <a:p>
            <a:pPr lvl="1"/>
            <a:r>
              <a:rPr lang="fr-FR" sz="2000" dirty="0"/>
              <a:t>(,1.2),(1.2,) : all versions </a:t>
            </a:r>
            <a:r>
              <a:rPr lang="fr-FR" sz="2000" dirty="0" err="1"/>
              <a:t>except</a:t>
            </a:r>
            <a:r>
              <a:rPr lang="fr-FR" sz="2000" dirty="0"/>
              <a:t> 1.2</a:t>
            </a:r>
          </a:p>
          <a:p>
            <a:pPr lvl="1"/>
            <a:r>
              <a:rPr lang="fr-FR" sz="2000" dirty="0"/>
              <a:t>[1.0,2.0) : version </a:t>
            </a:r>
            <a:r>
              <a:rPr lang="fr-FR" sz="2000" dirty="0" err="1"/>
              <a:t>greater</a:t>
            </a:r>
            <a:r>
              <a:rPr lang="fr-FR" sz="2000" dirty="0"/>
              <a:t> or </a:t>
            </a:r>
            <a:r>
              <a:rPr lang="fr-FR" sz="2000" dirty="0" err="1"/>
              <a:t>equal</a:t>
            </a:r>
            <a:r>
              <a:rPr lang="fr-FR" sz="2000" dirty="0"/>
              <a:t> to 1.0 and </a:t>
            </a:r>
            <a:r>
              <a:rPr lang="fr-FR" sz="2000" dirty="0" err="1"/>
              <a:t>lower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2.0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solutions: </a:t>
            </a:r>
            <a:r>
              <a:rPr lang="fr-FR" sz="1800" dirty="0">
                <a:hlinkClick r:id="rId3"/>
              </a:rPr>
              <a:t>https://www.baeldung.com/maven-version-collision</a:t>
            </a:r>
            <a:r>
              <a:rPr lang="fr-FR" sz="1800" dirty="0"/>
              <a:t> 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7" name="Picture 2" descr="Ma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12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9" y="2665118"/>
            <a:ext cx="12166601" cy="419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Everything is plugin</a:t>
            </a:r>
          </a:p>
          <a:p>
            <a:r>
              <a:rPr lang="en-US" sz="2400" dirty="0"/>
              <a:t>A plugin is a jar that contains a class annotated </a:t>
            </a:r>
            <a:r>
              <a:rPr lang="en-US" sz="2400" dirty="0">
                <a:latin typeface="Consolas" panose="020B0609020204030204" pitchFamily="49" charset="0"/>
              </a:rPr>
              <a:t>@Mojo</a:t>
            </a:r>
          </a:p>
          <a:p>
            <a:r>
              <a:rPr lang="en-US" sz="2000" b="1" dirty="0">
                <a:latin typeface="Consolas" panose="020B0609020204030204" pitchFamily="49" charset="0"/>
              </a:rPr>
              <a:t>&lt;G&gt;:&lt;A&gt;:&lt;V&gt;:&lt;goal&gt;</a:t>
            </a:r>
          </a:p>
          <a:p>
            <a:pPr lvl="1"/>
            <a:r>
              <a:rPr lang="en-US" sz="2000" dirty="0"/>
              <a:t>example: </a:t>
            </a:r>
            <a:r>
              <a:rPr lang="en-US" sz="1600" dirty="0">
                <a:latin typeface="Consolas" panose="020B0609020204030204" pitchFamily="49" charset="0"/>
              </a:rPr>
              <a:t>org.apache.maven.plugins:maven-compiler-plugin:3.8.1:compile</a:t>
            </a:r>
          </a:p>
          <a:p>
            <a:r>
              <a:rPr lang="en-US" sz="2400" dirty="0"/>
              <a:t>Convention for plugin goals executed at each phase of the lifecycle</a:t>
            </a:r>
          </a:p>
          <a:p>
            <a:r>
              <a:rPr lang="fr-FR" sz="2400" dirty="0"/>
              <a:t>Configuration of </a:t>
            </a:r>
            <a:r>
              <a:rPr lang="fr-FR" sz="2400" dirty="0" err="1"/>
              <a:t>other</a:t>
            </a:r>
            <a:r>
              <a:rPr lang="fr-FR" sz="2400" dirty="0"/>
              <a:t> plugins, ...</a:t>
            </a:r>
          </a:p>
          <a:p>
            <a:pPr lvl="1"/>
            <a:r>
              <a:rPr lang="en-US" sz="2000" dirty="0"/>
              <a:t>Many plugins already published by Maven </a:t>
            </a:r>
            <a:r>
              <a:rPr lang="fr-FR" sz="2000" dirty="0">
                <a:hlinkClick r:id="rId3"/>
              </a:rPr>
              <a:t>https://maven.apache.org/plugins/</a:t>
            </a:r>
            <a:r>
              <a:rPr lang="fr-FR" sz="2000" dirty="0"/>
              <a:t> </a:t>
            </a:r>
          </a:p>
          <a:p>
            <a:pPr lvl="1"/>
            <a:r>
              <a:rPr lang="fr-FR" sz="2000" dirty="0"/>
              <a:t>Example: </a:t>
            </a:r>
            <a:r>
              <a:rPr lang="fr-FR" sz="2000" dirty="0">
                <a:hlinkClick r:id="rId4"/>
              </a:rPr>
              <a:t>https://maven.apache.org/plugins/maven-deploy-plugin/examples/deploy-ftp.html</a:t>
            </a:r>
            <a:r>
              <a:rPr lang="fr-FR" sz="2000" dirty="0"/>
              <a:t> </a:t>
            </a:r>
          </a:p>
          <a:p>
            <a:pPr lvl="1"/>
            <a:r>
              <a:rPr lang="en-US" sz="2000" dirty="0"/>
              <a:t>Convention for the phases to which a goal is attached</a:t>
            </a:r>
            <a:endParaRPr lang="fr-FR" sz="2000" dirty="0"/>
          </a:p>
        </p:txBody>
      </p:sp>
      <p:pic>
        <p:nvPicPr>
          <p:cNvPr id="7" name="Picture 2" descr="Ma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6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 Java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199" y="2665118"/>
            <a:ext cx="12166601" cy="419288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Execution</a:t>
            </a:r>
            <a:r>
              <a:rPr lang="en-US" sz="2400" dirty="0"/>
              <a:t> of a life cycle goal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Executes all goals associated with all phases </a:t>
            </a:r>
            <a:r>
              <a:rPr lang="fr-FR" sz="2000" dirty="0"/>
              <a:t>≤ </a:t>
            </a:r>
            <a:r>
              <a:rPr lang="fr-FR" sz="2000" dirty="0">
                <a:latin typeface="Consolas" panose="020B0609020204030204" pitchFamily="49" charset="0"/>
              </a:rPr>
              <a:t>package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000" dirty="0"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Execution</a:t>
            </a:r>
            <a:r>
              <a:rPr lang="en-US" sz="2400" dirty="0"/>
              <a:t> of a specific goal of a specific plugin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Executes goal </a:t>
            </a:r>
            <a:r>
              <a:rPr lang="en-US" sz="1800" dirty="0">
                <a:latin typeface="Consolas" panose="020B0609020204030204" pitchFamily="49" charset="0"/>
              </a:rPr>
              <a:t>effective-pom</a:t>
            </a:r>
            <a:r>
              <a:rPr lang="en-US" sz="2000" dirty="0"/>
              <a:t> from plugin </a:t>
            </a:r>
            <a:r>
              <a:rPr lang="en-US" sz="1800" dirty="0">
                <a:latin typeface="Consolas" panose="020B0609020204030204" pitchFamily="49" charset="0"/>
              </a:rPr>
              <a:t>help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latin typeface="Consolas" panose="020B06090202040302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2400" dirty="0"/>
              <a:t>Passing parameters (same as in POM </a:t>
            </a:r>
            <a:r>
              <a:rPr lang="en-US" sz="1800" dirty="0">
                <a:latin typeface="Consolas" panose="020B0609020204030204" pitchFamily="49" charset="0"/>
              </a:rPr>
              <a:t>&lt;parameters&gt;…&lt;/parameters&gt;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Executes goal </a:t>
            </a:r>
            <a:r>
              <a:rPr lang="en-US" sz="1800" dirty="0">
                <a:latin typeface="Consolas" panose="020B0609020204030204" pitchFamily="49" charset="0"/>
              </a:rPr>
              <a:t>describe</a:t>
            </a:r>
            <a:r>
              <a:rPr lang="en-US" sz="2000" dirty="0"/>
              <a:t> from plugin </a:t>
            </a:r>
            <a:r>
              <a:rPr lang="en-US" sz="1800" dirty="0">
                <a:latin typeface="Consolas" panose="020B0609020204030204" pitchFamily="49" charset="0"/>
              </a:rPr>
              <a:t>help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2389" y="3423741"/>
            <a:ext cx="818611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latin typeface="Consolas" panose="020B0609020204030204" pitchFamily="49" charset="0"/>
              </a:rPr>
              <a:t>$ </a:t>
            </a:r>
            <a:r>
              <a:rPr lang="fr-FR" sz="1400" dirty="0" err="1">
                <a:latin typeface="Consolas" panose="020B0609020204030204" pitchFamily="49" charset="0"/>
              </a:rPr>
              <a:t>mvn</a:t>
            </a:r>
            <a:r>
              <a:rPr lang="fr-FR" sz="1400" dirty="0">
                <a:latin typeface="Consolas" panose="020B0609020204030204" pitchFamily="49" charset="0"/>
              </a:rPr>
              <a:t> package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2389" y="4522178"/>
            <a:ext cx="818611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latin typeface="Consolas" panose="020B0609020204030204" pitchFamily="49" charset="0"/>
              </a:rPr>
              <a:t>$ </a:t>
            </a:r>
            <a:r>
              <a:rPr lang="fr-FR" sz="1400" dirty="0" err="1">
                <a:latin typeface="Consolas" panose="020B0609020204030204" pitchFamily="49" charset="0"/>
              </a:rPr>
              <a:t>mvn</a:t>
            </a:r>
            <a:r>
              <a:rPr lang="fr-FR" sz="1400" dirty="0">
                <a:latin typeface="Consolas" panose="020B0609020204030204" pitchFamily="49" charset="0"/>
              </a:rPr>
              <a:t> </a:t>
            </a:r>
            <a:r>
              <a:rPr lang="fr-FR" sz="1400" dirty="0" err="1">
                <a:latin typeface="Consolas" panose="020B0609020204030204" pitchFamily="49" charset="0"/>
              </a:rPr>
              <a:t>help:effective-pom</a:t>
            </a:r>
            <a:endParaRPr lang="fr-FR" sz="1400" dirty="0">
              <a:latin typeface="Consolas" panose="020B0609020204030204" pitchFamily="49" charset="0"/>
            </a:endParaRPr>
          </a:p>
          <a:p>
            <a:r>
              <a:rPr lang="fr-FR" sz="1400" dirty="0">
                <a:latin typeface="Consolas" panose="020B0609020204030204" pitchFamily="49" charset="0"/>
              </a:rPr>
              <a:t>$ </a:t>
            </a:r>
            <a:r>
              <a:rPr lang="fr-FR" sz="1400" dirty="0" err="1">
                <a:latin typeface="Consolas" panose="020B0609020204030204" pitchFamily="49" charset="0"/>
              </a:rPr>
              <a:t>mvn</a:t>
            </a:r>
            <a:r>
              <a:rPr lang="fr-FR" sz="1400" dirty="0">
                <a:latin typeface="Consolas" panose="020B0609020204030204" pitchFamily="49" charset="0"/>
              </a:rPr>
              <a:t> org.apache.maven.plugins:maven-help-plugin:3.2.0:effective-pom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2389" y="5960987"/>
            <a:ext cx="818611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dirty="0">
                <a:latin typeface="Consolas" panose="020B0609020204030204" pitchFamily="49" charset="0"/>
              </a:rPr>
              <a:t>$ </a:t>
            </a:r>
            <a:r>
              <a:rPr lang="fr-FR" sz="1400" dirty="0" err="1">
                <a:latin typeface="Consolas" panose="020B0609020204030204" pitchFamily="49" charset="0"/>
              </a:rPr>
              <a:t>mvn</a:t>
            </a:r>
            <a:r>
              <a:rPr lang="fr-FR" sz="1400" dirty="0">
                <a:latin typeface="Consolas" panose="020B0609020204030204" pitchFamily="49" charset="0"/>
              </a:rPr>
              <a:t> </a:t>
            </a:r>
            <a:r>
              <a:rPr lang="fr-FR" sz="1400" dirty="0" err="1">
                <a:latin typeface="Consolas" panose="020B0609020204030204" pitchFamily="49" charset="0"/>
              </a:rPr>
              <a:t>help:describe</a:t>
            </a:r>
            <a:r>
              <a:rPr lang="fr-FR" sz="1400" dirty="0">
                <a:latin typeface="Consolas" panose="020B0609020204030204" pitchFamily="49" charset="0"/>
              </a:rPr>
              <a:t> -</a:t>
            </a:r>
            <a:r>
              <a:rPr lang="fr-FR" sz="1400" dirty="0" err="1">
                <a:latin typeface="Consolas" panose="020B0609020204030204" pitchFamily="49" charset="0"/>
              </a:rPr>
              <a:t>Dplugin</a:t>
            </a:r>
            <a:r>
              <a:rPr lang="fr-FR" sz="1400" dirty="0">
                <a:latin typeface="Consolas" panose="020B0609020204030204" pitchFamily="49" charset="0"/>
              </a:rPr>
              <a:t>=help –</a:t>
            </a:r>
            <a:r>
              <a:rPr lang="fr-FR" sz="1400" dirty="0" err="1">
                <a:latin typeface="Consolas" panose="020B0609020204030204" pitchFamily="49" charset="0"/>
              </a:rPr>
              <a:t>Dminimal</a:t>
            </a:r>
            <a:endParaRPr lang="fr-FR" sz="1400" dirty="0">
              <a:latin typeface="Consolas" panose="020B0609020204030204" pitchFamily="49" charset="0"/>
            </a:endParaRPr>
          </a:p>
        </p:txBody>
      </p:sp>
      <p:pic>
        <p:nvPicPr>
          <p:cNvPr id="11" name="Picture 2" descr="Ma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40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4000"/>
            <a:ext cx="10706100" cy="3638100"/>
          </a:xfrm>
        </p:spPr>
        <p:txBody>
          <a:bodyPr>
            <a:normAutofit/>
          </a:bodyPr>
          <a:lstStyle/>
          <a:p>
            <a:r>
              <a:rPr lang="fr-FR" dirty="0"/>
              <a:t>pointers:</a:t>
            </a:r>
          </a:p>
          <a:p>
            <a:pPr lvl="1"/>
            <a:r>
              <a:rPr lang="fr-FR" dirty="0"/>
              <a:t>@</a:t>
            </a:r>
            <a:r>
              <a:rPr lang="fr-FR" dirty="0" err="1"/>
              <a:t>fr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http://www.jmdoudoux.fr/java/dej/indexavecframes.htm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chapter</a:t>
            </a:r>
            <a:r>
              <a:rPr lang="fr-FR" dirty="0"/>
              <a:t> 93. Maven (</a:t>
            </a:r>
            <a:r>
              <a:rPr lang="fr-FR" dirty="0" err="1"/>
              <a:t>except</a:t>
            </a:r>
            <a:r>
              <a:rPr lang="fr-FR" dirty="0"/>
              <a:t>: 93.2, 93.3.6, 93.3.7, 93.3.9</a:t>
            </a:r>
          </a:p>
          <a:p>
            <a:pPr lvl="1"/>
            <a:r>
              <a:rPr lang="fr-FR" dirty="0">
                <a:hlinkClick r:id="rId3"/>
              </a:rPr>
              <a:t>https://maven.apache.org/guides/getting-started/maven-in-five-minutes.html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hlinkClick r:id="rId4"/>
              </a:rPr>
              <a:t>https://maven.apache.org/guides/getting-started/index.html</a:t>
            </a:r>
            <a:r>
              <a:rPr lang="fr-F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5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Maven</a:t>
            </a:r>
            <a:endParaRPr lang="fr-FR" sz="2000" b="1" dirty="0"/>
          </a:p>
          <a:p>
            <a:r>
              <a:rPr lang="fr-FR" sz="1600" dirty="0"/>
              <a:t>Apache Software </a:t>
            </a:r>
            <a:r>
              <a:rPr lang="fr-FR" sz="1600" dirty="0" err="1"/>
              <a:t>Foundation</a:t>
            </a:r>
            <a:r>
              <a:rPr lang="fr-FR" sz="1600" dirty="0"/>
              <a:t>, v1 2004; v2 2005; v3 2013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</a:p>
        </p:txBody>
      </p:sp>
      <p:pic>
        <p:nvPicPr>
          <p:cNvPr id="2050" name="Picture 2" descr="Ma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2" y="1100031"/>
            <a:ext cx="1404594" cy="14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9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E638F38C-83A6-4DDA-A934-30CC757D50D7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1026" name="Picture 2" descr="Strip-SNCF-(650-final)(englsih)">
            <a:extLst>
              <a:ext uri="{FF2B5EF4-FFF2-40B4-BE49-F238E27FC236}">
                <a16:creationId xmlns:a16="http://schemas.microsoft.com/office/drawing/2014/main" id="{59339F6F-A922-4BBD-B275-E573770C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56" y="0"/>
            <a:ext cx="4973344" cy="66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122363"/>
            <a:ext cx="7228115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Technological foundations of software development</a:t>
            </a:r>
            <a:endParaRPr lang="fr-F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7228115" cy="1655762"/>
          </a:xfrm>
        </p:spPr>
        <p:txBody>
          <a:bodyPr/>
          <a:lstStyle/>
          <a:p>
            <a:r>
              <a:rPr lang="en-US" sz="1800" dirty="0"/>
              <a:t>Automate build production</a:t>
            </a:r>
          </a:p>
          <a:p>
            <a:r>
              <a:rPr lang="fr-FR" sz="1800" dirty="0"/>
              <a:t>Part 1: « Automate »: </a:t>
            </a:r>
            <a:r>
              <a:rPr lang="fr-FR" sz="1800" dirty="0" err="1"/>
              <a:t>What</a:t>
            </a:r>
            <a:r>
              <a:rPr lang="fr-FR" sz="1800" dirty="0"/>
              <a:t>? </a:t>
            </a:r>
            <a:r>
              <a:rPr lang="fr-FR" sz="1800" dirty="0" err="1"/>
              <a:t>Why</a:t>
            </a:r>
            <a:r>
              <a:rPr lang="fr-FR" sz="1800" dirty="0"/>
              <a:t>? How?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1996" y="659324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https://www.commitstrip.com/en/2015/06/22/can-we-automate-everything/?</a:t>
            </a:r>
          </a:p>
        </p:txBody>
      </p:sp>
    </p:spTree>
    <p:extLst>
      <p:ext uri="{BB962C8B-B14F-4D97-AF65-F5344CB8AC3E}">
        <p14:creationId xmlns:p14="http://schemas.microsoft.com/office/powerpoint/2010/main" val="408664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0270"/>
            <a:ext cx="10706100" cy="3161830"/>
          </a:xfrm>
        </p:spPr>
        <p:txBody>
          <a:bodyPr>
            <a:noAutofit/>
          </a:bodyPr>
          <a:lstStyle/>
          <a:p>
            <a:r>
              <a:rPr lang="en-US" sz="2400" dirty="0"/>
              <a:t>Domain specific language (DSL) rather than XML </a:t>
            </a:r>
            <a:endParaRPr lang="fr-FR" sz="2400" dirty="0"/>
          </a:p>
          <a:p>
            <a:pPr lvl="1"/>
            <a:r>
              <a:rPr lang="en-US" sz="2000" dirty="0"/>
              <a:t>DSL based on Groovy, or on Kotlin</a:t>
            </a:r>
            <a:endParaRPr lang="fr-FR" sz="2000" dirty="0"/>
          </a:p>
          <a:p>
            <a:pPr lvl="1"/>
            <a:r>
              <a:rPr lang="en-US" sz="2000" dirty="0"/>
              <a:t>More expressive, concise, flexible, than Ant and Maven</a:t>
            </a:r>
            <a:endParaRPr lang="fr-FR" sz="2000" dirty="0"/>
          </a:p>
          <a:p>
            <a:r>
              <a:rPr lang="en-US" sz="2400" dirty="0"/>
              <a:t>Acyclic oriented graph of tasks</a:t>
            </a:r>
            <a:endParaRPr lang="fr-FR" sz="2400" dirty="0"/>
          </a:p>
          <a:p>
            <a:pPr lvl="1"/>
            <a:r>
              <a:rPr lang="en-US" sz="2000" dirty="0"/>
              <a:t>execution of tasks in parallel or in sequence</a:t>
            </a:r>
          </a:p>
          <a:p>
            <a:pPr lvl="1"/>
            <a:r>
              <a:rPr lang="en-US" sz="2000" dirty="0"/>
              <a:t>dependencies between tasks</a:t>
            </a:r>
          </a:p>
          <a:p>
            <a:pPr lvl="1"/>
            <a:r>
              <a:rPr lang="en-US" sz="2000" dirty="0"/>
              <a:t>incremental production</a:t>
            </a:r>
            <a:endParaRPr lang="fr-FR" sz="2400" dirty="0"/>
          </a:p>
          <a:p>
            <a:pPr lvl="1"/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Gradle</a:t>
            </a:r>
            <a:endParaRPr lang="fr-FR" sz="2000" b="1" dirty="0"/>
          </a:p>
          <a:p>
            <a:r>
              <a:rPr lang="fr-FR" sz="1600" dirty="0"/>
              <a:t>Open Source, 2007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Java, </a:t>
            </a:r>
            <a:r>
              <a:rPr lang="fr-FR" sz="1600" dirty="0" err="1"/>
              <a:t>Groovy</a:t>
            </a:r>
            <a:r>
              <a:rPr lang="fr-FR" sz="1600" dirty="0"/>
              <a:t>, </a:t>
            </a:r>
            <a:r>
              <a:rPr lang="fr-FR" sz="1600" dirty="0" err="1"/>
              <a:t>Kotlin</a:t>
            </a:r>
            <a:endParaRPr lang="fr-F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77050" y="2480479"/>
            <a:ext cx="5245347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3200" dirty="0"/>
              <a:t>Convention over configuration</a:t>
            </a:r>
          </a:p>
        </p:txBody>
      </p:sp>
      <p:pic>
        <p:nvPicPr>
          <p:cNvPr id="1028" name="Picture 4" descr="Gradl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38" y="1611651"/>
            <a:ext cx="2652662" cy="9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31</a:t>
            </a:fld>
            <a:endParaRPr lang="fr-FR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761" y="25184"/>
            <a:ext cx="5494843" cy="3237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84" y="3808022"/>
            <a:ext cx="3429479" cy="2572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6" y="25184"/>
            <a:ext cx="6381243" cy="68328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757" y="5089404"/>
            <a:ext cx="1533739" cy="14289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259" y="4244629"/>
            <a:ext cx="2295845" cy="2476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26404" y="93455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pom.xml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78349" y="934559"/>
            <a:ext cx="1712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build.gradle</a:t>
            </a:r>
            <a:endParaRPr lang="fr-FR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71395" y="3278888"/>
            <a:ext cx="206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settings.gradle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98898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4000"/>
            <a:ext cx="10706100" cy="3638100"/>
          </a:xfrm>
        </p:spPr>
        <p:txBody>
          <a:bodyPr>
            <a:normAutofit/>
          </a:bodyPr>
          <a:lstStyle/>
          <a:p>
            <a:r>
              <a:rPr lang="en-US" dirty="0"/>
              <a:t>Viewed in details in the course “Web Programming”</a:t>
            </a:r>
          </a:p>
          <a:p>
            <a:r>
              <a:rPr lang="en-US" dirty="0"/>
              <a:t>pointers:</a:t>
            </a:r>
            <a:endParaRPr lang="fr-FR" dirty="0"/>
          </a:p>
          <a:p>
            <a:pPr lvl="1"/>
            <a:r>
              <a:rPr lang="fr-FR" dirty="0">
                <a:hlinkClick r:id="rId2"/>
              </a:rPr>
              <a:t>https://docs.gradle.org/current/userguide/what_is_gradle.html</a:t>
            </a:r>
          </a:p>
          <a:p>
            <a:pPr lvl="1"/>
            <a:r>
              <a:rPr lang="fr-FR" dirty="0">
                <a:hlinkClick r:id="rId2"/>
              </a:rPr>
              <a:t>https://spring.io/guides/gs/gradle/</a:t>
            </a:r>
            <a:r>
              <a:rPr lang="fr-FR" dirty="0"/>
              <a:t> </a:t>
            </a:r>
          </a:p>
          <a:p>
            <a:pPr lvl="1"/>
            <a:r>
              <a:rPr lang="fr-FR" dirty="0">
                <a:hlinkClick r:id="rId3"/>
              </a:rPr>
              <a:t>https://dev-mind.fr/training/gradle/gradle_en.html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538912"/>
            <a:ext cx="2598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4"/>
              </a:rPr>
              <a:t>https://en.wikipedia.org/wiki/Apache_Maven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049" y="1587927"/>
            <a:ext cx="5245347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Apache </a:t>
            </a:r>
            <a:r>
              <a:rPr lang="fr-FR" sz="2000" b="1" dirty="0" err="1"/>
              <a:t>Gradle</a:t>
            </a:r>
            <a:endParaRPr lang="fr-FR" sz="2000" b="1" dirty="0"/>
          </a:p>
          <a:p>
            <a:r>
              <a:rPr lang="fr-FR" sz="1600" dirty="0"/>
              <a:t>Open Source, 2007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Java, </a:t>
            </a:r>
            <a:r>
              <a:rPr lang="fr-FR" sz="1600" dirty="0" err="1"/>
              <a:t>Groovy</a:t>
            </a:r>
            <a:r>
              <a:rPr lang="fr-FR" sz="1600" dirty="0"/>
              <a:t>, </a:t>
            </a:r>
            <a:r>
              <a:rPr lang="fr-FR" sz="1600" dirty="0" err="1"/>
              <a:t>Kotlin</a:t>
            </a:r>
            <a:endParaRPr lang="fr-FR" sz="1600" dirty="0"/>
          </a:p>
        </p:txBody>
      </p:sp>
      <p:pic>
        <p:nvPicPr>
          <p:cNvPr id="9" name="Picture 4" descr="Gradle —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38" y="1611651"/>
            <a:ext cx="2652662" cy="92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35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  <a:p>
            <a:pPr algn="l"/>
            <a:r>
              <a:rPr lang="fr-FR" dirty="0"/>
              <a:t>Part 1: </a:t>
            </a:r>
            <a:r>
              <a:rPr lang="fr-FR" dirty="0" err="1"/>
              <a:t>Build</a:t>
            </a:r>
            <a:r>
              <a:rPr lang="fr-FR" dirty="0"/>
              <a:t> automation utilities</a:t>
            </a:r>
          </a:p>
          <a:p>
            <a:pPr algn="l"/>
            <a:r>
              <a:rPr lang="fr-FR" dirty="0"/>
              <a:t>Part 2.3: For node.js / </a:t>
            </a:r>
            <a:r>
              <a:rPr lang="fr-FR" dirty="0" err="1"/>
              <a:t>front-end</a:t>
            </a:r>
            <a:r>
              <a:rPr lang="fr-FR" dirty="0"/>
              <a:t> dev</a:t>
            </a:r>
            <a:endParaRPr lang="fr-FR" i="1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1431BEB-95D3-4EB2-8E66-ED6A6F38AE50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410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node.js / </a:t>
            </a:r>
            <a:r>
              <a:rPr lang="fr-FR" dirty="0" err="1"/>
              <a:t>front-end</a:t>
            </a:r>
            <a:r>
              <a:rPr lang="fr-FR" dirty="0"/>
              <a:t> 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112141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Dependency</a:t>
            </a:r>
            <a:r>
              <a:rPr lang="fr-FR" b="1" dirty="0"/>
              <a:t> Managers</a:t>
            </a:r>
          </a:p>
          <a:p>
            <a:endParaRPr lang="fr-FR" dirty="0"/>
          </a:p>
          <a:p>
            <a:pPr marL="1930400" indent="0">
              <a:buNone/>
            </a:pPr>
            <a:r>
              <a:rPr lang="fr-FR" sz="1800" dirty="0">
                <a:hlinkClick r:id="rId2"/>
              </a:rPr>
              <a:t>https://www.npmjs.com/</a:t>
            </a:r>
            <a:r>
              <a:rPr lang="fr-FR" sz="1800" dirty="0"/>
              <a:t> </a:t>
            </a:r>
          </a:p>
          <a:p>
            <a:pPr lvl="1"/>
            <a:r>
              <a:rPr lang="en-US" dirty="0"/>
              <a:t>main central repository for </a:t>
            </a:r>
            <a:r>
              <a:rPr lang="en-US" dirty="0" err="1"/>
              <a:t>js</a:t>
            </a:r>
            <a:endParaRPr lang="fr-FR" dirty="0"/>
          </a:p>
          <a:p>
            <a:pPr lvl="1"/>
            <a:r>
              <a:rPr lang="fr-FR" dirty="0" err="1"/>
              <a:t>package.json</a:t>
            </a:r>
            <a:r>
              <a:rPr lang="fr-FR" dirty="0"/>
              <a:t> - </a:t>
            </a:r>
            <a:r>
              <a:rPr lang="fr-FR" dirty="0" err="1"/>
              <a:t>example</a:t>
            </a:r>
            <a:r>
              <a:rPr lang="fr-FR" dirty="0"/>
              <a:t>:  </a:t>
            </a:r>
            <a:r>
              <a:rPr lang="fr-FR" sz="2000" dirty="0">
                <a:hlinkClick r:id="rId3"/>
              </a:rPr>
              <a:t>https://github.com/angular/angular-cli/blob/master/package.json</a:t>
            </a:r>
            <a:r>
              <a:rPr lang="fr-FR" sz="2000" dirty="0"/>
              <a:t> </a:t>
            </a:r>
          </a:p>
          <a:p>
            <a:endParaRPr lang="fr-FR" dirty="0"/>
          </a:p>
          <a:p>
            <a:endParaRPr lang="fr-FR" dirty="0"/>
          </a:p>
          <a:p>
            <a:pPr marL="1879600" indent="0">
              <a:buNone/>
            </a:pPr>
            <a:r>
              <a:rPr lang="fr-FR" sz="1800" dirty="0">
                <a:hlinkClick r:id="rId4"/>
              </a:rPr>
              <a:t>https://yarnpkg.com/</a:t>
            </a:r>
            <a:r>
              <a:rPr lang="fr-FR" sz="1800" dirty="0"/>
              <a:t> </a:t>
            </a:r>
            <a:endParaRPr lang="fr-FR" dirty="0"/>
          </a:p>
          <a:p>
            <a:pPr lvl="1"/>
            <a:r>
              <a:rPr lang="en-US" dirty="0" err="1"/>
              <a:t>npm</a:t>
            </a:r>
            <a:r>
              <a:rPr lang="en-US" dirty="0"/>
              <a:t> + caching (limits downloads) + parallelization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5801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/>
              <a:t>https://www.developerdrive.com/best-build-tools-frontend-development/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97334"/>
            <a:ext cx="1790700" cy="690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00" y="4745210"/>
            <a:ext cx="1792100" cy="8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7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node.js / front-end 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105156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Tasks</a:t>
            </a:r>
            <a:r>
              <a:rPr lang="fr-FR" b="1" dirty="0"/>
              <a:t> automation</a:t>
            </a:r>
          </a:p>
          <a:p>
            <a:pPr marL="0" indent="0">
              <a:buNone/>
            </a:pPr>
            <a:endParaRPr lang="fr-FR" dirty="0"/>
          </a:p>
          <a:p>
            <a:pPr marL="901700" indent="0">
              <a:buNone/>
            </a:pPr>
            <a:r>
              <a:rPr lang="fr-FR" dirty="0" err="1"/>
              <a:t>grunt</a:t>
            </a:r>
            <a:r>
              <a:rPr lang="fr-FR" dirty="0"/>
              <a:t> </a:t>
            </a:r>
            <a:r>
              <a:rPr lang="fr-FR" sz="1800" dirty="0">
                <a:hlinkClick r:id="rId2"/>
              </a:rPr>
              <a:t>https://gruntjs.com/</a:t>
            </a:r>
            <a:r>
              <a:rPr lang="fr-FR" sz="1800" dirty="0"/>
              <a:t> </a:t>
            </a:r>
            <a:endParaRPr lang="fr-FR" dirty="0"/>
          </a:p>
          <a:p>
            <a:pPr lvl="1"/>
            <a:r>
              <a:rPr lang="fr-FR" dirty="0" err="1"/>
              <a:t>task</a:t>
            </a:r>
            <a:r>
              <a:rPr lang="fr-FR" dirty="0"/>
              <a:t> automation: minification, </a:t>
            </a:r>
            <a:r>
              <a:rPr lang="fr-FR" dirty="0" err="1"/>
              <a:t>linting</a:t>
            </a:r>
            <a:r>
              <a:rPr lang="fr-FR" dirty="0"/>
              <a:t>, </a:t>
            </a:r>
            <a:r>
              <a:rPr lang="fr-FR" dirty="0" err="1"/>
              <a:t>testing</a:t>
            </a:r>
            <a:r>
              <a:rPr lang="fr-FR" dirty="0"/>
              <a:t>, ...</a:t>
            </a:r>
          </a:p>
          <a:p>
            <a:endParaRPr lang="fr-FR" dirty="0"/>
          </a:p>
          <a:p>
            <a:endParaRPr lang="fr-FR" dirty="0"/>
          </a:p>
          <a:p>
            <a:pPr marL="895350" indent="0">
              <a:buNone/>
            </a:pPr>
            <a:r>
              <a:rPr lang="fr-FR" dirty="0" err="1"/>
              <a:t>gulp</a:t>
            </a:r>
            <a:r>
              <a:rPr lang="fr-FR" dirty="0"/>
              <a:t> </a:t>
            </a:r>
            <a:r>
              <a:rPr lang="fr-FR" sz="1800" dirty="0">
                <a:hlinkClick r:id="rId3"/>
              </a:rPr>
              <a:t>https://gulpjs.com/</a:t>
            </a:r>
            <a:r>
              <a:rPr lang="fr-FR" sz="1800" dirty="0"/>
              <a:t> </a:t>
            </a:r>
          </a:p>
          <a:p>
            <a:pPr lvl="1"/>
            <a:r>
              <a:rPr lang="sv-SE" dirty="0"/>
              <a:t>grunt + faster (ram vs i/o) + big ecosystem (plugins)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5801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/>
              <a:t>https://www.developerdrive.com/best-build-tools-frontend-development/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2606264"/>
            <a:ext cx="685800" cy="901558"/>
          </a:xfrm>
          <a:prstGeom prst="rect">
            <a:avLst/>
          </a:prstGeom>
        </p:spPr>
      </p:pic>
      <p:pic>
        <p:nvPicPr>
          <p:cNvPr id="18436" name="Picture 4" descr="File:Gulp.js Logo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30" y="4305300"/>
            <a:ext cx="475533" cy="1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48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474185"/>
            <a:ext cx="4615552" cy="2185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node.js / </a:t>
            </a:r>
            <a:r>
              <a:rPr lang="fr-FR" dirty="0" err="1"/>
              <a:t>front-end</a:t>
            </a:r>
            <a:r>
              <a:rPr lang="fr-FR" dirty="0"/>
              <a:t> 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3900"/>
            <a:ext cx="105156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bundling of code and dependencies so that the client downloads only one </a:t>
            </a:r>
            <a:r>
              <a:rPr lang="en-US" b="1" dirty="0" err="1"/>
              <a:t>js</a:t>
            </a:r>
            <a:r>
              <a:rPr lang="en-US" b="1" dirty="0"/>
              <a:t> file and one </a:t>
            </a:r>
            <a:r>
              <a:rPr lang="en-US" b="1" dirty="0" err="1"/>
              <a:t>css</a:t>
            </a:r>
            <a:r>
              <a:rPr lang="en-US" b="1" dirty="0"/>
              <a:t> file</a:t>
            </a:r>
          </a:p>
          <a:p>
            <a:pPr marL="0" indent="0">
              <a:buNone/>
            </a:pPr>
            <a:endParaRPr lang="fr-FR" b="1" dirty="0"/>
          </a:p>
          <a:p>
            <a:pPr marL="2152650" indent="0">
              <a:buNone/>
            </a:pPr>
            <a:r>
              <a:rPr lang="fr-FR" dirty="0" err="1"/>
              <a:t>browserify</a:t>
            </a:r>
            <a:r>
              <a:rPr lang="fr-FR" sz="1900" dirty="0"/>
              <a:t> </a:t>
            </a:r>
            <a:r>
              <a:rPr lang="fr-FR" sz="1900" dirty="0">
                <a:hlinkClick r:id="rId3"/>
              </a:rPr>
              <a:t>http://browserify.org/</a:t>
            </a:r>
            <a:r>
              <a:rPr lang="fr-FR" sz="1900" dirty="0"/>
              <a:t> </a:t>
            </a:r>
          </a:p>
          <a:p>
            <a:pPr lvl="1"/>
            <a:r>
              <a:rPr lang="en-US" dirty="0"/>
              <a:t>package the code and the dependencies</a:t>
            </a:r>
            <a:r>
              <a:rPr lang="fr-FR" dirty="0"/>
              <a:t> (</a:t>
            </a:r>
            <a:r>
              <a:rPr lang="fr-FR" i="1" dirty="0" err="1">
                <a:hlinkClick r:id="rId4"/>
              </a:rPr>
              <a:t>require</a:t>
            </a:r>
            <a:r>
              <a:rPr lang="fr-FR" i="1" dirty="0">
                <a:hlinkClick r:id="rId4"/>
              </a:rPr>
              <a:t>()</a:t>
            </a:r>
            <a:r>
              <a:rPr lang="fr-FR" dirty="0"/>
              <a:t>  fonction of Node.js)</a:t>
            </a:r>
          </a:p>
          <a:p>
            <a:pPr lvl="1"/>
            <a:r>
              <a:rPr lang="fr-FR" dirty="0" err="1"/>
              <a:t>only</a:t>
            </a:r>
            <a:r>
              <a:rPr lang="fr-FR" dirty="0"/>
              <a:t> one </a:t>
            </a:r>
            <a:r>
              <a:rPr lang="fr-FR" dirty="0" err="1"/>
              <a:t>js</a:t>
            </a:r>
            <a:endParaRPr lang="fr-FR" dirty="0"/>
          </a:p>
          <a:p>
            <a:endParaRPr lang="fr-FR" dirty="0"/>
          </a:p>
          <a:p>
            <a:pPr marL="2695575" indent="0">
              <a:buNone/>
            </a:pPr>
            <a:r>
              <a:rPr lang="fr-FR" dirty="0" err="1"/>
              <a:t>webpack</a:t>
            </a:r>
            <a:r>
              <a:rPr lang="fr-FR" dirty="0"/>
              <a:t> </a:t>
            </a:r>
            <a:r>
              <a:rPr lang="fr-FR" sz="1800" dirty="0">
                <a:hlinkClick r:id="rId5"/>
              </a:rPr>
              <a:t>https://webpack.js.org/</a:t>
            </a:r>
            <a:r>
              <a:rPr lang="fr-FR" sz="1800" dirty="0"/>
              <a:t> </a:t>
            </a:r>
          </a:p>
          <a:p>
            <a:pPr lvl="1"/>
            <a:r>
              <a:rPr lang="en-US" dirty="0"/>
              <a:t>The solution to recommend </a:t>
            </a:r>
            <a:r>
              <a:rPr lang="en-US" i="1" u="sng" dirty="0"/>
              <a:t>today</a:t>
            </a:r>
            <a:endParaRPr lang="fr-FR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5801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https://www.developerdrive.com/best-build-tools-frontend-development/</a:t>
            </a:r>
          </a:p>
        </p:txBody>
      </p:sp>
      <p:pic>
        <p:nvPicPr>
          <p:cNvPr id="19458" name="Picture 2" descr="pirxpilot/browserify - np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05432"/>
            <a:ext cx="2108200" cy="93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webpack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903206"/>
            <a:ext cx="2609850" cy="10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21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 node.js / </a:t>
            </a:r>
            <a:r>
              <a:rPr lang="fr-FR" dirty="0" err="1"/>
              <a:t>front-end</a:t>
            </a:r>
            <a:r>
              <a:rPr lang="fr-FR" dirty="0"/>
              <a:t> dev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5801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>
                <a:hlinkClick r:id="rId2"/>
              </a:rPr>
              <a:t>https://dev.to/strapi/top-5-alternatives-to-webpack-1dll</a:t>
            </a:r>
            <a:r>
              <a:rPr lang="fr-FR" sz="1000" dirty="0"/>
              <a:t> </a:t>
            </a:r>
          </a:p>
        </p:txBody>
      </p:sp>
      <p:pic>
        <p:nvPicPr>
          <p:cNvPr id="1026" name="Picture 2" descr="004-esbuild">
            <a:extLst>
              <a:ext uri="{FF2B5EF4-FFF2-40B4-BE49-F238E27FC236}">
                <a16:creationId xmlns:a16="http://schemas.microsoft.com/office/drawing/2014/main" id="{8A8BBAE5-EF7C-4404-8C12-A06FAAF7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9" y="4010799"/>
            <a:ext cx="5040132" cy="2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87D451-2FEC-4D60-8016-E1A669A24169}"/>
              </a:ext>
            </a:extLst>
          </p:cNvPr>
          <p:cNvSpPr/>
          <p:nvPr/>
        </p:nvSpPr>
        <p:spPr>
          <a:xfrm>
            <a:off x="6043583" y="6291459"/>
            <a:ext cx="2619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https://esbuild.github.io/</a:t>
            </a:r>
            <a:r>
              <a:rPr lang="en-US" dirty="0"/>
              <a:t> </a:t>
            </a:r>
          </a:p>
        </p:txBody>
      </p:sp>
      <p:pic>
        <p:nvPicPr>
          <p:cNvPr id="1028" name="Picture 4" descr="003-rollup">
            <a:extLst>
              <a:ext uri="{FF2B5EF4-FFF2-40B4-BE49-F238E27FC236}">
                <a16:creationId xmlns:a16="http://schemas.microsoft.com/office/drawing/2014/main" id="{628B401F-99BC-4133-94F9-AC5F0642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9" y="1840169"/>
            <a:ext cx="5973411" cy="17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F644D2-4D79-4057-AD4C-8EA1BFA82888}"/>
              </a:ext>
            </a:extLst>
          </p:cNvPr>
          <p:cNvSpPr/>
          <p:nvPr/>
        </p:nvSpPr>
        <p:spPr>
          <a:xfrm>
            <a:off x="6122449" y="3572458"/>
            <a:ext cx="2115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https://rollupjs.org/</a:t>
            </a:r>
            <a:r>
              <a:rPr lang="en-US" dirty="0"/>
              <a:t> </a:t>
            </a:r>
          </a:p>
        </p:txBody>
      </p:sp>
      <p:pic>
        <p:nvPicPr>
          <p:cNvPr id="1030" name="Picture 6" descr="002-parcel">
            <a:extLst>
              <a:ext uri="{FF2B5EF4-FFF2-40B4-BE49-F238E27FC236}">
                <a16:creationId xmlns:a16="http://schemas.microsoft.com/office/drawing/2014/main" id="{EA4BFD08-290A-4DF3-B725-0C1F0C8A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7" y="4010799"/>
            <a:ext cx="5512962" cy="21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CCF5B9-90E7-495D-86D2-03656CD7C37B}"/>
              </a:ext>
            </a:extLst>
          </p:cNvPr>
          <p:cNvSpPr/>
          <p:nvPr/>
        </p:nvSpPr>
        <p:spPr>
          <a:xfrm>
            <a:off x="153404" y="6123543"/>
            <a:ext cx="2143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https://parceljs.org/</a:t>
            </a:r>
            <a:r>
              <a:rPr lang="en-US" dirty="0"/>
              <a:t> </a:t>
            </a:r>
          </a:p>
        </p:txBody>
      </p:sp>
      <p:pic>
        <p:nvPicPr>
          <p:cNvPr id="1032" name="Picture 8" descr="001-vite">
            <a:extLst>
              <a:ext uri="{FF2B5EF4-FFF2-40B4-BE49-F238E27FC236}">
                <a16:creationId xmlns:a16="http://schemas.microsoft.com/office/drawing/2014/main" id="{CC698331-1BDF-472C-A473-AD780DC8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9" y="1381665"/>
            <a:ext cx="577725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A3E48E-3F55-4052-9780-477DB8969934}"/>
              </a:ext>
            </a:extLst>
          </p:cNvPr>
          <p:cNvSpPr/>
          <p:nvPr/>
        </p:nvSpPr>
        <p:spPr>
          <a:xfrm>
            <a:off x="138594" y="3535365"/>
            <a:ext cx="1939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https://vitejs.dev/</a:t>
            </a:r>
            <a:r>
              <a:rPr lang="en-US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928EE9-BB76-46A3-B4BD-530B0FD2D379}"/>
              </a:ext>
            </a:extLst>
          </p:cNvPr>
          <p:cNvSpPr txBox="1"/>
          <p:nvPr/>
        </p:nvSpPr>
        <p:spPr>
          <a:xfrm>
            <a:off x="7353300" y="157503"/>
            <a:ext cx="452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webpack was recommended in 2022. </a:t>
            </a:r>
          </a:p>
          <a:p>
            <a:r>
              <a:rPr lang="en-US" dirty="0"/>
              <a:t>	In 2024 there are these alternatives:</a:t>
            </a:r>
          </a:p>
        </p:txBody>
      </p:sp>
    </p:spTree>
    <p:extLst>
      <p:ext uri="{BB962C8B-B14F-4D97-AF65-F5344CB8AC3E}">
        <p14:creationId xmlns:p14="http://schemas.microsoft.com/office/powerpoint/2010/main" val="2027323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  <a:p>
            <a:pPr algn="l"/>
            <a:r>
              <a:rPr lang="fr-FR" dirty="0"/>
              <a:t>Part 1: </a:t>
            </a:r>
            <a:r>
              <a:rPr lang="fr-FR" dirty="0" err="1"/>
              <a:t>Build</a:t>
            </a:r>
            <a:r>
              <a:rPr lang="fr-FR" dirty="0"/>
              <a:t> automation utilities</a:t>
            </a:r>
          </a:p>
          <a:p>
            <a:pPr algn="l"/>
            <a:r>
              <a:rPr lang="fr-FR" dirty="0"/>
              <a:t>Part 2.4: For python</a:t>
            </a:r>
            <a:endParaRPr lang="fr-FR" i="1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1431BEB-95D3-4EB2-8E66-ED6A6F38AE50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872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0176F5-3A68-4E1F-B2FD-165B81D2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39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BD5A7-95CD-4850-BF1E-B4F9F1405523}"/>
              </a:ext>
            </a:extLst>
          </p:cNvPr>
          <p:cNvSpPr/>
          <p:nvPr/>
        </p:nvSpPr>
        <p:spPr>
          <a:xfrm>
            <a:off x="211930" y="6484065"/>
            <a:ext cx="30235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2"/>
              </a:rPr>
              <a:t>https://alpopkes.com/posts/python/packaging_tools/</a:t>
            </a:r>
            <a:r>
              <a:rPr lang="en-US" sz="1000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79AD0A-04A7-46EF-88A9-850D60798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35"/>
          <a:stretch/>
        </p:blipFill>
        <p:spPr>
          <a:xfrm>
            <a:off x="6194500" y="598592"/>
            <a:ext cx="5997499" cy="2576784"/>
          </a:xfrm>
          <a:prstGeom prst="rect">
            <a:avLst/>
          </a:prstGeom>
        </p:spPr>
      </p:pic>
      <p:pic>
        <p:nvPicPr>
          <p:cNvPr id="8" name="Picture 2" descr="https://media.dev.to/dynamic/image/width=800%2Cheight=%2Cfit=scale-down%2Cgravity=auto%2Cformat=auto/https%3A%2F%2Falldjango.com%2Fstatic%2Fimg%2Fpython-package-manager-star-history-20231112.png">
            <a:extLst>
              <a:ext uri="{FF2B5EF4-FFF2-40B4-BE49-F238E27FC236}">
                <a16:creationId xmlns:a16="http://schemas.microsoft.com/office/drawing/2014/main" id="{515C9FAF-927A-43F5-A5B0-ED04662E8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3" y="3192997"/>
            <a:ext cx="4908095" cy="3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F8C53C-D407-4676-9515-55CFFDAA35CE}"/>
              </a:ext>
            </a:extLst>
          </p:cNvPr>
          <p:cNvSpPr/>
          <p:nvPr/>
        </p:nvSpPr>
        <p:spPr>
          <a:xfrm>
            <a:off x="6194502" y="6492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5"/>
              </a:rPr>
              <a:t>https://dev.to/adamghill/python-package-manager-comparison-1g98</a:t>
            </a:r>
            <a:r>
              <a:rPr lang="en-US" sz="1000" dirty="0"/>
              <a:t> (2023) </a:t>
            </a:r>
          </a:p>
        </p:txBody>
      </p:sp>
      <p:pic>
        <p:nvPicPr>
          <p:cNvPr id="3076" name="Picture 4" descr="https://alpopkes.com/posts/python/figures/venn_diagram_updated_08_2024.png">
            <a:extLst>
              <a:ext uri="{FF2B5EF4-FFF2-40B4-BE49-F238E27FC236}">
                <a16:creationId xmlns:a16="http://schemas.microsoft.com/office/drawing/2014/main" id="{959FD6CD-F7D1-4A09-8740-E7DBCAAAB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15000"/>
            <a:ext cx="6194501" cy="51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3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E638F38C-83A6-4DDA-A934-30CC757D50D7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1026" name="Picture 2" descr="Strip-SNCF-(650-final)(englsih)">
            <a:extLst>
              <a:ext uri="{FF2B5EF4-FFF2-40B4-BE49-F238E27FC236}">
                <a16:creationId xmlns:a16="http://schemas.microsoft.com/office/drawing/2014/main" id="{59339F6F-A922-4BBD-B275-E573770C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56" y="0"/>
            <a:ext cx="4973344" cy="66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122363"/>
            <a:ext cx="7228115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Technological foundations of software development</a:t>
            </a:r>
            <a:endParaRPr lang="fr-F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7228115" cy="1655762"/>
          </a:xfrm>
        </p:spPr>
        <p:txBody>
          <a:bodyPr/>
          <a:lstStyle/>
          <a:p>
            <a:r>
              <a:rPr lang="en-US" sz="1800" dirty="0"/>
              <a:t>Automate build production</a:t>
            </a:r>
          </a:p>
          <a:p>
            <a:r>
              <a:rPr lang="fr-FR" sz="1800" dirty="0"/>
              <a:t>Part 1: « Automate »: </a:t>
            </a:r>
            <a:r>
              <a:rPr lang="fr-FR" sz="1800" dirty="0" err="1"/>
              <a:t>What</a:t>
            </a:r>
            <a:r>
              <a:rPr lang="fr-FR" sz="1800" dirty="0"/>
              <a:t>? </a:t>
            </a:r>
            <a:r>
              <a:rPr lang="fr-FR" sz="1800" dirty="0" err="1"/>
              <a:t>Why</a:t>
            </a:r>
            <a:r>
              <a:rPr lang="fr-FR" sz="1800" dirty="0"/>
              <a:t>? How?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1996" y="659324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https://www.commitstrip.com/en/2015/06/22/can-we-automate-everything/?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3371B-38AE-4561-9112-4964EDF952D2}"/>
              </a:ext>
            </a:extLst>
          </p:cNvPr>
          <p:cNvSpPr/>
          <p:nvPr/>
        </p:nvSpPr>
        <p:spPr>
          <a:xfrm>
            <a:off x="7431314" y="130630"/>
            <a:ext cx="2220686" cy="1973942"/>
          </a:xfrm>
          <a:prstGeom prst="rect">
            <a:avLst/>
          </a:prstGeom>
          <a:noFill/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EBDF6-7198-4111-9B0C-13B6F13927B0}"/>
              </a:ext>
            </a:extLst>
          </p:cNvPr>
          <p:cNvSpPr txBox="1"/>
          <p:nvPr/>
        </p:nvSpPr>
        <p:spPr>
          <a:xfrm>
            <a:off x="4420979" y="740229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>
                <a:solidFill>
                  <a:srgbClr val="C00000"/>
                </a:solidFill>
              </a:rPr>
              <a:t>this</a:t>
            </a:r>
            <a:r>
              <a:rPr lang="fr-FR" b="1" dirty="0">
                <a:solidFill>
                  <a:srgbClr val="C00000"/>
                </a:solidFill>
              </a:rPr>
              <a:t> session</a:t>
            </a:r>
          </a:p>
          <a:p>
            <a:pPr algn="ctr"/>
            <a:r>
              <a:rPr lang="fr-FR" i="1" dirty="0" err="1"/>
              <a:t>Build</a:t>
            </a:r>
            <a:r>
              <a:rPr lang="fr-FR" i="1" dirty="0"/>
              <a:t> Production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ABD4CE8A-02A0-4334-B55B-B13C75237835}"/>
              </a:ext>
            </a:extLst>
          </p:cNvPr>
          <p:cNvCxnSpPr>
            <a:stCxn id="9" idx="3"/>
          </p:cNvCxnSpPr>
          <p:nvPr/>
        </p:nvCxnSpPr>
        <p:spPr>
          <a:xfrm flipV="1">
            <a:off x="6142925" y="908213"/>
            <a:ext cx="1076777" cy="1551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45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382" y="328180"/>
            <a:ext cx="5008418" cy="1325563"/>
          </a:xfrm>
        </p:spPr>
        <p:txBody>
          <a:bodyPr/>
          <a:lstStyle/>
          <a:p>
            <a:r>
              <a:rPr lang="fr-FR" dirty="0"/>
              <a:t>Example: </a:t>
            </a:r>
            <a:r>
              <a:rPr lang="fr-FR" dirty="0" err="1"/>
              <a:t>Poetry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40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777049" y="1996700"/>
            <a:ext cx="8502642" cy="44935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err="1"/>
              <a:t>Poetry</a:t>
            </a:r>
            <a:endParaRPr lang="fr-FR" sz="2000" b="1" dirty="0"/>
          </a:p>
          <a:p>
            <a:r>
              <a:rPr lang="en-US" b="1" dirty="0"/>
              <a:t>dependency management, linting, autoformatting, testing, and publishing in python</a:t>
            </a:r>
            <a:endParaRPr lang="fr-FR" b="1" dirty="0"/>
          </a:p>
          <a:p>
            <a:r>
              <a:rPr lang="fr-FR" sz="1600" dirty="0">
                <a:hlinkClick r:id="rId2"/>
              </a:rPr>
              <a:t>https://python-poetry.org/</a:t>
            </a:r>
          </a:p>
          <a:p>
            <a:r>
              <a:rPr lang="fr-FR" sz="1600" dirty="0"/>
              <a:t>MIT License - Open source: </a:t>
            </a:r>
            <a:r>
              <a:rPr lang="fr-FR" sz="1600" dirty="0">
                <a:hlinkClick r:id="rId3"/>
              </a:rPr>
              <a:t>https://github.com/python-poetry/poetry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different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Installing python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 reproducibility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Packaging and publishing python packages</a:t>
            </a:r>
          </a:p>
          <a:p>
            <a:endParaRPr lang="fr-FR" sz="1600" dirty="0"/>
          </a:p>
          <a:p>
            <a:r>
              <a:rPr lang="fr-FR" sz="1600" dirty="0">
                <a:latin typeface="Consolas" panose="020B0609020204030204" pitchFamily="49" charset="0"/>
              </a:rPr>
              <a:t>$ </a:t>
            </a:r>
            <a:r>
              <a:rPr lang="fr-FR" sz="1600" dirty="0" err="1">
                <a:latin typeface="Consolas" panose="020B0609020204030204" pitchFamily="49" charset="0"/>
              </a:rPr>
              <a:t>poetry</a:t>
            </a:r>
            <a:r>
              <a:rPr lang="fr-FR" sz="1600" dirty="0">
                <a:latin typeface="Consolas" panose="020B0609020204030204" pitchFamily="49" charset="0"/>
              </a:rPr>
              <a:t> init / </a:t>
            </a:r>
            <a:r>
              <a:rPr lang="fr-FR" sz="1600" dirty="0" err="1">
                <a:latin typeface="Consolas" panose="020B0609020204030204" pitchFamily="49" charset="0"/>
              </a:rPr>
              <a:t>poetry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install</a:t>
            </a:r>
            <a:endParaRPr lang="fr-FR" sz="1600" dirty="0">
              <a:latin typeface="Consolas" panose="020B0609020204030204" pitchFamily="49" charset="0"/>
            </a:endParaRPr>
          </a:p>
          <a:p>
            <a:r>
              <a:rPr lang="fr-FR" sz="1600" dirty="0">
                <a:latin typeface="Consolas" panose="020B0609020204030204" pitchFamily="49" charset="0"/>
              </a:rPr>
              <a:t>$ </a:t>
            </a:r>
            <a:r>
              <a:rPr lang="fr-FR" sz="1600" dirty="0" err="1">
                <a:latin typeface="Consolas" panose="020B0609020204030204" pitchFamily="49" charset="0"/>
              </a:rPr>
              <a:t>poetry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add</a:t>
            </a:r>
            <a:r>
              <a:rPr lang="fr-FR" sz="1600" dirty="0">
                <a:latin typeface="Consolas" panose="020B0609020204030204" pitchFamily="49" charset="0"/>
              </a:rPr>
              <a:t> "package==version"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$ </a:t>
            </a:r>
            <a:r>
              <a:rPr lang="fr-FR" sz="1600" dirty="0" err="1">
                <a:latin typeface="Consolas" panose="020B0609020204030204" pitchFamily="49" charset="0"/>
              </a:rPr>
              <a:t>poetry</a:t>
            </a:r>
            <a:r>
              <a:rPr lang="fr-FR" sz="1600" dirty="0">
                <a:latin typeface="Consolas" panose="020B0609020204030204" pitchFamily="49" charset="0"/>
              </a:rPr>
              <a:t> update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$ </a:t>
            </a:r>
            <a:r>
              <a:rPr lang="fr-FR" sz="1600" dirty="0" err="1">
                <a:latin typeface="Consolas" panose="020B0609020204030204" pitchFamily="49" charset="0"/>
              </a:rPr>
              <a:t>poetry</a:t>
            </a:r>
            <a:r>
              <a:rPr lang="fr-FR" sz="1600" dirty="0">
                <a:latin typeface="Consolas" panose="020B0609020204030204" pitchFamily="49" charset="0"/>
              </a:rPr>
              <a:t> run</a:t>
            </a:r>
          </a:p>
          <a:p>
            <a:r>
              <a:rPr lang="fr-FR" sz="1600" dirty="0">
                <a:latin typeface="Consolas" panose="020B0609020204030204" pitchFamily="49" charset="0"/>
              </a:rPr>
              <a:t>$ </a:t>
            </a:r>
            <a:r>
              <a:rPr lang="fr-FR" sz="1600" dirty="0" err="1">
                <a:latin typeface="Consolas" panose="020B0609020204030204" pitchFamily="49" charset="0"/>
              </a:rPr>
              <a:t>poetry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shell</a:t>
            </a:r>
            <a:r>
              <a:rPr lang="fr-FR" sz="1600" dirty="0">
                <a:latin typeface="Consolas" panose="020B0609020204030204" pitchFamily="49" charset="0"/>
              </a:rPr>
              <a:t> - exit</a:t>
            </a:r>
          </a:p>
          <a:p>
            <a:endParaRPr lang="fr-FR" sz="1600" dirty="0"/>
          </a:p>
          <a:p>
            <a:r>
              <a:rPr lang="fr-FR" sz="1600" dirty="0" err="1"/>
              <a:t>See</a:t>
            </a:r>
            <a:r>
              <a:rPr lang="fr-FR" sz="1600" dirty="0"/>
              <a:t> </a:t>
            </a:r>
            <a:r>
              <a:rPr lang="fr-FR" sz="1600" dirty="0">
                <a:hlinkClick r:id="rId4"/>
              </a:rPr>
              <a:t>https://medium.com/edge-analytics/python-best-practices-2934de825fd2</a:t>
            </a:r>
            <a:r>
              <a:rPr lang="fr-FR" sz="1600" dirty="0"/>
              <a:t> </a:t>
            </a:r>
          </a:p>
        </p:txBody>
      </p:sp>
      <p:pic>
        <p:nvPicPr>
          <p:cNvPr id="1026" name="Picture 2" descr="Best practices python linting autoformatting testing publishing | Edge  Analytics">
            <a:extLst>
              <a:ext uri="{FF2B5EF4-FFF2-40B4-BE49-F238E27FC236}">
                <a16:creationId xmlns:a16="http://schemas.microsoft.com/office/drawing/2014/main" id="{94B8F41D-C57D-48FA-A2C3-C5B8DA8A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2" y="332318"/>
            <a:ext cx="4390880" cy="16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38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66" y="328180"/>
            <a:ext cx="5008418" cy="1325563"/>
          </a:xfrm>
        </p:spPr>
        <p:txBody>
          <a:bodyPr/>
          <a:lstStyle/>
          <a:p>
            <a:r>
              <a:rPr lang="fr-FR" dirty="0"/>
              <a:t>Example: Hatch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41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2709366" y="1996700"/>
            <a:ext cx="8502642" cy="418576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Hatch</a:t>
            </a:r>
          </a:p>
          <a:p>
            <a:r>
              <a:rPr lang="en-US" b="1" dirty="0"/>
              <a:t>dependency management, linting, autoformatting, testing, and publishing in python</a:t>
            </a:r>
            <a:endParaRPr lang="fr-FR" b="1" dirty="0"/>
          </a:p>
          <a:p>
            <a:r>
              <a:rPr lang="fr-FR" sz="1600" dirty="0">
                <a:hlinkClick r:id="rId2"/>
              </a:rPr>
              <a:t>https://hatch.pypa.io/latest/</a:t>
            </a:r>
          </a:p>
          <a:p>
            <a:r>
              <a:rPr lang="fr-FR" sz="1600" dirty="0"/>
              <a:t>MIT License - Open source: </a:t>
            </a:r>
            <a:r>
              <a:rPr lang="fr-FR" sz="1600" dirty="0">
                <a:hlinkClick r:id="rId3"/>
              </a:rPr>
              <a:t>https://github.com/pypa/hatch</a:t>
            </a:r>
            <a:r>
              <a:rPr lang="fr-FR" sz="1600" dirty="0"/>
              <a:t> 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Standardized </a:t>
            </a:r>
            <a:r>
              <a:rPr lang="en-US" u="sng" dirty="0">
                <a:hlinkClick r:id="rId4"/>
              </a:rPr>
              <a:t>build system</a:t>
            </a:r>
            <a:r>
              <a:rPr lang="en-US" dirty="0"/>
              <a:t> with reproducible builds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Robust </a:t>
            </a:r>
            <a:r>
              <a:rPr lang="en-US" u="sng" dirty="0">
                <a:hlinkClick r:id="rId5"/>
              </a:rPr>
              <a:t>environment management</a:t>
            </a:r>
            <a:r>
              <a:rPr lang="en-US" dirty="0"/>
              <a:t> with support for custom scripts and UV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Configurable </a:t>
            </a:r>
            <a:r>
              <a:rPr lang="en-US" u="sng" dirty="0">
                <a:hlinkClick r:id="rId6"/>
              </a:rPr>
              <a:t>Python distribution management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7"/>
              </a:rPr>
              <a:t>Test execution</a:t>
            </a:r>
            <a:r>
              <a:rPr lang="en-US" dirty="0"/>
              <a:t> with known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8"/>
              </a:rPr>
              <a:t>Static analysis</a:t>
            </a:r>
            <a:r>
              <a:rPr lang="en-US" dirty="0"/>
              <a:t> with sane defaults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Built-in Python </a:t>
            </a:r>
            <a:r>
              <a:rPr lang="en-US" u="sng" dirty="0">
                <a:hlinkClick r:id="rId9"/>
              </a:rPr>
              <a:t>script runner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 </a:t>
            </a:r>
            <a:r>
              <a:rPr lang="en-US" u="sng" dirty="0">
                <a:hlinkClick r:id="rId10"/>
              </a:rPr>
              <a:t>publishing</a:t>
            </a:r>
            <a:r>
              <a:rPr lang="en-US" dirty="0"/>
              <a:t> to </a:t>
            </a:r>
            <a:r>
              <a:rPr lang="en-US" dirty="0" err="1"/>
              <a:t>PyPI</a:t>
            </a:r>
            <a:r>
              <a:rPr lang="en-US" dirty="0"/>
              <a:t> or other 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11"/>
              </a:rPr>
              <a:t>Version</a:t>
            </a:r>
            <a:r>
              <a:rPr lang="en-US" dirty="0"/>
              <a:t> 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practice </a:t>
            </a:r>
            <a:r>
              <a:rPr lang="en-US" u="sng" dirty="0">
                <a:hlinkClick r:id="rId12"/>
              </a:rPr>
              <a:t>project generation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Responsive </a:t>
            </a:r>
            <a:r>
              <a:rPr lang="en-US" u="sng" dirty="0">
                <a:hlinkClick r:id="rId13"/>
              </a:rPr>
              <a:t>CLI</a:t>
            </a:r>
            <a:r>
              <a:rPr lang="en-US" dirty="0"/>
              <a:t>, ~2-3x </a:t>
            </a:r>
            <a:r>
              <a:rPr lang="en-US" u="sng" dirty="0">
                <a:hlinkClick r:id="rId14"/>
              </a:rPr>
              <a:t>faster</a:t>
            </a:r>
            <a:r>
              <a:rPr lang="en-US" dirty="0"/>
              <a:t> than equivalent tools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2D47F7-F2D5-46FE-910D-F58FFBF91B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81" y="55487"/>
            <a:ext cx="2557649" cy="32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6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809D1-DF20-493C-ABAC-7123217E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read for MCQ test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53CCFA-29DB-4712-AC03-035E44F3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To </a:t>
            </a:r>
            <a:r>
              <a:rPr lang="fr-FR" dirty="0" err="1">
                <a:highlight>
                  <a:srgbClr val="FFFF00"/>
                </a:highlight>
              </a:rPr>
              <a:t>read</a:t>
            </a:r>
            <a:r>
              <a:rPr lang="fr-FR" dirty="0">
                <a:highlight>
                  <a:srgbClr val="FFFF00"/>
                </a:highlight>
              </a:rPr>
              <a:t> (</a:t>
            </a:r>
            <a:r>
              <a:rPr lang="fr-FR" dirty="0" err="1">
                <a:highlight>
                  <a:srgbClr val="FFFF00"/>
                </a:highlight>
              </a:rPr>
              <a:t>necessary</a:t>
            </a:r>
            <a:r>
              <a:rPr lang="fr-FR" dirty="0">
                <a:highlight>
                  <a:srgbClr val="FFFF00"/>
                </a:highlight>
              </a:rPr>
              <a:t> for questions in the MCQ)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</a:rPr>
              <a:t>The </a:t>
            </a:r>
            <a:r>
              <a:rPr lang="en-US" dirty="0" err="1">
                <a:highlight>
                  <a:srgbClr val="FFFF00"/>
                </a:highlight>
              </a:rPr>
              <a:t>pyproject.toml</a:t>
            </a:r>
            <a:r>
              <a:rPr lang="en-US" dirty="0">
                <a:highlight>
                  <a:srgbClr val="FFFF00"/>
                </a:highlight>
              </a:rPr>
              <a:t> guide</a:t>
            </a:r>
            <a:br>
              <a:rPr lang="en-US" u="sng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  <a:hlinkClick r:id="rId2"/>
              </a:rPr>
              <a:t>https://packaging.python.org/en/latest/guides/writing-pyproject-toml/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“An unbiased evaluation of environment management and packaging tools” </a:t>
            </a:r>
            <a:r>
              <a:rPr lang="en-US" dirty="0">
                <a:highlight>
                  <a:srgbClr val="FFFF00"/>
                </a:highlight>
                <a:hlinkClick r:id="rId3"/>
              </a:rPr>
              <a:t>https://alpopkes.com/posts/python/packaging_tools/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79E286-30C1-4D58-9F0C-7602C31C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146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B28026D-029C-4CDF-9EAF-0F3DE2A1291D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459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...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0E90D-2FFC-4205-BF53-38F462A1836C}"/>
              </a:ext>
            </a:extLst>
          </p:cNvPr>
          <p:cNvSpPr/>
          <p:nvPr/>
        </p:nvSpPr>
        <p:spPr>
          <a:xfrm>
            <a:off x="320040" y="2318111"/>
            <a:ext cx="115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Complete the </a:t>
            </a:r>
            <a:r>
              <a:rPr lang="en-US" sz="2400"/>
              <a:t>TODO section: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https://ci.mines-stetienne.fr/cps2/course/tfsd/course-4.html#_todos</a:t>
            </a:r>
            <a:r>
              <a:rPr lang="en-US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7073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« Automate »: What 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7861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Check the licenses of the files, check that the remote repository has no new commit, ...</a:t>
            </a:r>
          </a:p>
          <a:p>
            <a:r>
              <a:rPr lang="en-US" dirty="0"/>
              <a:t>Potentially generate source code</a:t>
            </a:r>
          </a:p>
          <a:p>
            <a:r>
              <a:rPr lang="en-US" dirty="0"/>
              <a:t>Download or update dependencies</a:t>
            </a:r>
          </a:p>
          <a:p>
            <a:r>
              <a:rPr lang="en-US" dirty="0"/>
              <a:t>Manage additional resources</a:t>
            </a:r>
          </a:p>
          <a:p>
            <a:r>
              <a:rPr lang="en-US" dirty="0"/>
              <a:t>Compile sources, optimize code</a:t>
            </a:r>
          </a:p>
          <a:p>
            <a:r>
              <a:rPr lang="en-US" dirty="0"/>
              <a:t>Run unit tests</a:t>
            </a:r>
          </a:p>
          <a:p>
            <a:r>
              <a:rPr lang="en-US" dirty="0"/>
              <a:t>Generate documentation</a:t>
            </a:r>
          </a:p>
          <a:p>
            <a:r>
              <a:rPr lang="en-US" dirty="0"/>
              <a:t>Package executable code</a:t>
            </a:r>
          </a:p>
          <a:p>
            <a:r>
              <a:rPr lang="en-US" dirty="0"/>
              <a:t>Deploy in a test environment and execute integration tests</a:t>
            </a:r>
          </a:p>
          <a:p>
            <a:r>
              <a:rPr lang="en-US" dirty="0"/>
              <a:t>Verify the integrity of the archive, check the quality of the code, ...</a:t>
            </a:r>
          </a:p>
          <a:p>
            <a:r>
              <a:rPr lang="en-US" dirty="0"/>
              <a:t>Deploy in a production environment, publish the code version</a:t>
            </a:r>
          </a:p>
          <a:p>
            <a:r>
              <a:rPr lang="en-US" dirty="0"/>
              <a:t>Create and push a git tag</a:t>
            </a:r>
          </a:p>
          <a:p>
            <a:r>
              <a:rPr lang="en-US" dirty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https://en.wikipedia.org/wiki/Build_automation</a:t>
            </a:r>
          </a:p>
        </p:txBody>
      </p:sp>
    </p:spTree>
    <p:extLst>
      <p:ext uri="{BB962C8B-B14F-4D97-AF65-F5344CB8AC3E}">
        <p14:creationId xmlns:p14="http://schemas.microsoft.com/office/powerpoint/2010/main" val="270841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« Automate »: Why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Accelerate software production</a:t>
            </a:r>
          </a:p>
          <a:p>
            <a:r>
              <a:rPr lang="en-US" dirty="0"/>
              <a:t>Improve software quality </a:t>
            </a:r>
          </a:p>
          <a:p>
            <a:r>
              <a:rPr lang="en-US" dirty="0"/>
              <a:t>Avoid redundant tasks</a:t>
            </a:r>
          </a:p>
          <a:p>
            <a:r>
              <a:rPr lang="en-US" dirty="0"/>
              <a:t>Limit bad software versions</a:t>
            </a:r>
          </a:p>
          <a:p>
            <a:r>
              <a:rPr lang="en-US" dirty="0"/>
              <a:t>History: traceability, non-repudiation</a:t>
            </a:r>
          </a:p>
          <a:p>
            <a:endParaRPr lang="en-US" dirty="0"/>
          </a:p>
          <a:p>
            <a:r>
              <a:rPr lang="en-US" dirty="0"/>
              <a:t>Save time and money</a:t>
            </a:r>
          </a:p>
          <a:p>
            <a:endParaRPr lang="en-US" dirty="0"/>
          </a:p>
          <a:p>
            <a:r>
              <a:rPr lang="en-US" dirty="0"/>
              <a:t>As a </a:t>
            </a:r>
            <a:r>
              <a:rPr lang="en-US" b="1" dirty="0"/>
              <a:t>building block </a:t>
            </a:r>
            <a:r>
              <a:rPr lang="en-US" dirty="0"/>
              <a:t>for continuous integration and deployment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https://en.wikipedia.org/wiki/Build_automation</a:t>
            </a:r>
          </a:p>
        </p:txBody>
      </p:sp>
    </p:spTree>
    <p:extLst>
      <p:ext uri="{BB962C8B-B14F-4D97-AF65-F5344CB8AC3E}">
        <p14:creationId xmlns:p14="http://schemas.microsoft.com/office/powerpoint/2010/main" val="219254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Automate »: How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Build</a:t>
            </a:r>
            <a:r>
              <a:rPr lang="fr-FR" dirty="0"/>
              <a:t> automation utilities</a:t>
            </a:r>
          </a:p>
          <a:p>
            <a:pPr lvl="1"/>
            <a:r>
              <a:rPr lang="fr-FR" dirty="0" err="1"/>
              <a:t>examples</a:t>
            </a:r>
            <a:r>
              <a:rPr lang="fr-FR" dirty="0"/>
              <a:t>: </a:t>
            </a:r>
            <a:r>
              <a:rPr lang="fr-FR" dirty="0" err="1"/>
              <a:t>make</a:t>
            </a:r>
            <a:r>
              <a:rPr lang="fr-FR" dirty="0"/>
              <a:t>, </a:t>
            </a:r>
            <a:r>
              <a:rPr lang="fr-FR" dirty="0" err="1"/>
              <a:t>rake</a:t>
            </a:r>
            <a:r>
              <a:rPr lang="fr-FR" dirty="0"/>
              <a:t>, </a:t>
            </a:r>
            <a:r>
              <a:rPr lang="fr-FR" dirty="0" err="1"/>
              <a:t>msbuild</a:t>
            </a:r>
            <a:r>
              <a:rPr lang="fr-FR" dirty="0"/>
              <a:t>, </a:t>
            </a:r>
            <a:r>
              <a:rPr lang="fr-FR" dirty="0" err="1"/>
              <a:t>ant</a:t>
            </a:r>
            <a:r>
              <a:rPr lang="fr-FR" dirty="0"/>
              <a:t>, </a:t>
            </a:r>
            <a:r>
              <a:rPr lang="fr-FR" dirty="0" err="1"/>
              <a:t>maven</a:t>
            </a:r>
            <a:r>
              <a:rPr lang="fr-FR" dirty="0"/>
              <a:t>, </a:t>
            </a:r>
            <a:r>
              <a:rPr lang="fr-FR" dirty="0" err="1"/>
              <a:t>gradle</a:t>
            </a:r>
            <a:r>
              <a:rPr lang="fr-FR" dirty="0"/>
              <a:t>, </a:t>
            </a:r>
            <a:r>
              <a:rPr lang="fr-FR" dirty="0" err="1"/>
              <a:t>webpack</a:t>
            </a:r>
            <a:r>
              <a:rPr lang="fr-FR" dirty="0"/>
              <a:t>, ...</a:t>
            </a:r>
          </a:p>
          <a:p>
            <a:pPr lvl="1"/>
            <a:r>
              <a:rPr lang="en-US" dirty="0"/>
              <a:t>automate simple and repeatable tasks</a:t>
            </a:r>
          </a:p>
          <a:p>
            <a:pPr lvl="1"/>
            <a:r>
              <a:rPr lang="en-US" dirty="0"/>
              <a:t>order tasks to achieve goals</a:t>
            </a:r>
          </a:p>
          <a:p>
            <a:pPr lvl="1"/>
            <a:r>
              <a:rPr lang="en-US" dirty="0"/>
              <a:t>execute only the necessary tasks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paradigms</a:t>
            </a:r>
            <a:r>
              <a:rPr lang="fr-FR" dirty="0"/>
              <a:t>:</a:t>
            </a:r>
          </a:p>
          <a:p>
            <a:pPr lvl="2"/>
            <a:r>
              <a:rPr lang="en-US" dirty="0"/>
              <a:t>task-oriented: breaks down goals into tasks</a:t>
            </a:r>
          </a:p>
          <a:p>
            <a:pPr lvl="2"/>
            <a:r>
              <a:rPr lang="en-US" dirty="0"/>
              <a:t>product-oriented: breaks down into sub-products to be generated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https://en.wikipedia.org/wiki/Build_automation</a:t>
            </a:r>
          </a:p>
        </p:txBody>
      </p:sp>
    </p:spTree>
    <p:extLst>
      <p:ext uri="{BB962C8B-B14F-4D97-AF65-F5344CB8AC3E}">
        <p14:creationId xmlns:p14="http://schemas.microsoft.com/office/powerpoint/2010/main" val="16748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Automate »: How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fr-FR" b="1" dirty="0" err="1"/>
              <a:t>Build</a:t>
            </a:r>
            <a:r>
              <a:rPr lang="fr-FR" b="1" dirty="0"/>
              <a:t> automation servers</a:t>
            </a:r>
            <a:endParaRPr lang="fr-FR" dirty="0"/>
          </a:p>
          <a:p>
            <a:pPr lvl="1"/>
            <a:r>
              <a:rPr lang="fr-FR" dirty="0"/>
              <a:t>run </a:t>
            </a:r>
            <a:r>
              <a:rPr lang="fr-FR" dirty="0" err="1"/>
              <a:t>build</a:t>
            </a:r>
            <a:r>
              <a:rPr lang="fr-FR" dirty="0"/>
              <a:t> automation utilities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paradigms</a:t>
            </a:r>
            <a:r>
              <a:rPr lang="fr-FR" dirty="0"/>
              <a:t>:</a:t>
            </a:r>
          </a:p>
          <a:p>
            <a:pPr lvl="2"/>
            <a:r>
              <a:rPr lang="en-US" b="1" dirty="0"/>
              <a:t>On-demand automation: </a:t>
            </a:r>
            <a:r>
              <a:rPr lang="en-US" dirty="0"/>
              <a:t>the user requests the execution of the production</a:t>
            </a:r>
          </a:p>
          <a:p>
            <a:pPr lvl="2"/>
            <a:r>
              <a:rPr lang="en-US" b="1" dirty="0"/>
              <a:t>Scheduled automation: </a:t>
            </a:r>
            <a:r>
              <a:rPr lang="en-US" dirty="0"/>
              <a:t>execution is scheduled (e.g. nightly build)</a:t>
            </a:r>
          </a:p>
          <a:p>
            <a:pPr lvl="2"/>
            <a:r>
              <a:rPr lang="en-US" b="1" dirty="0"/>
              <a:t>Triggered automation: </a:t>
            </a:r>
            <a:r>
              <a:rPr lang="en-US" dirty="0"/>
              <a:t>execution is triggered by an event (e.g., commit on master)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6949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https://en.wikipedia.org/wiki/Build_automation</a:t>
            </a:r>
          </a:p>
        </p:txBody>
      </p:sp>
    </p:spTree>
    <p:extLst>
      <p:ext uri="{BB962C8B-B14F-4D97-AF65-F5344CB8AC3E}">
        <p14:creationId xmlns:p14="http://schemas.microsoft.com/office/powerpoint/2010/main" val="221761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Automate build production</a:t>
            </a:r>
          </a:p>
          <a:p>
            <a:r>
              <a:rPr lang="fr-FR"/>
              <a:t>Part 2: </a:t>
            </a:r>
            <a:r>
              <a:rPr lang="fr-FR" dirty="0" err="1"/>
              <a:t>Build</a:t>
            </a:r>
            <a:r>
              <a:rPr lang="fr-FR" dirty="0"/>
              <a:t> automation utilities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1431BEB-95D3-4EB2-8E66-ED6A6F38AE50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51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3415</Words>
  <Application>Microsoft Office PowerPoint</Application>
  <PresentationFormat>Grand écran</PresentationFormat>
  <Paragraphs>469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Wingdings</vt:lpstr>
      <vt:lpstr>Office Theme</vt:lpstr>
      <vt:lpstr>Technological foundations of software development²</vt:lpstr>
      <vt:lpstr>Objectives of the session</vt:lpstr>
      <vt:lpstr>Technological foundations of software development</vt:lpstr>
      <vt:lpstr>Technological foundations of software development</vt:lpstr>
      <vt:lpstr>« Automate »: What ?</vt:lpstr>
      <vt:lpstr>« Automate »: Why ?</vt:lpstr>
      <vt:lpstr>« Automate »: How ?</vt:lpstr>
      <vt:lpstr>« Automate »: How ?</vt:lpstr>
      <vt:lpstr>Technological foundations of software development</vt:lpstr>
      <vt:lpstr>Technological foundations of software development</vt:lpstr>
      <vt:lpstr>Make-like build automation utilities</vt:lpstr>
      <vt:lpstr>Présentation PowerPoint</vt:lpstr>
      <vt:lpstr>To read for MCQ test</vt:lpstr>
      <vt:lpstr>Technological foundations of software development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For Java</vt:lpstr>
      <vt:lpstr>Présentation PowerPoint</vt:lpstr>
      <vt:lpstr>For Java</vt:lpstr>
      <vt:lpstr>Technological foundations of software development</vt:lpstr>
      <vt:lpstr>For node.js / front-end dev</vt:lpstr>
      <vt:lpstr>For node.js / front-end dev</vt:lpstr>
      <vt:lpstr>For node.js / front-end dev</vt:lpstr>
      <vt:lpstr>For node.js / front-end dev</vt:lpstr>
      <vt:lpstr>Technological foundations of software development</vt:lpstr>
      <vt:lpstr>Présentation PowerPoint</vt:lpstr>
      <vt:lpstr>Example: Poetry</vt:lpstr>
      <vt:lpstr>Example: Hatch</vt:lpstr>
      <vt:lpstr>To read for MCQ test</vt:lpstr>
      <vt:lpstr>Technological foundations of software development</vt:lpstr>
      <vt:lpstr>... 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Maxime Lefrançois</dc:creator>
  <cp:lastModifiedBy>Maxime Lefrancois</cp:lastModifiedBy>
  <cp:revision>298</cp:revision>
  <dcterms:created xsi:type="dcterms:W3CDTF">2021-08-26T08:16:54Z</dcterms:created>
  <dcterms:modified xsi:type="dcterms:W3CDTF">2024-10-24T14:07:31Z</dcterms:modified>
</cp:coreProperties>
</file>