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256" r:id="rId2"/>
    <p:sldId id="258" r:id="rId3"/>
    <p:sldId id="514" r:id="rId4"/>
    <p:sldId id="539" r:id="rId5"/>
    <p:sldId id="566" r:id="rId6"/>
    <p:sldId id="518" r:id="rId7"/>
    <p:sldId id="520" r:id="rId8"/>
    <p:sldId id="522" r:id="rId9"/>
    <p:sldId id="568" r:id="rId10"/>
    <p:sldId id="577" r:id="rId11"/>
    <p:sldId id="571" r:id="rId12"/>
    <p:sldId id="572" r:id="rId13"/>
    <p:sldId id="573" r:id="rId14"/>
    <p:sldId id="574" r:id="rId15"/>
    <p:sldId id="575" r:id="rId16"/>
    <p:sldId id="578" r:id="rId17"/>
    <p:sldId id="587" r:id="rId18"/>
    <p:sldId id="579" r:id="rId19"/>
    <p:sldId id="580" r:id="rId20"/>
    <p:sldId id="581" r:id="rId21"/>
    <p:sldId id="583" r:id="rId22"/>
    <p:sldId id="584" r:id="rId23"/>
    <p:sldId id="585" r:id="rId24"/>
    <p:sldId id="477" r:id="rId25"/>
    <p:sldId id="550" r:id="rId26"/>
    <p:sldId id="552" r:id="rId27"/>
    <p:sldId id="551" r:id="rId28"/>
    <p:sldId id="554" r:id="rId29"/>
    <p:sldId id="594" r:id="rId30"/>
    <p:sldId id="597" r:id="rId31"/>
    <p:sldId id="598" r:id="rId32"/>
    <p:sldId id="599" r:id="rId33"/>
    <p:sldId id="600" r:id="rId34"/>
    <p:sldId id="588" r:id="rId35"/>
    <p:sldId id="589" r:id="rId36"/>
    <p:sldId id="590" r:id="rId37"/>
    <p:sldId id="591" r:id="rId38"/>
    <p:sldId id="592" r:id="rId39"/>
    <p:sldId id="549" r:id="rId40"/>
    <p:sldId id="548" r:id="rId41"/>
    <p:sldId id="523" r:id="rId42"/>
    <p:sldId id="517" r:id="rId43"/>
    <p:sldId id="543" r:id="rId44"/>
    <p:sldId id="544" r:id="rId45"/>
    <p:sldId id="545" r:id="rId46"/>
    <p:sldId id="547" r:id="rId47"/>
    <p:sldId id="513" r:id="rId48"/>
    <p:sldId id="546" r:id="rId49"/>
    <p:sldId id="565" r:id="rId50"/>
    <p:sldId id="315" r:id="rId5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62BB"/>
    <a:srgbClr val="E61A23"/>
    <a:srgbClr val="F44D27"/>
    <a:srgbClr val="EFEFE7"/>
    <a:srgbClr val="CD9F00"/>
    <a:srgbClr val="D5C8C6"/>
    <a:srgbClr val="8F8981"/>
    <a:srgbClr val="00909A"/>
    <a:srgbClr val="F54922"/>
    <a:srgbClr val="6D63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346" autoAdjust="0"/>
    <p:restoredTop sz="94660"/>
  </p:normalViewPr>
  <p:slideViewPr>
    <p:cSldViewPr snapToGrid="0">
      <p:cViewPr varScale="1">
        <p:scale>
          <a:sx n="111" d="100"/>
          <a:sy n="111" d="100"/>
        </p:scale>
        <p:origin x="378" y="84"/>
      </p:cViewPr>
      <p:guideLst/>
    </p:cSldViewPr>
  </p:slideViewPr>
  <p:notesTextViewPr>
    <p:cViewPr>
      <p:scale>
        <a:sx n="1" d="1"/>
        <a:sy n="1" d="1"/>
      </p:scale>
      <p:origin x="0" y="0"/>
    </p:cViewPr>
  </p:notesTextViewPr>
  <p:sorterViewPr>
    <p:cViewPr>
      <p:scale>
        <a:sx n="125" d="100"/>
        <a:sy n="125" d="100"/>
      </p:scale>
      <p:origin x="0" y="-166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FFE4FE-C567-46DB-B46D-D6ADFF64F2F0}" type="datetimeFigureOut">
              <a:rPr lang="fr-FR" smtClean="0"/>
              <a:t>25/10/2024</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09E45F-632C-49BB-91B2-F90D18F7E576}" type="slidenum">
              <a:rPr lang="fr-FR" smtClean="0"/>
              <a:t>‹N°›</a:t>
            </a:fld>
            <a:endParaRPr lang="fr-FR"/>
          </a:p>
        </p:txBody>
      </p:sp>
    </p:spTree>
    <p:extLst>
      <p:ext uri="{BB962C8B-B14F-4D97-AF65-F5344CB8AC3E}">
        <p14:creationId xmlns:p14="http://schemas.microsoft.com/office/powerpoint/2010/main" val="1194454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E8D24175-CE38-490D-B452-09A8D5674E78}" type="datetime1">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01762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4243A60B-7A5C-4411-AE3B-B99CA2563AF3}" type="datetime1">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220571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0A6B72C-E386-4D31-8491-E8A77B88CE01}" type="datetime1">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9512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0121DA4-D871-4F30-A88D-9927023B48E4}" type="datetime1">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4051552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994967-7C4D-4F0A-9297-68EF52B59C2C}" type="datetime1">
              <a:rPr lang="fr-FR" smtClean="0"/>
              <a:t>25/10/2024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468232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A00C440D-E22C-47F2-95CA-1DC6C0D590BE}" type="datetime1">
              <a:rPr lang="fr-FR" smtClean="0"/>
              <a:t>25/10/2024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161400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478184A-F81B-4312-B77D-7A15377DA745}" type="datetime1">
              <a:rPr lang="fr-FR" smtClean="0"/>
              <a:t>25/10/2024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566894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E5C19603-DCF0-485A-948A-CE28833E688F}" type="datetime1">
              <a:rPr lang="fr-FR" smtClean="0"/>
              <a:t>25/10/2024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3451864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176935-021D-4311-AE21-22D7CC7EBEAC}" type="datetime1">
              <a:rPr lang="fr-FR" smtClean="0"/>
              <a:t>25/10/2024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38235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AED7312-FEE7-4026-98B9-4661E3EA63C0}" type="datetime1">
              <a:rPr lang="fr-FR" smtClean="0"/>
              <a:t>25/10/2024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12761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650ABA-4A08-4E91-8E80-8563EC5DF6F4}" type="datetime1">
              <a:rPr lang="fr-FR" smtClean="0"/>
              <a:t>25/10/2024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D306E86-47BA-43A0-BC71-D402440BD280}" type="slidenum">
              <a:rPr lang="fr-FR" smtClean="0"/>
              <a:t>‹N°›</a:t>
            </a:fld>
            <a:endParaRPr lang="fr-FR"/>
          </a:p>
        </p:txBody>
      </p:sp>
    </p:spTree>
    <p:extLst>
      <p:ext uri="{BB962C8B-B14F-4D97-AF65-F5344CB8AC3E}">
        <p14:creationId xmlns:p14="http://schemas.microsoft.com/office/powerpoint/2010/main" val="267529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475599-8ED4-432F-A983-E60D3FE6FB5A}" type="datetime1">
              <a:rPr lang="fr-FR" smtClean="0"/>
              <a:t>25/10/2024</a:t>
            </a:fld>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06E86-47BA-43A0-BC71-D402440BD280}" type="slidenum">
              <a:rPr lang="fr-FR" smtClean="0"/>
              <a:t>‹N°›</a:t>
            </a:fld>
            <a:endParaRPr lang="fr-FR"/>
          </a:p>
        </p:txBody>
      </p:sp>
    </p:spTree>
    <p:extLst>
      <p:ext uri="{BB962C8B-B14F-4D97-AF65-F5344CB8AC3E}">
        <p14:creationId xmlns:p14="http://schemas.microsoft.com/office/powerpoint/2010/main" val="24060174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oracle.com/javase/8/docs/technotes/guides/jpd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w8QHoVam1-I&amp;ab_channel=Jayana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docs.python.org/3/library/pdb.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medium.com/the-node-js-collection/debugging-node-js-with-google-chrome-4965b5f910f4" TargetMode="Externa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hyperlink" Target="http://www.jmdoudoux.fr/java/dej/chap-logging.htm#logging-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jmdoudoux.fr/java/dej/chap-logging.htm#logging-1"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logging.apache.org/log4j/1.2/apidocs/org/apache/log4j/PatternLayout.html" TargetMode="External"/><Relationship Id="rId1" Type="http://schemas.openxmlformats.org/officeDocument/2006/relationships/slideLayout" Target="../slideLayouts/slideLayout2.xml"/><Relationship Id="rId4" Type="http://schemas.openxmlformats.org/officeDocument/2006/relationships/hyperlink" Target="http://www.jmdoudoux.fr/java/dej/chap-logging.htm#logging-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www.jmdoudoux.fr/java/dej/chap-logging.htm#logging-1" TargetMode="Externa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hyperlink" Target="http://www.jmdoudoux.fr/java/dej/chap-logging.htm#logging-1" TargetMode="Externa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hyperlink" Target="https://docs.python.org/3/library/logging.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eveloper.chrome.com/docs/devtools/console/log/"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nodejs.org/api/console.html"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docs.python.org/3/howto/logging.html#basic-logging-tutoria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survivejs.com/books/maintenance/code-quality/testing/"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jmdoudoux.fr/java/dej/chap-junit.htm" TargetMode="External"/><Relationship Id="rId2" Type="http://schemas.openxmlformats.org/officeDocument/2006/relationships/image" Target="../media/image28.gif"/><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jmdoudoux.fr/java/dej/chap-junit.htm" TargetMode="External"/><Relationship Id="rId1" Type="http://schemas.openxmlformats.org/officeDocument/2006/relationships/slideLayout" Target="../slideLayouts/slideLayout2.xml"/><Relationship Id="rId5" Type="http://schemas.openxmlformats.org/officeDocument/2006/relationships/image" Target="../media/image28.gif"/><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2" Type="http://schemas.openxmlformats.org/officeDocument/2006/relationships/hyperlink" Target="https://wiki.python.org/moin/PythonTestingToolsTaxonom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hyperlink" Target="https://docs.python.org/3/library/doctest.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docs.python.org/3/library/unittest.html" TargetMode="External"/><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docs.pytest.org/en/stable/getting-started.html" TargetMode="External"/><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docs.pytest.org/en/stable/getting-started.html" TargetMode="External"/><Relationship Id="rId2" Type="http://schemas.openxmlformats.org/officeDocument/2006/relationships/hyperlink" Target="https://docs.python.org/3/library/doctest.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hyperlink" Target="https://www.baeldung.com/java-profilers" TargetMode="Externa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hyperlink" Target="https://docs.anaconda.com/accelerate/profiling/" TargetMode="Externa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hyperlink" Target="https://www.nylas.com/blog/performance/" TargetMode="Externa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developer.chrome.com/docs/devtools/" TargetMode="Externa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en.wikipedia.org/wiki/List_of_tools_for_static_code_analysi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hyperlink" Target="https://mip-cloud.gitlab.io/post/2018/12/spotbug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spotbugs.github.io/spotbugs-maven-plugin/" TargetMode="External"/><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hyperlink" Target="https://checkstyle.sourceforge.io/" TargetMode="External"/><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hyperlink" Target="https://www.sonarqube.org/" TargetMode="Externa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ci.mines-stetienne.fr/cps2/course/tfsd/course-5.html#_todo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i.mines-stetienne.fr/cps2/tfsd/" TargetMode="External"/><Relationship Id="rId2" Type="http://schemas.openxmlformats.org/officeDocument/2006/relationships/hyperlink" Target="https://maxime.lefrancois.info/"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p>
        </p:txBody>
      </p:sp>
      <p:sp>
        <p:nvSpPr>
          <p:cNvPr id="6" name="TextBox 4">
            <a:extLst>
              <a:ext uri="{FF2B5EF4-FFF2-40B4-BE49-F238E27FC236}">
                <a16:creationId xmlns:a16="http://schemas.microsoft.com/office/drawing/2014/main" id="{93E75507-C008-48FC-971A-C0E00DF6B358}"/>
              </a:ext>
            </a:extLst>
          </p:cNvPr>
          <p:cNvSpPr txBox="1"/>
          <p:nvPr/>
        </p:nvSpPr>
        <p:spPr>
          <a:xfrm>
            <a:off x="100584" y="5903893"/>
            <a:ext cx="11499366" cy="954107"/>
          </a:xfrm>
          <a:prstGeom prst="rect">
            <a:avLst/>
          </a:prstGeom>
          <a:noFill/>
        </p:spPr>
        <p:txBody>
          <a:bodyPr wrap="none" rtlCol="0">
            <a:spAutoFit/>
          </a:bodyPr>
          <a:lstStyle/>
          <a:p>
            <a:r>
              <a:rPr lang="en-US" sz="1400"/>
              <a:t>ICM – Computer Science Major – Course unit on Technological foundations of computer science</a:t>
            </a:r>
          </a:p>
          <a:p>
            <a:r>
              <a:rPr lang="en-US" sz="1400"/>
              <a:t>M1 </a:t>
            </a:r>
            <a:r>
              <a:rPr lang="en-US" sz="1400" dirty="0"/>
              <a:t>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1249005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557000" cy="1325563"/>
          </a:xfrm>
        </p:spPr>
        <p:txBody>
          <a:bodyPr/>
          <a:lstStyle/>
          <a:p>
            <a:r>
              <a:rPr lang="en-US" dirty="0"/>
              <a:t>... and stumble upon an error</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10</a:t>
            </a:fld>
            <a:endParaRPr lang="fr-FR"/>
          </a:p>
        </p:txBody>
      </p:sp>
      <p:pic>
        <p:nvPicPr>
          <p:cNvPr id="1028" name="Picture 4" descr="Eclipse Java Development (Galileo) - Stacktrace Cons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4" y="1932317"/>
            <a:ext cx="4559500" cy="1570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65299" y="5752501"/>
            <a:ext cx="1152175" cy="369332"/>
          </a:xfrm>
          <a:prstGeom prst="rect">
            <a:avLst/>
          </a:prstGeom>
          <a:noFill/>
        </p:spPr>
        <p:txBody>
          <a:bodyPr wrap="none" rtlCol="0">
            <a:spAutoFit/>
          </a:bodyPr>
          <a:lstStyle/>
          <a:p>
            <a:r>
              <a:rPr lang="fr-FR" dirty="0" err="1"/>
              <a:t>Stacktrace</a:t>
            </a:r>
            <a:endParaRPr lang="fr-FR" dirty="0"/>
          </a:p>
        </p:txBody>
      </p:sp>
      <p:pic>
        <p:nvPicPr>
          <p:cNvPr id="1030" name="Picture 6" descr="What is a stack trace, and how can I use it to debug my application errors?  - Stack Over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299" y="3352200"/>
            <a:ext cx="70485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652222" y="592996"/>
            <a:ext cx="2290064" cy="2155355"/>
          </a:xfrm>
          <a:prstGeom prst="rect">
            <a:avLst/>
          </a:prstGeom>
        </p:spPr>
      </p:pic>
      <p:sp>
        <p:nvSpPr>
          <p:cNvPr id="6" name="Oval 5"/>
          <p:cNvSpPr/>
          <p:nvPr/>
        </p:nvSpPr>
        <p:spPr>
          <a:xfrm>
            <a:off x="1103086" y="2300942"/>
            <a:ext cx="1596571" cy="416873"/>
          </a:xfrm>
          <a:prstGeom prst="ellipse">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val 8"/>
          <p:cNvSpPr/>
          <p:nvPr/>
        </p:nvSpPr>
        <p:spPr>
          <a:xfrm>
            <a:off x="7812314" y="4696764"/>
            <a:ext cx="1596571" cy="416873"/>
          </a:xfrm>
          <a:prstGeom prst="ellipse">
            <a:avLst/>
          </a:prstGeom>
          <a:no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98160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557000" cy="1325563"/>
          </a:xfrm>
        </p:spPr>
        <p:txBody>
          <a:bodyPr/>
          <a:lstStyle/>
          <a:p>
            <a:r>
              <a:rPr lang="fr-FR" dirty="0" err="1"/>
              <a:t>Debugging</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11</a:t>
            </a:fld>
            <a:endParaRPr lang="fr-FR"/>
          </a:p>
        </p:txBody>
      </p:sp>
      <p:pic>
        <p:nvPicPr>
          <p:cNvPr id="26626" name="Picture 2" descr="Comp310: Debugging in Eclip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1685" y="241458"/>
            <a:ext cx="7241508" cy="661654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38200" y="1521825"/>
            <a:ext cx="4143375" cy="2308324"/>
          </a:xfrm>
          <a:prstGeom prst="rect">
            <a:avLst/>
          </a:prstGeom>
        </p:spPr>
        <p:txBody>
          <a:bodyPr wrap="square">
            <a:spAutoFit/>
          </a:bodyPr>
          <a:lstStyle/>
          <a:p>
            <a:pPr marL="342900" indent="-342900">
              <a:buFontTx/>
              <a:buChar char="-"/>
            </a:pPr>
            <a:r>
              <a:rPr lang="en-US" sz="2400" dirty="0"/>
              <a:t>Controlled execution of the program</a:t>
            </a:r>
          </a:p>
          <a:p>
            <a:pPr marL="342900" indent="-342900">
              <a:buFontTx/>
              <a:buChar char="-"/>
            </a:pPr>
            <a:r>
              <a:rPr lang="en-US" sz="2400" dirty="0"/>
              <a:t>Monitoring and/or modification of the content of variables during execution</a:t>
            </a:r>
          </a:p>
          <a:p>
            <a:pPr marL="342900" indent="-342900">
              <a:buFontTx/>
              <a:buChar char="-"/>
            </a:pPr>
            <a:r>
              <a:rPr lang="en-US" sz="2400" dirty="0"/>
              <a:t>Allows to trace bugs</a:t>
            </a:r>
          </a:p>
        </p:txBody>
      </p:sp>
    </p:spTree>
    <p:extLst>
      <p:ext uri="{BB962C8B-B14F-4D97-AF65-F5344CB8AC3E}">
        <p14:creationId xmlns:p14="http://schemas.microsoft.com/office/powerpoint/2010/main" val="2892873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Debugging</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12</a:t>
            </a:fld>
            <a:endParaRPr lang="fr-FR"/>
          </a:p>
        </p:txBody>
      </p:sp>
      <p:pic>
        <p:nvPicPr>
          <p:cNvPr id="4098" name="Picture 2" descr="Install Your Debugging Environment - Debug Your Java Applications -  OpenClassroom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804502"/>
            <a:ext cx="6673987" cy="533585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43509" y="6416581"/>
            <a:ext cx="3526928" cy="246221"/>
          </a:xfrm>
          <a:prstGeom prst="rect">
            <a:avLst/>
          </a:prstGeom>
        </p:spPr>
        <p:txBody>
          <a:bodyPr wrap="none">
            <a:spAutoFit/>
          </a:bodyPr>
          <a:lstStyle/>
          <a:p>
            <a:r>
              <a:rPr lang="fr-FR" sz="1000" dirty="0">
                <a:hlinkClick r:id="rId3"/>
              </a:rPr>
              <a:t>https://docs.oracle.com/javase/8/docs/technotes/guides/jpda/</a:t>
            </a:r>
            <a:r>
              <a:rPr lang="fr-FR" sz="1000" dirty="0"/>
              <a:t> </a:t>
            </a:r>
          </a:p>
        </p:txBody>
      </p:sp>
      <p:sp>
        <p:nvSpPr>
          <p:cNvPr id="8" name="Rectangle 7"/>
          <p:cNvSpPr/>
          <p:nvPr/>
        </p:nvSpPr>
        <p:spPr>
          <a:xfrm>
            <a:off x="838200" y="1521825"/>
            <a:ext cx="4013337" cy="2308324"/>
          </a:xfrm>
          <a:prstGeom prst="rect">
            <a:avLst/>
          </a:prstGeom>
        </p:spPr>
        <p:txBody>
          <a:bodyPr wrap="square">
            <a:spAutoFit/>
          </a:bodyPr>
          <a:lstStyle/>
          <a:p>
            <a:pPr marL="342900" indent="-342900">
              <a:buFontTx/>
              <a:buChar char="-"/>
            </a:pPr>
            <a:r>
              <a:rPr lang="en-US" sz="2400" dirty="0"/>
              <a:t>Uses the </a:t>
            </a:r>
            <a:r>
              <a:rPr lang="en-US" sz="2400" b="1" dirty="0"/>
              <a:t>Java Platform Debugger Architecture (JPDA) </a:t>
            </a:r>
            <a:r>
              <a:rPr lang="en-US" sz="2400" dirty="0"/>
              <a:t>framework</a:t>
            </a:r>
          </a:p>
          <a:p>
            <a:pPr marL="342900" indent="-342900">
              <a:buFontTx/>
              <a:buChar char="-"/>
            </a:pPr>
            <a:r>
              <a:rPr lang="en-US" sz="2400" dirty="0"/>
              <a:t>All Java IDE debuggers will have approximately the same functionalities</a:t>
            </a:r>
          </a:p>
        </p:txBody>
      </p:sp>
    </p:spTree>
    <p:extLst>
      <p:ext uri="{BB962C8B-B14F-4D97-AF65-F5344CB8AC3E}">
        <p14:creationId xmlns:p14="http://schemas.microsoft.com/office/powerpoint/2010/main" val="1453702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 with Python</a:t>
            </a:r>
          </a:p>
        </p:txBody>
      </p:sp>
      <p:sp>
        <p:nvSpPr>
          <p:cNvPr id="4" name="Slide Number Placeholder 3"/>
          <p:cNvSpPr>
            <a:spLocks noGrp="1"/>
          </p:cNvSpPr>
          <p:nvPr>
            <p:ph type="sldNum" sz="quarter" idx="12"/>
          </p:nvPr>
        </p:nvSpPr>
        <p:spPr/>
        <p:txBody>
          <a:bodyPr/>
          <a:lstStyle/>
          <a:p>
            <a:fld id="{8D306E86-47BA-43A0-BC71-D402440BD280}" type="slidenum">
              <a:rPr lang="fr-FR" smtClean="0"/>
              <a:t>13</a:t>
            </a:fld>
            <a:endParaRPr lang="fr-FR"/>
          </a:p>
        </p:txBody>
      </p:sp>
      <p:pic>
        <p:nvPicPr>
          <p:cNvPr id="5" name="Picture 4"/>
          <p:cNvPicPr>
            <a:picLocks noChangeAspect="1"/>
          </p:cNvPicPr>
          <p:nvPr/>
        </p:nvPicPr>
        <p:blipFill>
          <a:blip r:embed="rId2"/>
          <a:stretch>
            <a:fillRect/>
          </a:stretch>
        </p:blipFill>
        <p:spPr>
          <a:xfrm>
            <a:off x="1220125" y="1952625"/>
            <a:ext cx="10133675" cy="4314825"/>
          </a:xfrm>
          <a:prstGeom prst="rect">
            <a:avLst/>
          </a:prstGeom>
        </p:spPr>
      </p:pic>
      <p:sp>
        <p:nvSpPr>
          <p:cNvPr id="6" name="Rectangle 5"/>
          <p:cNvSpPr/>
          <p:nvPr/>
        </p:nvSpPr>
        <p:spPr>
          <a:xfrm>
            <a:off x="95250" y="6611779"/>
            <a:ext cx="6096000" cy="246221"/>
          </a:xfrm>
          <a:prstGeom prst="rect">
            <a:avLst/>
          </a:prstGeom>
        </p:spPr>
        <p:txBody>
          <a:bodyPr>
            <a:spAutoFit/>
          </a:bodyPr>
          <a:lstStyle/>
          <a:p>
            <a:r>
              <a:rPr lang="fr-FR" sz="1000" dirty="0">
                <a:hlinkClick r:id="rId3"/>
              </a:rPr>
              <a:t>https://www.youtube.com/watch?v=w8QHoVam1-I&amp;ab_channel=Jayanam</a:t>
            </a:r>
            <a:r>
              <a:rPr lang="fr-FR" sz="1000" dirty="0"/>
              <a:t> </a:t>
            </a:r>
          </a:p>
        </p:txBody>
      </p:sp>
    </p:spTree>
    <p:extLst>
      <p:ext uri="{BB962C8B-B14F-4D97-AF65-F5344CB8AC3E}">
        <p14:creationId xmlns:p14="http://schemas.microsoft.com/office/powerpoint/2010/main" val="1739760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 with Python</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14</a:t>
            </a:fld>
            <a:endParaRPr lang="fr-FR"/>
          </a:p>
        </p:txBody>
      </p:sp>
      <p:sp>
        <p:nvSpPr>
          <p:cNvPr id="6" name="Rectangle 5"/>
          <p:cNvSpPr/>
          <p:nvPr/>
        </p:nvSpPr>
        <p:spPr>
          <a:xfrm>
            <a:off x="95250" y="6611779"/>
            <a:ext cx="6096000" cy="246221"/>
          </a:xfrm>
          <a:prstGeom prst="rect">
            <a:avLst/>
          </a:prstGeom>
        </p:spPr>
        <p:txBody>
          <a:bodyPr>
            <a:spAutoFit/>
          </a:bodyPr>
          <a:lstStyle/>
          <a:p>
            <a:r>
              <a:rPr lang="fr-FR" sz="1000" dirty="0">
                <a:hlinkClick r:id="rId2"/>
              </a:rPr>
              <a:t>https://docs.python.org/3/library/pdb.html</a:t>
            </a:r>
            <a:r>
              <a:rPr lang="fr-FR" sz="1000" dirty="0"/>
              <a:t> </a:t>
            </a:r>
          </a:p>
        </p:txBody>
      </p:sp>
      <p:pic>
        <p:nvPicPr>
          <p:cNvPr id="3" name="Picture 2"/>
          <p:cNvPicPr>
            <a:picLocks noChangeAspect="1"/>
          </p:cNvPicPr>
          <p:nvPr/>
        </p:nvPicPr>
        <p:blipFill>
          <a:blip r:embed="rId3"/>
          <a:stretch>
            <a:fillRect/>
          </a:stretch>
        </p:blipFill>
        <p:spPr>
          <a:xfrm>
            <a:off x="3422715" y="3109745"/>
            <a:ext cx="7011378" cy="2391109"/>
          </a:xfrm>
          <a:prstGeom prst="rect">
            <a:avLst/>
          </a:prstGeom>
          <a:ln>
            <a:solidFill>
              <a:schemeClr val="tx1"/>
            </a:solidFill>
          </a:ln>
        </p:spPr>
      </p:pic>
      <p:sp>
        <p:nvSpPr>
          <p:cNvPr id="7" name="Rectangle 6"/>
          <p:cNvSpPr/>
          <p:nvPr/>
        </p:nvSpPr>
        <p:spPr>
          <a:xfrm>
            <a:off x="838199" y="1521825"/>
            <a:ext cx="8056419" cy="461665"/>
          </a:xfrm>
          <a:prstGeom prst="rect">
            <a:avLst/>
          </a:prstGeom>
        </p:spPr>
        <p:txBody>
          <a:bodyPr wrap="square">
            <a:spAutoFit/>
          </a:bodyPr>
          <a:lstStyle/>
          <a:p>
            <a:pPr marL="342900" indent="-342900">
              <a:buFontTx/>
              <a:buChar char="-"/>
            </a:pPr>
            <a:r>
              <a:rPr lang="en-US" sz="2400" dirty="0"/>
              <a:t>Python debuggers rely on the standard </a:t>
            </a:r>
            <a:r>
              <a:rPr lang="en-US" sz="2400" b="1" dirty="0" err="1"/>
              <a:t>pdb</a:t>
            </a:r>
            <a:r>
              <a:rPr lang="en-US" sz="2400" b="1" dirty="0"/>
              <a:t> </a:t>
            </a:r>
            <a:r>
              <a:rPr lang="en-US" sz="2400" dirty="0"/>
              <a:t>module</a:t>
            </a:r>
          </a:p>
        </p:txBody>
      </p:sp>
    </p:spTree>
    <p:extLst>
      <p:ext uri="{BB962C8B-B14F-4D97-AF65-F5344CB8AC3E}">
        <p14:creationId xmlns:p14="http://schemas.microsoft.com/office/powerpoint/2010/main" val="3805559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Debugging with </a:t>
            </a:r>
            <a:r>
              <a:rPr lang="fr-FR" dirty="0"/>
              <a:t>node.js</a:t>
            </a:r>
          </a:p>
        </p:txBody>
      </p:sp>
      <p:sp>
        <p:nvSpPr>
          <p:cNvPr id="4" name="Slide Number Placeholder 3"/>
          <p:cNvSpPr>
            <a:spLocks noGrp="1"/>
          </p:cNvSpPr>
          <p:nvPr>
            <p:ph type="sldNum" sz="quarter" idx="12"/>
          </p:nvPr>
        </p:nvSpPr>
        <p:spPr/>
        <p:txBody>
          <a:bodyPr/>
          <a:lstStyle/>
          <a:p>
            <a:fld id="{8D306E86-47BA-43A0-BC71-D402440BD280}" type="slidenum">
              <a:rPr lang="fr-FR" smtClean="0"/>
              <a:t>15</a:t>
            </a:fld>
            <a:endParaRPr lang="fr-FR"/>
          </a:p>
        </p:txBody>
      </p:sp>
      <p:sp>
        <p:nvSpPr>
          <p:cNvPr id="5" name="Rectangle 4"/>
          <p:cNvSpPr/>
          <p:nvPr/>
        </p:nvSpPr>
        <p:spPr>
          <a:xfrm>
            <a:off x="0" y="6538912"/>
            <a:ext cx="6096000" cy="246221"/>
          </a:xfrm>
          <a:prstGeom prst="rect">
            <a:avLst/>
          </a:prstGeom>
        </p:spPr>
        <p:txBody>
          <a:bodyPr>
            <a:spAutoFit/>
          </a:bodyPr>
          <a:lstStyle/>
          <a:p>
            <a:r>
              <a:rPr lang="fr-FR" sz="1000" dirty="0">
                <a:hlinkClick r:id="rId2"/>
              </a:rPr>
              <a:t>https://medium.com/the-node-js-collection/debugging-node-js-with-google-chrome-4965b5f910f4</a:t>
            </a:r>
            <a:r>
              <a:rPr lang="fr-FR" sz="1000" dirty="0"/>
              <a:t> </a:t>
            </a:r>
          </a:p>
        </p:txBody>
      </p:sp>
      <p:pic>
        <p:nvPicPr>
          <p:cNvPr id="6146" name="Picture 2" descr="https://miro.medium.com/max/700/1*QAmWRyPtdfF5X7VuvDN1z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050" y="1357314"/>
            <a:ext cx="4197350" cy="214064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48" name="Picture 4" descr="https://miro.medium.com/max/700/1*jTzAaK_zRNynCMvlDbx2r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1277" y="2065337"/>
            <a:ext cx="7662523" cy="429101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490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a:p>
            <a:r>
              <a:rPr lang="fr-FR" dirty="0"/>
              <a:t>Part 3: Smart </a:t>
            </a:r>
            <a:r>
              <a:rPr lang="fr-FR" dirty="0" err="1"/>
              <a:t>Logging</a:t>
            </a:r>
            <a:endParaRPr lang="fr-FR" dirty="0"/>
          </a:p>
        </p:txBody>
      </p:sp>
      <p:sp>
        <p:nvSpPr>
          <p:cNvPr id="6" name="TextBox 4">
            <a:extLst>
              <a:ext uri="{FF2B5EF4-FFF2-40B4-BE49-F238E27FC236}">
                <a16:creationId xmlns:a16="http://schemas.microsoft.com/office/drawing/2014/main" id="{292E3C37-1221-44EC-A50D-DA74DA61BAEF}"/>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3197468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Logging</a:t>
            </a:r>
            <a:endParaRPr lang="fr-FR" dirty="0"/>
          </a:p>
        </p:txBody>
      </p:sp>
      <p:sp>
        <p:nvSpPr>
          <p:cNvPr id="3" name="Content Placeholder 2"/>
          <p:cNvSpPr>
            <a:spLocks noGrp="1"/>
          </p:cNvSpPr>
          <p:nvPr>
            <p:ph idx="1"/>
          </p:nvPr>
        </p:nvSpPr>
        <p:spPr/>
        <p:txBody>
          <a:bodyPr>
            <a:normAutofit/>
          </a:bodyPr>
          <a:lstStyle/>
          <a:p>
            <a:pPr marL="0" indent="0">
              <a:buNone/>
            </a:pPr>
            <a:r>
              <a:rPr lang="en-US" b="1" dirty="0"/>
              <a:t>Print messages with varying degrees of severity</a:t>
            </a:r>
          </a:p>
          <a:p>
            <a:r>
              <a:rPr lang="en-US" sz="2000" dirty="0"/>
              <a:t>fatal : messages concerning an unexpected stop of the application</a:t>
            </a:r>
          </a:p>
          <a:p>
            <a:r>
              <a:rPr lang="en-US" sz="2000" dirty="0"/>
              <a:t>error : error messages requiring analysis e.g. exceptions thrown</a:t>
            </a:r>
          </a:p>
          <a:p>
            <a:r>
              <a:rPr lang="en-US" sz="2000" dirty="0"/>
              <a:t>warn : warning message</a:t>
            </a:r>
          </a:p>
          <a:p>
            <a:r>
              <a:rPr lang="en-US" sz="2000" dirty="0"/>
              <a:t>info : information messages for example the start or stop of the application, the connection to a resource, ...</a:t>
            </a:r>
          </a:p>
          <a:p>
            <a:r>
              <a:rPr lang="en-US" sz="2000" dirty="0"/>
              <a:t>trace : messages to follow the execution flow</a:t>
            </a:r>
          </a:p>
          <a:p>
            <a:r>
              <a:rPr lang="en-US" sz="2000" dirty="0"/>
              <a:t>debug : debugging messages for example to get the value of variables, ...</a:t>
            </a:r>
          </a:p>
        </p:txBody>
      </p:sp>
      <p:sp>
        <p:nvSpPr>
          <p:cNvPr id="4" name="Slide Number Placeholder 3"/>
          <p:cNvSpPr>
            <a:spLocks noGrp="1"/>
          </p:cNvSpPr>
          <p:nvPr>
            <p:ph type="sldNum" sz="quarter" idx="12"/>
          </p:nvPr>
        </p:nvSpPr>
        <p:spPr/>
        <p:txBody>
          <a:bodyPr/>
          <a:lstStyle/>
          <a:p>
            <a:fld id="{8D306E86-47BA-43A0-BC71-D402440BD280}" type="slidenum">
              <a:rPr lang="fr-FR" smtClean="0"/>
              <a:t>17</a:t>
            </a:fld>
            <a:endParaRPr lang="fr-FR"/>
          </a:p>
        </p:txBody>
      </p:sp>
      <p:cxnSp>
        <p:nvCxnSpPr>
          <p:cNvPr id="6" name="Straight Connector 5"/>
          <p:cNvCxnSpPr/>
          <p:nvPr/>
        </p:nvCxnSpPr>
        <p:spPr>
          <a:xfrm>
            <a:off x="838200" y="4244196"/>
            <a:ext cx="0" cy="655608"/>
          </a:xfrm>
          <a:prstGeom prst="line">
            <a:avLst/>
          </a:prstGeom>
          <a:ln w="76200">
            <a:solidFill>
              <a:srgbClr val="2F62BB"/>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77970" y="5607170"/>
            <a:ext cx="2545184" cy="369332"/>
          </a:xfrm>
          <a:prstGeom prst="rect">
            <a:avLst/>
          </a:prstGeom>
          <a:noFill/>
        </p:spPr>
        <p:txBody>
          <a:bodyPr wrap="none" rtlCol="0">
            <a:spAutoFit/>
          </a:bodyPr>
          <a:lstStyle/>
          <a:p>
            <a:r>
              <a:rPr lang="fr-FR" dirty="0" err="1"/>
              <a:t>only</a:t>
            </a:r>
            <a:r>
              <a:rPr lang="fr-FR" dirty="0"/>
              <a:t> </a:t>
            </a:r>
            <a:r>
              <a:rPr lang="fr-FR" dirty="0" err="1"/>
              <a:t>during</a:t>
            </a:r>
            <a:r>
              <a:rPr lang="fr-FR" dirty="0"/>
              <a:t> </a:t>
            </a:r>
            <a:r>
              <a:rPr lang="fr-FR" dirty="0" err="1"/>
              <a:t>development</a:t>
            </a:r>
            <a:endParaRPr lang="fr-FR" dirty="0"/>
          </a:p>
        </p:txBody>
      </p:sp>
      <p:sp>
        <p:nvSpPr>
          <p:cNvPr id="8" name="Freeform 7"/>
          <p:cNvSpPr/>
          <p:nvPr/>
        </p:nvSpPr>
        <p:spPr>
          <a:xfrm>
            <a:off x="287394" y="4684143"/>
            <a:ext cx="454478" cy="1069676"/>
          </a:xfrm>
          <a:custGeom>
            <a:avLst/>
            <a:gdLst>
              <a:gd name="connsiteX0" fmla="*/ 238817 w 454478"/>
              <a:gd name="connsiteY0" fmla="*/ 1069676 h 1069676"/>
              <a:gd name="connsiteX1" fmla="*/ 5904 w 454478"/>
              <a:gd name="connsiteY1" fmla="*/ 241540 h 1069676"/>
              <a:gd name="connsiteX2" fmla="*/ 454478 w 454478"/>
              <a:gd name="connsiteY2" fmla="*/ 0 h 1069676"/>
            </a:gdLst>
            <a:ahLst/>
            <a:cxnLst>
              <a:cxn ang="0">
                <a:pos x="connsiteX0" y="connsiteY0"/>
              </a:cxn>
              <a:cxn ang="0">
                <a:pos x="connsiteX1" y="connsiteY1"/>
              </a:cxn>
              <a:cxn ang="0">
                <a:pos x="connsiteX2" y="connsiteY2"/>
              </a:cxn>
            </a:cxnLst>
            <a:rect l="l" t="t" r="r" b="b"/>
            <a:pathLst>
              <a:path w="454478" h="1069676">
                <a:moveTo>
                  <a:pt x="238817" y="1069676"/>
                </a:moveTo>
                <a:cubicBezTo>
                  <a:pt x="104389" y="744747"/>
                  <a:pt x="-30039" y="419819"/>
                  <a:pt x="5904" y="241540"/>
                </a:cubicBezTo>
                <a:cubicBezTo>
                  <a:pt x="41847" y="63261"/>
                  <a:pt x="248162" y="31630"/>
                  <a:pt x="454478" y="0"/>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p:cNvSpPr/>
          <p:nvPr/>
        </p:nvSpPr>
        <p:spPr>
          <a:xfrm>
            <a:off x="0" y="6538912"/>
            <a:ext cx="6096000" cy="246221"/>
          </a:xfrm>
          <a:prstGeom prst="rect">
            <a:avLst/>
          </a:prstGeom>
        </p:spPr>
        <p:txBody>
          <a:bodyPr>
            <a:spAutoFit/>
          </a:bodyPr>
          <a:lstStyle/>
          <a:p>
            <a:r>
              <a:rPr lang="fr-FR" sz="1000">
                <a:hlinkClick r:id="rId2"/>
              </a:rPr>
              <a:t>http://www.jmdoudoux.fr/java/dej/chap-logging.htm#logging-1</a:t>
            </a:r>
            <a:r>
              <a:rPr lang="fr-FR" sz="1000"/>
              <a:t> </a:t>
            </a:r>
          </a:p>
        </p:txBody>
      </p:sp>
    </p:spTree>
    <p:extLst>
      <p:ext uri="{BB962C8B-B14F-4D97-AF65-F5344CB8AC3E}">
        <p14:creationId xmlns:p14="http://schemas.microsoft.com/office/powerpoint/2010/main" val="2765802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Logging</a:t>
            </a:r>
            <a:endParaRPr lang="fr-FR" dirty="0"/>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fr-FR" b="1" dirty="0"/>
              <a:t>Example for Java: log4j </a:t>
            </a:r>
            <a:r>
              <a:rPr lang="fr-FR" b="1" dirty="0" err="1"/>
              <a:t>framework</a:t>
            </a:r>
            <a:endParaRPr lang="fr-FR" b="1" dirty="0"/>
          </a:p>
        </p:txBody>
      </p:sp>
      <p:sp>
        <p:nvSpPr>
          <p:cNvPr id="4" name="Slide Number Placeholder 3"/>
          <p:cNvSpPr>
            <a:spLocks noGrp="1"/>
          </p:cNvSpPr>
          <p:nvPr>
            <p:ph type="sldNum" sz="quarter" idx="12"/>
          </p:nvPr>
        </p:nvSpPr>
        <p:spPr/>
        <p:txBody>
          <a:bodyPr/>
          <a:lstStyle/>
          <a:p>
            <a:fld id="{8D306E86-47BA-43A0-BC71-D402440BD280}" type="slidenum">
              <a:rPr lang="fr-FR" smtClean="0"/>
              <a:t>18</a:t>
            </a:fld>
            <a:endParaRPr lang="fr-FR"/>
          </a:p>
        </p:txBody>
      </p:sp>
      <p:pic>
        <p:nvPicPr>
          <p:cNvPr id="7" name="Picture 6"/>
          <p:cNvPicPr>
            <a:picLocks noChangeAspect="1"/>
          </p:cNvPicPr>
          <p:nvPr/>
        </p:nvPicPr>
        <p:blipFill>
          <a:blip r:embed="rId2"/>
          <a:stretch>
            <a:fillRect/>
          </a:stretch>
        </p:blipFill>
        <p:spPr>
          <a:xfrm>
            <a:off x="767219" y="2375431"/>
            <a:ext cx="7621064" cy="3715268"/>
          </a:xfrm>
          <a:prstGeom prst="rect">
            <a:avLst/>
          </a:prstGeom>
          <a:ln>
            <a:solidFill>
              <a:schemeClr val="tx1"/>
            </a:solidFill>
          </a:ln>
        </p:spPr>
      </p:pic>
      <p:sp>
        <p:nvSpPr>
          <p:cNvPr id="8" name="Rectangle 7"/>
          <p:cNvSpPr/>
          <p:nvPr/>
        </p:nvSpPr>
        <p:spPr>
          <a:xfrm>
            <a:off x="0" y="6538912"/>
            <a:ext cx="6096000" cy="246221"/>
          </a:xfrm>
          <a:prstGeom prst="rect">
            <a:avLst/>
          </a:prstGeom>
        </p:spPr>
        <p:txBody>
          <a:bodyPr>
            <a:spAutoFit/>
          </a:bodyPr>
          <a:lstStyle/>
          <a:p>
            <a:r>
              <a:rPr lang="fr-FR" sz="1000">
                <a:hlinkClick r:id="rId3"/>
              </a:rPr>
              <a:t>http://www.jmdoudoux.fr/java/dej/chap-logging.htm#logging-1</a:t>
            </a:r>
            <a:r>
              <a:rPr lang="fr-FR" sz="1000"/>
              <a:t> </a:t>
            </a:r>
          </a:p>
        </p:txBody>
      </p:sp>
    </p:spTree>
    <p:extLst>
      <p:ext uri="{BB962C8B-B14F-4D97-AF65-F5344CB8AC3E}">
        <p14:creationId xmlns:p14="http://schemas.microsoft.com/office/powerpoint/2010/main" val="3494435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Logging</a:t>
            </a:r>
            <a:endParaRPr lang="fr-FR" dirty="0"/>
          </a:p>
        </p:txBody>
      </p:sp>
      <p:sp>
        <p:nvSpPr>
          <p:cNvPr id="3" name="Content Placeholder 2"/>
          <p:cNvSpPr>
            <a:spLocks noGrp="1"/>
          </p:cNvSpPr>
          <p:nvPr>
            <p:ph idx="1"/>
          </p:nvPr>
        </p:nvSpPr>
        <p:spPr>
          <a:xfrm>
            <a:off x="847436" y="1825625"/>
            <a:ext cx="12181114" cy="4351338"/>
          </a:xfrm>
        </p:spPr>
        <p:txBody>
          <a:bodyPr>
            <a:normAutofit/>
          </a:bodyPr>
          <a:lstStyle/>
          <a:p>
            <a:pPr marL="0" indent="0">
              <a:buNone/>
            </a:pPr>
            <a:r>
              <a:rPr lang="fr-FR" b="1" dirty="0"/>
              <a:t>Exemple for Java: log4j </a:t>
            </a:r>
            <a:r>
              <a:rPr lang="fr-FR" b="1" dirty="0" err="1"/>
              <a:t>framework</a:t>
            </a:r>
            <a:r>
              <a:rPr lang="fr-FR" b="1" dirty="0"/>
              <a:t> </a:t>
            </a:r>
            <a:r>
              <a:rPr lang="fr-FR" dirty="0"/>
              <a:t>(</a:t>
            </a:r>
            <a:r>
              <a:rPr lang="fr-FR" dirty="0" err="1"/>
              <a:t>with</a:t>
            </a:r>
            <a:r>
              <a:rPr lang="fr-FR" dirty="0"/>
              <a:t> Maven)</a:t>
            </a:r>
          </a:p>
          <a:p>
            <a:r>
              <a:rPr lang="fr-FR" dirty="0" err="1"/>
              <a:t>add</a:t>
            </a:r>
            <a:r>
              <a:rPr lang="fr-FR" dirty="0"/>
              <a:t> </a:t>
            </a:r>
            <a:r>
              <a:rPr lang="fr-FR" sz="2400" dirty="0">
                <a:latin typeface="Consolas" panose="020B0609020204030204" pitchFamily="49" charset="0"/>
              </a:rPr>
              <a:t>log4j:log4j:jar:1.2.x</a:t>
            </a:r>
            <a:r>
              <a:rPr lang="fr-FR" dirty="0"/>
              <a:t> in the </a:t>
            </a:r>
            <a:r>
              <a:rPr lang="fr-FR" dirty="0" err="1"/>
              <a:t>list</a:t>
            </a:r>
            <a:r>
              <a:rPr lang="fr-FR" dirty="0"/>
              <a:t> of </a:t>
            </a:r>
            <a:r>
              <a:rPr lang="fr-FR" dirty="0" err="1"/>
              <a:t>dependencies</a:t>
            </a:r>
            <a:r>
              <a:rPr lang="fr-FR" dirty="0"/>
              <a:t> in the </a:t>
            </a:r>
            <a:r>
              <a:rPr lang="fr-FR" dirty="0">
                <a:latin typeface="Consolas" panose="020B0609020204030204" pitchFamily="49" charset="0"/>
              </a:rPr>
              <a:t>pom.xml</a:t>
            </a:r>
          </a:p>
          <a:p>
            <a:r>
              <a:rPr lang="fr-FR" dirty="0"/>
              <a:t>configuration file </a:t>
            </a:r>
            <a:r>
              <a:rPr lang="fr-FR" sz="2400" dirty="0">
                <a:latin typeface="Consolas" panose="020B0609020204030204" pitchFamily="49" charset="0"/>
              </a:rPr>
              <a:t>src/main/</a:t>
            </a:r>
            <a:r>
              <a:rPr lang="fr-FR" sz="2400" dirty="0" err="1">
                <a:latin typeface="Consolas" panose="020B0609020204030204" pitchFamily="49" charset="0"/>
              </a:rPr>
              <a:t>resources</a:t>
            </a:r>
            <a:r>
              <a:rPr lang="fr-FR" sz="2400" dirty="0">
                <a:latin typeface="Consolas" panose="020B0609020204030204" pitchFamily="49" charset="0"/>
              </a:rPr>
              <a:t>/log4j.properties</a:t>
            </a:r>
            <a:endParaRPr lang="fr-FR" dirty="0">
              <a:latin typeface="Consolas" panose="020B0609020204030204" pitchFamily="49" charset="0"/>
            </a:endParaRPr>
          </a:p>
          <a:p>
            <a:endParaRPr lang="fr-FR" dirty="0"/>
          </a:p>
          <a:p>
            <a:endParaRPr lang="fr-FR" dirty="0"/>
          </a:p>
          <a:p>
            <a:endParaRPr lang="fr-FR" dirty="0"/>
          </a:p>
          <a:p>
            <a:r>
              <a:rPr lang="fr-FR" dirty="0" err="1"/>
              <a:t>different</a:t>
            </a:r>
            <a:r>
              <a:rPr lang="fr-FR" dirty="0"/>
              <a:t> </a:t>
            </a:r>
            <a:r>
              <a:rPr lang="fr-FR" dirty="0" err="1"/>
              <a:t>appenders</a:t>
            </a:r>
            <a:r>
              <a:rPr lang="fr-FR" sz="2000" dirty="0"/>
              <a:t> (console, files, ...)</a:t>
            </a:r>
            <a:endParaRPr lang="fr-FR" dirty="0"/>
          </a:p>
          <a:p>
            <a:r>
              <a:rPr lang="fr-FR" dirty="0" err="1"/>
              <a:t>choice</a:t>
            </a:r>
            <a:r>
              <a:rPr lang="fr-FR" dirty="0"/>
              <a:t> of the pattern </a:t>
            </a:r>
            <a:r>
              <a:rPr lang="fr-FR" sz="1600" dirty="0">
                <a:hlinkClick r:id="rId2"/>
              </a:rPr>
              <a:t>https://logging.apache.org/log4j/1.2/apidocs/org/apache/log4j/PatternLayout.html</a:t>
            </a:r>
            <a:r>
              <a:rPr lang="fr-FR" sz="1600" dirty="0"/>
              <a:t> </a:t>
            </a:r>
            <a:endParaRPr lang="fr-FR" sz="1400" dirty="0"/>
          </a:p>
          <a:p>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19</a:t>
            </a:fld>
            <a:endParaRPr lang="fr-FR"/>
          </a:p>
        </p:txBody>
      </p:sp>
      <p:pic>
        <p:nvPicPr>
          <p:cNvPr id="5" name="Picture 4"/>
          <p:cNvPicPr>
            <a:picLocks noChangeAspect="1"/>
          </p:cNvPicPr>
          <p:nvPr/>
        </p:nvPicPr>
        <p:blipFill>
          <a:blip r:embed="rId3"/>
          <a:stretch>
            <a:fillRect/>
          </a:stretch>
        </p:blipFill>
        <p:spPr>
          <a:xfrm>
            <a:off x="1612762" y="3417610"/>
            <a:ext cx="7983064" cy="971686"/>
          </a:xfrm>
          <a:prstGeom prst="rect">
            <a:avLst/>
          </a:prstGeom>
          <a:ln>
            <a:solidFill>
              <a:schemeClr val="tx1"/>
            </a:solidFill>
          </a:ln>
        </p:spPr>
      </p:pic>
      <p:sp>
        <p:nvSpPr>
          <p:cNvPr id="6" name="TextBox 5"/>
          <p:cNvSpPr txBox="1"/>
          <p:nvPr/>
        </p:nvSpPr>
        <p:spPr>
          <a:xfrm>
            <a:off x="1612762" y="4389296"/>
            <a:ext cx="2055371" cy="246221"/>
          </a:xfrm>
          <a:prstGeom prst="rect">
            <a:avLst/>
          </a:prstGeom>
          <a:noFill/>
        </p:spPr>
        <p:txBody>
          <a:bodyPr wrap="none" rtlCol="0">
            <a:spAutoFit/>
          </a:bodyPr>
          <a:lstStyle/>
          <a:p>
            <a:r>
              <a:rPr lang="en-US" sz="1000" dirty="0"/>
              <a:t>an example of a log4j.properties file</a:t>
            </a:r>
          </a:p>
        </p:txBody>
      </p:sp>
      <p:sp>
        <p:nvSpPr>
          <p:cNvPr id="7" name="Rectangle 6"/>
          <p:cNvSpPr/>
          <p:nvPr/>
        </p:nvSpPr>
        <p:spPr>
          <a:xfrm>
            <a:off x="0" y="6538912"/>
            <a:ext cx="6096000" cy="246221"/>
          </a:xfrm>
          <a:prstGeom prst="rect">
            <a:avLst/>
          </a:prstGeom>
        </p:spPr>
        <p:txBody>
          <a:bodyPr>
            <a:spAutoFit/>
          </a:bodyPr>
          <a:lstStyle/>
          <a:p>
            <a:r>
              <a:rPr lang="fr-FR" sz="1000">
                <a:hlinkClick r:id="rId4"/>
              </a:rPr>
              <a:t>http://www.jmdoudoux.fr/java/dej/chap-logging.htm#logging-1</a:t>
            </a:r>
            <a:r>
              <a:rPr lang="fr-FR" sz="1000"/>
              <a:t> </a:t>
            </a:r>
          </a:p>
        </p:txBody>
      </p:sp>
    </p:spTree>
    <p:extLst>
      <p:ext uri="{BB962C8B-B14F-4D97-AF65-F5344CB8AC3E}">
        <p14:creationId xmlns:p14="http://schemas.microsoft.com/office/powerpoint/2010/main" val="3653745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 of the session</a:t>
            </a:r>
            <a:endParaRPr lang="fr-FR" dirty="0"/>
          </a:p>
        </p:txBody>
      </p:sp>
      <p:sp>
        <p:nvSpPr>
          <p:cNvPr id="7" name="TextBox 6"/>
          <p:cNvSpPr txBox="1"/>
          <p:nvPr/>
        </p:nvSpPr>
        <p:spPr>
          <a:xfrm>
            <a:off x="838200" y="1982726"/>
            <a:ext cx="10515600" cy="138499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a:t>This session aims to familiarize you with the methods and tools for debugging, logging, testing, profiling, analyzing your software. </a:t>
            </a:r>
          </a:p>
          <a:p>
            <a:r>
              <a:rPr lang="en-US" sz="2800" dirty="0"/>
              <a:t>In particular, we will cover tools for Java, Python, JavaScript.</a:t>
            </a:r>
          </a:p>
        </p:txBody>
      </p:sp>
      <p:sp>
        <p:nvSpPr>
          <p:cNvPr id="3" name="Slide Number Placeholder 2"/>
          <p:cNvSpPr>
            <a:spLocks noGrp="1"/>
          </p:cNvSpPr>
          <p:nvPr>
            <p:ph type="sldNum" sz="quarter" idx="12"/>
          </p:nvPr>
        </p:nvSpPr>
        <p:spPr/>
        <p:txBody>
          <a:bodyPr/>
          <a:lstStyle/>
          <a:p>
            <a:fld id="{8D306E86-47BA-43A0-BC71-D402440BD280}" type="slidenum">
              <a:rPr lang="fr-FR" smtClean="0"/>
              <a:t>2</a:t>
            </a:fld>
            <a:endParaRPr lang="fr-FR"/>
          </a:p>
        </p:txBody>
      </p:sp>
    </p:spTree>
    <p:extLst>
      <p:ext uri="{BB962C8B-B14F-4D97-AF65-F5344CB8AC3E}">
        <p14:creationId xmlns:p14="http://schemas.microsoft.com/office/powerpoint/2010/main" val="24179055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Logging</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20</a:t>
            </a:fld>
            <a:endParaRPr lang="fr-FR"/>
          </a:p>
        </p:txBody>
      </p:sp>
      <p:pic>
        <p:nvPicPr>
          <p:cNvPr id="7" name="Picture 6"/>
          <p:cNvPicPr>
            <a:picLocks noChangeAspect="1"/>
          </p:cNvPicPr>
          <p:nvPr/>
        </p:nvPicPr>
        <p:blipFill>
          <a:blip r:embed="rId2"/>
          <a:stretch>
            <a:fillRect/>
          </a:stretch>
        </p:blipFill>
        <p:spPr>
          <a:xfrm>
            <a:off x="3484539" y="365125"/>
            <a:ext cx="7621064" cy="3715268"/>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3088451" y="5527493"/>
            <a:ext cx="8792802" cy="1247949"/>
          </a:xfrm>
          <a:prstGeom prst="rect">
            <a:avLst/>
          </a:prstGeom>
          <a:ln>
            <a:solidFill>
              <a:schemeClr val="tx1"/>
            </a:solidFill>
          </a:ln>
        </p:spPr>
      </p:pic>
      <p:sp>
        <p:nvSpPr>
          <p:cNvPr id="10" name="Freeform 9"/>
          <p:cNvSpPr/>
          <p:nvPr/>
        </p:nvSpPr>
        <p:spPr>
          <a:xfrm>
            <a:off x="1488246" y="2803585"/>
            <a:ext cx="1539626" cy="3450566"/>
          </a:xfrm>
          <a:custGeom>
            <a:avLst/>
            <a:gdLst>
              <a:gd name="connsiteX0" fmla="*/ 1539626 w 1539626"/>
              <a:gd name="connsiteY0" fmla="*/ 0 h 3450566"/>
              <a:gd name="connsiteX1" fmla="*/ 107641 w 1539626"/>
              <a:gd name="connsiteY1" fmla="*/ 1302589 h 3450566"/>
              <a:gd name="connsiteX2" fmla="*/ 254290 w 1539626"/>
              <a:gd name="connsiteY2" fmla="*/ 3010619 h 3450566"/>
              <a:gd name="connsiteX3" fmla="*/ 1461988 w 1539626"/>
              <a:gd name="connsiteY3" fmla="*/ 3450566 h 3450566"/>
            </a:gdLst>
            <a:ahLst/>
            <a:cxnLst>
              <a:cxn ang="0">
                <a:pos x="connsiteX0" y="connsiteY0"/>
              </a:cxn>
              <a:cxn ang="0">
                <a:pos x="connsiteX1" y="connsiteY1"/>
              </a:cxn>
              <a:cxn ang="0">
                <a:pos x="connsiteX2" y="connsiteY2"/>
              </a:cxn>
              <a:cxn ang="0">
                <a:pos x="connsiteX3" y="connsiteY3"/>
              </a:cxn>
            </a:cxnLst>
            <a:rect l="l" t="t" r="r" b="b"/>
            <a:pathLst>
              <a:path w="1539626" h="3450566">
                <a:moveTo>
                  <a:pt x="1539626" y="0"/>
                </a:moveTo>
                <a:cubicBezTo>
                  <a:pt x="930745" y="400409"/>
                  <a:pt x="321864" y="800819"/>
                  <a:pt x="107641" y="1302589"/>
                </a:cubicBezTo>
                <a:cubicBezTo>
                  <a:pt x="-106582" y="1804359"/>
                  <a:pt x="28566" y="2652623"/>
                  <a:pt x="254290" y="3010619"/>
                </a:cubicBezTo>
                <a:cubicBezTo>
                  <a:pt x="480014" y="3368615"/>
                  <a:pt x="971001" y="3409590"/>
                  <a:pt x="1461988" y="3450566"/>
                </a:cubicBezTo>
              </a:path>
            </a:pathLst>
          </a:custGeom>
          <a:noFill/>
          <a:ln w="762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Picture 7"/>
          <p:cNvPicPr>
            <a:picLocks noChangeAspect="1"/>
          </p:cNvPicPr>
          <p:nvPr/>
        </p:nvPicPr>
        <p:blipFill>
          <a:blip r:embed="rId4"/>
          <a:stretch>
            <a:fillRect/>
          </a:stretch>
        </p:blipFill>
        <p:spPr>
          <a:xfrm>
            <a:off x="120393" y="4289994"/>
            <a:ext cx="7983064" cy="971686"/>
          </a:xfrm>
          <a:prstGeom prst="rect">
            <a:avLst/>
          </a:prstGeom>
          <a:ln>
            <a:solidFill>
              <a:schemeClr val="tx1"/>
            </a:solidFill>
          </a:ln>
        </p:spPr>
      </p:pic>
      <p:sp>
        <p:nvSpPr>
          <p:cNvPr id="11" name="Rectangle 10"/>
          <p:cNvSpPr/>
          <p:nvPr/>
        </p:nvSpPr>
        <p:spPr>
          <a:xfrm>
            <a:off x="0" y="6538912"/>
            <a:ext cx="6096000" cy="246221"/>
          </a:xfrm>
          <a:prstGeom prst="rect">
            <a:avLst/>
          </a:prstGeom>
        </p:spPr>
        <p:txBody>
          <a:bodyPr>
            <a:spAutoFit/>
          </a:bodyPr>
          <a:lstStyle/>
          <a:p>
            <a:r>
              <a:rPr lang="fr-FR" sz="1000">
                <a:hlinkClick r:id="rId5"/>
              </a:rPr>
              <a:t>http://www.jmdoudoux.fr/java/dej/chap-logging.htm#logging-1</a:t>
            </a:r>
            <a:r>
              <a:rPr lang="fr-FR" sz="1000"/>
              <a:t> </a:t>
            </a:r>
          </a:p>
        </p:txBody>
      </p:sp>
    </p:spTree>
    <p:extLst>
      <p:ext uri="{BB962C8B-B14F-4D97-AF65-F5344CB8AC3E}">
        <p14:creationId xmlns:p14="http://schemas.microsoft.com/office/powerpoint/2010/main" val="27766272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Logging</a:t>
            </a:r>
            <a:endParaRPr lang="fr-FR" dirty="0"/>
          </a:p>
        </p:txBody>
      </p:sp>
      <p:sp>
        <p:nvSpPr>
          <p:cNvPr id="3" name="Content Placeholder 2"/>
          <p:cNvSpPr>
            <a:spLocks noGrp="1"/>
          </p:cNvSpPr>
          <p:nvPr>
            <p:ph idx="1"/>
          </p:nvPr>
        </p:nvSpPr>
        <p:spPr/>
        <p:txBody>
          <a:bodyPr>
            <a:normAutofit/>
          </a:bodyPr>
          <a:lstStyle/>
          <a:p>
            <a:pPr marL="0" indent="0">
              <a:buNone/>
            </a:pPr>
            <a:r>
              <a:rPr lang="en-US" b="1" dirty="0"/>
              <a:t>Limit the cost of logging</a:t>
            </a:r>
          </a:p>
        </p:txBody>
      </p:sp>
      <p:sp>
        <p:nvSpPr>
          <p:cNvPr id="4" name="Slide Number Placeholder 3"/>
          <p:cNvSpPr>
            <a:spLocks noGrp="1"/>
          </p:cNvSpPr>
          <p:nvPr>
            <p:ph type="sldNum" sz="quarter" idx="12"/>
          </p:nvPr>
        </p:nvSpPr>
        <p:spPr/>
        <p:txBody>
          <a:bodyPr/>
          <a:lstStyle/>
          <a:p>
            <a:fld id="{8D306E86-47BA-43A0-BC71-D402440BD280}" type="slidenum">
              <a:rPr lang="fr-FR" smtClean="0"/>
              <a:t>21</a:t>
            </a:fld>
            <a:endParaRPr lang="fr-FR"/>
          </a:p>
        </p:txBody>
      </p:sp>
      <p:pic>
        <p:nvPicPr>
          <p:cNvPr id="5" name="Picture 4"/>
          <p:cNvPicPr>
            <a:picLocks noChangeAspect="1"/>
          </p:cNvPicPr>
          <p:nvPr/>
        </p:nvPicPr>
        <p:blipFill>
          <a:blip r:embed="rId2"/>
          <a:stretch>
            <a:fillRect/>
          </a:stretch>
        </p:blipFill>
        <p:spPr>
          <a:xfrm>
            <a:off x="1416436" y="3180952"/>
            <a:ext cx="6477904" cy="295316"/>
          </a:xfrm>
          <a:prstGeom prst="rect">
            <a:avLst/>
          </a:prstGeom>
          <a:ln>
            <a:solidFill>
              <a:schemeClr val="tx1"/>
            </a:solidFill>
          </a:ln>
        </p:spPr>
      </p:pic>
      <p:pic>
        <p:nvPicPr>
          <p:cNvPr id="9" name="Picture 8"/>
          <p:cNvPicPr>
            <a:picLocks noChangeAspect="1"/>
          </p:cNvPicPr>
          <p:nvPr/>
        </p:nvPicPr>
        <p:blipFill>
          <a:blip r:embed="rId3"/>
          <a:stretch>
            <a:fillRect/>
          </a:stretch>
        </p:blipFill>
        <p:spPr>
          <a:xfrm>
            <a:off x="1416436" y="4482787"/>
            <a:ext cx="6268325" cy="771633"/>
          </a:xfrm>
          <a:prstGeom prst="rect">
            <a:avLst/>
          </a:prstGeom>
          <a:ln>
            <a:solidFill>
              <a:schemeClr val="tx1"/>
            </a:solidFill>
          </a:ln>
        </p:spPr>
      </p:pic>
      <p:pic>
        <p:nvPicPr>
          <p:cNvPr id="12" name="Picture 11"/>
          <p:cNvPicPr>
            <a:picLocks noChangeAspect="1"/>
          </p:cNvPicPr>
          <p:nvPr/>
        </p:nvPicPr>
        <p:blipFill rotWithShape="1">
          <a:blip r:embed="rId4"/>
          <a:srcRect r="13041" b="-10436"/>
          <a:stretch/>
        </p:blipFill>
        <p:spPr>
          <a:xfrm>
            <a:off x="1344289" y="5672875"/>
            <a:ext cx="6643771" cy="284055"/>
          </a:xfrm>
          <a:prstGeom prst="rect">
            <a:avLst/>
          </a:prstGeom>
          <a:ln>
            <a:solidFill>
              <a:schemeClr val="tx1"/>
            </a:solidFill>
          </a:ln>
        </p:spPr>
      </p:pic>
      <p:sp>
        <p:nvSpPr>
          <p:cNvPr id="14" name="Rectangle 13"/>
          <p:cNvSpPr/>
          <p:nvPr/>
        </p:nvSpPr>
        <p:spPr>
          <a:xfrm>
            <a:off x="0" y="6538912"/>
            <a:ext cx="6096000" cy="246221"/>
          </a:xfrm>
          <a:prstGeom prst="rect">
            <a:avLst/>
          </a:prstGeom>
        </p:spPr>
        <p:txBody>
          <a:bodyPr>
            <a:spAutoFit/>
          </a:bodyPr>
          <a:lstStyle/>
          <a:p>
            <a:r>
              <a:rPr lang="fr-FR" sz="1000">
                <a:hlinkClick r:id="rId5"/>
              </a:rPr>
              <a:t>http://www.jmdoudoux.fr/java/dej/chap-logging.htm#logging-1</a:t>
            </a:r>
            <a:r>
              <a:rPr lang="fr-FR" sz="1000"/>
              <a:t> </a:t>
            </a:r>
          </a:p>
        </p:txBody>
      </p:sp>
      <p:pic>
        <p:nvPicPr>
          <p:cNvPr id="6" name="Image 5">
            <a:extLst>
              <a:ext uri="{FF2B5EF4-FFF2-40B4-BE49-F238E27FC236}">
                <a16:creationId xmlns:a16="http://schemas.microsoft.com/office/drawing/2014/main" id="{576A7214-AB0E-4522-9B27-546597AB7958}"/>
              </a:ext>
            </a:extLst>
          </p:cNvPr>
          <p:cNvPicPr>
            <a:picLocks noChangeAspect="1"/>
          </p:cNvPicPr>
          <p:nvPr/>
        </p:nvPicPr>
        <p:blipFill>
          <a:blip r:embed="rId6"/>
          <a:stretch>
            <a:fillRect/>
          </a:stretch>
        </p:blipFill>
        <p:spPr>
          <a:xfrm>
            <a:off x="8384923" y="4321936"/>
            <a:ext cx="1009791" cy="1019317"/>
          </a:xfrm>
          <a:prstGeom prst="ellipse">
            <a:avLst/>
          </a:prstGeom>
          <a:ln>
            <a:noFill/>
          </a:ln>
          <a:effectLst>
            <a:softEdge rad="112500"/>
          </a:effectLst>
        </p:spPr>
      </p:pic>
      <p:pic>
        <p:nvPicPr>
          <p:cNvPr id="15" name="Image 14">
            <a:extLst>
              <a:ext uri="{FF2B5EF4-FFF2-40B4-BE49-F238E27FC236}">
                <a16:creationId xmlns:a16="http://schemas.microsoft.com/office/drawing/2014/main" id="{CD730C05-A158-4D56-B11D-9F98B9083C75}"/>
              </a:ext>
            </a:extLst>
          </p:cNvPr>
          <p:cNvPicPr>
            <a:picLocks noChangeAspect="1"/>
          </p:cNvPicPr>
          <p:nvPr/>
        </p:nvPicPr>
        <p:blipFill>
          <a:blip r:embed="rId6"/>
          <a:stretch>
            <a:fillRect/>
          </a:stretch>
        </p:blipFill>
        <p:spPr>
          <a:xfrm>
            <a:off x="8384923" y="5369906"/>
            <a:ext cx="1009791" cy="1019317"/>
          </a:xfrm>
          <a:prstGeom prst="ellipse">
            <a:avLst/>
          </a:prstGeom>
          <a:ln>
            <a:noFill/>
          </a:ln>
          <a:effectLst>
            <a:softEdge rad="112500"/>
          </a:effectLst>
        </p:spPr>
      </p:pic>
      <p:pic>
        <p:nvPicPr>
          <p:cNvPr id="7" name="Image 6">
            <a:extLst>
              <a:ext uri="{FF2B5EF4-FFF2-40B4-BE49-F238E27FC236}">
                <a16:creationId xmlns:a16="http://schemas.microsoft.com/office/drawing/2014/main" id="{AF332C0A-C646-45BB-929F-D878536F5D5E}"/>
              </a:ext>
            </a:extLst>
          </p:cNvPr>
          <p:cNvPicPr>
            <a:picLocks noChangeAspect="1"/>
          </p:cNvPicPr>
          <p:nvPr/>
        </p:nvPicPr>
        <p:blipFill>
          <a:blip r:embed="rId7"/>
          <a:stretch>
            <a:fillRect/>
          </a:stretch>
        </p:blipFill>
        <p:spPr>
          <a:xfrm>
            <a:off x="8365870" y="2733020"/>
            <a:ext cx="1047896" cy="1057423"/>
          </a:xfrm>
          <a:prstGeom prst="ellipse">
            <a:avLst/>
          </a:prstGeom>
          <a:ln>
            <a:noFill/>
          </a:ln>
          <a:effectLst>
            <a:softEdge rad="112500"/>
          </a:effectLst>
        </p:spPr>
      </p:pic>
    </p:spTree>
    <p:extLst>
      <p:ext uri="{BB962C8B-B14F-4D97-AF65-F5344CB8AC3E}">
        <p14:creationId xmlns:p14="http://schemas.microsoft.com/office/powerpoint/2010/main" val="58390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Logging</a:t>
            </a:r>
            <a:endParaRPr lang="fr-FR" dirty="0"/>
          </a:p>
        </p:txBody>
      </p:sp>
      <p:sp>
        <p:nvSpPr>
          <p:cNvPr id="3" name="Content Placeholder 2"/>
          <p:cNvSpPr>
            <a:spLocks noGrp="1"/>
          </p:cNvSpPr>
          <p:nvPr>
            <p:ph idx="1"/>
          </p:nvPr>
        </p:nvSpPr>
        <p:spPr/>
        <p:txBody>
          <a:bodyPr>
            <a:normAutofit/>
          </a:bodyPr>
          <a:lstStyle/>
          <a:p>
            <a:pPr marL="0" indent="0">
              <a:buNone/>
            </a:pPr>
            <a:r>
              <a:rPr lang="fr-FR" b="1" dirty="0" err="1"/>
              <a:t>Same</a:t>
            </a:r>
            <a:r>
              <a:rPr lang="fr-FR" b="1" dirty="0"/>
              <a:t> </a:t>
            </a:r>
            <a:r>
              <a:rPr lang="fr-FR" b="1" dirty="0" err="1"/>
              <a:t>principles</a:t>
            </a:r>
            <a:r>
              <a:rPr lang="fr-FR" b="1" dirty="0"/>
              <a:t> for Python</a:t>
            </a:r>
          </a:p>
        </p:txBody>
      </p:sp>
      <p:sp>
        <p:nvSpPr>
          <p:cNvPr id="4" name="Slide Number Placeholder 3"/>
          <p:cNvSpPr>
            <a:spLocks noGrp="1"/>
          </p:cNvSpPr>
          <p:nvPr>
            <p:ph type="sldNum" sz="quarter" idx="12"/>
          </p:nvPr>
        </p:nvSpPr>
        <p:spPr/>
        <p:txBody>
          <a:bodyPr/>
          <a:lstStyle/>
          <a:p>
            <a:fld id="{8D306E86-47BA-43A0-BC71-D402440BD280}" type="slidenum">
              <a:rPr lang="fr-FR" smtClean="0"/>
              <a:t>22</a:t>
            </a:fld>
            <a:endParaRPr lang="fr-FR"/>
          </a:p>
        </p:txBody>
      </p:sp>
      <p:pic>
        <p:nvPicPr>
          <p:cNvPr id="6" name="Picture 5"/>
          <p:cNvPicPr>
            <a:picLocks noChangeAspect="1"/>
          </p:cNvPicPr>
          <p:nvPr/>
        </p:nvPicPr>
        <p:blipFill>
          <a:blip r:embed="rId2"/>
          <a:stretch>
            <a:fillRect/>
          </a:stretch>
        </p:blipFill>
        <p:spPr>
          <a:xfrm>
            <a:off x="8248073" y="2807520"/>
            <a:ext cx="3468254" cy="3196232"/>
          </a:xfrm>
          <a:prstGeom prst="rect">
            <a:avLst/>
          </a:prstGeom>
        </p:spPr>
      </p:pic>
      <p:pic>
        <p:nvPicPr>
          <p:cNvPr id="7" name="Picture 6"/>
          <p:cNvPicPr>
            <a:picLocks noChangeAspect="1"/>
          </p:cNvPicPr>
          <p:nvPr/>
        </p:nvPicPr>
        <p:blipFill>
          <a:blip r:embed="rId3"/>
          <a:stretch>
            <a:fillRect/>
          </a:stretch>
        </p:blipFill>
        <p:spPr>
          <a:xfrm>
            <a:off x="741558" y="3453003"/>
            <a:ext cx="7068536" cy="1905266"/>
          </a:xfrm>
          <a:prstGeom prst="rect">
            <a:avLst/>
          </a:prstGeom>
        </p:spPr>
      </p:pic>
      <p:sp>
        <p:nvSpPr>
          <p:cNvPr id="8" name="Rectangle 7"/>
          <p:cNvSpPr/>
          <p:nvPr/>
        </p:nvSpPr>
        <p:spPr>
          <a:xfrm>
            <a:off x="63626" y="6566430"/>
            <a:ext cx="2661306" cy="246221"/>
          </a:xfrm>
          <a:prstGeom prst="rect">
            <a:avLst/>
          </a:prstGeom>
        </p:spPr>
        <p:txBody>
          <a:bodyPr wrap="none">
            <a:spAutoFit/>
          </a:bodyPr>
          <a:lstStyle/>
          <a:p>
            <a:r>
              <a:rPr lang="fr-FR" sz="1000" dirty="0">
                <a:hlinkClick r:id="rId4"/>
              </a:rPr>
              <a:t>https://docs.python.org/3/library/logging.html</a:t>
            </a:r>
            <a:r>
              <a:rPr lang="fr-FR" sz="1000" dirty="0"/>
              <a:t> </a:t>
            </a:r>
          </a:p>
        </p:txBody>
      </p:sp>
    </p:spTree>
    <p:extLst>
      <p:ext uri="{BB962C8B-B14F-4D97-AF65-F5344CB8AC3E}">
        <p14:creationId xmlns:p14="http://schemas.microsoft.com/office/powerpoint/2010/main" val="42856599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Logging</a:t>
            </a:r>
            <a:endParaRPr lang="fr-FR" dirty="0"/>
          </a:p>
        </p:txBody>
      </p:sp>
      <p:sp>
        <p:nvSpPr>
          <p:cNvPr id="3" name="Content Placeholder 2"/>
          <p:cNvSpPr>
            <a:spLocks noGrp="1"/>
          </p:cNvSpPr>
          <p:nvPr>
            <p:ph idx="1"/>
          </p:nvPr>
        </p:nvSpPr>
        <p:spPr/>
        <p:txBody>
          <a:bodyPr>
            <a:normAutofit/>
          </a:bodyPr>
          <a:lstStyle/>
          <a:p>
            <a:pPr marL="0" indent="0">
              <a:buNone/>
            </a:pPr>
            <a:r>
              <a:rPr lang="fr-FR" b="1" dirty="0" err="1"/>
              <a:t>Same</a:t>
            </a:r>
            <a:r>
              <a:rPr lang="fr-FR" b="1" dirty="0"/>
              <a:t> </a:t>
            </a:r>
            <a:r>
              <a:rPr lang="fr-FR" b="1" dirty="0" err="1"/>
              <a:t>principles</a:t>
            </a:r>
            <a:r>
              <a:rPr lang="fr-FR" b="1" dirty="0"/>
              <a:t> for JavaScript</a:t>
            </a:r>
          </a:p>
        </p:txBody>
      </p:sp>
      <p:sp>
        <p:nvSpPr>
          <p:cNvPr id="4" name="Slide Number Placeholder 3"/>
          <p:cNvSpPr>
            <a:spLocks noGrp="1"/>
          </p:cNvSpPr>
          <p:nvPr>
            <p:ph type="sldNum" sz="quarter" idx="12"/>
          </p:nvPr>
        </p:nvSpPr>
        <p:spPr/>
        <p:txBody>
          <a:bodyPr/>
          <a:lstStyle/>
          <a:p>
            <a:fld id="{8D306E86-47BA-43A0-BC71-D402440BD280}" type="slidenum">
              <a:rPr lang="fr-FR" smtClean="0"/>
              <a:t>23</a:t>
            </a:fld>
            <a:endParaRPr lang="fr-FR"/>
          </a:p>
        </p:txBody>
      </p:sp>
      <p:sp>
        <p:nvSpPr>
          <p:cNvPr id="5" name="Rectangle 4"/>
          <p:cNvSpPr/>
          <p:nvPr/>
        </p:nvSpPr>
        <p:spPr>
          <a:xfrm>
            <a:off x="6840747" y="5813921"/>
            <a:ext cx="3292889" cy="246221"/>
          </a:xfrm>
          <a:prstGeom prst="rect">
            <a:avLst/>
          </a:prstGeom>
        </p:spPr>
        <p:txBody>
          <a:bodyPr wrap="none">
            <a:spAutoFit/>
          </a:bodyPr>
          <a:lstStyle/>
          <a:p>
            <a:r>
              <a:rPr lang="fr-FR" sz="1000" dirty="0">
                <a:hlinkClick r:id="rId2"/>
              </a:rPr>
              <a:t>https://developer.chrome.com/docs/devtools/console/log/</a:t>
            </a:r>
            <a:r>
              <a:rPr lang="fr-FR" sz="1000" dirty="0"/>
              <a:t> </a:t>
            </a:r>
          </a:p>
        </p:txBody>
      </p:sp>
      <p:pic>
        <p:nvPicPr>
          <p:cNvPr id="10" name="Picture 9"/>
          <p:cNvPicPr>
            <a:picLocks noChangeAspect="1"/>
          </p:cNvPicPr>
          <p:nvPr/>
        </p:nvPicPr>
        <p:blipFill>
          <a:blip r:embed="rId3"/>
          <a:stretch>
            <a:fillRect/>
          </a:stretch>
        </p:blipFill>
        <p:spPr>
          <a:xfrm>
            <a:off x="651030" y="2290169"/>
            <a:ext cx="5058481" cy="4248743"/>
          </a:xfrm>
          <a:prstGeom prst="rect">
            <a:avLst/>
          </a:prstGeom>
          <a:ln>
            <a:solidFill>
              <a:schemeClr val="tx1"/>
            </a:solidFill>
          </a:ln>
        </p:spPr>
      </p:pic>
      <p:sp>
        <p:nvSpPr>
          <p:cNvPr id="11" name="Rectangle 10"/>
          <p:cNvSpPr/>
          <p:nvPr/>
        </p:nvSpPr>
        <p:spPr>
          <a:xfrm>
            <a:off x="530634" y="6581671"/>
            <a:ext cx="2098651" cy="246221"/>
          </a:xfrm>
          <a:prstGeom prst="rect">
            <a:avLst/>
          </a:prstGeom>
        </p:spPr>
        <p:txBody>
          <a:bodyPr wrap="none">
            <a:spAutoFit/>
          </a:bodyPr>
          <a:lstStyle/>
          <a:p>
            <a:r>
              <a:rPr lang="fr-FR" sz="1000" dirty="0">
                <a:hlinkClick r:id="rId4"/>
              </a:rPr>
              <a:t>https://nodejs.org/api/console.html</a:t>
            </a:r>
            <a:r>
              <a:rPr lang="fr-FR" sz="1000" dirty="0"/>
              <a:t> </a:t>
            </a:r>
          </a:p>
        </p:txBody>
      </p:sp>
      <p:pic>
        <p:nvPicPr>
          <p:cNvPr id="12" name="Picture 11"/>
          <p:cNvPicPr>
            <a:picLocks noChangeAspect="1"/>
          </p:cNvPicPr>
          <p:nvPr/>
        </p:nvPicPr>
        <p:blipFill>
          <a:blip r:embed="rId5"/>
          <a:stretch>
            <a:fillRect/>
          </a:stretch>
        </p:blipFill>
        <p:spPr>
          <a:xfrm>
            <a:off x="6840747" y="3606169"/>
            <a:ext cx="4337351" cy="2207751"/>
          </a:xfrm>
          <a:prstGeom prst="rect">
            <a:avLst/>
          </a:prstGeom>
          <a:ln>
            <a:solidFill>
              <a:schemeClr val="tx1"/>
            </a:solidFill>
          </a:ln>
        </p:spPr>
      </p:pic>
    </p:spTree>
    <p:extLst>
      <p:ext uri="{BB962C8B-B14F-4D97-AF65-F5344CB8AC3E}">
        <p14:creationId xmlns:p14="http://schemas.microsoft.com/office/powerpoint/2010/main" val="289443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read for MCQ test</a:t>
            </a:r>
            <a:endParaRPr lang="fr-FR" dirty="0"/>
          </a:p>
        </p:txBody>
      </p:sp>
      <p:sp>
        <p:nvSpPr>
          <p:cNvPr id="3" name="Content Placeholder 2"/>
          <p:cNvSpPr>
            <a:spLocks noGrp="1"/>
          </p:cNvSpPr>
          <p:nvPr>
            <p:ph idx="1"/>
          </p:nvPr>
        </p:nvSpPr>
        <p:spPr>
          <a:xfrm>
            <a:off x="838200" y="1825625"/>
            <a:ext cx="10515600" cy="4606475"/>
          </a:xfrm>
        </p:spPr>
        <p:txBody>
          <a:bodyPr>
            <a:normAutofit/>
          </a:bodyPr>
          <a:lstStyle/>
          <a:p>
            <a:r>
              <a:rPr lang="en-US" dirty="0">
                <a:highlight>
                  <a:srgbClr val="FFFF00"/>
                </a:highlight>
              </a:rPr>
              <a:t>Python Basic Logging Tutorial</a:t>
            </a:r>
            <a:br>
              <a:rPr lang="en-US" dirty="0">
                <a:highlight>
                  <a:srgbClr val="FFFF00"/>
                </a:highlight>
              </a:rPr>
            </a:br>
            <a:r>
              <a:rPr lang="en-US" dirty="0">
                <a:hlinkClick r:id="rId2"/>
              </a:rPr>
              <a:t>https://docs.python.org/3/howto/logging.html#basic-logging-tutorial</a:t>
            </a:r>
            <a:endParaRPr lang="en-US" dirty="0"/>
          </a:p>
        </p:txBody>
      </p:sp>
      <p:sp>
        <p:nvSpPr>
          <p:cNvPr id="4" name="Slide Number Placeholder 3"/>
          <p:cNvSpPr>
            <a:spLocks noGrp="1"/>
          </p:cNvSpPr>
          <p:nvPr>
            <p:ph type="sldNum" sz="quarter" idx="12"/>
          </p:nvPr>
        </p:nvSpPr>
        <p:spPr/>
        <p:txBody>
          <a:bodyPr/>
          <a:lstStyle/>
          <a:p>
            <a:fld id="{8D306E86-47BA-43A0-BC71-D402440BD280}" type="slidenum">
              <a:rPr lang="fr-FR" smtClean="0"/>
              <a:t>24</a:t>
            </a:fld>
            <a:endParaRPr lang="fr-FR"/>
          </a:p>
        </p:txBody>
      </p:sp>
    </p:spTree>
    <p:extLst>
      <p:ext uri="{BB962C8B-B14F-4D97-AF65-F5344CB8AC3E}">
        <p14:creationId xmlns:p14="http://schemas.microsoft.com/office/powerpoint/2010/main" val="404083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a:p>
            <a:r>
              <a:rPr lang="en-US" dirty="0"/>
              <a:t>Part 4: Writing and running tests</a:t>
            </a:r>
          </a:p>
        </p:txBody>
      </p:sp>
      <p:sp>
        <p:nvSpPr>
          <p:cNvPr id="6" name="TextBox 4">
            <a:extLst>
              <a:ext uri="{FF2B5EF4-FFF2-40B4-BE49-F238E27FC236}">
                <a16:creationId xmlns:a16="http://schemas.microsoft.com/office/drawing/2014/main" id="{5D790B92-788A-49EF-96A4-70837C5FCF09}"/>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3363501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Different types of test</a:t>
            </a:r>
          </a:p>
        </p:txBody>
      </p:sp>
      <p:sp>
        <p:nvSpPr>
          <p:cNvPr id="4" name="Slide Number Placeholder 3"/>
          <p:cNvSpPr>
            <a:spLocks noGrp="1"/>
          </p:cNvSpPr>
          <p:nvPr>
            <p:ph type="sldNum" sz="quarter" idx="12"/>
          </p:nvPr>
        </p:nvSpPr>
        <p:spPr/>
        <p:txBody>
          <a:bodyPr/>
          <a:lstStyle/>
          <a:p>
            <a:fld id="{8D306E86-47BA-43A0-BC71-D402440BD280}" type="slidenum">
              <a:rPr lang="fr-FR" smtClean="0"/>
              <a:t>26</a:t>
            </a:fld>
            <a:endParaRPr lang="fr-FR"/>
          </a:p>
        </p:txBody>
      </p:sp>
      <p:pic>
        <p:nvPicPr>
          <p:cNvPr id="1026" name="Picture 2" descr="Testing">
            <a:extLst>
              <a:ext uri="{FF2B5EF4-FFF2-40B4-BE49-F238E27FC236}">
                <a16:creationId xmlns:a16="http://schemas.microsoft.com/office/drawing/2014/main" id="{6570E5E0-B608-4B4D-9EE4-72C9C2001B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3900" y="0"/>
            <a:ext cx="7186613"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4F16607-C268-4D51-B3FA-F3F64A741DE7}"/>
              </a:ext>
            </a:extLst>
          </p:cNvPr>
          <p:cNvSpPr/>
          <p:nvPr/>
        </p:nvSpPr>
        <p:spPr>
          <a:xfrm>
            <a:off x="203200" y="6538912"/>
            <a:ext cx="6096000" cy="246221"/>
          </a:xfrm>
          <a:prstGeom prst="rect">
            <a:avLst/>
          </a:prstGeom>
        </p:spPr>
        <p:txBody>
          <a:bodyPr>
            <a:spAutoFit/>
          </a:bodyPr>
          <a:lstStyle/>
          <a:p>
            <a:r>
              <a:rPr lang="en-US" sz="1000" dirty="0">
                <a:hlinkClick r:id="rId3"/>
              </a:rPr>
              <a:t>https://survivejs.com/books/maintenance/code-quality/testing/</a:t>
            </a:r>
            <a:r>
              <a:rPr lang="en-US" sz="1000" dirty="0"/>
              <a:t> </a:t>
            </a:r>
          </a:p>
        </p:txBody>
      </p:sp>
    </p:spTree>
    <p:extLst>
      <p:ext uri="{BB962C8B-B14F-4D97-AF65-F5344CB8AC3E}">
        <p14:creationId xmlns:p14="http://schemas.microsoft.com/office/powerpoint/2010/main" val="38829195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Unit tests - 			for Java </a:t>
            </a:r>
          </a:p>
        </p:txBody>
      </p:sp>
      <p:sp>
        <p:nvSpPr>
          <p:cNvPr id="3" name="Content Placeholder 2"/>
          <p:cNvSpPr>
            <a:spLocks noGrp="1"/>
          </p:cNvSpPr>
          <p:nvPr>
            <p:ph idx="1"/>
          </p:nvPr>
        </p:nvSpPr>
        <p:spPr/>
        <p:txBody>
          <a:bodyPr/>
          <a:lstStyle/>
          <a:p>
            <a:r>
              <a:rPr lang="en-US"/>
              <a:t>open source framework for the development and execution of automatable unit tests</a:t>
            </a:r>
            <a:endParaRPr lang="en-US" dirty="0" err="1"/>
          </a:p>
        </p:txBody>
      </p:sp>
      <p:sp>
        <p:nvSpPr>
          <p:cNvPr id="4" name="Slide Number Placeholder 3"/>
          <p:cNvSpPr>
            <a:spLocks noGrp="1"/>
          </p:cNvSpPr>
          <p:nvPr>
            <p:ph type="sldNum" sz="quarter" idx="12"/>
          </p:nvPr>
        </p:nvSpPr>
        <p:spPr/>
        <p:txBody>
          <a:bodyPr/>
          <a:lstStyle/>
          <a:p>
            <a:fld id="{8D306E86-47BA-43A0-BC71-D402440BD280}" type="slidenum">
              <a:rPr lang="fr-FR" smtClean="0"/>
              <a:t>27</a:t>
            </a:fld>
            <a:endParaRPr lang="fr-FR"/>
          </a:p>
        </p:txBody>
      </p:sp>
      <p:pic>
        <p:nvPicPr>
          <p:cNvPr id="12290"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575" y="735589"/>
            <a:ext cx="1416050" cy="59131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750" y="6538912"/>
            <a:ext cx="2874505" cy="246221"/>
          </a:xfrm>
          <a:prstGeom prst="rect">
            <a:avLst/>
          </a:prstGeom>
        </p:spPr>
        <p:txBody>
          <a:bodyPr wrap="none">
            <a:spAutoFit/>
          </a:bodyPr>
          <a:lstStyle/>
          <a:p>
            <a:r>
              <a:rPr lang="fr-FR" sz="1000" dirty="0">
                <a:hlinkClick r:id="rId3"/>
              </a:rPr>
              <a:t>http://www.jmdoudoux.fr/java/dej/chap-junit.htm</a:t>
            </a:r>
            <a:r>
              <a:rPr lang="fr-FR" sz="1000" dirty="0"/>
              <a:t> </a:t>
            </a:r>
          </a:p>
        </p:txBody>
      </p:sp>
      <p:pic>
        <p:nvPicPr>
          <p:cNvPr id="12296" name="Picture 8" descr="Embracing JUnit 5 with Eclipse | The Eclipse Found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861" y="2856797"/>
            <a:ext cx="6917514" cy="33995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719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open source framework for the development and execution of automatable unit tests</a:t>
            </a:r>
          </a:p>
        </p:txBody>
      </p:sp>
      <p:sp>
        <p:nvSpPr>
          <p:cNvPr id="4" name="Slide Number Placeholder 3"/>
          <p:cNvSpPr>
            <a:spLocks noGrp="1"/>
          </p:cNvSpPr>
          <p:nvPr>
            <p:ph type="sldNum" sz="quarter" idx="12"/>
          </p:nvPr>
        </p:nvSpPr>
        <p:spPr/>
        <p:txBody>
          <a:bodyPr/>
          <a:lstStyle/>
          <a:p>
            <a:fld id="{8D306E86-47BA-43A0-BC71-D402440BD280}" type="slidenum">
              <a:rPr lang="fr-FR" smtClean="0"/>
              <a:t>28</a:t>
            </a:fld>
            <a:endParaRPr lang="fr-FR"/>
          </a:p>
        </p:txBody>
      </p:sp>
      <p:sp>
        <p:nvSpPr>
          <p:cNvPr id="5" name="Rectangle 4"/>
          <p:cNvSpPr/>
          <p:nvPr/>
        </p:nvSpPr>
        <p:spPr>
          <a:xfrm>
            <a:off x="31750" y="6538912"/>
            <a:ext cx="2874505" cy="246221"/>
          </a:xfrm>
          <a:prstGeom prst="rect">
            <a:avLst/>
          </a:prstGeom>
        </p:spPr>
        <p:txBody>
          <a:bodyPr wrap="none">
            <a:spAutoFit/>
          </a:bodyPr>
          <a:lstStyle/>
          <a:p>
            <a:r>
              <a:rPr lang="fr-FR" sz="1000" dirty="0">
                <a:hlinkClick r:id="rId2"/>
              </a:rPr>
              <a:t>http://www.jmdoudoux.fr/java/dej/chap-junit.htm</a:t>
            </a:r>
            <a:r>
              <a:rPr lang="fr-FR" sz="1000" dirty="0"/>
              <a:t> </a:t>
            </a:r>
          </a:p>
        </p:txBody>
      </p:sp>
      <p:pic>
        <p:nvPicPr>
          <p:cNvPr id="6" name="Picture 5"/>
          <p:cNvPicPr>
            <a:picLocks noChangeAspect="1"/>
          </p:cNvPicPr>
          <p:nvPr/>
        </p:nvPicPr>
        <p:blipFill>
          <a:blip r:embed="rId3"/>
          <a:stretch>
            <a:fillRect/>
          </a:stretch>
        </p:blipFill>
        <p:spPr>
          <a:xfrm>
            <a:off x="400050" y="3043635"/>
            <a:ext cx="4802083" cy="3312715"/>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6096000" y="3633043"/>
            <a:ext cx="5391902" cy="2133898"/>
          </a:xfrm>
          <a:prstGeom prst="rect">
            <a:avLst/>
          </a:prstGeom>
          <a:ln>
            <a:solidFill>
              <a:schemeClr val="tx1"/>
            </a:solidFill>
          </a:ln>
        </p:spPr>
      </p:pic>
      <p:sp>
        <p:nvSpPr>
          <p:cNvPr id="8" name="Right Arrow 7"/>
          <p:cNvSpPr/>
          <p:nvPr/>
        </p:nvSpPr>
        <p:spPr>
          <a:xfrm>
            <a:off x="5543550" y="4448175"/>
            <a:ext cx="323850" cy="5524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12" name="Title 1">
            <a:extLst>
              <a:ext uri="{FF2B5EF4-FFF2-40B4-BE49-F238E27FC236}">
                <a16:creationId xmlns:a16="http://schemas.microsoft.com/office/drawing/2014/main" id="{D5947568-D804-449E-B1FD-028DBD4570FE}"/>
              </a:ext>
            </a:extLst>
          </p:cNvPr>
          <p:cNvSpPr>
            <a:spLocks noGrp="1"/>
          </p:cNvSpPr>
          <p:nvPr>
            <p:ph type="title"/>
          </p:nvPr>
        </p:nvSpPr>
        <p:spPr>
          <a:xfrm>
            <a:off x="838200" y="365125"/>
            <a:ext cx="10515600" cy="1325563"/>
          </a:xfrm>
        </p:spPr>
        <p:txBody>
          <a:bodyPr/>
          <a:lstStyle/>
          <a:p>
            <a:r>
              <a:rPr lang="fr-FR" dirty="0"/>
              <a:t>Unit tests - 			for Java </a:t>
            </a:r>
          </a:p>
        </p:txBody>
      </p:sp>
      <p:pic>
        <p:nvPicPr>
          <p:cNvPr id="13" name="Picture 2" descr=" ">
            <a:extLst>
              <a:ext uri="{FF2B5EF4-FFF2-40B4-BE49-F238E27FC236}">
                <a16:creationId xmlns:a16="http://schemas.microsoft.com/office/drawing/2014/main" id="{F04DA18B-1F76-4A7A-ACA5-F1D8D1808E5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575" y="735589"/>
            <a:ext cx="1416050" cy="59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9218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00F53-E647-4AC1-A3BC-15CCF90DA1CB}"/>
              </a:ext>
            </a:extLst>
          </p:cNvPr>
          <p:cNvSpPr>
            <a:spLocks noGrp="1"/>
          </p:cNvSpPr>
          <p:nvPr>
            <p:ph type="title"/>
          </p:nvPr>
        </p:nvSpPr>
        <p:spPr/>
        <p:txBody>
          <a:bodyPr/>
          <a:lstStyle/>
          <a:p>
            <a:r>
              <a:rPr lang="en-US" dirty="0"/>
              <a:t>Unit tests – Multiple frameworks for Python </a:t>
            </a:r>
          </a:p>
        </p:txBody>
      </p:sp>
      <p:sp>
        <p:nvSpPr>
          <p:cNvPr id="4" name="Espace réservé du numéro de diapositive 3">
            <a:extLst>
              <a:ext uri="{FF2B5EF4-FFF2-40B4-BE49-F238E27FC236}">
                <a16:creationId xmlns:a16="http://schemas.microsoft.com/office/drawing/2014/main" id="{58675624-FFA5-49CF-85DA-2F975BC50D67}"/>
              </a:ext>
            </a:extLst>
          </p:cNvPr>
          <p:cNvSpPr>
            <a:spLocks noGrp="1"/>
          </p:cNvSpPr>
          <p:nvPr>
            <p:ph type="sldNum" sz="quarter" idx="12"/>
          </p:nvPr>
        </p:nvSpPr>
        <p:spPr/>
        <p:txBody>
          <a:bodyPr/>
          <a:lstStyle/>
          <a:p>
            <a:fld id="{8D306E86-47BA-43A0-BC71-D402440BD280}" type="slidenum">
              <a:rPr lang="fr-FR" smtClean="0"/>
              <a:t>29</a:t>
            </a:fld>
            <a:endParaRPr lang="fr-FR"/>
          </a:p>
        </p:txBody>
      </p:sp>
      <p:sp>
        <p:nvSpPr>
          <p:cNvPr id="9" name="ZoneTexte 8">
            <a:extLst>
              <a:ext uri="{FF2B5EF4-FFF2-40B4-BE49-F238E27FC236}">
                <a16:creationId xmlns:a16="http://schemas.microsoft.com/office/drawing/2014/main" id="{CA82BCCE-9E61-4A67-AD4E-450EBFE080D5}"/>
              </a:ext>
            </a:extLst>
          </p:cNvPr>
          <p:cNvSpPr txBox="1"/>
          <p:nvPr/>
        </p:nvSpPr>
        <p:spPr>
          <a:xfrm>
            <a:off x="951345" y="1477044"/>
            <a:ext cx="9984510" cy="3416320"/>
          </a:xfrm>
          <a:prstGeom prst="rect">
            <a:avLst/>
          </a:prstGeom>
          <a:noFill/>
        </p:spPr>
        <p:txBody>
          <a:bodyPr wrap="square" rtlCol="0">
            <a:spAutoFit/>
          </a:bodyPr>
          <a:lstStyle/>
          <a:p>
            <a:pPr marL="285750" indent="-285750">
              <a:buFont typeface="Arial" panose="020B0604020202020204" pitchFamily="34" charset="0"/>
              <a:buChar char="•"/>
            </a:pPr>
            <a:r>
              <a:rPr lang="en-US"/>
              <a:t>Unit </a:t>
            </a:r>
            <a:r>
              <a:rPr lang="en-US" dirty="0"/>
              <a:t>Testing Tools</a:t>
            </a:r>
          </a:p>
          <a:p>
            <a:pPr marL="285750" indent="-285750">
              <a:buFont typeface="Arial" panose="020B0604020202020204" pitchFamily="34" charset="0"/>
              <a:buChar char="•"/>
            </a:pPr>
            <a:r>
              <a:rPr lang="en-US" dirty="0"/>
              <a:t>Mock Testing Tools</a:t>
            </a:r>
          </a:p>
          <a:p>
            <a:pPr marL="285750" indent="-285750">
              <a:buFont typeface="Arial" panose="020B0604020202020204" pitchFamily="34" charset="0"/>
              <a:buChar char="•"/>
            </a:pPr>
            <a:r>
              <a:rPr lang="en-US" dirty="0"/>
              <a:t>Fuzz Testing Tools</a:t>
            </a:r>
          </a:p>
          <a:p>
            <a:pPr marL="285750" indent="-285750">
              <a:buFont typeface="Arial" panose="020B0604020202020204" pitchFamily="34" charset="0"/>
              <a:buChar char="•"/>
            </a:pPr>
            <a:r>
              <a:rPr lang="en-US" dirty="0"/>
              <a:t>Web Testing Tools: Browser simulation, Browser automation</a:t>
            </a:r>
          </a:p>
          <a:p>
            <a:pPr marL="285750" indent="-285750">
              <a:buFont typeface="Arial" panose="020B0604020202020204" pitchFamily="34" charset="0"/>
              <a:buChar char="•"/>
            </a:pPr>
            <a:r>
              <a:rPr lang="en-US" dirty="0"/>
              <a:t>Acceptance/Business Logic Testing Tools</a:t>
            </a:r>
          </a:p>
          <a:p>
            <a:pPr marL="285750" indent="-285750">
              <a:buFont typeface="Arial" panose="020B0604020202020204" pitchFamily="34" charset="0"/>
              <a:buChar char="•"/>
            </a:pPr>
            <a:r>
              <a:rPr lang="en-US" dirty="0"/>
              <a:t>GUI Testing Tools</a:t>
            </a:r>
          </a:p>
          <a:p>
            <a:pPr marL="285750" indent="-285750">
              <a:buFont typeface="Arial" panose="020B0604020202020204" pitchFamily="34" charset="0"/>
              <a:buChar char="•"/>
            </a:pPr>
            <a:r>
              <a:rPr lang="en-US" dirty="0"/>
              <a:t>Source Code Checking Tools</a:t>
            </a:r>
          </a:p>
          <a:p>
            <a:pPr marL="285750" indent="-285750">
              <a:buFont typeface="Arial" panose="020B0604020202020204" pitchFamily="34" charset="0"/>
              <a:buChar char="•"/>
            </a:pPr>
            <a:r>
              <a:rPr lang="en-US" dirty="0"/>
              <a:t>Code Coverage Tools</a:t>
            </a:r>
          </a:p>
          <a:p>
            <a:pPr marL="285750" indent="-285750">
              <a:buFont typeface="Arial" panose="020B0604020202020204" pitchFamily="34" charset="0"/>
              <a:buChar char="•"/>
            </a:pPr>
            <a:r>
              <a:rPr lang="en-US" dirty="0"/>
              <a:t>Continuous Integration Tools</a:t>
            </a:r>
          </a:p>
          <a:p>
            <a:br>
              <a:rPr lang="en-US" dirty="0"/>
            </a:br>
            <a:endParaRPr lang="en-US" dirty="0"/>
          </a:p>
          <a:p>
            <a:endParaRPr lang="en-US" dirty="0"/>
          </a:p>
        </p:txBody>
      </p:sp>
      <p:sp>
        <p:nvSpPr>
          <p:cNvPr id="20" name="Rectangle 19">
            <a:extLst>
              <a:ext uri="{FF2B5EF4-FFF2-40B4-BE49-F238E27FC236}">
                <a16:creationId xmlns:a16="http://schemas.microsoft.com/office/drawing/2014/main" id="{C84AB144-9532-4811-AC02-36A4845A3192}"/>
              </a:ext>
            </a:extLst>
          </p:cNvPr>
          <p:cNvSpPr/>
          <p:nvPr/>
        </p:nvSpPr>
        <p:spPr>
          <a:xfrm>
            <a:off x="184029" y="6477664"/>
            <a:ext cx="7122543" cy="276999"/>
          </a:xfrm>
          <a:prstGeom prst="rect">
            <a:avLst/>
          </a:prstGeom>
        </p:spPr>
        <p:txBody>
          <a:bodyPr wrap="square">
            <a:spAutoFit/>
          </a:bodyPr>
          <a:lstStyle/>
          <a:p>
            <a:r>
              <a:rPr lang="en-US" sz="1200" dirty="0">
                <a:hlinkClick r:id="rId2"/>
              </a:rPr>
              <a:t>https://wiki.python.org/moin/PythonTestingToolsTaxonomy</a:t>
            </a:r>
            <a:r>
              <a:rPr lang="en-US" sz="1200" dirty="0"/>
              <a:t> </a:t>
            </a:r>
          </a:p>
        </p:txBody>
      </p:sp>
    </p:spTree>
    <p:extLst>
      <p:ext uri="{BB962C8B-B14F-4D97-AF65-F5344CB8AC3E}">
        <p14:creationId xmlns:p14="http://schemas.microsoft.com/office/powerpoint/2010/main" val="96197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a:p>
            <a:r>
              <a:rPr lang="en-US" dirty="0"/>
              <a:t>Part 1: Big Bang development</a:t>
            </a:r>
          </a:p>
        </p:txBody>
      </p:sp>
      <p:sp>
        <p:nvSpPr>
          <p:cNvPr id="6" name="TextBox 4">
            <a:extLst>
              <a:ext uri="{FF2B5EF4-FFF2-40B4-BE49-F238E27FC236}">
                <a16:creationId xmlns:a16="http://schemas.microsoft.com/office/drawing/2014/main" id="{CC630869-5623-4EB9-B7A9-676BAFBB6968}"/>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1150788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EFF1102E-6B9D-466E-AAFC-FCE60B392892}"/>
              </a:ext>
            </a:extLst>
          </p:cNvPr>
          <p:cNvPicPr>
            <a:picLocks noChangeAspect="1"/>
          </p:cNvPicPr>
          <p:nvPr/>
        </p:nvPicPr>
        <p:blipFill>
          <a:blip r:embed="rId2"/>
          <a:stretch>
            <a:fillRect/>
          </a:stretch>
        </p:blipFill>
        <p:spPr>
          <a:xfrm>
            <a:off x="276046" y="1785517"/>
            <a:ext cx="5535573" cy="5344220"/>
          </a:xfrm>
          <a:prstGeom prst="rect">
            <a:avLst/>
          </a:prstGeom>
        </p:spPr>
      </p:pic>
      <p:sp>
        <p:nvSpPr>
          <p:cNvPr id="2" name="Titre 1">
            <a:extLst>
              <a:ext uri="{FF2B5EF4-FFF2-40B4-BE49-F238E27FC236}">
                <a16:creationId xmlns:a16="http://schemas.microsoft.com/office/drawing/2014/main" id="{B6500F53-E647-4AC1-A3BC-15CCF90DA1CB}"/>
              </a:ext>
            </a:extLst>
          </p:cNvPr>
          <p:cNvSpPr>
            <a:spLocks noGrp="1"/>
          </p:cNvSpPr>
          <p:nvPr>
            <p:ph type="title"/>
          </p:nvPr>
        </p:nvSpPr>
        <p:spPr/>
        <p:txBody>
          <a:bodyPr/>
          <a:lstStyle/>
          <a:p>
            <a:r>
              <a:rPr lang="en-US" dirty="0"/>
              <a:t>Unit tests – Multiple frameworks for Python </a:t>
            </a:r>
          </a:p>
        </p:txBody>
      </p:sp>
      <p:sp>
        <p:nvSpPr>
          <p:cNvPr id="4" name="Espace réservé du numéro de diapositive 3">
            <a:extLst>
              <a:ext uri="{FF2B5EF4-FFF2-40B4-BE49-F238E27FC236}">
                <a16:creationId xmlns:a16="http://schemas.microsoft.com/office/drawing/2014/main" id="{58675624-FFA5-49CF-85DA-2F975BC50D67}"/>
              </a:ext>
            </a:extLst>
          </p:cNvPr>
          <p:cNvSpPr>
            <a:spLocks noGrp="1"/>
          </p:cNvSpPr>
          <p:nvPr>
            <p:ph type="sldNum" sz="quarter" idx="12"/>
          </p:nvPr>
        </p:nvSpPr>
        <p:spPr/>
        <p:txBody>
          <a:bodyPr/>
          <a:lstStyle/>
          <a:p>
            <a:fld id="{8D306E86-47BA-43A0-BC71-D402440BD280}" type="slidenum">
              <a:rPr lang="fr-FR" smtClean="0"/>
              <a:t>30</a:t>
            </a:fld>
            <a:endParaRPr lang="fr-FR"/>
          </a:p>
        </p:txBody>
      </p:sp>
      <p:sp>
        <p:nvSpPr>
          <p:cNvPr id="15" name="Rectangle 14">
            <a:extLst>
              <a:ext uri="{FF2B5EF4-FFF2-40B4-BE49-F238E27FC236}">
                <a16:creationId xmlns:a16="http://schemas.microsoft.com/office/drawing/2014/main" id="{D5E9D23C-F53B-47FA-83CC-0E01BB0A7CFB}"/>
              </a:ext>
            </a:extLst>
          </p:cNvPr>
          <p:cNvSpPr/>
          <p:nvPr/>
        </p:nvSpPr>
        <p:spPr>
          <a:xfrm>
            <a:off x="6562271" y="2228671"/>
            <a:ext cx="4549909" cy="1200329"/>
          </a:xfrm>
          <a:prstGeom prst="rect">
            <a:avLst/>
          </a:prstGeom>
        </p:spPr>
        <p:txBody>
          <a:bodyPr wrap="square">
            <a:spAutoFit/>
          </a:bodyPr>
          <a:lstStyle/>
          <a:p>
            <a:r>
              <a:rPr lang="en-US" dirty="0"/>
              <a:t>Standard </a:t>
            </a:r>
            <a:r>
              <a:rPr lang="en-US" b="1" dirty="0" err="1"/>
              <a:t>doctest</a:t>
            </a:r>
            <a:r>
              <a:rPr lang="en-US" dirty="0"/>
              <a:t> module searches for pieces of text that look like interactive Python sessions, and then executes those sessions to verify that they work exactly as shown. </a:t>
            </a:r>
          </a:p>
        </p:txBody>
      </p:sp>
      <p:pic>
        <p:nvPicPr>
          <p:cNvPr id="17" name="Image 16">
            <a:extLst>
              <a:ext uri="{FF2B5EF4-FFF2-40B4-BE49-F238E27FC236}">
                <a16:creationId xmlns:a16="http://schemas.microsoft.com/office/drawing/2014/main" id="{781677D6-74DE-43A2-865B-90803EF9A5BB}"/>
              </a:ext>
            </a:extLst>
          </p:cNvPr>
          <p:cNvPicPr>
            <a:picLocks noChangeAspect="1"/>
          </p:cNvPicPr>
          <p:nvPr/>
        </p:nvPicPr>
        <p:blipFill rotWithShape="1">
          <a:blip r:embed="rId3"/>
          <a:srcRect b="59499"/>
          <a:stretch/>
        </p:blipFill>
        <p:spPr>
          <a:xfrm>
            <a:off x="6562271" y="3680836"/>
            <a:ext cx="3715268" cy="690631"/>
          </a:xfrm>
          <a:prstGeom prst="rect">
            <a:avLst/>
          </a:prstGeom>
        </p:spPr>
      </p:pic>
      <p:sp>
        <p:nvSpPr>
          <p:cNvPr id="19" name="Rectangle 18">
            <a:extLst>
              <a:ext uri="{FF2B5EF4-FFF2-40B4-BE49-F238E27FC236}">
                <a16:creationId xmlns:a16="http://schemas.microsoft.com/office/drawing/2014/main" id="{DD2F6E5C-4725-46F4-9244-A206A0A8283D}"/>
              </a:ext>
            </a:extLst>
          </p:cNvPr>
          <p:cNvSpPr/>
          <p:nvPr/>
        </p:nvSpPr>
        <p:spPr>
          <a:xfrm>
            <a:off x="6562271" y="4443949"/>
            <a:ext cx="5048883" cy="369332"/>
          </a:xfrm>
          <a:prstGeom prst="rect">
            <a:avLst/>
          </a:prstGeom>
        </p:spPr>
        <p:txBody>
          <a:bodyPr wrap="none">
            <a:spAutoFit/>
          </a:bodyPr>
          <a:lstStyle/>
          <a:p>
            <a:r>
              <a:rPr lang="en-US" dirty="0"/>
              <a:t>you run example.py directly from the command line</a:t>
            </a:r>
          </a:p>
        </p:txBody>
      </p:sp>
      <p:pic>
        <p:nvPicPr>
          <p:cNvPr id="21" name="Image 20">
            <a:extLst>
              <a:ext uri="{FF2B5EF4-FFF2-40B4-BE49-F238E27FC236}">
                <a16:creationId xmlns:a16="http://schemas.microsoft.com/office/drawing/2014/main" id="{4F6BA894-A94F-437F-9DAB-F8A0D5847BAF}"/>
              </a:ext>
            </a:extLst>
          </p:cNvPr>
          <p:cNvPicPr>
            <a:picLocks noChangeAspect="1"/>
          </p:cNvPicPr>
          <p:nvPr/>
        </p:nvPicPr>
        <p:blipFill rotWithShape="1">
          <a:blip r:embed="rId3"/>
          <a:srcRect t="68494"/>
          <a:stretch/>
        </p:blipFill>
        <p:spPr>
          <a:xfrm>
            <a:off x="6562271" y="4884208"/>
            <a:ext cx="3715268" cy="537253"/>
          </a:xfrm>
          <a:prstGeom prst="rect">
            <a:avLst/>
          </a:prstGeom>
        </p:spPr>
      </p:pic>
      <p:sp>
        <p:nvSpPr>
          <p:cNvPr id="3" name="Rectangle 2">
            <a:extLst>
              <a:ext uri="{FF2B5EF4-FFF2-40B4-BE49-F238E27FC236}">
                <a16:creationId xmlns:a16="http://schemas.microsoft.com/office/drawing/2014/main" id="{9F940F41-FAEC-435D-BDBB-2D31654266EF}"/>
              </a:ext>
            </a:extLst>
          </p:cNvPr>
          <p:cNvSpPr/>
          <p:nvPr/>
        </p:nvSpPr>
        <p:spPr>
          <a:xfrm>
            <a:off x="5873243" y="6598364"/>
            <a:ext cx="2675732" cy="246221"/>
          </a:xfrm>
          <a:prstGeom prst="rect">
            <a:avLst/>
          </a:prstGeom>
        </p:spPr>
        <p:txBody>
          <a:bodyPr wrap="none">
            <a:spAutoFit/>
          </a:bodyPr>
          <a:lstStyle/>
          <a:p>
            <a:r>
              <a:rPr lang="en-US" sz="1000" dirty="0">
                <a:hlinkClick r:id="rId4"/>
              </a:rPr>
              <a:t>https://docs.python.org/3/library/</a:t>
            </a:r>
            <a:r>
              <a:rPr lang="en-US" sz="1000">
                <a:hlinkClick r:id="rId4"/>
              </a:rPr>
              <a:t>doctest.html</a:t>
            </a:r>
            <a:r>
              <a:rPr lang="en-US" sz="1000"/>
              <a:t> </a:t>
            </a:r>
            <a:endParaRPr lang="en-US" sz="1000" dirty="0"/>
          </a:p>
        </p:txBody>
      </p:sp>
    </p:spTree>
    <p:extLst>
      <p:ext uri="{BB962C8B-B14F-4D97-AF65-F5344CB8AC3E}">
        <p14:creationId xmlns:p14="http://schemas.microsoft.com/office/powerpoint/2010/main" val="9698996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00F53-E647-4AC1-A3BC-15CCF90DA1CB}"/>
              </a:ext>
            </a:extLst>
          </p:cNvPr>
          <p:cNvSpPr>
            <a:spLocks noGrp="1"/>
          </p:cNvSpPr>
          <p:nvPr>
            <p:ph type="title"/>
          </p:nvPr>
        </p:nvSpPr>
        <p:spPr/>
        <p:txBody>
          <a:bodyPr/>
          <a:lstStyle/>
          <a:p>
            <a:r>
              <a:rPr lang="en-US" dirty="0"/>
              <a:t>Unit tests – Multiple frameworks for Python </a:t>
            </a:r>
          </a:p>
        </p:txBody>
      </p:sp>
      <p:sp>
        <p:nvSpPr>
          <p:cNvPr id="4" name="Espace réservé du numéro de diapositive 3">
            <a:extLst>
              <a:ext uri="{FF2B5EF4-FFF2-40B4-BE49-F238E27FC236}">
                <a16:creationId xmlns:a16="http://schemas.microsoft.com/office/drawing/2014/main" id="{58675624-FFA5-49CF-85DA-2F975BC50D67}"/>
              </a:ext>
            </a:extLst>
          </p:cNvPr>
          <p:cNvSpPr>
            <a:spLocks noGrp="1"/>
          </p:cNvSpPr>
          <p:nvPr>
            <p:ph type="sldNum" sz="quarter" idx="12"/>
          </p:nvPr>
        </p:nvSpPr>
        <p:spPr/>
        <p:txBody>
          <a:bodyPr/>
          <a:lstStyle/>
          <a:p>
            <a:fld id="{8D306E86-47BA-43A0-BC71-D402440BD280}" type="slidenum">
              <a:rPr lang="fr-FR" smtClean="0"/>
              <a:t>31</a:t>
            </a:fld>
            <a:endParaRPr lang="fr-FR"/>
          </a:p>
        </p:txBody>
      </p:sp>
      <p:sp>
        <p:nvSpPr>
          <p:cNvPr id="3" name="Rectangle 2">
            <a:extLst>
              <a:ext uri="{FF2B5EF4-FFF2-40B4-BE49-F238E27FC236}">
                <a16:creationId xmlns:a16="http://schemas.microsoft.com/office/drawing/2014/main" id="{D9E7944F-13A3-4400-8F4D-654DBE588A47}"/>
              </a:ext>
            </a:extLst>
          </p:cNvPr>
          <p:cNvSpPr/>
          <p:nvPr/>
        </p:nvSpPr>
        <p:spPr>
          <a:xfrm>
            <a:off x="414068" y="2280174"/>
            <a:ext cx="6607834" cy="1200329"/>
          </a:xfrm>
          <a:prstGeom prst="rect">
            <a:avLst/>
          </a:prstGeom>
        </p:spPr>
        <p:txBody>
          <a:bodyPr wrap="square">
            <a:spAutoFit/>
          </a:bodyPr>
          <a:lstStyle/>
          <a:p>
            <a:r>
              <a:rPr lang="en-US" dirty="0"/>
              <a:t>Standard </a:t>
            </a:r>
            <a:r>
              <a:rPr lang="en-US" b="1" dirty="0" err="1"/>
              <a:t>unittest</a:t>
            </a:r>
            <a:r>
              <a:rPr lang="en-US" dirty="0"/>
              <a:t> module, </a:t>
            </a:r>
          </a:p>
          <a:p>
            <a:pPr marL="285750" indent="-285750">
              <a:buFont typeface="Arial" panose="020B0604020202020204" pitchFamily="34" charset="0"/>
              <a:buChar char="•"/>
            </a:pPr>
            <a:r>
              <a:rPr lang="en-US" dirty="0"/>
              <a:t>inspired by Junit, </a:t>
            </a:r>
          </a:p>
          <a:p>
            <a:pPr marL="285750" indent="-285750">
              <a:buFont typeface="Arial" panose="020B0604020202020204" pitchFamily="34" charset="0"/>
              <a:buChar char="•"/>
            </a:pPr>
            <a:r>
              <a:rPr lang="en-US" dirty="0"/>
              <a:t>similar flavor as major unit testing frameworks in other languages. </a:t>
            </a:r>
          </a:p>
          <a:p>
            <a:pPr marL="285750" indent="-285750">
              <a:buFont typeface="Arial" panose="020B0604020202020204" pitchFamily="34" charset="0"/>
              <a:buChar char="•"/>
            </a:pPr>
            <a:r>
              <a:rPr lang="en-US" dirty="0"/>
              <a:t>Concepts: </a:t>
            </a:r>
            <a:r>
              <a:rPr lang="en-US" i="1" dirty="0"/>
              <a:t>test fixture, test case,  test suite, test runner</a:t>
            </a:r>
          </a:p>
        </p:txBody>
      </p:sp>
      <p:pic>
        <p:nvPicPr>
          <p:cNvPr id="6" name="Image 5">
            <a:extLst>
              <a:ext uri="{FF2B5EF4-FFF2-40B4-BE49-F238E27FC236}">
                <a16:creationId xmlns:a16="http://schemas.microsoft.com/office/drawing/2014/main" id="{D122770D-6F78-4270-AD31-CA0451A4DEC9}"/>
              </a:ext>
            </a:extLst>
          </p:cNvPr>
          <p:cNvPicPr>
            <a:picLocks noChangeAspect="1"/>
          </p:cNvPicPr>
          <p:nvPr/>
        </p:nvPicPr>
        <p:blipFill>
          <a:blip r:embed="rId2"/>
          <a:stretch>
            <a:fillRect/>
          </a:stretch>
        </p:blipFill>
        <p:spPr>
          <a:xfrm>
            <a:off x="5782137" y="3357053"/>
            <a:ext cx="5090999" cy="3154985"/>
          </a:xfrm>
          <a:prstGeom prst="rect">
            <a:avLst/>
          </a:prstGeom>
        </p:spPr>
      </p:pic>
      <p:sp>
        <p:nvSpPr>
          <p:cNvPr id="7" name="Rectangle 6">
            <a:extLst>
              <a:ext uri="{FF2B5EF4-FFF2-40B4-BE49-F238E27FC236}">
                <a16:creationId xmlns:a16="http://schemas.microsoft.com/office/drawing/2014/main" id="{2A3501CE-7E11-4F94-9ACA-AE55858A05F4}"/>
              </a:ext>
            </a:extLst>
          </p:cNvPr>
          <p:cNvSpPr/>
          <p:nvPr/>
        </p:nvSpPr>
        <p:spPr>
          <a:xfrm>
            <a:off x="130683" y="6510720"/>
            <a:ext cx="2693366" cy="246221"/>
          </a:xfrm>
          <a:prstGeom prst="rect">
            <a:avLst/>
          </a:prstGeom>
        </p:spPr>
        <p:txBody>
          <a:bodyPr wrap="none">
            <a:spAutoFit/>
          </a:bodyPr>
          <a:lstStyle/>
          <a:p>
            <a:r>
              <a:rPr lang="en-US" sz="1000" dirty="0">
                <a:hlinkClick r:id="rId3"/>
              </a:rPr>
              <a:t>https://docs.python.org/3/library/</a:t>
            </a:r>
            <a:r>
              <a:rPr lang="en-US" sz="1000">
                <a:hlinkClick r:id="rId3"/>
              </a:rPr>
              <a:t>unittest.html</a:t>
            </a:r>
            <a:r>
              <a:rPr lang="en-US" sz="1000"/>
              <a:t> </a:t>
            </a:r>
            <a:endParaRPr lang="en-US" sz="1000" dirty="0"/>
          </a:p>
        </p:txBody>
      </p:sp>
    </p:spTree>
    <p:extLst>
      <p:ext uri="{BB962C8B-B14F-4D97-AF65-F5344CB8AC3E}">
        <p14:creationId xmlns:p14="http://schemas.microsoft.com/office/powerpoint/2010/main" val="250537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500F53-E647-4AC1-A3BC-15CCF90DA1CB}"/>
              </a:ext>
            </a:extLst>
          </p:cNvPr>
          <p:cNvSpPr>
            <a:spLocks noGrp="1"/>
          </p:cNvSpPr>
          <p:nvPr>
            <p:ph type="title"/>
          </p:nvPr>
        </p:nvSpPr>
        <p:spPr/>
        <p:txBody>
          <a:bodyPr/>
          <a:lstStyle/>
          <a:p>
            <a:r>
              <a:rPr lang="en-US" dirty="0"/>
              <a:t>Unit tests – Multiple frameworks for Python </a:t>
            </a:r>
          </a:p>
        </p:txBody>
      </p:sp>
      <p:sp>
        <p:nvSpPr>
          <p:cNvPr id="4" name="Espace réservé du numéro de diapositive 3">
            <a:extLst>
              <a:ext uri="{FF2B5EF4-FFF2-40B4-BE49-F238E27FC236}">
                <a16:creationId xmlns:a16="http://schemas.microsoft.com/office/drawing/2014/main" id="{58675624-FFA5-49CF-85DA-2F975BC50D67}"/>
              </a:ext>
            </a:extLst>
          </p:cNvPr>
          <p:cNvSpPr>
            <a:spLocks noGrp="1"/>
          </p:cNvSpPr>
          <p:nvPr>
            <p:ph type="sldNum" sz="quarter" idx="12"/>
          </p:nvPr>
        </p:nvSpPr>
        <p:spPr/>
        <p:txBody>
          <a:bodyPr/>
          <a:lstStyle/>
          <a:p>
            <a:fld id="{8D306E86-47BA-43A0-BC71-D402440BD280}" type="slidenum">
              <a:rPr lang="fr-FR" smtClean="0"/>
              <a:t>32</a:t>
            </a:fld>
            <a:endParaRPr lang="fr-FR"/>
          </a:p>
        </p:txBody>
      </p:sp>
      <p:sp>
        <p:nvSpPr>
          <p:cNvPr id="3" name="Rectangle 2">
            <a:extLst>
              <a:ext uri="{FF2B5EF4-FFF2-40B4-BE49-F238E27FC236}">
                <a16:creationId xmlns:a16="http://schemas.microsoft.com/office/drawing/2014/main" id="{D9E7944F-13A3-4400-8F4D-654DBE588A47}"/>
              </a:ext>
            </a:extLst>
          </p:cNvPr>
          <p:cNvSpPr/>
          <p:nvPr/>
        </p:nvSpPr>
        <p:spPr>
          <a:xfrm>
            <a:off x="414068" y="2280174"/>
            <a:ext cx="6220012" cy="2031325"/>
          </a:xfrm>
          <a:prstGeom prst="rect">
            <a:avLst/>
          </a:prstGeom>
        </p:spPr>
        <p:txBody>
          <a:bodyPr wrap="square">
            <a:spAutoFit/>
          </a:bodyPr>
          <a:lstStyle/>
          <a:p>
            <a:r>
              <a:rPr lang="en-US" b="1" dirty="0" err="1"/>
              <a:t>pytest</a:t>
            </a:r>
            <a:r>
              <a:rPr lang="en-US" dirty="0"/>
              <a:t> module, </a:t>
            </a:r>
          </a:p>
          <a:p>
            <a:r>
              <a:rPr lang="en-US" dirty="0"/>
              <a:t>One of the most widely used Python testing frameworks</a:t>
            </a:r>
          </a:p>
          <a:p>
            <a:pPr marL="285750" indent="-285750">
              <a:buFont typeface="Arial" panose="020B0604020202020204" pitchFamily="34" charset="0"/>
              <a:buChar char="•"/>
            </a:pPr>
            <a:r>
              <a:rPr lang="en-US" dirty="0"/>
              <a:t>Use </a:t>
            </a:r>
            <a:r>
              <a:rPr lang="en-US" sz="1600" dirty="0">
                <a:latin typeface="Consolas" panose="020B0609020204030204" pitchFamily="49" charset="0"/>
              </a:rPr>
              <a:t>assert </a:t>
            </a:r>
            <a:r>
              <a:rPr lang="en-US" dirty="0"/>
              <a:t>statements (simpler than </a:t>
            </a:r>
            <a:r>
              <a:rPr lang="en-US" dirty="0" err="1"/>
              <a:t>unittest</a:t>
            </a:r>
            <a:r>
              <a:rPr lang="en-US" dirty="0"/>
              <a:t>)</a:t>
            </a:r>
          </a:p>
          <a:p>
            <a:pPr marL="285750" indent="-285750">
              <a:buFont typeface="Arial" panose="020B0604020202020204" pitchFamily="34" charset="0"/>
              <a:buChar char="•"/>
            </a:pPr>
            <a:r>
              <a:rPr lang="en-US" dirty="0"/>
              <a:t>Auto-discovery of tests modules and functions</a:t>
            </a:r>
          </a:p>
          <a:p>
            <a:pPr marL="285750" indent="-285750">
              <a:buFont typeface="Arial" panose="020B0604020202020204" pitchFamily="34" charset="0"/>
              <a:buChar char="•"/>
            </a:pPr>
            <a:r>
              <a:rPr lang="en-US" dirty="0"/>
              <a:t>Modular fixtures for managing small or parametrized long-lived test resources</a:t>
            </a:r>
          </a:p>
          <a:p>
            <a:pPr marL="285750" indent="-285750">
              <a:buFont typeface="Arial" panose="020B0604020202020204" pitchFamily="34" charset="0"/>
              <a:buChar char="•"/>
            </a:pPr>
            <a:r>
              <a:rPr lang="en-US" dirty="0"/>
              <a:t>Can run </a:t>
            </a:r>
            <a:r>
              <a:rPr lang="en-US" b="1" dirty="0" err="1"/>
              <a:t>unittest</a:t>
            </a:r>
            <a:r>
              <a:rPr lang="en-US" dirty="0"/>
              <a:t> test suites out of the box</a:t>
            </a:r>
          </a:p>
        </p:txBody>
      </p:sp>
      <p:pic>
        <p:nvPicPr>
          <p:cNvPr id="5" name="Image 4">
            <a:extLst>
              <a:ext uri="{FF2B5EF4-FFF2-40B4-BE49-F238E27FC236}">
                <a16:creationId xmlns:a16="http://schemas.microsoft.com/office/drawing/2014/main" id="{CE03CA62-F194-4CEF-8411-51E57FACE332}"/>
              </a:ext>
            </a:extLst>
          </p:cNvPr>
          <p:cNvPicPr>
            <a:picLocks noChangeAspect="1"/>
          </p:cNvPicPr>
          <p:nvPr/>
        </p:nvPicPr>
        <p:blipFill>
          <a:blip r:embed="rId2"/>
          <a:stretch>
            <a:fillRect/>
          </a:stretch>
        </p:blipFill>
        <p:spPr>
          <a:xfrm>
            <a:off x="6634080" y="1846376"/>
            <a:ext cx="4510748" cy="4897786"/>
          </a:xfrm>
          <a:prstGeom prst="rect">
            <a:avLst/>
          </a:prstGeom>
        </p:spPr>
      </p:pic>
      <p:sp>
        <p:nvSpPr>
          <p:cNvPr id="7" name="Rectangle 6">
            <a:extLst>
              <a:ext uri="{FF2B5EF4-FFF2-40B4-BE49-F238E27FC236}">
                <a16:creationId xmlns:a16="http://schemas.microsoft.com/office/drawing/2014/main" id="{973E6ED8-A8BA-4520-8CB1-FCE6A659A081}"/>
              </a:ext>
            </a:extLst>
          </p:cNvPr>
          <p:cNvSpPr/>
          <p:nvPr/>
        </p:nvSpPr>
        <p:spPr>
          <a:xfrm>
            <a:off x="165439" y="6492875"/>
            <a:ext cx="3039615" cy="246221"/>
          </a:xfrm>
          <a:prstGeom prst="rect">
            <a:avLst/>
          </a:prstGeom>
        </p:spPr>
        <p:txBody>
          <a:bodyPr wrap="none">
            <a:spAutoFit/>
          </a:bodyPr>
          <a:lstStyle/>
          <a:p>
            <a:r>
              <a:rPr lang="en-US" sz="1000" dirty="0">
                <a:hlinkClick r:id="rId3"/>
              </a:rPr>
              <a:t>https://docs.pytest.org/en/stable/getting-started.html</a:t>
            </a:r>
            <a:r>
              <a:rPr lang="en-US" sz="1000" dirty="0"/>
              <a:t> </a:t>
            </a:r>
          </a:p>
        </p:txBody>
      </p:sp>
    </p:spTree>
    <p:extLst>
      <p:ext uri="{BB962C8B-B14F-4D97-AF65-F5344CB8AC3E}">
        <p14:creationId xmlns:p14="http://schemas.microsoft.com/office/powerpoint/2010/main" val="2881347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 read for MCQ test</a:t>
            </a:r>
            <a:endParaRPr lang="fr-FR" dirty="0"/>
          </a:p>
        </p:txBody>
      </p:sp>
      <p:sp>
        <p:nvSpPr>
          <p:cNvPr id="3" name="Content Placeholder 2"/>
          <p:cNvSpPr>
            <a:spLocks noGrp="1"/>
          </p:cNvSpPr>
          <p:nvPr>
            <p:ph idx="1"/>
          </p:nvPr>
        </p:nvSpPr>
        <p:spPr>
          <a:xfrm>
            <a:off x="838200" y="1825625"/>
            <a:ext cx="10515600" cy="4606475"/>
          </a:xfrm>
        </p:spPr>
        <p:txBody>
          <a:bodyPr>
            <a:normAutofit/>
          </a:bodyPr>
          <a:lstStyle/>
          <a:p>
            <a:r>
              <a:rPr lang="en-US" b="1" dirty="0" err="1">
                <a:highlight>
                  <a:srgbClr val="FFFF00"/>
                </a:highlight>
              </a:rPr>
              <a:t>doctest</a:t>
            </a:r>
            <a:r>
              <a:rPr lang="en-US" b="1" dirty="0">
                <a:highlight>
                  <a:srgbClr val="FFFF00"/>
                </a:highlight>
              </a:rPr>
              <a:t> </a:t>
            </a:r>
            <a:r>
              <a:rPr lang="en-US" dirty="0">
                <a:highlight>
                  <a:srgbClr val="FFFF00"/>
                </a:highlight>
              </a:rPr>
              <a:t>documentation (beginning only)</a:t>
            </a:r>
            <a:br>
              <a:rPr lang="en-US" dirty="0">
                <a:highlight>
                  <a:srgbClr val="FFFF00"/>
                </a:highlight>
              </a:rPr>
            </a:br>
            <a:r>
              <a:rPr lang="en-US" dirty="0">
                <a:highlight>
                  <a:srgbClr val="FFFF00"/>
                </a:highlight>
                <a:hlinkClick r:id="rId2"/>
              </a:rPr>
              <a:t>https://docs.python.org/3/library/doctest.html</a:t>
            </a:r>
            <a:r>
              <a:rPr lang="en-US" dirty="0">
                <a:highlight>
                  <a:srgbClr val="FFFF00"/>
                </a:highlight>
              </a:rPr>
              <a:t> </a:t>
            </a:r>
          </a:p>
          <a:p>
            <a:r>
              <a:rPr lang="en-US" b="1" dirty="0" err="1">
                <a:highlight>
                  <a:srgbClr val="FFFF00"/>
                </a:highlight>
              </a:rPr>
              <a:t>pytest</a:t>
            </a:r>
            <a:r>
              <a:rPr lang="en-US" dirty="0">
                <a:highlight>
                  <a:srgbClr val="FFFF00"/>
                </a:highlight>
              </a:rPr>
              <a:t> getting started guide</a:t>
            </a:r>
            <a:br>
              <a:rPr lang="en-US" dirty="0">
                <a:highlight>
                  <a:srgbClr val="FFFF00"/>
                </a:highlight>
              </a:rPr>
            </a:br>
            <a:r>
              <a:rPr lang="en-US" dirty="0">
                <a:highlight>
                  <a:srgbClr val="FFFF00"/>
                </a:highlight>
                <a:hlinkClick r:id="rId3"/>
              </a:rPr>
              <a:t>https://docs.pytest.org/en/stable/getting-started.html</a:t>
            </a:r>
            <a:r>
              <a:rPr lang="en-US" dirty="0">
                <a:highlight>
                  <a:srgbClr val="FFFF00"/>
                </a:highlight>
              </a:rPr>
              <a:t> </a:t>
            </a:r>
          </a:p>
        </p:txBody>
      </p:sp>
      <p:sp>
        <p:nvSpPr>
          <p:cNvPr id="4" name="Slide Number Placeholder 3"/>
          <p:cNvSpPr>
            <a:spLocks noGrp="1"/>
          </p:cNvSpPr>
          <p:nvPr>
            <p:ph type="sldNum" sz="quarter" idx="12"/>
          </p:nvPr>
        </p:nvSpPr>
        <p:spPr/>
        <p:txBody>
          <a:bodyPr/>
          <a:lstStyle/>
          <a:p>
            <a:fld id="{8D306E86-47BA-43A0-BC71-D402440BD280}" type="slidenum">
              <a:rPr lang="fr-FR" smtClean="0"/>
              <a:t>33</a:t>
            </a:fld>
            <a:endParaRPr lang="fr-FR"/>
          </a:p>
        </p:txBody>
      </p:sp>
    </p:spTree>
    <p:extLst>
      <p:ext uri="{BB962C8B-B14F-4D97-AF65-F5344CB8AC3E}">
        <p14:creationId xmlns:p14="http://schemas.microsoft.com/office/powerpoint/2010/main" val="105685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a:p>
            <a:r>
              <a:rPr lang="en-US" dirty="0"/>
              <a:t>Part 5: Profiling the execution of your software</a:t>
            </a:r>
          </a:p>
        </p:txBody>
      </p:sp>
      <p:sp>
        <p:nvSpPr>
          <p:cNvPr id="6" name="TextBox 4">
            <a:extLst>
              <a:ext uri="{FF2B5EF4-FFF2-40B4-BE49-F238E27FC236}">
                <a16:creationId xmlns:a16="http://schemas.microsoft.com/office/drawing/2014/main" id="{8B26E084-4154-4684-BDC0-492448DCBD90}"/>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2372636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Profiling the execution of your software: Why ?</a:t>
            </a:r>
          </a:p>
        </p:txBody>
      </p:sp>
      <p:sp>
        <p:nvSpPr>
          <p:cNvPr id="3" name="Content Placeholder 2"/>
          <p:cNvSpPr>
            <a:spLocks noGrp="1"/>
          </p:cNvSpPr>
          <p:nvPr>
            <p:ph idx="1"/>
          </p:nvPr>
        </p:nvSpPr>
        <p:spPr/>
        <p:txBody>
          <a:bodyPr/>
          <a:lstStyle/>
          <a:p>
            <a:r>
              <a:rPr lang="en-US" dirty="0"/>
              <a:t>detect memory leaks</a:t>
            </a:r>
          </a:p>
          <a:p>
            <a:r>
              <a:rPr lang="en-US" dirty="0"/>
              <a:t>detect application congestion points</a:t>
            </a:r>
          </a:p>
          <a:p>
            <a:r>
              <a:rPr lang="en-US" dirty="0"/>
              <a:t>identify possible improvements</a:t>
            </a:r>
          </a:p>
        </p:txBody>
      </p:sp>
      <p:sp>
        <p:nvSpPr>
          <p:cNvPr id="4" name="Slide Number Placeholder 3"/>
          <p:cNvSpPr>
            <a:spLocks noGrp="1"/>
          </p:cNvSpPr>
          <p:nvPr>
            <p:ph type="sldNum" sz="quarter" idx="12"/>
          </p:nvPr>
        </p:nvSpPr>
        <p:spPr/>
        <p:txBody>
          <a:bodyPr/>
          <a:lstStyle/>
          <a:p>
            <a:fld id="{8D306E86-47BA-43A0-BC71-D402440BD280}" type="slidenum">
              <a:rPr lang="fr-FR" smtClean="0"/>
              <a:t>35</a:t>
            </a:fld>
            <a:endParaRPr lang="fr-FR"/>
          </a:p>
        </p:txBody>
      </p:sp>
    </p:spTree>
    <p:extLst>
      <p:ext uri="{BB962C8B-B14F-4D97-AF65-F5344CB8AC3E}">
        <p14:creationId xmlns:p14="http://schemas.microsoft.com/office/powerpoint/2010/main" val="2609855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Java</a:t>
            </a:r>
          </a:p>
        </p:txBody>
      </p:sp>
      <p:sp>
        <p:nvSpPr>
          <p:cNvPr id="3" name="Content Placeholder 2"/>
          <p:cNvSpPr>
            <a:spLocks noGrp="1"/>
          </p:cNvSpPr>
          <p:nvPr>
            <p:ph idx="1"/>
          </p:nvPr>
        </p:nvSpPr>
        <p:spPr/>
        <p:txBody>
          <a:bodyPr/>
          <a:lstStyle/>
          <a:p>
            <a:r>
              <a:rPr lang="en-US" dirty="0"/>
              <a:t>threads, function calls</a:t>
            </a:r>
          </a:p>
          <a:p>
            <a:r>
              <a:rPr lang="en-US" dirty="0"/>
              <a:t>number of objects, garbage collector</a:t>
            </a:r>
          </a:p>
          <a:p>
            <a:r>
              <a:rPr lang="en-US" dirty="0"/>
              <a:t>connections to databases</a:t>
            </a:r>
          </a:p>
        </p:txBody>
      </p:sp>
      <p:sp>
        <p:nvSpPr>
          <p:cNvPr id="4" name="Slide Number Placeholder 3"/>
          <p:cNvSpPr>
            <a:spLocks noGrp="1"/>
          </p:cNvSpPr>
          <p:nvPr>
            <p:ph type="sldNum" sz="quarter" idx="12"/>
          </p:nvPr>
        </p:nvSpPr>
        <p:spPr/>
        <p:txBody>
          <a:bodyPr/>
          <a:lstStyle/>
          <a:p>
            <a:fld id="{8D306E86-47BA-43A0-BC71-D402440BD280}" type="slidenum">
              <a:rPr lang="fr-FR" smtClean="0"/>
              <a:t>36</a:t>
            </a:fld>
            <a:endParaRPr lang="fr-FR"/>
          </a:p>
        </p:txBody>
      </p:sp>
      <p:pic>
        <p:nvPicPr>
          <p:cNvPr id="14340" name="Picture 4" descr="https://www.baeldung.com/wp-content/uploads/2017/10/4-yourkit-tomcat-profiling-memory-1024x6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23" y="3362035"/>
            <a:ext cx="5103957" cy="3359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42" name="Picture 6" descr="https://www.baeldung.com/wp-content/uploads/2017/10/5-yourkit-threads-profiling-1024x78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6096" y="3309937"/>
            <a:ext cx="4427649" cy="34115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4338" name="Picture 2" descr="https://www.baeldung.com/wp-content/uploads/2017/10/3-jprofiler-live-memory-1024x79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3200" y="288270"/>
            <a:ext cx="4634314" cy="35979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5907" y="6538912"/>
            <a:ext cx="2396810" cy="246221"/>
          </a:xfrm>
          <a:prstGeom prst="rect">
            <a:avLst/>
          </a:prstGeom>
        </p:spPr>
        <p:txBody>
          <a:bodyPr wrap="none">
            <a:spAutoFit/>
          </a:bodyPr>
          <a:lstStyle/>
          <a:p>
            <a:r>
              <a:rPr lang="fr-FR" sz="1000" dirty="0">
                <a:hlinkClick r:id="rId5"/>
              </a:rPr>
              <a:t>https://www.baeldung.com/java-profilers</a:t>
            </a:r>
            <a:r>
              <a:rPr lang="fr-FR" sz="1000" dirty="0"/>
              <a:t> </a:t>
            </a:r>
          </a:p>
        </p:txBody>
      </p:sp>
    </p:spTree>
    <p:extLst>
      <p:ext uri="{BB962C8B-B14F-4D97-AF65-F5344CB8AC3E}">
        <p14:creationId xmlns:p14="http://schemas.microsoft.com/office/powerpoint/2010/main" val="2546559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Python</a:t>
            </a:r>
          </a:p>
        </p:txBody>
      </p:sp>
      <p:sp>
        <p:nvSpPr>
          <p:cNvPr id="4" name="Slide Number Placeholder 3"/>
          <p:cNvSpPr>
            <a:spLocks noGrp="1"/>
          </p:cNvSpPr>
          <p:nvPr>
            <p:ph type="sldNum" sz="quarter" idx="12"/>
          </p:nvPr>
        </p:nvSpPr>
        <p:spPr/>
        <p:txBody>
          <a:bodyPr/>
          <a:lstStyle/>
          <a:p>
            <a:fld id="{8D306E86-47BA-43A0-BC71-D402440BD280}" type="slidenum">
              <a:rPr lang="fr-FR" smtClean="0"/>
              <a:t>37</a:t>
            </a:fld>
            <a:endParaRPr lang="fr-FR"/>
          </a:p>
        </p:txBody>
      </p:sp>
      <p:pic>
        <p:nvPicPr>
          <p:cNvPr id="22532" name="Picture 4" descr="Profiling — Anaconda documentati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729" y="2187574"/>
            <a:ext cx="5975341" cy="435133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12729" y="6538912"/>
            <a:ext cx="2773516" cy="246221"/>
          </a:xfrm>
          <a:prstGeom prst="rect">
            <a:avLst/>
          </a:prstGeom>
        </p:spPr>
        <p:txBody>
          <a:bodyPr wrap="none">
            <a:spAutoFit/>
          </a:bodyPr>
          <a:lstStyle/>
          <a:p>
            <a:r>
              <a:rPr lang="fr-FR" sz="1000" dirty="0">
                <a:hlinkClick r:id="rId3"/>
              </a:rPr>
              <a:t>https://docs.anaconda.com/accelerate/profiling/</a:t>
            </a:r>
            <a:r>
              <a:rPr lang="fr-FR" sz="1000" dirty="0"/>
              <a:t> </a:t>
            </a:r>
          </a:p>
        </p:txBody>
      </p:sp>
      <p:pic>
        <p:nvPicPr>
          <p:cNvPr id="22534" name="Picture 6" descr="Profiling Python in Production | Nyla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31825" y="365124"/>
            <a:ext cx="6385656" cy="44354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5531825" y="4240132"/>
            <a:ext cx="2494594" cy="246221"/>
          </a:xfrm>
          <a:prstGeom prst="rect">
            <a:avLst/>
          </a:prstGeom>
        </p:spPr>
        <p:txBody>
          <a:bodyPr wrap="none">
            <a:spAutoFit/>
          </a:bodyPr>
          <a:lstStyle/>
          <a:p>
            <a:r>
              <a:rPr lang="fr-FR" sz="1000" dirty="0">
                <a:hlinkClick r:id="rId5"/>
              </a:rPr>
              <a:t>https://www.nylas.com/blog/performance/</a:t>
            </a:r>
            <a:r>
              <a:rPr lang="fr-FR" sz="1000" dirty="0"/>
              <a:t> </a:t>
            </a:r>
          </a:p>
        </p:txBody>
      </p:sp>
    </p:spTree>
    <p:extLst>
      <p:ext uri="{BB962C8B-B14F-4D97-AF65-F5344CB8AC3E}">
        <p14:creationId xmlns:p14="http://schemas.microsoft.com/office/powerpoint/2010/main" val="36459981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JavaScript</a:t>
            </a:r>
          </a:p>
        </p:txBody>
      </p:sp>
      <p:sp>
        <p:nvSpPr>
          <p:cNvPr id="4" name="Slide Number Placeholder 3"/>
          <p:cNvSpPr>
            <a:spLocks noGrp="1"/>
          </p:cNvSpPr>
          <p:nvPr>
            <p:ph type="sldNum" sz="quarter" idx="12"/>
          </p:nvPr>
        </p:nvSpPr>
        <p:spPr/>
        <p:txBody>
          <a:bodyPr/>
          <a:lstStyle/>
          <a:p>
            <a:fld id="{8D306E86-47BA-43A0-BC71-D402440BD280}" type="slidenum">
              <a:rPr lang="fr-FR" smtClean="0"/>
              <a:t>38</a:t>
            </a:fld>
            <a:endParaRPr lang="fr-FR"/>
          </a:p>
        </p:txBody>
      </p:sp>
      <p:sp>
        <p:nvSpPr>
          <p:cNvPr id="5" name="Rectangle 4"/>
          <p:cNvSpPr/>
          <p:nvPr/>
        </p:nvSpPr>
        <p:spPr>
          <a:xfrm>
            <a:off x="45907" y="6538912"/>
            <a:ext cx="2666114" cy="246221"/>
          </a:xfrm>
          <a:prstGeom prst="rect">
            <a:avLst/>
          </a:prstGeom>
        </p:spPr>
        <p:txBody>
          <a:bodyPr wrap="none">
            <a:spAutoFit/>
          </a:bodyPr>
          <a:lstStyle/>
          <a:p>
            <a:r>
              <a:rPr lang="fr-FR" sz="1000" dirty="0">
                <a:hlinkClick r:id="rId2"/>
              </a:rPr>
              <a:t>https://developer.chrome.com/docs/devtools/</a:t>
            </a:r>
            <a:r>
              <a:rPr lang="fr-FR" sz="1000" dirty="0"/>
              <a:t> </a:t>
            </a:r>
          </a:p>
        </p:txBody>
      </p:sp>
      <p:pic>
        <p:nvPicPr>
          <p:cNvPr id="21510" name="Picture 6" descr="Chrome Developer Tools Profiler showing different number of method calls vs  console.log - Stack Over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34" y="3496284"/>
            <a:ext cx="7878989" cy="2815616"/>
          </a:xfrm>
          <a:prstGeom prst="rect">
            <a:avLst/>
          </a:prstGeom>
          <a:noFill/>
          <a:extLst>
            <a:ext uri="{909E8E84-426E-40DD-AFC4-6F175D3DCCD1}">
              <a14:hiddenFill xmlns:a14="http://schemas.microsoft.com/office/drawing/2010/main">
                <a:solidFill>
                  <a:srgbClr val="FFFFFF"/>
                </a:solidFill>
              </a14:hiddenFill>
            </a:ext>
          </a:extLst>
        </p:spPr>
      </p:pic>
      <p:pic>
        <p:nvPicPr>
          <p:cNvPr id="21514" name="Picture 10" descr="A page-load record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7835" y="-207693"/>
            <a:ext cx="5814450" cy="6231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747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a:p>
            <a:r>
              <a:rPr lang="en-US" dirty="0"/>
              <a:t>Part 6: Static code analysis</a:t>
            </a:r>
          </a:p>
        </p:txBody>
      </p:sp>
      <p:sp>
        <p:nvSpPr>
          <p:cNvPr id="6" name="TextBox 4">
            <a:extLst>
              <a:ext uri="{FF2B5EF4-FFF2-40B4-BE49-F238E27FC236}">
                <a16:creationId xmlns:a16="http://schemas.microsoft.com/office/drawing/2014/main" id="{504E0468-B848-438C-A4F6-2E74C3E2B4C8}"/>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3557201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en-US" dirty="0"/>
              <a:t>write code the old-fashioned way</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4</a:t>
            </a:fld>
            <a:endParaRPr lang="fr-FR"/>
          </a:p>
        </p:txBody>
      </p:sp>
      <p:pic>
        <p:nvPicPr>
          <p:cNvPr id="23558" name="Picture 6" descr="Big Bang Model Methodology - Big Bang Model In Sdlc Diagram, HD Png  Download , Transparent Png Image - PNGi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9428" y="1513091"/>
            <a:ext cx="6882493" cy="5025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948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Dynamic vs. </a:t>
            </a:r>
            <a:r>
              <a:rPr lang="fr-FR" dirty="0" err="1"/>
              <a:t>static</a:t>
            </a:r>
            <a:r>
              <a:rPr lang="fr-FR" dirty="0"/>
              <a:t> </a:t>
            </a:r>
            <a:r>
              <a:rPr lang="fr-FR" dirty="0" err="1"/>
              <a:t>analysis</a:t>
            </a:r>
            <a:endParaRPr lang="fr-FR" dirty="0"/>
          </a:p>
        </p:txBody>
      </p:sp>
      <p:sp>
        <p:nvSpPr>
          <p:cNvPr id="3" name="Content Placeholder 2"/>
          <p:cNvSpPr>
            <a:spLocks noGrp="1"/>
          </p:cNvSpPr>
          <p:nvPr>
            <p:ph idx="1"/>
          </p:nvPr>
        </p:nvSpPr>
        <p:spPr/>
        <p:txBody>
          <a:bodyPr>
            <a:normAutofit fontScale="92500" lnSpcReduction="20000"/>
          </a:bodyPr>
          <a:lstStyle/>
          <a:p>
            <a:pPr marL="0" indent="0">
              <a:buNone/>
            </a:pPr>
            <a:r>
              <a:rPr lang="fr-FR" b="1" dirty="0"/>
              <a:t>Pros of </a:t>
            </a:r>
            <a:r>
              <a:rPr lang="fr-FR" b="1" dirty="0" err="1"/>
              <a:t>dynamic</a:t>
            </a:r>
            <a:r>
              <a:rPr lang="fr-FR" b="1" dirty="0"/>
              <a:t> </a:t>
            </a:r>
            <a:r>
              <a:rPr lang="fr-FR" b="1" dirty="0" err="1"/>
              <a:t>analysis</a:t>
            </a:r>
            <a:endParaRPr lang="fr-FR" b="1" dirty="0"/>
          </a:p>
          <a:p>
            <a:r>
              <a:rPr lang="en-US" dirty="0"/>
              <a:t>is able to detect dependencies that cannot be detected in static analysis. Ex: dynamic dependencies by reflection, dependency injection, polymorphism.</a:t>
            </a:r>
          </a:p>
          <a:p>
            <a:r>
              <a:rPr lang="en-US" dirty="0"/>
              <a:t>can collect temporal information.</a:t>
            </a:r>
          </a:p>
          <a:p>
            <a:r>
              <a:rPr lang="en-US" dirty="0"/>
              <a:t>processes real input data. During static analysis it is difficult to impossible to know which files will be passed as input, which Web requests will come, which user will click, etc.</a:t>
            </a:r>
            <a:endParaRPr lang="fr-FR" dirty="0"/>
          </a:p>
          <a:p>
            <a:pPr marL="0" indent="0">
              <a:buNone/>
            </a:pPr>
            <a:r>
              <a:rPr lang="fr-FR" b="1" dirty="0"/>
              <a:t>Cons of </a:t>
            </a:r>
            <a:r>
              <a:rPr lang="fr-FR" b="1" dirty="0" err="1"/>
              <a:t>dynamic</a:t>
            </a:r>
            <a:r>
              <a:rPr lang="fr-FR" b="1" dirty="0"/>
              <a:t> </a:t>
            </a:r>
            <a:r>
              <a:rPr lang="fr-FR" b="1" dirty="0" err="1"/>
              <a:t>analysis</a:t>
            </a:r>
            <a:endParaRPr lang="fr-FR" b="1" dirty="0"/>
          </a:p>
          <a:p>
            <a:r>
              <a:rPr lang="en-US" dirty="0"/>
              <a:t>may have a negative impact on the performance of the application.</a:t>
            </a:r>
          </a:p>
          <a:p>
            <a:r>
              <a:rPr lang="en-US" dirty="0"/>
              <a:t>cannot guarantee complete coverage of the source code, as executed, is based on user interaction or automated testing.</a:t>
            </a:r>
          </a:p>
        </p:txBody>
      </p:sp>
      <p:sp>
        <p:nvSpPr>
          <p:cNvPr id="4" name="Slide Number Placeholder 3"/>
          <p:cNvSpPr>
            <a:spLocks noGrp="1"/>
          </p:cNvSpPr>
          <p:nvPr>
            <p:ph type="sldNum" sz="quarter" idx="12"/>
          </p:nvPr>
        </p:nvSpPr>
        <p:spPr/>
        <p:txBody>
          <a:bodyPr/>
          <a:lstStyle/>
          <a:p>
            <a:fld id="{8D306E86-47BA-43A0-BC71-D402440BD280}" type="slidenum">
              <a:rPr lang="fr-FR" smtClean="0"/>
              <a:t>40</a:t>
            </a:fld>
            <a:endParaRPr lang="fr-FR"/>
          </a:p>
        </p:txBody>
      </p:sp>
    </p:spTree>
    <p:extLst>
      <p:ext uri="{BB962C8B-B14F-4D97-AF65-F5344CB8AC3E}">
        <p14:creationId xmlns:p14="http://schemas.microsoft.com/office/powerpoint/2010/main" val="33184107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Static</a:t>
            </a:r>
            <a:r>
              <a:rPr lang="fr-FR" dirty="0"/>
              <a:t> code </a:t>
            </a:r>
            <a:r>
              <a:rPr lang="fr-FR" dirty="0" err="1"/>
              <a:t>analysis</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41</a:t>
            </a:fld>
            <a:endParaRPr lang="fr-FR"/>
          </a:p>
        </p:txBody>
      </p:sp>
      <p:pic>
        <p:nvPicPr>
          <p:cNvPr id="10" name="Picture 9"/>
          <p:cNvPicPr>
            <a:picLocks noChangeAspect="1"/>
          </p:cNvPicPr>
          <p:nvPr/>
        </p:nvPicPr>
        <p:blipFill>
          <a:blip r:embed="rId2"/>
          <a:stretch>
            <a:fillRect/>
          </a:stretch>
        </p:blipFill>
        <p:spPr>
          <a:xfrm>
            <a:off x="3397110" y="2257280"/>
            <a:ext cx="4819650" cy="3062305"/>
          </a:xfrm>
          <a:prstGeom prst="rect">
            <a:avLst/>
          </a:prstGeom>
          <a:ln>
            <a:solidFill>
              <a:schemeClr val="tx1"/>
            </a:solidFill>
          </a:ln>
        </p:spPr>
      </p:pic>
      <p:sp>
        <p:nvSpPr>
          <p:cNvPr id="13" name="TextBox 12"/>
          <p:cNvSpPr txBox="1"/>
          <p:nvPr/>
        </p:nvSpPr>
        <p:spPr>
          <a:xfrm>
            <a:off x="3397110" y="5319585"/>
            <a:ext cx="2225289" cy="253916"/>
          </a:xfrm>
          <a:prstGeom prst="rect">
            <a:avLst/>
          </a:prstGeom>
          <a:noFill/>
        </p:spPr>
        <p:txBody>
          <a:bodyPr wrap="none" rtlCol="0">
            <a:spAutoFit/>
          </a:bodyPr>
          <a:lstStyle/>
          <a:p>
            <a:r>
              <a:rPr lang="fr-FR" sz="1050" dirty="0" err="1"/>
              <a:t>Syntax</a:t>
            </a:r>
            <a:r>
              <a:rPr lang="fr-FR" sz="1050" dirty="0"/>
              <a:t> </a:t>
            </a:r>
            <a:r>
              <a:rPr lang="fr-FR" sz="1050" dirty="0" err="1"/>
              <a:t>highlighting</a:t>
            </a:r>
            <a:r>
              <a:rPr lang="fr-FR" sz="1050" dirty="0"/>
              <a:t> </a:t>
            </a:r>
            <a:r>
              <a:rPr lang="fr-FR" sz="1050" dirty="0" err="1"/>
              <a:t>with</a:t>
            </a:r>
            <a:r>
              <a:rPr lang="fr-FR" sz="1050" dirty="0"/>
              <a:t> Sublime </a:t>
            </a:r>
            <a:r>
              <a:rPr lang="fr-FR" sz="1050" dirty="0" err="1"/>
              <a:t>Text</a:t>
            </a:r>
            <a:endParaRPr lang="fr-FR" sz="1050" dirty="0"/>
          </a:p>
        </p:txBody>
      </p:sp>
      <p:grpSp>
        <p:nvGrpSpPr>
          <p:cNvPr id="8" name="Group 7"/>
          <p:cNvGrpSpPr/>
          <p:nvPr/>
        </p:nvGrpSpPr>
        <p:grpSpPr>
          <a:xfrm>
            <a:off x="9263602" y="588055"/>
            <a:ext cx="1250183" cy="5950857"/>
            <a:chOff x="8025402" y="1084060"/>
            <a:chExt cx="1470675" cy="7000397"/>
          </a:xfrm>
        </p:grpSpPr>
        <p:pic>
          <p:nvPicPr>
            <p:cNvPr id="6" name="Picture 5"/>
            <p:cNvPicPr>
              <a:picLocks noChangeAspect="1"/>
            </p:cNvPicPr>
            <p:nvPr/>
          </p:nvPicPr>
          <p:blipFill>
            <a:blip r:embed="rId3"/>
            <a:stretch>
              <a:fillRect/>
            </a:stretch>
          </p:blipFill>
          <p:spPr>
            <a:xfrm>
              <a:off x="8025402" y="1084060"/>
              <a:ext cx="1465577" cy="5566020"/>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8025402" y="6538912"/>
              <a:ext cx="1470675" cy="1545545"/>
            </a:xfrm>
            <a:prstGeom prst="rect">
              <a:avLst/>
            </a:prstGeom>
            <a:ln>
              <a:solidFill>
                <a:schemeClr val="tx1"/>
              </a:solidFill>
            </a:ln>
          </p:spPr>
        </p:pic>
      </p:grpSp>
      <p:sp>
        <p:nvSpPr>
          <p:cNvPr id="16" name="TextBox 15"/>
          <p:cNvSpPr txBox="1"/>
          <p:nvPr/>
        </p:nvSpPr>
        <p:spPr>
          <a:xfrm>
            <a:off x="9149368" y="6517141"/>
            <a:ext cx="1582484" cy="253916"/>
          </a:xfrm>
          <a:prstGeom prst="rect">
            <a:avLst/>
          </a:prstGeom>
          <a:noFill/>
        </p:spPr>
        <p:txBody>
          <a:bodyPr wrap="none" rtlCol="0">
            <a:spAutoFit/>
          </a:bodyPr>
          <a:lstStyle/>
          <a:p>
            <a:r>
              <a:rPr lang="fr-FR" sz="1050" dirty="0" err="1"/>
              <a:t>list</a:t>
            </a:r>
            <a:r>
              <a:rPr lang="fr-FR" sz="1050" dirty="0"/>
              <a:t> of </a:t>
            </a:r>
            <a:r>
              <a:rPr lang="fr-FR" sz="1050" dirty="0" err="1"/>
              <a:t>available</a:t>
            </a:r>
            <a:r>
              <a:rPr lang="fr-FR" sz="1050" dirty="0"/>
              <a:t> </a:t>
            </a:r>
            <a:r>
              <a:rPr lang="fr-FR" sz="1050" dirty="0" err="1"/>
              <a:t>grammars</a:t>
            </a:r>
            <a:endParaRPr lang="fr-FR" sz="1050" dirty="0"/>
          </a:p>
        </p:txBody>
      </p:sp>
      <p:cxnSp>
        <p:nvCxnSpPr>
          <p:cNvPr id="15" name="Straight Arrow Connector 14"/>
          <p:cNvCxnSpPr/>
          <p:nvPr/>
        </p:nvCxnSpPr>
        <p:spPr>
          <a:xfrm flipH="1" flipV="1">
            <a:off x="8134350" y="5414260"/>
            <a:ext cx="1024164" cy="972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348964" y="5679218"/>
            <a:ext cx="5782482" cy="771633"/>
          </a:xfrm>
          <a:prstGeom prst="rect">
            <a:avLst/>
          </a:prstGeom>
          <a:ln>
            <a:solidFill>
              <a:schemeClr val="tx1"/>
            </a:solidFill>
          </a:ln>
        </p:spPr>
      </p:pic>
      <p:sp>
        <p:nvSpPr>
          <p:cNvPr id="27" name="TextBox 26"/>
          <p:cNvSpPr txBox="1"/>
          <p:nvPr/>
        </p:nvSpPr>
        <p:spPr>
          <a:xfrm>
            <a:off x="344630" y="6450851"/>
            <a:ext cx="2544286" cy="253916"/>
          </a:xfrm>
          <a:prstGeom prst="rect">
            <a:avLst/>
          </a:prstGeom>
          <a:noFill/>
        </p:spPr>
        <p:txBody>
          <a:bodyPr wrap="none" rtlCol="0">
            <a:spAutoFit/>
          </a:bodyPr>
          <a:lstStyle/>
          <a:p>
            <a:r>
              <a:rPr lang="fr-FR" sz="1050" dirty="0" err="1"/>
              <a:t>Syntactic</a:t>
            </a:r>
            <a:r>
              <a:rPr lang="fr-FR" sz="1050" dirty="0"/>
              <a:t> validation syntaxique </a:t>
            </a:r>
            <a:r>
              <a:rPr lang="fr-FR" sz="1050" dirty="0" err="1"/>
              <a:t>with</a:t>
            </a:r>
            <a:r>
              <a:rPr lang="fr-FR" sz="1050" dirty="0"/>
              <a:t> Eclipse</a:t>
            </a:r>
          </a:p>
        </p:txBody>
      </p:sp>
      <p:sp>
        <p:nvSpPr>
          <p:cNvPr id="28" name="Rectangle 27"/>
          <p:cNvSpPr/>
          <p:nvPr/>
        </p:nvSpPr>
        <p:spPr>
          <a:xfrm>
            <a:off x="838200" y="1751511"/>
            <a:ext cx="2503699" cy="1938992"/>
          </a:xfrm>
          <a:prstGeom prst="rect">
            <a:avLst/>
          </a:prstGeom>
        </p:spPr>
        <p:txBody>
          <a:bodyPr wrap="none">
            <a:spAutoFit/>
          </a:bodyPr>
          <a:lstStyle/>
          <a:p>
            <a:pPr marL="342900" indent="-342900">
              <a:buFontTx/>
              <a:buChar char="-"/>
            </a:pPr>
            <a:r>
              <a:rPr lang="fr-FR" sz="2400" dirty="0" err="1"/>
              <a:t>Syntax</a:t>
            </a:r>
            <a:r>
              <a:rPr lang="fr-FR" sz="2400" dirty="0"/>
              <a:t> </a:t>
            </a:r>
            <a:r>
              <a:rPr lang="fr-FR" sz="2400" dirty="0" err="1"/>
              <a:t>checking</a:t>
            </a:r>
            <a:endParaRPr lang="fr-FR" sz="2400" dirty="0"/>
          </a:p>
          <a:p>
            <a:pPr marL="342900" indent="-342900">
              <a:buFontTx/>
              <a:buChar char="-"/>
            </a:pPr>
            <a:r>
              <a:rPr lang="fr-FR" sz="2400" dirty="0" err="1"/>
              <a:t>Semantic</a:t>
            </a:r>
            <a:r>
              <a:rPr lang="fr-FR" sz="2400" dirty="0"/>
              <a:t> check</a:t>
            </a:r>
          </a:p>
          <a:p>
            <a:pPr marL="342900" indent="-342900">
              <a:buFontTx/>
              <a:buChar char="-"/>
            </a:pPr>
            <a:r>
              <a:rPr lang="fr-FR" sz="2400" dirty="0"/>
              <a:t>Linter</a:t>
            </a:r>
          </a:p>
          <a:p>
            <a:pPr marL="342900" indent="-342900">
              <a:buFontTx/>
              <a:buChar char="-"/>
            </a:pPr>
            <a:r>
              <a:rPr lang="fr-FR" sz="2400" dirty="0"/>
              <a:t>Quick fixes</a:t>
            </a:r>
          </a:p>
          <a:p>
            <a:pPr marL="342900" indent="-342900">
              <a:buFontTx/>
              <a:buChar char="-"/>
            </a:pPr>
            <a:endParaRPr lang="fr-FR" sz="2400" dirty="0"/>
          </a:p>
        </p:txBody>
      </p:sp>
    </p:spTree>
    <p:extLst>
      <p:ext uri="{BB962C8B-B14F-4D97-AF65-F5344CB8AC3E}">
        <p14:creationId xmlns:p14="http://schemas.microsoft.com/office/powerpoint/2010/main" val="1659173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Static</a:t>
            </a:r>
            <a:r>
              <a:rPr lang="fr-FR" dirty="0"/>
              <a:t> </a:t>
            </a:r>
            <a:r>
              <a:rPr lang="fr-FR" dirty="0" err="1"/>
              <a:t>analysis</a:t>
            </a:r>
            <a:r>
              <a:rPr lang="fr-FR" dirty="0"/>
              <a:t> </a:t>
            </a:r>
            <a:r>
              <a:rPr lang="fr-FR" dirty="0" err="1"/>
              <a:t>tools</a:t>
            </a:r>
            <a:endParaRPr lang="fr-FR" dirty="0"/>
          </a:p>
        </p:txBody>
      </p:sp>
      <p:sp>
        <p:nvSpPr>
          <p:cNvPr id="3" name="Content Placeholder 2"/>
          <p:cNvSpPr>
            <a:spLocks noGrp="1"/>
          </p:cNvSpPr>
          <p:nvPr>
            <p:ph idx="1"/>
          </p:nvPr>
        </p:nvSpPr>
        <p:spPr/>
        <p:txBody>
          <a:bodyPr/>
          <a:lstStyle/>
          <a:p>
            <a:r>
              <a:rPr lang="fr-FR" dirty="0"/>
              <a:t>Example for Java </a:t>
            </a:r>
          </a:p>
        </p:txBody>
      </p:sp>
      <p:sp>
        <p:nvSpPr>
          <p:cNvPr id="4" name="Slide Number Placeholder 3"/>
          <p:cNvSpPr>
            <a:spLocks noGrp="1"/>
          </p:cNvSpPr>
          <p:nvPr>
            <p:ph type="sldNum" sz="quarter" idx="12"/>
          </p:nvPr>
        </p:nvSpPr>
        <p:spPr/>
        <p:txBody>
          <a:bodyPr/>
          <a:lstStyle/>
          <a:p>
            <a:fld id="{8D306E86-47BA-43A0-BC71-D402440BD280}" type="slidenum">
              <a:rPr lang="fr-FR" smtClean="0"/>
              <a:t>42</a:t>
            </a:fld>
            <a:endParaRPr lang="fr-FR"/>
          </a:p>
        </p:txBody>
      </p:sp>
      <p:sp>
        <p:nvSpPr>
          <p:cNvPr id="5" name="Rectangle 4"/>
          <p:cNvSpPr/>
          <p:nvPr/>
        </p:nvSpPr>
        <p:spPr>
          <a:xfrm>
            <a:off x="0" y="6475254"/>
            <a:ext cx="6096000" cy="246221"/>
          </a:xfrm>
          <a:prstGeom prst="rect">
            <a:avLst/>
          </a:prstGeom>
        </p:spPr>
        <p:txBody>
          <a:bodyPr>
            <a:spAutoFit/>
          </a:bodyPr>
          <a:lstStyle/>
          <a:p>
            <a:r>
              <a:rPr lang="fr-FR" sz="1000" dirty="0">
                <a:hlinkClick r:id="rId2"/>
              </a:rPr>
              <a:t>https://en.wikipedia.org/wiki/List_of_tools_for_static_code_analysis</a:t>
            </a:r>
            <a:r>
              <a:rPr lang="fr-FR" sz="1000" dirty="0"/>
              <a:t> </a:t>
            </a:r>
          </a:p>
        </p:txBody>
      </p:sp>
      <p:pic>
        <p:nvPicPr>
          <p:cNvPr id="6" name="Picture 5"/>
          <p:cNvPicPr>
            <a:picLocks noChangeAspect="1"/>
          </p:cNvPicPr>
          <p:nvPr/>
        </p:nvPicPr>
        <p:blipFill>
          <a:blip r:embed="rId3"/>
          <a:stretch>
            <a:fillRect/>
          </a:stretch>
        </p:blipFill>
        <p:spPr>
          <a:xfrm>
            <a:off x="237679" y="2265595"/>
            <a:ext cx="11716642" cy="3911368"/>
          </a:xfrm>
          <a:prstGeom prst="rect">
            <a:avLst/>
          </a:prstGeom>
        </p:spPr>
      </p:pic>
    </p:spTree>
    <p:extLst>
      <p:ext uri="{BB962C8B-B14F-4D97-AF65-F5344CB8AC3E}">
        <p14:creationId xmlns:p14="http://schemas.microsoft.com/office/powerpoint/2010/main" val="29599374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tools - e.g.</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43</a:t>
            </a:fld>
            <a:endParaRPr lang="fr-FR"/>
          </a:p>
        </p:txBody>
      </p:sp>
      <p:pic>
        <p:nvPicPr>
          <p:cNvPr id="8194" name="Picture 2" descr="SpotBug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2354" y="454159"/>
            <a:ext cx="2878148" cy="120882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prove code quality through static code analysis - Developer&amp;#39;s Cor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503656"/>
            <a:ext cx="9445625" cy="503525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47438" y="6538912"/>
            <a:ext cx="2933816" cy="246221"/>
          </a:xfrm>
          <a:prstGeom prst="rect">
            <a:avLst/>
          </a:prstGeom>
        </p:spPr>
        <p:txBody>
          <a:bodyPr wrap="none">
            <a:spAutoFit/>
          </a:bodyPr>
          <a:lstStyle/>
          <a:p>
            <a:r>
              <a:rPr lang="fr-FR" sz="1000" dirty="0">
                <a:hlinkClick r:id="rId4"/>
              </a:rPr>
              <a:t>https://mip-cloud.gitlab.io/post/2018/12/spotbugs/</a:t>
            </a:r>
            <a:r>
              <a:rPr lang="fr-FR" sz="1000" dirty="0"/>
              <a:t> </a:t>
            </a:r>
          </a:p>
        </p:txBody>
      </p:sp>
    </p:spTree>
    <p:extLst>
      <p:ext uri="{BB962C8B-B14F-4D97-AF65-F5344CB8AC3E}">
        <p14:creationId xmlns:p14="http://schemas.microsoft.com/office/powerpoint/2010/main" val="32718404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tools - e.g.</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44</a:t>
            </a:fld>
            <a:endParaRPr lang="fr-FR"/>
          </a:p>
        </p:txBody>
      </p:sp>
      <p:pic>
        <p:nvPicPr>
          <p:cNvPr id="8196" name="Picture 4" descr="Improve code quality through static code analysis - Developer&amp;#39;s Corn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150" y="1503656"/>
            <a:ext cx="9445625" cy="50352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7438" y="6538912"/>
            <a:ext cx="2933816" cy="246221"/>
          </a:xfrm>
          <a:prstGeom prst="rect">
            <a:avLst/>
          </a:prstGeom>
        </p:spPr>
        <p:txBody>
          <a:bodyPr wrap="none">
            <a:spAutoFit/>
          </a:bodyPr>
          <a:lstStyle/>
          <a:p>
            <a:r>
              <a:rPr lang="fr-FR" sz="1000" dirty="0">
                <a:hlinkClick r:id="rId3"/>
              </a:rPr>
              <a:t>https://spotbugs.github.io/spotbugs-maven-plugin/</a:t>
            </a:r>
            <a:r>
              <a:rPr lang="fr-FR" sz="1000" dirty="0"/>
              <a:t> </a:t>
            </a:r>
          </a:p>
        </p:txBody>
      </p:sp>
      <p:pic>
        <p:nvPicPr>
          <p:cNvPr id="5" name="Picture 4"/>
          <p:cNvPicPr>
            <a:picLocks noChangeAspect="1"/>
          </p:cNvPicPr>
          <p:nvPr/>
        </p:nvPicPr>
        <p:blipFill>
          <a:blip r:embed="rId4"/>
          <a:stretch>
            <a:fillRect/>
          </a:stretch>
        </p:blipFill>
        <p:spPr>
          <a:xfrm>
            <a:off x="285749" y="1503656"/>
            <a:ext cx="5503475" cy="3354094"/>
          </a:xfrm>
          <a:prstGeom prst="rect">
            <a:avLst/>
          </a:prstGeom>
          <a:ln>
            <a:solidFill>
              <a:schemeClr val="tx1"/>
            </a:solidFill>
          </a:ln>
        </p:spPr>
      </p:pic>
      <p:pic>
        <p:nvPicPr>
          <p:cNvPr id="8" name="Picture 2" descr="SpotBugs">
            <a:extLst>
              <a:ext uri="{FF2B5EF4-FFF2-40B4-BE49-F238E27FC236}">
                <a16:creationId xmlns:a16="http://schemas.microsoft.com/office/drawing/2014/main" id="{C39F0545-6491-4B01-968F-3F81F017BB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2354" y="454159"/>
            <a:ext cx="2878148" cy="1208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8182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analysis tools - e.g.</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45</a:t>
            </a:fld>
            <a:endParaRPr lang="fr-FR"/>
          </a:p>
        </p:txBody>
      </p:sp>
      <p:pic>
        <p:nvPicPr>
          <p:cNvPr id="9218" name="Picture 2" descr="checkstyle – Checkstyle 9.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7546" y="449420"/>
            <a:ext cx="3032126" cy="11384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6475254"/>
            <a:ext cx="6096000" cy="246221"/>
          </a:xfrm>
          <a:prstGeom prst="rect">
            <a:avLst/>
          </a:prstGeom>
        </p:spPr>
        <p:txBody>
          <a:bodyPr>
            <a:spAutoFit/>
          </a:bodyPr>
          <a:lstStyle/>
          <a:p>
            <a:r>
              <a:rPr lang="fr-FR" sz="1000" dirty="0">
                <a:hlinkClick r:id="rId3"/>
              </a:rPr>
              <a:t>https://checkstyle.sourceforge.io/</a:t>
            </a:r>
            <a:r>
              <a:rPr lang="fr-FR" sz="1000" dirty="0"/>
              <a:t> </a:t>
            </a:r>
          </a:p>
        </p:txBody>
      </p:sp>
      <p:pic>
        <p:nvPicPr>
          <p:cNvPr id="8" name="Picture 7"/>
          <p:cNvPicPr>
            <a:picLocks noChangeAspect="1"/>
          </p:cNvPicPr>
          <p:nvPr/>
        </p:nvPicPr>
        <p:blipFill>
          <a:blip r:embed="rId4"/>
          <a:stretch>
            <a:fillRect/>
          </a:stretch>
        </p:blipFill>
        <p:spPr>
          <a:xfrm>
            <a:off x="200491" y="2608541"/>
            <a:ext cx="5266858" cy="3457632"/>
          </a:xfrm>
          <a:prstGeom prst="rect">
            <a:avLst/>
          </a:prstGeom>
          <a:ln>
            <a:solidFill>
              <a:schemeClr val="tx1"/>
            </a:solidFill>
          </a:ln>
        </p:spPr>
      </p:pic>
      <p:sp>
        <p:nvSpPr>
          <p:cNvPr id="9" name="Right Arrow 8"/>
          <p:cNvSpPr/>
          <p:nvPr/>
        </p:nvSpPr>
        <p:spPr>
          <a:xfrm>
            <a:off x="5696593" y="3870632"/>
            <a:ext cx="714375" cy="933450"/>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pic>
        <p:nvPicPr>
          <p:cNvPr id="10" name="Picture 9"/>
          <p:cNvPicPr>
            <a:picLocks noChangeAspect="1"/>
          </p:cNvPicPr>
          <p:nvPr/>
        </p:nvPicPr>
        <p:blipFill>
          <a:blip r:embed="rId5"/>
          <a:stretch>
            <a:fillRect/>
          </a:stretch>
        </p:blipFill>
        <p:spPr>
          <a:xfrm>
            <a:off x="6640212" y="2305051"/>
            <a:ext cx="4967639" cy="3988472"/>
          </a:xfrm>
          <a:prstGeom prst="rect">
            <a:avLst/>
          </a:prstGeom>
          <a:ln>
            <a:solidFill>
              <a:schemeClr val="tx1"/>
            </a:solidFill>
          </a:ln>
        </p:spPr>
      </p:pic>
    </p:spTree>
    <p:extLst>
      <p:ext uri="{BB962C8B-B14F-4D97-AF65-F5344CB8AC3E}">
        <p14:creationId xmlns:p14="http://schemas.microsoft.com/office/powerpoint/2010/main" val="4300265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Develop with style !</a:t>
            </a:r>
          </a:p>
        </p:txBody>
      </p:sp>
      <p:sp>
        <p:nvSpPr>
          <p:cNvPr id="4" name="Slide Number Placeholder 3"/>
          <p:cNvSpPr>
            <a:spLocks noGrp="1"/>
          </p:cNvSpPr>
          <p:nvPr>
            <p:ph type="sldNum" sz="quarter" idx="12"/>
          </p:nvPr>
        </p:nvSpPr>
        <p:spPr/>
        <p:txBody>
          <a:bodyPr/>
          <a:lstStyle/>
          <a:p>
            <a:fld id="{8D306E86-47BA-43A0-BC71-D402440BD280}" type="slidenum">
              <a:rPr lang="fr-FR" smtClean="0"/>
              <a:t>46</a:t>
            </a:fld>
            <a:endParaRPr lang="fr-FR"/>
          </a:p>
        </p:txBody>
      </p:sp>
      <p:pic>
        <p:nvPicPr>
          <p:cNvPr id="3" name="Picture 2"/>
          <p:cNvPicPr>
            <a:picLocks noChangeAspect="1"/>
          </p:cNvPicPr>
          <p:nvPr/>
        </p:nvPicPr>
        <p:blipFill>
          <a:blip r:embed="rId2"/>
          <a:stretch>
            <a:fillRect/>
          </a:stretch>
        </p:blipFill>
        <p:spPr>
          <a:xfrm>
            <a:off x="1042448" y="2604284"/>
            <a:ext cx="5196425" cy="4162278"/>
          </a:xfrm>
          <a:prstGeom prst="rect">
            <a:avLst/>
          </a:prstGeom>
          <a:ln>
            <a:solidFill>
              <a:schemeClr val="tx1"/>
            </a:solidFill>
          </a:ln>
        </p:spPr>
      </p:pic>
      <p:sp>
        <p:nvSpPr>
          <p:cNvPr id="5" name="Rectangle 4"/>
          <p:cNvSpPr/>
          <p:nvPr/>
        </p:nvSpPr>
        <p:spPr>
          <a:xfrm>
            <a:off x="838200" y="1684854"/>
            <a:ext cx="10515600" cy="923330"/>
          </a:xfrm>
          <a:prstGeom prst="rect">
            <a:avLst/>
          </a:prstGeom>
        </p:spPr>
        <p:txBody>
          <a:bodyPr wrap="square">
            <a:spAutoFit/>
          </a:bodyPr>
          <a:lstStyle/>
          <a:p>
            <a:r>
              <a:rPr lang="en-US" i="1" dirty="0">
                <a:solidFill>
                  <a:srgbClr val="222222"/>
                </a:solidFill>
                <a:latin typeface="verdana" panose="020B0604030504040204" pitchFamily="34" charset="0"/>
              </a:rPr>
              <a:t>"There are two ways of constructing a software design. One way is to make it so simple that there are obviously no deficiencies. The other way is to make it so complicated that there are no obvious deficiencies."</a:t>
            </a:r>
            <a:r>
              <a:rPr lang="en-US" dirty="0">
                <a:solidFill>
                  <a:srgbClr val="222222"/>
                </a:solidFill>
                <a:latin typeface="verdana" panose="020B0604030504040204" pitchFamily="34" charset="0"/>
              </a:rPr>
              <a:t> - C.A.R. Hoare.</a:t>
            </a:r>
            <a:endParaRPr lang="fr-FR" dirty="0"/>
          </a:p>
        </p:txBody>
      </p:sp>
      <p:pic>
        <p:nvPicPr>
          <p:cNvPr id="6" name="Picture 5"/>
          <p:cNvPicPr>
            <a:picLocks noChangeAspect="1"/>
          </p:cNvPicPr>
          <p:nvPr/>
        </p:nvPicPr>
        <p:blipFill>
          <a:blip r:embed="rId3"/>
          <a:stretch>
            <a:fillRect/>
          </a:stretch>
        </p:blipFill>
        <p:spPr>
          <a:xfrm>
            <a:off x="6682723" y="2604284"/>
            <a:ext cx="3855754" cy="4162278"/>
          </a:xfrm>
          <a:prstGeom prst="rect">
            <a:avLst/>
          </a:prstGeom>
        </p:spPr>
      </p:pic>
    </p:spTree>
    <p:extLst>
      <p:ext uri="{BB962C8B-B14F-4D97-AF65-F5344CB8AC3E}">
        <p14:creationId xmlns:p14="http://schemas.microsoft.com/office/powerpoint/2010/main" val="809841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a:p>
            <a:r>
              <a:rPr lang="en-US" dirty="0"/>
              <a:t>Part 7: Integration in platforms</a:t>
            </a:r>
          </a:p>
        </p:txBody>
      </p:sp>
      <p:sp>
        <p:nvSpPr>
          <p:cNvPr id="6" name="TextBox 4">
            <a:extLst>
              <a:ext uri="{FF2B5EF4-FFF2-40B4-BE49-F238E27FC236}">
                <a16:creationId xmlns:a16="http://schemas.microsoft.com/office/drawing/2014/main" id="{985133FA-9BEE-4117-ABFF-57688C356AA4}"/>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1864162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339049" y="883440"/>
            <a:ext cx="3738659" cy="1232961"/>
          </a:xfrm>
          <a:prstGeom prst="rect">
            <a:avLst/>
          </a:prstGeom>
        </p:spPr>
      </p:pic>
      <p:sp>
        <p:nvSpPr>
          <p:cNvPr id="2" name="Title 1"/>
          <p:cNvSpPr>
            <a:spLocks noGrp="1"/>
          </p:cNvSpPr>
          <p:nvPr>
            <p:ph type="title"/>
          </p:nvPr>
        </p:nvSpPr>
        <p:spPr/>
        <p:txBody>
          <a:bodyPr>
            <a:normAutofit/>
          </a:bodyPr>
          <a:lstStyle/>
          <a:p>
            <a:r>
              <a:rPr lang="en-US" sz="3600" dirty="0"/>
              <a:t>Code quality and security analysis platform</a:t>
            </a:r>
            <a:endParaRPr lang="fr-FR" sz="3600" dirty="0"/>
          </a:p>
        </p:txBody>
      </p:sp>
      <p:sp>
        <p:nvSpPr>
          <p:cNvPr id="4" name="Slide Number Placeholder 3"/>
          <p:cNvSpPr>
            <a:spLocks noGrp="1"/>
          </p:cNvSpPr>
          <p:nvPr>
            <p:ph type="sldNum" sz="quarter" idx="12"/>
          </p:nvPr>
        </p:nvSpPr>
        <p:spPr/>
        <p:txBody>
          <a:bodyPr/>
          <a:lstStyle/>
          <a:p>
            <a:fld id="{8D306E86-47BA-43A0-BC71-D402440BD280}" type="slidenum">
              <a:rPr lang="fr-FR" smtClean="0"/>
              <a:t>48</a:t>
            </a:fld>
            <a:endParaRPr lang="fr-FR"/>
          </a:p>
        </p:txBody>
      </p:sp>
      <p:pic>
        <p:nvPicPr>
          <p:cNvPr id="11266" name="Picture 2" descr="checkstlye rules in son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 y="1690688"/>
            <a:ext cx="6341088" cy="316388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785166" y="3775075"/>
            <a:ext cx="6936317" cy="2946400"/>
          </a:xfrm>
          <a:prstGeom prst="rect">
            <a:avLst/>
          </a:prstGeom>
          <a:ln>
            <a:solidFill>
              <a:schemeClr val="tx1"/>
            </a:solidFill>
          </a:ln>
        </p:spPr>
      </p:pic>
      <p:sp>
        <p:nvSpPr>
          <p:cNvPr id="9" name="Rectangle 8"/>
          <p:cNvSpPr/>
          <p:nvPr/>
        </p:nvSpPr>
        <p:spPr>
          <a:xfrm>
            <a:off x="85703" y="6528436"/>
            <a:ext cx="1734770" cy="246221"/>
          </a:xfrm>
          <a:prstGeom prst="rect">
            <a:avLst/>
          </a:prstGeom>
        </p:spPr>
        <p:txBody>
          <a:bodyPr wrap="none">
            <a:spAutoFit/>
          </a:bodyPr>
          <a:lstStyle/>
          <a:p>
            <a:r>
              <a:rPr lang="fr-FR" sz="1000">
                <a:hlinkClick r:id="rId5"/>
              </a:rPr>
              <a:t>https://www.sonarqube.org/</a:t>
            </a:r>
            <a:r>
              <a:rPr lang="fr-FR" sz="1000"/>
              <a:t> </a:t>
            </a:r>
          </a:p>
        </p:txBody>
      </p:sp>
    </p:spTree>
    <p:extLst>
      <p:ext uri="{BB962C8B-B14F-4D97-AF65-F5344CB8AC3E}">
        <p14:creationId xmlns:p14="http://schemas.microsoft.com/office/powerpoint/2010/main" val="12725545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p:txBody>
      </p:sp>
      <p:sp>
        <p:nvSpPr>
          <p:cNvPr id="6" name="TextBox 4">
            <a:extLst>
              <a:ext uri="{FF2B5EF4-FFF2-40B4-BE49-F238E27FC236}">
                <a16:creationId xmlns:a16="http://schemas.microsoft.com/office/drawing/2014/main" id="{656162FF-F34F-47C4-984A-775E713D8AC6}"/>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471799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a:t>possibly</a:t>
            </a:r>
            <a:r>
              <a:rPr lang="fr-FR" dirty="0"/>
              <a:t> </a:t>
            </a:r>
            <a:r>
              <a:rPr lang="fr-FR" dirty="0" err="1"/>
              <a:t>with</a:t>
            </a:r>
            <a:r>
              <a:rPr lang="fr-FR" dirty="0"/>
              <a:t> </a:t>
            </a:r>
            <a:r>
              <a:rPr lang="fr-FR" dirty="0" err="1"/>
              <a:t>some</a:t>
            </a:r>
            <a:r>
              <a:rPr lang="fr-FR" dirty="0"/>
              <a:t> </a:t>
            </a:r>
            <a:r>
              <a:rPr lang="fr-FR" dirty="0" err="1"/>
              <a:t>precautions</a:t>
            </a:r>
            <a:endParaRPr lang="fr-FR" dirty="0"/>
          </a:p>
        </p:txBody>
      </p:sp>
      <p:sp>
        <p:nvSpPr>
          <p:cNvPr id="3" name="Content Placeholder 2"/>
          <p:cNvSpPr>
            <a:spLocks noGrp="1"/>
          </p:cNvSpPr>
          <p:nvPr>
            <p:ph idx="1"/>
          </p:nvPr>
        </p:nvSpPr>
        <p:spPr/>
        <p:txBody>
          <a:bodyPr>
            <a:normAutofit fontScale="77500" lnSpcReduction="20000"/>
          </a:bodyPr>
          <a:lstStyle/>
          <a:p>
            <a:r>
              <a:rPr lang="fr-FR" dirty="0" err="1"/>
              <a:t>try</a:t>
            </a:r>
            <a:r>
              <a:rPr lang="fr-FR" dirty="0"/>
              <a:t>-catch</a:t>
            </a:r>
          </a:p>
          <a:p>
            <a:pPr marL="0" indent="0">
              <a:buNone/>
            </a:pPr>
            <a:r>
              <a:rPr lang="fr-FR" dirty="0" err="1">
                <a:latin typeface="Consolas" panose="020B0609020204030204" pitchFamily="49" charset="0"/>
              </a:rPr>
              <a:t>try</a:t>
            </a:r>
            <a:r>
              <a:rPr lang="fr-FR" dirty="0">
                <a:latin typeface="Consolas" panose="020B0609020204030204" pitchFamily="49" charset="0"/>
              </a:rPr>
              <a:t> { ... } catch (Exception ex) { ... }</a:t>
            </a:r>
          </a:p>
          <a:p>
            <a:endParaRPr lang="fr-FR" dirty="0"/>
          </a:p>
          <a:p>
            <a:r>
              <a:rPr lang="fr-FR" dirty="0" err="1"/>
              <a:t>multicatch</a:t>
            </a:r>
            <a:endParaRPr lang="fr-FR" dirty="0"/>
          </a:p>
          <a:p>
            <a:pPr marL="0" indent="0">
              <a:buNone/>
            </a:pPr>
            <a:r>
              <a:rPr lang="fr-FR" dirty="0" err="1">
                <a:latin typeface="Consolas" panose="020B0609020204030204" pitchFamily="49" charset="0"/>
              </a:rPr>
              <a:t>try</a:t>
            </a:r>
            <a:r>
              <a:rPr lang="fr-FR" dirty="0">
                <a:latin typeface="Consolas" panose="020B0609020204030204" pitchFamily="49" charset="0"/>
              </a:rPr>
              <a:t> { ... } catch (</a:t>
            </a:r>
            <a:r>
              <a:rPr lang="fr-FR" dirty="0" err="1">
                <a:latin typeface="Consolas" panose="020B0609020204030204" pitchFamily="49" charset="0"/>
              </a:rPr>
              <a:t>NullPointerException</a:t>
            </a:r>
            <a:r>
              <a:rPr lang="fr-FR" dirty="0">
                <a:latin typeface="Consolas" panose="020B0609020204030204" pitchFamily="49" charset="0"/>
              </a:rPr>
              <a:t> |</a:t>
            </a:r>
            <a:r>
              <a:rPr lang="fr-FR" dirty="0" err="1">
                <a:latin typeface="Consolas" panose="020B0609020204030204" pitchFamily="49" charset="0"/>
              </a:rPr>
              <a:t>IOException</a:t>
            </a:r>
            <a:r>
              <a:rPr lang="fr-FR" dirty="0">
                <a:latin typeface="Consolas" panose="020B0609020204030204" pitchFamily="49" charset="0"/>
              </a:rPr>
              <a:t> ex) { ... }</a:t>
            </a:r>
          </a:p>
          <a:p>
            <a:endParaRPr lang="fr-FR" dirty="0"/>
          </a:p>
          <a:p>
            <a:r>
              <a:rPr lang="fr-FR" dirty="0" err="1"/>
              <a:t>finally</a:t>
            </a:r>
            <a:endParaRPr lang="fr-FR" dirty="0"/>
          </a:p>
          <a:p>
            <a:pPr marL="0" indent="0">
              <a:buNone/>
            </a:pPr>
            <a:r>
              <a:rPr lang="fr-FR" dirty="0" err="1">
                <a:latin typeface="Consolas" panose="020B0609020204030204" pitchFamily="49" charset="0"/>
              </a:rPr>
              <a:t>try</a:t>
            </a:r>
            <a:r>
              <a:rPr lang="fr-FR" dirty="0">
                <a:latin typeface="Consolas" panose="020B0609020204030204" pitchFamily="49" charset="0"/>
              </a:rPr>
              <a:t> { ... } catch (Exception ex) { ... } </a:t>
            </a:r>
            <a:r>
              <a:rPr lang="fr-FR" dirty="0" err="1">
                <a:latin typeface="Consolas" panose="020B0609020204030204" pitchFamily="49" charset="0"/>
              </a:rPr>
              <a:t>finally</a:t>
            </a:r>
            <a:r>
              <a:rPr lang="fr-FR" dirty="0">
                <a:latin typeface="Consolas" panose="020B0609020204030204" pitchFamily="49" charset="0"/>
              </a:rPr>
              <a:t> { ... }</a:t>
            </a:r>
          </a:p>
          <a:p>
            <a:endParaRPr lang="fr-FR" dirty="0"/>
          </a:p>
          <a:p>
            <a:r>
              <a:rPr lang="fr-FR" dirty="0" err="1"/>
              <a:t>try</a:t>
            </a:r>
            <a:r>
              <a:rPr lang="fr-FR" dirty="0"/>
              <a:t> </a:t>
            </a:r>
            <a:r>
              <a:rPr lang="fr-FR" dirty="0" err="1"/>
              <a:t>with</a:t>
            </a:r>
            <a:r>
              <a:rPr lang="fr-FR" dirty="0"/>
              <a:t> </a:t>
            </a:r>
            <a:r>
              <a:rPr lang="fr-FR" dirty="0" err="1"/>
              <a:t>resource</a:t>
            </a:r>
            <a:r>
              <a:rPr lang="fr-FR" dirty="0"/>
              <a:t>:</a:t>
            </a:r>
          </a:p>
          <a:p>
            <a:pPr marL="0" indent="0">
              <a:buNone/>
            </a:pPr>
            <a:r>
              <a:rPr lang="fr-FR" dirty="0" err="1">
                <a:latin typeface="Consolas" panose="020B0609020204030204" pitchFamily="49" charset="0"/>
              </a:rPr>
              <a:t>try</a:t>
            </a:r>
            <a:r>
              <a:rPr lang="fr-FR" dirty="0">
                <a:latin typeface="Consolas" panose="020B0609020204030204" pitchFamily="49" charset="0"/>
              </a:rPr>
              <a:t> (</a:t>
            </a:r>
            <a:r>
              <a:rPr lang="fr-FR" dirty="0" err="1">
                <a:latin typeface="Consolas" panose="020B0609020204030204" pitchFamily="49" charset="0"/>
              </a:rPr>
              <a:t>InputStream</a:t>
            </a:r>
            <a:r>
              <a:rPr lang="fr-FR" dirty="0">
                <a:latin typeface="Consolas" panose="020B0609020204030204" pitchFamily="49" charset="0"/>
              </a:rPr>
              <a:t> fis = new </a:t>
            </a:r>
            <a:r>
              <a:rPr lang="fr-FR" dirty="0" err="1">
                <a:latin typeface="Consolas" panose="020B0609020204030204" pitchFamily="49" charset="0"/>
              </a:rPr>
              <a:t>FileInputStream</a:t>
            </a:r>
            <a:r>
              <a:rPr lang="fr-FR" dirty="0">
                <a:latin typeface="Consolas" panose="020B0609020204030204" pitchFamily="49" charset="0"/>
              </a:rPr>
              <a:t>(file) ) { ... }</a:t>
            </a:r>
          </a:p>
          <a:p>
            <a:pPr marL="0" indent="0">
              <a:buNone/>
            </a:pPr>
            <a:r>
              <a:rPr lang="fr-FR" dirty="0">
                <a:latin typeface="Consolas" panose="020B0609020204030204" pitchFamily="49" charset="0"/>
              </a:rPr>
              <a:t>catch (...) { ... }  </a:t>
            </a:r>
          </a:p>
        </p:txBody>
      </p:sp>
      <p:sp>
        <p:nvSpPr>
          <p:cNvPr id="4" name="Slide Number Placeholder 3"/>
          <p:cNvSpPr>
            <a:spLocks noGrp="1"/>
          </p:cNvSpPr>
          <p:nvPr>
            <p:ph type="sldNum" sz="quarter" idx="12"/>
          </p:nvPr>
        </p:nvSpPr>
        <p:spPr/>
        <p:txBody>
          <a:bodyPr/>
          <a:lstStyle/>
          <a:p>
            <a:fld id="{8D306E86-47BA-43A0-BC71-D402440BD280}" type="slidenum">
              <a:rPr lang="fr-FR" smtClean="0"/>
              <a:t>5</a:t>
            </a:fld>
            <a:endParaRPr lang="fr-FR"/>
          </a:p>
        </p:txBody>
      </p:sp>
    </p:spTree>
    <p:extLst>
      <p:ext uri="{BB962C8B-B14F-4D97-AF65-F5344CB8AC3E}">
        <p14:creationId xmlns:p14="http://schemas.microsoft.com/office/powerpoint/2010/main" val="17317082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a:t>... </a:t>
            </a:r>
            <a:r>
              <a:rPr lang="fr-FR" dirty="0" err="1"/>
              <a:t>Your</a:t>
            </a:r>
            <a:r>
              <a:rPr lang="fr-FR" dirty="0"/>
              <a:t> </a:t>
            </a:r>
            <a:r>
              <a:rPr lang="fr-FR" dirty="0" err="1"/>
              <a:t>turn</a:t>
            </a:r>
            <a:endParaRPr lang="fr-FR" dirty="0"/>
          </a:p>
        </p:txBody>
      </p:sp>
      <p:sp>
        <p:nvSpPr>
          <p:cNvPr id="7" name="Rectangle 6"/>
          <p:cNvSpPr/>
          <p:nvPr/>
        </p:nvSpPr>
        <p:spPr>
          <a:xfrm>
            <a:off x="320040" y="2318111"/>
            <a:ext cx="11551920" cy="1200329"/>
          </a:xfrm>
          <a:prstGeom prst="rect">
            <a:avLst/>
          </a:prstGeom>
        </p:spPr>
        <p:txBody>
          <a:bodyPr wrap="square">
            <a:spAutoFit/>
          </a:bodyPr>
          <a:lstStyle/>
          <a:p>
            <a:r>
              <a:rPr lang="fr-FR" sz="2400" dirty="0"/>
              <a:t>Complete the </a:t>
            </a:r>
            <a:r>
              <a:rPr lang="en-US" sz="2400"/>
              <a:t>TODO section:</a:t>
            </a:r>
          </a:p>
          <a:p>
            <a:endParaRPr lang="en-US" sz="2400" dirty="0"/>
          </a:p>
          <a:p>
            <a:r>
              <a:rPr lang="en-US" sz="2400" dirty="0">
                <a:hlinkClick r:id="rId2"/>
              </a:rPr>
              <a:t>https://ci.mines-stetienne.fr/cps2/course/tfsd/course-5.html#_todos</a:t>
            </a:r>
            <a:r>
              <a:rPr lang="en-US" sz="2400" dirty="0"/>
              <a:t>   </a:t>
            </a:r>
            <a:endParaRPr lang="fr-FR" sz="2400" dirty="0"/>
          </a:p>
        </p:txBody>
      </p:sp>
      <p:sp>
        <p:nvSpPr>
          <p:cNvPr id="3" name="Slide Number Placeholder 2"/>
          <p:cNvSpPr>
            <a:spLocks noGrp="1"/>
          </p:cNvSpPr>
          <p:nvPr>
            <p:ph type="sldNum" sz="quarter" idx="12"/>
          </p:nvPr>
        </p:nvSpPr>
        <p:spPr/>
        <p:txBody>
          <a:bodyPr/>
          <a:lstStyle/>
          <a:p>
            <a:fld id="{8D306E86-47BA-43A0-BC71-D402440BD280}" type="slidenum">
              <a:rPr lang="fr-FR" smtClean="0"/>
              <a:t>50</a:t>
            </a:fld>
            <a:endParaRPr lang="fr-FR"/>
          </a:p>
        </p:txBody>
      </p:sp>
    </p:spTree>
    <p:extLst>
      <p:ext uri="{BB962C8B-B14F-4D97-AF65-F5344CB8AC3E}">
        <p14:creationId xmlns:p14="http://schemas.microsoft.com/office/powerpoint/2010/main" val="219104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557000" cy="1325563"/>
          </a:xfrm>
        </p:spPr>
        <p:txBody>
          <a:bodyPr/>
          <a:lstStyle/>
          <a:p>
            <a:r>
              <a:rPr lang="fr-FR" dirty="0"/>
              <a:t>Run </a:t>
            </a:r>
            <a:r>
              <a:rPr lang="fr-FR" dirty="0" err="1"/>
              <a:t>your</a:t>
            </a:r>
            <a:r>
              <a:rPr lang="fr-FR" dirty="0"/>
              <a:t> code... </a:t>
            </a:r>
          </a:p>
        </p:txBody>
      </p:sp>
      <p:sp>
        <p:nvSpPr>
          <p:cNvPr id="4" name="Slide Number Placeholder 3"/>
          <p:cNvSpPr>
            <a:spLocks noGrp="1"/>
          </p:cNvSpPr>
          <p:nvPr>
            <p:ph type="sldNum" sz="quarter" idx="12"/>
          </p:nvPr>
        </p:nvSpPr>
        <p:spPr/>
        <p:txBody>
          <a:bodyPr/>
          <a:lstStyle/>
          <a:p>
            <a:fld id="{8D306E86-47BA-43A0-BC71-D402440BD280}" type="slidenum">
              <a:rPr lang="fr-FR" smtClean="0"/>
              <a:t>6</a:t>
            </a:fld>
            <a:endParaRPr lang="fr-FR"/>
          </a:p>
        </p:txBody>
      </p:sp>
      <p:sp>
        <p:nvSpPr>
          <p:cNvPr id="17" name="TextBox 16"/>
          <p:cNvSpPr txBox="1"/>
          <p:nvPr/>
        </p:nvSpPr>
        <p:spPr>
          <a:xfrm>
            <a:off x="1081783" y="6089650"/>
            <a:ext cx="1213794" cy="246221"/>
          </a:xfrm>
          <a:prstGeom prst="rect">
            <a:avLst/>
          </a:prstGeom>
          <a:noFill/>
        </p:spPr>
        <p:txBody>
          <a:bodyPr wrap="none" rtlCol="0">
            <a:spAutoFit/>
          </a:bodyPr>
          <a:lstStyle/>
          <a:p>
            <a:r>
              <a:rPr lang="fr-FR" sz="1000" dirty="0"/>
              <a:t>Run Menu in </a:t>
            </a:r>
            <a:r>
              <a:rPr lang="fr-FR" sz="1000" dirty="0" err="1"/>
              <a:t>IntelliJ</a:t>
            </a:r>
            <a:endParaRPr lang="fr-FR" sz="1000" dirty="0"/>
          </a:p>
        </p:txBody>
      </p:sp>
      <p:pic>
        <p:nvPicPr>
          <p:cNvPr id="6" name="Picture 5"/>
          <p:cNvPicPr>
            <a:picLocks noChangeAspect="1"/>
          </p:cNvPicPr>
          <p:nvPr/>
        </p:nvPicPr>
        <p:blipFill>
          <a:blip r:embed="rId2"/>
          <a:stretch>
            <a:fillRect/>
          </a:stretch>
        </p:blipFill>
        <p:spPr>
          <a:xfrm>
            <a:off x="1081782" y="2488697"/>
            <a:ext cx="2800741" cy="3600953"/>
          </a:xfrm>
          <a:prstGeom prst="rect">
            <a:avLst/>
          </a:prstGeom>
          <a:ln>
            <a:solidFill>
              <a:schemeClr val="tx1"/>
            </a:solidFill>
          </a:ln>
        </p:spPr>
      </p:pic>
      <p:pic>
        <p:nvPicPr>
          <p:cNvPr id="26630" name="Picture 6" descr="In Eclipse, can I have multiple Console views at once, each showing a  different Console? - Stack Over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1685" y="4270373"/>
            <a:ext cx="5210175" cy="20859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901685" y="6348568"/>
            <a:ext cx="1107996" cy="246221"/>
          </a:xfrm>
          <a:prstGeom prst="rect">
            <a:avLst/>
          </a:prstGeom>
          <a:noFill/>
        </p:spPr>
        <p:txBody>
          <a:bodyPr wrap="none" rtlCol="0">
            <a:spAutoFit/>
          </a:bodyPr>
          <a:lstStyle/>
          <a:p>
            <a:r>
              <a:rPr lang="fr-FR" sz="1000" dirty="0"/>
              <a:t>Console in Eclipse</a:t>
            </a:r>
          </a:p>
        </p:txBody>
      </p:sp>
      <p:pic>
        <p:nvPicPr>
          <p:cNvPr id="21" name="Picture 20"/>
          <p:cNvPicPr>
            <a:picLocks noChangeAspect="1"/>
          </p:cNvPicPr>
          <p:nvPr/>
        </p:nvPicPr>
        <p:blipFill>
          <a:blip r:embed="rId4"/>
          <a:stretch>
            <a:fillRect/>
          </a:stretch>
        </p:blipFill>
        <p:spPr>
          <a:xfrm>
            <a:off x="6349498" y="1506564"/>
            <a:ext cx="5378834" cy="2393844"/>
          </a:xfrm>
          <a:prstGeom prst="rect">
            <a:avLst/>
          </a:prstGeom>
          <a:ln>
            <a:solidFill>
              <a:schemeClr val="tx1"/>
            </a:solidFill>
          </a:ln>
        </p:spPr>
      </p:pic>
      <p:sp>
        <p:nvSpPr>
          <p:cNvPr id="22" name="TextBox 21"/>
          <p:cNvSpPr txBox="1"/>
          <p:nvPr/>
        </p:nvSpPr>
        <p:spPr>
          <a:xfrm>
            <a:off x="6349498" y="3900408"/>
            <a:ext cx="1624163" cy="246221"/>
          </a:xfrm>
          <a:prstGeom prst="rect">
            <a:avLst/>
          </a:prstGeom>
          <a:noFill/>
        </p:spPr>
        <p:txBody>
          <a:bodyPr wrap="none" rtlCol="0">
            <a:spAutoFit/>
          </a:bodyPr>
          <a:lstStyle/>
          <a:p>
            <a:r>
              <a:rPr lang="fr-FR" sz="1000" dirty="0"/>
              <a:t>Run configuration in Eclipse</a:t>
            </a:r>
          </a:p>
        </p:txBody>
      </p:sp>
    </p:spTree>
    <p:extLst>
      <p:ext uri="{BB962C8B-B14F-4D97-AF65-F5344CB8AC3E}">
        <p14:creationId xmlns:p14="http://schemas.microsoft.com/office/powerpoint/2010/main" val="1896855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557000" cy="1325563"/>
          </a:xfrm>
        </p:spPr>
        <p:txBody>
          <a:bodyPr/>
          <a:lstStyle/>
          <a:p>
            <a:r>
              <a:rPr lang="en-US" dirty="0"/>
              <a:t>... and stumble upon an error</a:t>
            </a:r>
            <a:endParaRPr lang="fr-FR" dirty="0"/>
          </a:p>
        </p:txBody>
      </p:sp>
      <p:sp>
        <p:nvSpPr>
          <p:cNvPr id="4" name="Slide Number Placeholder 3"/>
          <p:cNvSpPr>
            <a:spLocks noGrp="1"/>
          </p:cNvSpPr>
          <p:nvPr>
            <p:ph type="sldNum" sz="quarter" idx="12"/>
          </p:nvPr>
        </p:nvSpPr>
        <p:spPr/>
        <p:txBody>
          <a:bodyPr/>
          <a:lstStyle/>
          <a:p>
            <a:fld id="{8D306E86-47BA-43A0-BC71-D402440BD280}" type="slidenum">
              <a:rPr lang="fr-FR" smtClean="0"/>
              <a:t>7</a:t>
            </a:fld>
            <a:endParaRPr lang="fr-FR"/>
          </a:p>
        </p:txBody>
      </p:sp>
      <p:pic>
        <p:nvPicPr>
          <p:cNvPr id="1028" name="Picture 4" descr="Eclipse Java Development (Galileo) - Stacktrace Conso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64" y="1932317"/>
            <a:ext cx="4559500" cy="15709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65299" y="5752501"/>
            <a:ext cx="1152175" cy="369332"/>
          </a:xfrm>
          <a:prstGeom prst="rect">
            <a:avLst/>
          </a:prstGeom>
          <a:noFill/>
        </p:spPr>
        <p:txBody>
          <a:bodyPr wrap="none" rtlCol="0">
            <a:spAutoFit/>
          </a:bodyPr>
          <a:lstStyle/>
          <a:p>
            <a:r>
              <a:rPr lang="fr-FR" dirty="0" err="1"/>
              <a:t>Stacktrace</a:t>
            </a:r>
            <a:endParaRPr lang="fr-FR" dirty="0"/>
          </a:p>
        </p:txBody>
      </p:sp>
      <p:pic>
        <p:nvPicPr>
          <p:cNvPr id="1030" name="Picture 6" descr="What is a stack trace, and how can I use it to debug my application errors?  - Stack Overfl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5299" y="3352200"/>
            <a:ext cx="7048500" cy="2400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7652222" y="592996"/>
            <a:ext cx="2290064" cy="2155355"/>
          </a:xfrm>
          <a:prstGeom prst="rect">
            <a:avLst/>
          </a:prstGeom>
        </p:spPr>
      </p:pic>
    </p:spTree>
    <p:extLst>
      <p:ext uri="{BB962C8B-B14F-4D97-AF65-F5344CB8AC3E}">
        <p14:creationId xmlns:p14="http://schemas.microsoft.com/office/powerpoint/2010/main" val="4145698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dirty="0" err="1"/>
              <a:t>Print</a:t>
            </a:r>
            <a:r>
              <a:rPr lang="fr-FR" dirty="0"/>
              <a:t> values ...</a:t>
            </a:r>
          </a:p>
        </p:txBody>
      </p:sp>
      <p:sp>
        <p:nvSpPr>
          <p:cNvPr id="4" name="Slide Number Placeholder 3"/>
          <p:cNvSpPr>
            <a:spLocks noGrp="1"/>
          </p:cNvSpPr>
          <p:nvPr>
            <p:ph type="sldNum" sz="quarter" idx="12"/>
          </p:nvPr>
        </p:nvSpPr>
        <p:spPr/>
        <p:txBody>
          <a:bodyPr/>
          <a:lstStyle/>
          <a:p>
            <a:fld id="{8D306E86-47BA-43A0-BC71-D402440BD280}" type="slidenum">
              <a:rPr lang="fr-FR" smtClean="0"/>
              <a:t>8</a:t>
            </a:fld>
            <a:endParaRPr lang="fr-FR"/>
          </a:p>
        </p:txBody>
      </p:sp>
      <p:pic>
        <p:nvPicPr>
          <p:cNvPr id="2050" name="Picture 2" descr="System.out.println trick in Eclipse – Shahin Sheidae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093" y="1487113"/>
            <a:ext cx="6278250" cy="3996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13331" y="5411450"/>
            <a:ext cx="10879211" cy="1446550"/>
          </a:xfrm>
          <a:prstGeom prst="rect">
            <a:avLst/>
          </a:prstGeom>
        </p:spPr>
        <p:txBody>
          <a:bodyPr wrap="square">
            <a:spAutoFit/>
          </a:bodyPr>
          <a:lstStyle/>
          <a:p>
            <a:r>
              <a:rPr lang="en-US" sz="4400" dirty="0">
                <a:latin typeface="+mj-lt"/>
              </a:rPr>
              <a:t>and we comment ... and we </a:t>
            </a:r>
            <a:r>
              <a:rPr lang="en-US" sz="4400" dirty="0" err="1">
                <a:latin typeface="+mj-lt"/>
              </a:rPr>
              <a:t>decomment</a:t>
            </a:r>
            <a:r>
              <a:rPr lang="en-US" sz="4400" dirty="0">
                <a:latin typeface="+mj-lt"/>
              </a:rPr>
              <a:t> ... </a:t>
            </a:r>
          </a:p>
          <a:p>
            <a:pPr algn="r"/>
            <a:r>
              <a:rPr lang="fr-FR" sz="4400" dirty="0">
                <a:latin typeface="+mj-lt"/>
              </a:rPr>
              <a:t>and </a:t>
            </a:r>
            <a:r>
              <a:rPr lang="fr-FR" sz="4400" dirty="0" err="1">
                <a:latin typeface="+mj-lt"/>
              </a:rPr>
              <a:t>we</a:t>
            </a:r>
            <a:r>
              <a:rPr lang="fr-FR" sz="4400" dirty="0">
                <a:latin typeface="+mj-lt"/>
              </a:rPr>
              <a:t> start </a:t>
            </a:r>
            <a:r>
              <a:rPr lang="fr-FR" sz="4400" dirty="0" err="1">
                <a:latin typeface="+mj-lt"/>
              </a:rPr>
              <a:t>again</a:t>
            </a:r>
            <a:r>
              <a:rPr lang="fr-FR" sz="4400" dirty="0">
                <a:latin typeface="+mj-lt"/>
              </a:rPr>
              <a:t>...</a:t>
            </a:r>
          </a:p>
        </p:txBody>
      </p:sp>
    </p:spTree>
    <p:extLst>
      <p:ext uri="{BB962C8B-B14F-4D97-AF65-F5344CB8AC3E}">
        <p14:creationId xmlns:p14="http://schemas.microsoft.com/office/powerpoint/2010/main" val="240067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a:t>Technological foundations of software development</a:t>
            </a:r>
            <a:endParaRPr lang="fr-FR" dirty="0"/>
          </a:p>
        </p:txBody>
      </p:sp>
      <p:sp>
        <p:nvSpPr>
          <p:cNvPr id="3" name="Subtitle 2"/>
          <p:cNvSpPr>
            <a:spLocks noGrp="1"/>
          </p:cNvSpPr>
          <p:nvPr>
            <p:ph type="subTitle" idx="1"/>
          </p:nvPr>
        </p:nvSpPr>
        <p:spPr/>
        <p:txBody>
          <a:bodyPr/>
          <a:lstStyle/>
          <a:p>
            <a:r>
              <a:rPr lang="en-US" dirty="0"/>
              <a:t>Debug, log, test, profile, analyze your software</a:t>
            </a:r>
            <a:endParaRPr lang="fr-FR" dirty="0"/>
          </a:p>
          <a:p>
            <a:r>
              <a:rPr lang="fr-FR" dirty="0"/>
              <a:t>Part 2: </a:t>
            </a:r>
            <a:r>
              <a:rPr lang="fr-FR" dirty="0" err="1"/>
              <a:t>Troubleshoot</a:t>
            </a:r>
            <a:r>
              <a:rPr lang="fr-FR" dirty="0"/>
              <a:t> a bug</a:t>
            </a:r>
          </a:p>
        </p:txBody>
      </p:sp>
      <p:sp>
        <p:nvSpPr>
          <p:cNvPr id="6" name="TextBox 4">
            <a:extLst>
              <a:ext uri="{FF2B5EF4-FFF2-40B4-BE49-F238E27FC236}">
                <a16:creationId xmlns:a16="http://schemas.microsoft.com/office/drawing/2014/main" id="{CA49A49B-716C-4B38-8039-57A162646459}"/>
              </a:ext>
            </a:extLst>
          </p:cNvPr>
          <p:cNvSpPr txBox="1"/>
          <p:nvPr/>
        </p:nvSpPr>
        <p:spPr>
          <a:xfrm>
            <a:off x="100584" y="5903893"/>
            <a:ext cx="11499366" cy="954107"/>
          </a:xfrm>
          <a:prstGeom prst="rect">
            <a:avLst/>
          </a:prstGeom>
          <a:noFill/>
        </p:spPr>
        <p:txBody>
          <a:bodyPr wrap="none" rtlCol="0">
            <a:spAutoFit/>
          </a:bodyPr>
          <a:lstStyle/>
          <a:p>
            <a:r>
              <a:rPr lang="en-US" sz="1400" dirty="0"/>
              <a:t>ICM – Computer Science Major – Course unit on Technological foundations of computer science</a:t>
            </a:r>
          </a:p>
          <a:p>
            <a:r>
              <a:rPr lang="en-US" sz="1400" dirty="0"/>
              <a:t>M1 Cyber Physical and Social Systems – Course unit on CPS2 engineering and development, Part 2: Technological foundations of software development</a:t>
            </a:r>
          </a:p>
          <a:p>
            <a:r>
              <a:rPr lang="en-US" sz="1400" dirty="0"/>
              <a:t>Maxime </a:t>
            </a:r>
            <a:r>
              <a:rPr lang="en-US" sz="1400" dirty="0" err="1"/>
              <a:t>Lefrançois</a:t>
            </a:r>
            <a:r>
              <a:rPr lang="en-US" sz="1400" dirty="0"/>
              <a:t> </a:t>
            </a:r>
            <a:r>
              <a:rPr lang="en-US" sz="1400" dirty="0">
                <a:hlinkClick r:id="rId2"/>
              </a:rPr>
              <a:t>https://maxime-lefrancois.info</a:t>
            </a:r>
            <a:r>
              <a:rPr lang="en-US" sz="1400" dirty="0"/>
              <a:t> </a:t>
            </a:r>
          </a:p>
          <a:p>
            <a:r>
              <a:rPr lang="en-US" sz="1400" dirty="0"/>
              <a:t>online: </a:t>
            </a:r>
            <a:r>
              <a:rPr lang="en-US" sz="1400" dirty="0">
                <a:hlinkClick r:id="rId3"/>
              </a:rPr>
              <a:t>https://ci.mines-stetienne.fr/cps2/course/tfsd/ </a:t>
            </a:r>
            <a:r>
              <a:rPr lang="en-US" sz="1400" dirty="0"/>
              <a:t> </a:t>
            </a:r>
          </a:p>
        </p:txBody>
      </p:sp>
    </p:spTree>
    <p:extLst>
      <p:ext uri="{BB962C8B-B14F-4D97-AF65-F5344CB8AC3E}">
        <p14:creationId xmlns:p14="http://schemas.microsoft.com/office/powerpoint/2010/main" val="33273729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5122</TotalTime>
  <Words>2174</Words>
  <Application>Microsoft Office PowerPoint</Application>
  <PresentationFormat>Grand écran</PresentationFormat>
  <Paragraphs>271</Paragraphs>
  <Slides>50</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50</vt:i4>
      </vt:variant>
    </vt:vector>
  </HeadingPairs>
  <TitlesOfParts>
    <vt:vector size="56" baseType="lpstr">
      <vt:lpstr>Arial</vt:lpstr>
      <vt:lpstr>Calibri</vt:lpstr>
      <vt:lpstr>Calibri Light</vt:lpstr>
      <vt:lpstr>Consolas</vt:lpstr>
      <vt:lpstr>Verdana</vt:lpstr>
      <vt:lpstr>Office Theme</vt:lpstr>
      <vt:lpstr>Technological foundations of software development</vt:lpstr>
      <vt:lpstr>Objectives of the session</vt:lpstr>
      <vt:lpstr>Technological foundations of software development</vt:lpstr>
      <vt:lpstr>... write code the old-fashioned way</vt:lpstr>
      <vt:lpstr>... possibly with some precautions</vt:lpstr>
      <vt:lpstr>Run your code... </vt:lpstr>
      <vt:lpstr>... and stumble upon an error</vt:lpstr>
      <vt:lpstr>Print values ...</vt:lpstr>
      <vt:lpstr>Technological foundations of software development</vt:lpstr>
      <vt:lpstr>... and stumble upon an error</vt:lpstr>
      <vt:lpstr>Debugging</vt:lpstr>
      <vt:lpstr>Debugging</vt:lpstr>
      <vt:lpstr>Debugging with Python</vt:lpstr>
      <vt:lpstr>Debugging with Python</vt:lpstr>
      <vt:lpstr>Debugging with node.js</vt:lpstr>
      <vt:lpstr>Technological foundations of software development</vt:lpstr>
      <vt:lpstr>Logging</vt:lpstr>
      <vt:lpstr>Logging</vt:lpstr>
      <vt:lpstr>Logging</vt:lpstr>
      <vt:lpstr>Logging</vt:lpstr>
      <vt:lpstr>Logging</vt:lpstr>
      <vt:lpstr>Logging</vt:lpstr>
      <vt:lpstr>Logging</vt:lpstr>
      <vt:lpstr>To read for MCQ test</vt:lpstr>
      <vt:lpstr>Technological foundations of software development</vt:lpstr>
      <vt:lpstr>Different types of test</vt:lpstr>
      <vt:lpstr>Unit tests -    for Java </vt:lpstr>
      <vt:lpstr>Unit tests -    for Java </vt:lpstr>
      <vt:lpstr>Unit tests – Multiple frameworks for Python </vt:lpstr>
      <vt:lpstr>Unit tests – Multiple frameworks for Python </vt:lpstr>
      <vt:lpstr>Unit tests – Multiple frameworks for Python </vt:lpstr>
      <vt:lpstr>Unit tests – Multiple frameworks for Python </vt:lpstr>
      <vt:lpstr>To read for MCQ test</vt:lpstr>
      <vt:lpstr>Technological foundations of software development</vt:lpstr>
      <vt:lpstr>Profiling the execution of your software: Why ?</vt:lpstr>
      <vt:lpstr>Java</vt:lpstr>
      <vt:lpstr>Python</vt:lpstr>
      <vt:lpstr>JavaScript</vt:lpstr>
      <vt:lpstr>Technological foundations of software development</vt:lpstr>
      <vt:lpstr>Dynamic vs. static analysis</vt:lpstr>
      <vt:lpstr>Static code analysis</vt:lpstr>
      <vt:lpstr>Static analysis tools</vt:lpstr>
      <vt:lpstr>Static analysis tools - e.g.</vt:lpstr>
      <vt:lpstr>Static analysis tools - e.g.</vt:lpstr>
      <vt:lpstr>Static analysis tools - e.g.</vt:lpstr>
      <vt:lpstr>Develop with style !</vt:lpstr>
      <vt:lpstr>Technological foundations of software development</vt:lpstr>
      <vt:lpstr>Code quality and security analysis platform</vt:lpstr>
      <vt:lpstr>Technological foundations of software development</vt:lpstr>
      <vt:lpstr>... Your turn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Maxime Lefrançois</dc:creator>
  <cp:lastModifiedBy>Maxime Lefrancois</cp:lastModifiedBy>
  <cp:revision>305</cp:revision>
  <dcterms:created xsi:type="dcterms:W3CDTF">2021-08-26T08:16:54Z</dcterms:created>
  <dcterms:modified xsi:type="dcterms:W3CDTF">2024-10-25T09:38:00Z</dcterms:modified>
</cp:coreProperties>
</file>