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514" r:id="rId4"/>
    <p:sldId id="539" r:id="rId5"/>
    <p:sldId id="596" r:id="rId6"/>
    <p:sldId id="598" r:id="rId7"/>
    <p:sldId id="599" r:id="rId8"/>
    <p:sldId id="600" r:id="rId9"/>
    <p:sldId id="595" r:id="rId10"/>
    <p:sldId id="601" r:id="rId11"/>
    <p:sldId id="602" r:id="rId12"/>
    <p:sldId id="604" r:id="rId13"/>
    <p:sldId id="605" r:id="rId14"/>
    <p:sldId id="607" r:id="rId15"/>
    <p:sldId id="606" r:id="rId16"/>
    <p:sldId id="609" r:id="rId17"/>
    <p:sldId id="613" r:id="rId18"/>
    <p:sldId id="616" r:id="rId19"/>
    <p:sldId id="614" r:id="rId20"/>
    <p:sldId id="615" r:id="rId21"/>
    <p:sldId id="617" r:id="rId22"/>
    <p:sldId id="618" r:id="rId23"/>
    <p:sldId id="619" r:id="rId24"/>
    <p:sldId id="620" r:id="rId25"/>
    <p:sldId id="621" r:id="rId26"/>
    <p:sldId id="623" r:id="rId27"/>
    <p:sldId id="624" r:id="rId28"/>
    <p:sldId id="653" r:id="rId29"/>
    <p:sldId id="625" r:id="rId30"/>
    <p:sldId id="627" r:id="rId31"/>
    <p:sldId id="628" r:id="rId32"/>
    <p:sldId id="629" r:id="rId33"/>
    <p:sldId id="633" r:id="rId34"/>
    <p:sldId id="654" r:id="rId35"/>
    <p:sldId id="630" r:id="rId36"/>
    <p:sldId id="639" r:id="rId37"/>
    <p:sldId id="640" r:id="rId38"/>
    <p:sldId id="631" r:id="rId39"/>
    <p:sldId id="637" r:id="rId40"/>
    <p:sldId id="634" r:id="rId41"/>
    <p:sldId id="632" r:id="rId42"/>
    <p:sldId id="638" r:id="rId43"/>
    <p:sldId id="635" r:id="rId44"/>
    <p:sldId id="518" r:id="rId45"/>
    <p:sldId id="642" r:id="rId46"/>
    <p:sldId id="643" r:id="rId47"/>
    <p:sldId id="644" r:id="rId48"/>
    <p:sldId id="645" r:id="rId49"/>
    <p:sldId id="646" r:id="rId50"/>
    <p:sldId id="650" r:id="rId51"/>
    <p:sldId id="651" r:id="rId52"/>
    <p:sldId id="649" r:id="rId53"/>
    <p:sldId id="641" r:id="rId54"/>
    <p:sldId id="648" r:id="rId55"/>
    <p:sldId id="647" r:id="rId56"/>
    <p:sldId id="652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898989"/>
    <a:srgbClr val="F0F0F0"/>
    <a:srgbClr val="E61A23"/>
    <a:srgbClr val="2F62BB"/>
    <a:srgbClr val="F44D27"/>
    <a:srgbClr val="EFEFE7"/>
    <a:srgbClr val="CD9F00"/>
    <a:srgbClr val="D5C8C6"/>
    <a:srgbClr val="8F8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5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E4FE-C567-46DB-B46D-D6ADFF64F2F0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E45F-632C-49BB-91B2-F90D18F7E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175-CE38-490D-B452-09A8D5674E78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60B-7A5C-4411-AE3B-B99CA2563AF3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7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B72C-E386-4D31-8491-E8A77B88CE01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2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1DA4-D871-4F30-A88D-9927023B48E4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967-7C4D-4F0A-9297-68EF52B59C2C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40D-E22C-47F2-95CA-1DC6C0D590BE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184A-F81B-4312-B77D-7A15377DA745}" type="datetime1">
              <a:rPr lang="fr-FR" smtClean="0"/>
              <a:t>25/10/2024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9603-DCF0-485A-948A-CE28833E688F}" type="datetime1">
              <a:rPr lang="fr-FR" smtClean="0"/>
              <a:t>25/10/2024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6935-021D-4311-AE21-22D7CC7EBEAC}" type="datetime1">
              <a:rPr lang="fr-FR" smtClean="0"/>
              <a:t>25/10/2024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312-FEE7-4026-98B9-4661E3EA63C0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0ABA-4A08-4E91-8E80-8563EC5DF6F4}" type="datetime1">
              <a:rPr lang="fr-FR" smtClean="0"/>
              <a:t>25/10/2024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5599-8ED4-432F-A983-E60D3FE6FB5A}" type="datetime1">
              <a:rPr lang="fr-FR" smtClean="0"/>
              <a:t>25/10/2024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acle.com/java/technologies/javase/javadoc-too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acle.com/java/technologies/javase/javadoc-tool.html" TargetMode="External"/><Relationship Id="rId4" Type="http://schemas.openxmlformats.org/officeDocument/2006/relationships/hyperlink" Target="https://www.javaguides.net/2018/12/the-javadoc-tags-explained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acle.com/java/technologies/javase/javadoc-tool.html" TargetMode="External"/><Relationship Id="rId4" Type="http://schemas.openxmlformats.org/officeDocument/2006/relationships/hyperlink" Target="https://www.javaguides.net/2018/12/the-javadoc-tags-explained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guide.python.org/document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guide.python.org/documenting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jsdoc.app/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sdoc.ap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multi-programming.com/blog/self-documenting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ataxis.fr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amkamani.com/blog/how-to-write-good-documentation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s.pydata.org/doc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spressif.com/projects/esp-idf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18F/open-source-guide/blob/18f-pages/pages/making-readmes-readable.m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taxis.fr/how-to-guides/" TargetMode="External"/><Relationship Id="rId2" Type="http://schemas.openxmlformats.org/officeDocument/2006/relationships/hyperlink" Target="https://diataxis.fr/tutoria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ataxis.fr/explanation/" TargetMode="External"/><Relationship Id="rId4" Type="http://schemas.openxmlformats.org/officeDocument/2006/relationships/hyperlink" Target="https://diataxis.fr/referenc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researchoutreach.org/articles/thought-leaders/license-to-share-how-the-creative-commons-licensing-system-encourages-the-remixing-and-reuse-of-published-material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thought-leaders/license-to-share-how-the-creative-commons-licensing-system-encourages-the-remixing-and-reuse-of-published-material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itstrip.com/en/2015/06/29/as-the-last-reso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ftware_documentation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opensource.org/os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oqod-software.medium.com/understanding-open-source-and-free-software-licensing-c0fa600106c9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alicense.com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docs.github.com/en/repositories/managing-your-repositorys-settings-and-features/customizing-your-repository/licensing-a-reposi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uterhope.com/jargon/s/softpubl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ntral.sonatype.org/publish/publish-guide/" TargetMode="Externa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kaging.python.org/en/latest/tutorials/packaging-projects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docs.github.com/en/repositories/releasing-projects-on-github/managing-releases-in-a-reposito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repositories/archiving-a-github-repository/referencing-and-citing-content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ci.mines-stetienne.fr/cps2/course/tfsd/course-6.html#_tod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Software_requirements_specifi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oftware_architect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4mode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693A2BC-889D-4BA0-8155-D5840D16E21D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ICM – Computer Science Major – Course unit on Technological foundations of computer science</a:t>
            </a:r>
          </a:p>
          <a:p>
            <a:r>
              <a:rPr lang="en-US" sz="1400"/>
              <a:t>M1 </a:t>
            </a:r>
            <a:r>
              <a:rPr lang="en-US" sz="1400" dirty="0"/>
              <a:t>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0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10</a:t>
            </a:fld>
            <a:endParaRPr lang="fr-FR"/>
          </a:p>
        </p:txBody>
      </p:sp>
      <p:pic>
        <p:nvPicPr>
          <p:cNvPr id="4098" name="Picture 2" descr="www.konakart.com/wp-content/uploads/2014/11/ja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7838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vadoc tags | Documenting A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272774"/>
            <a:ext cx="7305675" cy="55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53891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4"/>
              </a:rPr>
              <a:t>https://www.oracle.com/java/technologies/javase/javadoc-tool.html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48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11</a:t>
            </a:fld>
            <a:endParaRPr lang="fr-FR"/>
          </a:p>
        </p:txBody>
      </p:sp>
      <p:pic>
        <p:nvPicPr>
          <p:cNvPr id="5122" name="Picture 2" descr="The Javadoc Tags Expl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17" y="0"/>
            <a:ext cx="9125958" cy="65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uke Java Jpg, HD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75032"/>
            <a:ext cx="1773817" cy="15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300" y="643410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4"/>
              </a:rPr>
              <a:t>https://www.javaguides.net/2018/12/the-javadoc-tags-explained.html</a:t>
            </a:r>
            <a:r>
              <a:rPr lang="fr-FR" sz="1000" dirty="0"/>
              <a:t> </a:t>
            </a:r>
          </a:p>
          <a:p>
            <a:r>
              <a:rPr lang="fr-FR" sz="1000" dirty="0">
                <a:hlinkClick r:id="rId5"/>
              </a:rPr>
              <a:t>https://www.oracle.com/java/technologies/javase/javadoc-tool.html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00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98" y="333267"/>
            <a:ext cx="6954602" cy="6205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2355"/>
            <a:ext cx="10515600" cy="2924608"/>
          </a:xfrm>
        </p:spPr>
        <p:txBody>
          <a:bodyPr>
            <a:normAutofit/>
          </a:bodyPr>
          <a:lstStyle/>
          <a:p>
            <a:r>
              <a:rPr lang="fr-FR" sz="2000" dirty="0" err="1"/>
              <a:t>generate</a:t>
            </a:r>
            <a:r>
              <a:rPr lang="fr-FR" sz="2000" dirty="0"/>
              <a:t> HTML pages</a:t>
            </a:r>
          </a:p>
          <a:p>
            <a:r>
              <a:rPr lang="fr-FR" sz="2000" dirty="0" err="1"/>
              <a:t>generate</a:t>
            </a:r>
            <a:r>
              <a:rPr lang="fr-FR" sz="2000" dirty="0"/>
              <a:t> </a:t>
            </a:r>
            <a:r>
              <a:rPr lang="fr-FR" sz="2000" dirty="0" err="1"/>
              <a:t>javadoc</a:t>
            </a:r>
            <a:r>
              <a:rPr lang="fr-FR" sz="2000" dirty="0"/>
              <a:t> jars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12</a:t>
            </a:fld>
            <a:endParaRPr lang="fr-FR"/>
          </a:p>
        </p:txBody>
      </p:sp>
      <p:sp>
        <p:nvSpPr>
          <p:cNvPr id="6" name="Right Arrow 5"/>
          <p:cNvSpPr/>
          <p:nvPr/>
        </p:nvSpPr>
        <p:spPr>
          <a:xfrm>
            <a:off x="3543300" y="3252355"/>
            <a:ext cx="654627" cy="89361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Duke Java Jpg, HD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75032"/>
            <a:ext cx="1773817" cy="15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" y="643410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4"/>
              </a:rPr>
              <a:t>https://www.javaguides.net/2018/12/the-javadoc-tags-explained.html</a:t>
            </a:r>
            <a:r>
              <a:rPr lang="fr-FR" sz="1000" dirty="0"/>
              <a:t> </a:t>
            </a:r>
          </a:p>
          <a:p>
            <a:r>
              <a:rPr lang="fr-FR" sz="1000" dirty="0">
                <a:hlinkClick r:id="rId5"/>
              </a:rPr>
              <a:t>https://www.oracle.com/java/technologies/javase/javadoc-tool.html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92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270" y="365125"/>
            <a:ext cx="9259529" cy="1325563"/>
          </a:xfrm>
        </p:spPr>
        <p:txBody>
          <a:bodyPr/>
          <a:lstStyle/>
          <a:p>
            <a:r>
              <a:rPr lang="fr-FR" dirty="0"/>
              <a:t>Python </a:t>
            </a:r>
            <a:r>
              <a:rPr lang="fr-FR" dirty="0" err="1"/>
              <a:t>docstrings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13</a:t>
            </a:fld>
            <a:endParaRPr lang="fr-FR"/>
          </a:p>
        </p:txBody>
      </p:sp>
      <p:pic>
        <p:nvPicPr>
          <p:cNvPr id="6146" name="Picture 2" descr="Auto-Docs for Python. Documenting code is boring, so why… | by James Briggs  |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94706"/>
            <a:ext cx="7496175" cy="4181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chier:Python-logo-notext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" y="365125"/>
            <a:ext cx="1135626" cy="11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451" y="6475254"/>
            <a:ext cx="2492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https://devguide.python.org/documenting/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35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87" y="1888178"/>
            <a:ext cx="4625991" cy="1705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7386" y="3470743"/>
            <a:ext cx="127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Epytext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14</a:t>
            </a:fld>
            <a:endParaRPr lang="fr-FR"/>
          </a:p>
        </p:txBody>
      </p:sp>
      <p:pic>
        <p:nvPicPr>
          <p:cNvPr id="6148" name="Picture 4" descr="Fichier:Python-logo-notext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" y="365125"/>
            <a:ext cx="1135626" cy="11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94270" y="365125"/>
            <a:ext cx="92595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Python doc conventions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303" y="4354178"/>
            <a:ext cx="4853356" cy="17139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37289" y="6068156"/>
            <a:ext cx="525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reStructuredText</a:t>
            </a:r>
            <a:r>
              <a:rPr lang="fr-FR" sz="2800" dirty="0"/>
              <a:t> -&gt; </a:t>
            </a:r>
            <a:r>
              <a:rPr lang="fr-FR" sz="2800" dirty="0" err="1"/>
              <a:t>used</a:t>
            </a:r>
            <a:r>
              <a:rPr lang="fr-FR" sz="2800" dirty="0"/>
              <a:t> by Sphinx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388" y="1784020"/>
            <a:ext cx="4337413" cy="26146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98387" y="4258765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Google</a:t>
            </a:r>
          </a:p>
        </p:txBody>
      </p:sp>
      <p:sp>
        <p:nvSpPr>
          <p:cNvPr id="12" name="TextBox 11"/>
          <p:cNvSpPr txBox="1"/>
          <p:nvPr/>
        </p:nvSpPr>
        <p:spPr>
          <a:xfrm rot="20899622">
            <a:off x="1446463" y="2193359"/>
            <a:ext cx="4159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>
                <a:solidFill>
                  <a:schemeClr val="bg1">
                    <a:lumMod val="50000"/>
                    <a:alpha val="18000"/>
                  </a:schemeClr>
                </a:solidFill>
              </a:rPr>
              <a:t>deprecated</a:t>
            </a:r>
            <a:endParaRPr lang="fr-FR" sz="6600" b="1" dirty="0">
              <a:solidFill>
                <a:schemeClr val="bg1">
                  <a:lumMod val="50000"/>
                  <a:alpha val="18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451" y="6475254"/>
            <a:ext cx="2492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6"/>
              </a:rPr>
              <a:t>https://devguide.python.org/documenting/</a:t>
            </a:r>
            <a:r>
              <a:rPr lang="fr-FR" sz="1000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785630" y="4398711"/>
            <a:ext cx="0" cy="21926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937" y="5219021"/>
            <a:ext cx="204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B050"/>
                </a:solidFill>
              </a:rPr>
              <a:t>recommended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5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993" y="1394694"/>
            <a:ext cx="4658375" cy="5144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30" y="1871337"/>
            <a:ext cx="5029902" cy="4925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018" y="365125"/>
            <a:ext cx="9545782" cy="1325563"/>
          </a:xfrm>
        </p:spPr>
        <p:txBody>
          <a:bodyPr/>
          <a:lstStyle/>
          <a:p>
            <a:r>
              <a:rPr lang="fr-FR" dirty="0"/>
              <a:t>JavaScript documentation: </a:t>
            </a:r>
            <a:r>
              <a:rPr lang="fr-FR" dirty="0" err="1"/>
              <a:t>JSDoc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15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1" y="1556693"/>
            <a:ext cx="2915057" cy="20481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6928" y="6311900"/>
            <a:ext cx="206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5"/>
              </a:rPr>
              <a:t>https://en.wikipedia.org/wiki/JSDoc</a:t>
            </a:r>
          </a:p>
          <a:p>
            <a:r>
              <a:rPr lang="fr-FR" sz="1000" dirty="0">
                <a:hlinkClick r:id="rId5"/>
              </a:rPr>
              <a:t>https://jsdoc.app/</a:t>
            </a:r>
            <a:r>
              <a:rPr lang="fr-FR" sz="1000" dirty="0"/>
              <a:t> </a:t>
            </a:r>
          </a:p>
        </p:txBody>
      </p:sp>
      <p:pic>
        <p:nvPicPr>
          <p:cNvPr id="9218" name="Picture 2" descr="File:Unofficial JavaScript logo 2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184476"/>
            <a:ext cx="1240918" cy="12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9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018" y="365125"/>
            <a:ext cx="9545782" cy="1325563"/>
          </a:xfrm>
        </p:spPr>
        <p:txBody>
          <a:bodyPr/>
          <a:lstStyle/>
          <a:p>
            <a:r>
              <a:rPr lang="fr-FR" dirty="0"/>
              <a:t>JavaScript documentation: </a:t>
            </a:r>
            <a:r>
              <a:rPr lang="fr-FR" dirty="0" err="1"/>
              <a:t>JSDoc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96928" y="6311900"/>
            <a:ext cx="206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https://en.wikipedia.org/wiki/JSDoc</a:t>
            </a:r>
          </a:p>
          <a:p>
            <a:r>
              <a:rPr lang="fr-FR" sz="1000" dirty="0">
                <a:hlinkClick r:id="rId2"/>
              </a:rPr>
              <a:t>https://jsdoc.app/</a:t>
            </a:r>
            <a:r>
              <a:rPr lang="fr-FR" sz="1000" dirty="0"/>
              <a:t> </a:t>
            </a:r>
          </a:p>
        </p:txBody>
      </p:sp>
      <p:pic>
        <p:nvPicPr>
          <p:cNvPr id="9218" name="Picture 2" descr="File:Unofficial JavaScript logo 2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" y="184476"/>
            <a:ext cx="1240918" cy="12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854" y="1690688"/>
            <a:ext cx="7182852" cy="4620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71" y="1556693"/>
            <a:ext cx="2915057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5343525" cy="4351338"/>
          </a:xfrm>
        </p:spPr>
        <p:txBody>
          <a:bodyPr>
            <a:noAutofit/>
          </a:bodyPr>
          <a:lstStyle/>
          <a:p>
            <a:r>
              <a:rPr lang="en-US" sz="2000" dirty="0"/>
              <a:t>Make source code easier to read and understand</a:t>
            </a:r>
          </a:p>
          <a:p>
            <a:r>
              <a:rPr lang="en-US" sz="2000" dirty="0"/>
              <a:t>Minimize the effort required to maintain or extend legacy systems</a:t>
            </a:r>
          </a:p>
          <a:p>
            <a:r>
              <a:rPr lang="en-US" sz="2000" dirty="0"/>
              <a:t>Reduce the need for users and developers of a system to consult secondary documentation sources such as code comments or software manuals</a:t>
            </a:r>
          </a:p>
          <a:p>
            <a:r>
              <a:rPr lang="en-US" sz="2000" dirty="0"/>
              <a:t>Facilitate automation through self-contained knowledge representation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4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5343525" cy="4351338"/>
          </a:xfrm>
        </p:spPr>
        <p:txBody>
          <a:bodyPr>
            <a:noAutofit/>
          </a:bodyPr>
          <a:lstStyle/>
          <a:p>
            <a:r>
              <a:rPr lang="en-US" sz="2000" dirty="0"/>
              <a:t>Make source code easier to read and understand</a:t>
            </a:r>
          </a:p>
          <a:p>
            <a:r>
              <a:rPr lang="en-US" sz="2000" dirty="0"/>
              <a:t>Minimize the effort required to maintain or extend legacy systems</a:t>
            </a:r>
          </a:p>
          <a:p>
            <a:r>
              <a:rPr lang="en-US" sz="2000" dirty="0"/>
              <a:t>Reduce the need for users and developers of a system to consult secondary documentation sources such as code comments or software manuals</a:t>
            </a:r>
          </a:p>
          <a:p>
            <a:r>
              <a:rPr lang="en-US" sz="2000" dirty="0"/>
              <a:t>Facilitate automation through self-contained knowledge representation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144" y="1825625"/>
            <a:ext cx="4201111" cy="340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64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ip-Commentaires-d'avant-vacances-(english)(650-final)">
            <a:extLst>
              <a:ext uri="{FF2B5EF4-FFF2-40B4-BE49-F238E27FC236}">
                <a16:creationId xmlns:a16="http://schemas.microsoft.com/office/drawing/2014/main" id="{FD523EDF-F79B-4774-97B4-7F183A40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930275"/>
            <a:ext cx="61912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5343525" cy="4351338"/>
          </a:xfrm>
        </p:spPr>
        <p:txBody>
          <a:bodyPr>
            <a:noAutofit/>
          </a:bodyPr>
          <a:lstStyle/>
          <a:p>
            <a:r>
              <a:rPr lang="en-US" sz="2000" dirty="0"/>
              <a:t>Make source code easier to read and understand</a:t>
            </a:r>
          </a:p>
          <a:p>
            <a:r>
              <a:rPr lang="en-US" sz="2000" dirty="0"/>
              <a:t>Minimize the effort required to maintain or extend legacy systems</a:t>
            </a:r>
          </a:p>
          <a:p>
            <a:r>
              <a:rPr lang="en-US" sz="2000" dirty="0"/>
              <a:t>Reduce the need for users and developers of a system to consult secondary documentation sources such as code comments or software manuals</a:t>
            </a:r>
          </a:p>
          <a:p>
            <a:r>
              <a:rPr lang="en-US" sz="2000" dirty="0"/>
              <a:t>Facilitate automation through self-contained knowledge representation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28300" y="650816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https://www.commitstrip.com/en/2016/07/27/documentation-just-before-vacation/</a:t>
            </a:r>
          </a:p>
        </p:txBody>
      </p:sp>
    </p:spTree>
    <p:extLst>
      <p:ext uri="{BB962C8B-B14F-4D97-AF65-F5344CB8AC3E}">
        <p14:creationId xmlns:p14="http://schemas.microsoft.com/office/powerpoint/2010/main" val="242590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session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82726"/>
            <a:ext cx="10515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This session aims to familiarize you with the methods and tools for Document, license, publish, maintain your software.</a:t>
            </a:r>
          </a:p>
          <a:p>
            <a:r>
              <a:rPr lang="en-US" sz="2800" dirty="0"/>
              <a:t>In particular, we will cover tools for Java, Python, JavaScript.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0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1. Move code to </a:t>
            </a:r>
            <a:r>
              <a:rPr lang="fr-FR" dirty="0" err="1"/>
              <a:t>function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6" y="3806707"/>
            <a:ext cx="3172268" cy="2762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399809" y="3460173"/>
            <a:ext cx="696191" cy="945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058" y="3351853"/>
            <a:ext cx="2829320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</a:t>
            </a:r>
            <a:r>
              <a:rPr lang="en-US" dirty="0"/>
              <a:t>Expression is replaced with a variable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99809" y="4511465"/>
            <a:ext cx="696191" cy="945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6" y="2687403"/>
            <a:ext cx="4458322" cy="733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76" y="4855646"/>
            <a:ext cx="2076740" cy="257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058" y="4622250"/>
            <a:ext cx="255305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</a:t>
            </a:r>
            <a:r>
              <a:rPr lang="en-US" dirty="0"/>
              <a:t>Class and module interfaces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99809" y="3597065"/>
            <a:ext cx="696191" cy="945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6" y="3000966"/>
            <a:ext cx="2638793" cy="2086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058" y="2514455"/>
            <a:ext cx="3648584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</a:t>
            </a:r>
            <a:r>
              <a:rPr lang="en-US" dirty="0"/>
              <a:t>Group your code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6" y="2857775"/>
            <a:ext cx="2162477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5. </a:t>
            </a:r>
            <a:r>
              <a:rPr lang="en-US" dirty="0"/>
              <a:t>Give another name to the function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67" y="3967828"/>
            <a:ext cx="2638793" cy="2667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7666" y="3398207"/>
            <a:ext cx="282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 active verbs like ”send”: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31716" y="3398207"/>
            <a:ext cx="2766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Omit to use obscure words:</a:t>
            </a:r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669" y="3953538"/>
            <a:ext cx="2867425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6. </a:t>
            </a:r>
            <a:r>
              <a:rPr lang="en-US" dirty="0"/>
              <a:t>Give other names to variables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1716" y="2371033"/>
            <a:ext cx="308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not use silly variable names</a:t>
            </a:r>
            <a:endParaRPr lang="fr-FR" sz="1400" dirty="0"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96" y="4989962"/>
            <a:ext cx="2448267" cy="2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96" y="5540660"/>
            <a:ext cx="2457793" cy="276264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1319275" y="5454624"/>
            <a:ext cx="448335" cy="448335"/>
          </a:xfrm>
          <a:prstGeom prst="noSmoking">
            <a:avLst/>
          </a:prstGeom>
          <a:solidFill>
            <a:srgbClr val="E61A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1221" y="2927293"/>
            <a:ext cx="2563522" cy="276999"/>
          </a:xfrm>
          <a:prstGeom prst="rect">
            <a:avLst/>
          </a:prstGeom>
          <a:solidFill>
            <a:srgbClr val="F0F0F0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47474"/>
                </a:solidFill>
                <a:latin typeface="Consolas" panose="020B0609020204030204" pitchFamily="49" charset="0"/>
              </a:rPr>
              <a:t>a, b, c, variable1, other, …</a:t>
            </a:r>
            <a:endParaRPr lang="fr-FR" sz="1200" dirty="0">
              <a:solidFill>
                <a:srgbClr val="747474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319275" y="2841624"/>
            <a:ext cx="448335" cy="448335"/>
          </a:xfrm>
          <a:prstGeom prst="noSmoking">
            <a:avLst/>
          </a:prstGeom>
          <a:solidFill>
            <a:srgbClr val="E61A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4328713"/>
            <a:ext cx="10515600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7. </a:t>
            </a:r>
            <a:r>
              <a:rPr lang="en-US" dirty="0"/>
              <a:t>Follow the same naming conventions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64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8. </a:t>
            </a:r>
            <a:r>
              <a:rPr lang="en-US" dirty="0"/>
              <a:t>Avoid utilizing syntax tricks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sp>
        <p:nvSpPr>
          <p:cNvPr id="15" name="&quot;No&quot; Symbol 14"/>
          <p:cNvSpPr/>
          <p:nvPr/>
        </p:nvSpPr>
        <p:spPr>
          <a:xfrm>
            <a:off x="1319275" y="2841624"/>
            <a:ext cx="448335" cy="448335"/>
          </a:xfrm>
          <a:prstGeom prst="noSmoking">
            <a:avLst/>
          </a:prstGeom>
          <a:solidFill>
            <a:srgbClr val="E61A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21" y="2937838"/>
            <a:ext cx="2534004" cy="314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003" y="2747311"/>
            <a:ext cx="1895740" cy="69542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5399809" y="2622236"/>
            <a:ext cx="696191" cy="945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3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Self-</a:t>
            </a:r>
            <a:r>
              <a:rPr lang="fr-FR" dirty="0" err="1"/>
              <a:t>documenting</a:t>
            </a:r>
            <a:r>
              <a:rPr lang="fr-FR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389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9. </a:t>
            </a:r>
            <a:r>
              <a:rPr lang="en-US" dirty="0"/>
              <a:t>Use named constants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687" y="6475254"/>
            <a:ext cx="3389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https://multi-programming.com/blog/self-documenting-code</a:t>
            </a:r>
            <a:r>
              <a:rPr lang="fr-FR" sz="10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221" y="2709084"/>
            <a:ext cx="2308645" cy="276999"/>
          </a:xfrm>
          <a:prstGeom prst="rect">
            <a:avLst/>
          </a:prstGeom>
          <a:solidFill>
            <a:srgbClr val="F0F0F0"/>
          </a:solidFill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747474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747474"/>
                </a:solidFill>
                <a:latin typeface="Consolas" panose="020B0609020204030204" pitchFamily="49" charset="0"/>
              </a:rPr>
              <a:t> BUY_HAPPINESS = 42;</a:t>
            </a:r>
            <a:endParaRPr lang="fr-FR" sz="1200" dirty="0">
              <a:solidFill>
                <a:srgbClr val="747474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921125"/>
            <a:ext cx="10515600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10. </a:t>
            </a:r>
            <a:r>
              <a:rPr lang="en-US" dirty="0"/>
              <a:t>Omit </a:t>
            </a:r>
            <a:r>
              <a:rPr lang="en-US" dirty="0" err="1"/>
              <a:t>boolean</a:t>
            </a:r>
            <a:r>
              <a:rPr lang="en-US" dirty="0"/>
              <a:t> flags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21" y="5170292"/>
            <a:ext cx="2962688" cy="304843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5399809" y="4849927"/>
            <a:ext cx="696191" cy="9455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472" y="5198870"/>
            <a:ext cx="2724530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8950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Documentation for the end user</a:t>
            </a:r>
            <a:br>
              <a:rPr lang="en-US" dirty="0"/>
            </a:br>
            <a:r>
              <a:rPr lang="en-US" b="1" dirty="0" err="1"/>
              <a:t>Diátaxis</a:t>
            </a:r>
            <a:br>
              <a:rPr lang="en-US" b="1" dirty="0"/>
            </a:br>
            <a:r>
              <a:rPr lang="en-US" sz="3600" i="1" dirty="0"/>
              <a:t>A systematic approach to technical documentation authoring.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28</a:t>
            </a:fld>
            <a:endParaRPr lang="fr-FR"/>
          </a:p>
        </p:txBody>
      </p:sp>
      <p:pic>
        <p:nvPicPr>
          <p:cNvPr id="1026" name="Picture 2" descr="Diátaxis">
            <a:extLst>
              <a:ext uri="{FF2B5EF4-FFF2-40B4-BE49-F238E27FC236}">
                <a16:creationId xmlns:a16="http://schemas.microsoft.com/office/drawing/2014/main" id="{557194D3-C4B3-4F1E-91C4-9B08C925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55" y="2144039"/>
            <a:ext cx="7903873" cy="44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405A6C-253B-42F9-984E-B7D1B277652A}"/>
              </a:ext>
            </a:extLst>
          </p:cNvPr>
          <p:cNvSpPr/>
          <p:nvPr/>
        </p:nvSpPr>
        <p:spPr>
          <a:xfrm>
            <a:off x="129528" y="6538912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https://diataxis.fr/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694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3857"/>
            <a:ext cx="10515600" cy="40031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Describes how the program is installed and used</a:t>
            </a:r>
            <a:endParaRPr lang="fr-FR" dirty="0"/>
          </a:p>
          <a:p>
            <a:r>
              <a:rPr lang="en-US" b="1" dirty="0"/>
              <a:t>Tutorials:</a:t>
            </a:r>
            <a:r>
              <a:rPr lang="en-US" dirty="0"/>
              <a:t> </a:t>
            </a:r>
            <a:r>
              <a:rPr lang="en-US" i="1" dirty="0"/>
              <a:t>A tutorial is an </a:t>
            </a:r>
            <a:r>
              <a:rPr lang="en-US" b="1" i="1" dirty="0"/>
              <a:t>experience</a:t>
            </a:r>
            <a:r>
              <a:rPr lang="en-US" i="1" dirty="0"/>
              <a:t> that takes place under the guidance of a tutor. A tutorial is always </a:t>
            </a:r>
            <a:r>
              <a:rPr lang="en-US" b="1" i="1" dirty="0"/>
              <a:t>learning-oriented</a:t>
            </a:r>
            <a:r>
              <a:rPr lang="en-US" i="1" dirty="0"/>
              <a:t>.</a:t>
            </a:r>
            <a:endParaRPr lang="en-US" dirty="0"/>
          </a:p>
          <a:p>
            <a:r>
              <a:rPr lang="en-US" b="1" dirty="0"/>
              <a:t>How-to guides:</a:t>
            </a:r>
            <a:r>
              <a:rPr lang="en-US" dirty="0"/>
              <a:t> </a:t>
            </a:r>
            <a:r>
              <a:rPr lang="en-US" i="1" dirty="0"/>
              <a:t>How-to guides are </a:t>
            </a:r>
            <a:r>
              <a:rPr lang="en-US" b="1" i="1" dirty="0"/>
              <a:t>directions</a:t>
            </a:r>
            <a:r>
              <a:rPr lang="en-US" i="1" dirty="0"/>
              <a:t> that guide the reader through a problem or towards a result. How-to guides are </a:t>
            </a:r>
            <a:r>
              <a:rPr lang="en-US" b="1" i="1" dirty="0"/>
              <a:t>goal-oriented</a:t>
            </a:r>
            <a:r>
              <a:rPr lang="en-US" i="1" dirty="0"/>
              <a:t>.</a:t>
            </a:r>
            <a:endParaRPr lang="en-US" dirty="0"/>
          </a:p>
          <a:p>
            <a:r>
              <a:rPr lang="en-US" b="1" dirty="0"/>
              <a:t>References:</a:t>
            </a:r>
            <a:r>
              <a:rPr lang="en-US" dirty="0"/>
              <a:t> </a:t>
            </a:r>
            <a:r>
              <a:rPr lang="en-US" i="1" dirty="0"/>
              <a:t>Reference guides are </a:t>
            </a:r>
            <a:r>
              <a:rPr lang="en-US" b="1" i="1" dirty="0"/>
              <a:t>technical descriptions</a:t>
            </a:r>
            <a:r>
              <a:rPr lang="en-US" i="1" dirty="0"/>
              <a:t> of the machinery and how to operate it. Reference material is </a:t>
            </a:r>
            <a:r>
              <a:rPr lang="en-US" b="1" i="1" dirty="0"/>
              <a:t>information-oriented</a:t>
            </a:r>
            <a:r>
              <a:rPr lang="en-US" i="1" dirty="0"/>
              <a:t>.</a:t>
            </a:r>
            <a:endParaRPr lang="en-US" dirty="0"/>
          </a:p>
          <a:p>
            <a:r>
              <a:rPr lang="en-US" b="1" dirty="0"/>
              <a:t>Explanations:</a:t>
            </a:r>
            <a:r>
              <a:rPr lang="en-US" dirty="0"/>
              <a:t> </a:t>
            </a:r>
            <a:r>
              <a:rPr lang="en-US" i="1" dirty="0"/>
              <a:t>Explanation is a discursive treatment of a subject, that permits reflection. Explanation is </a:t>
            </a:r>
            <a:r>
              <a:rPr lang="en-US" b="1" i="1" dirty="0"/>
              <a:t>understanding-oriented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29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0B80F6-66EF-4450-8D0C-99CFDAAB0D9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61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Documentation for the end user</a:t>
            </a:r>
            <a:br>
              <a:rPr lang="en-US" dirty="0"/>
            </a:br>
            <a:r>
              <a:rPr lang="en-US" b="1" dirty="0" err="1"/>
              <a:t>Diátaxis</a:t>
            </a:r>
            <a:br>
              <a:rPr lang="en-US" b="1" dirty="0"/>
            </a:br>
            <a:r>
              <a:rPr lang="en-US" sz="3600" i="1" dirty="0"/>
              <a:t>A systematic approach to technical documentation authoring.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245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  <a:endParaRPr lang="fr-FR" dirty="0"/>
          </a:p>
          <a:p>
            <a:r>
              <a:rPr lang="fr-FR" dirty="0"/>
              <a:t>Part 1: </a:t>
            </a:r>
            <a:r>
              <a:rPr lang="fr-FR" dirty="0" err="1"/>
              <a:t>Documenting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code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CBD08A3-73D3-403C-B56F-9C017DF6C20E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788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ow to Write Good Documentation (And Its Essential Elemen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54" y="94962"/>
            <a:ext cx="8222528" cy="65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summarize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FC817A-3446-4887-95D3-ED9132B0AB69}"/>
              </a:ext>
            </a:extLst>
          </p:cNvPr>
          <p:cNvSpPr/>
          <p:nvPr/>
        </p:nvSpPr>
        <p:spPr>
          <a:xfrm>
            <a:off x="6326909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https://www.sohamkamani.com/blog/how-to-write-good-documentation/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61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r>
              <a:rPr lang="fr-FR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64" y="51261"/>
            <a:ext cx="6212054" cy="6806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72481" y="6352143"/>
            <a:ext cx="331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https://pandas.pydata.org/docs/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454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99" y="114300"/>
            <a:ext cx="8097172" cy="672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study</a:t>
            </a:r>
            <a:r>
              <a:rPr lang="fr-FR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2481" y="6352143"/>
            <a:ext cx="437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https://docs.espressif.com/projects/esp-idf/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0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README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333"/>
            <a:ext cx="10515600" cy="4895850"/>
          </a:xfrm>
        </p:spPr>
        <p:txBody>
          <a:bodyPr>
            <a:normAutofit/>
          </a:bodyPr>
          <a:lstStyle/>
          <a:p>
            <a:r>
              <a:rPr lang="en-US" sz="2400" dirty="0"/>
              <a:t>A description of what the project is for.</a:t>
            </a:r>
          </a:p>
          <a:p>
            <a:pPr lvl="1"/>
            <a:r>
              <a:rPr lang="en-US" sz="2000" dirty="0"/>
              <a:t>What is this repo or project? (You can reuse the repo description you used earlier because this section doesn’t have to be long.)</a:t>
            </a:r>
          </a:p>
          <a:p>
            <a:pPr lvl="1"/>
            <a:r>
              <a:rPr lang="en-US" sz="2000" dirty="0"/>
              <a:t>How does it work?</a:t>
            </a:r>
          </a:p>
          <a:p>
            <a:pPr lvl="1"/>
            <a:r>
              <a:rPr lang="en-US" sz="2000" dirty="0"/>
              <a:t>Who will use this repo or project?</a:t>
            </a:r>
          </a:p>
          <a:p>
            <a:pPr lvl="1"/>
            <a:r>
              <a:rPr lang="en-US" sz="2000" dirty="0"/>
              <a:t>What is the goal of this project?</a:t>
            </a:r>
          </a:p>
          <a:p>
            <a:r>
              <a:rPr lang="en-US" sz="2400" dirty="0"/>
              <a:t>Instructions for how to develop, use, and test the code.</a:t>
            </a:r>
          </a:p>
          <a:p>
            <a:r>
              <a:rPr lang="en-US" sz="2400" dirty="0"/>
              <a:t>Instructions for how people can help.</a:t>
            </a:r>
          </a:p>
          <a:p>
            <a:r>
              <a:rPr lang="en-US" sz="2400" dirty="0"/>
              <a:t>List the licensing information for your project.</a:t>
            </a:r>
          </a:p>
          <a:p>
            <a:r>
              <a:rPr lang="en-US" sz="2400" dirty="0"/>
              <a:t>List the contact information for your team as well as where to ask questions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r-FR" sz="1800" dirty="0" err="1"/>
              <a:t>see</a:t>
            </a:r>
            <a:r>
              <a:rPr lang="fr-FR" sz="1800" dirty="0"/>
              <a:t> </a:t>
            </a:r>
            <a:r>
              <a:rPr lang="fr-FR" sz="1800" dirty="0">
                <a:hlinkClick r:id="rId2"/>
              </a:rPr>
              <a:t>https://github.com/18F/open-source-guide/blob/18f-pages/pages/making-readmes-readable.md</a:t>
            </a:r>
            <a:r>
              <a:rPr lang="fr-FR" sz="18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19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read for MCQ test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6475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</a:t>
            </a:r>
            <a:r>
              <a:rPr lang="en-US" dirty="0" err="1">
                <a:highlight>
                  <a:srgbClr val="FFFF00"/>
                </a:highlight>
              </a:rPr>
              <a:t>Diátaxis</a:t>
            </a:r>
            <a:r>
              <a:rPr lang="en-US" dirty="0">
                <a:highlight>
                  <a:srgbClr val="FFFF00"/>
                </a:highlight>
              </a:rPr>
              <a:t> systematic approach to creating better documentation:</a:t>
            </a:r>
          </a:p>
          <a:p>
            <a:pPr lvl="1"/>
            <a:r>
              <a:rPr lang="en-US" dirty="0">
                <a:highlight>
                  <a:srgbClr val="FFFF00"/>
                </a:highlight>
                <a:hlinkClick r:id="rId2" tooltip="https://diataxis.fr/tutorials/"/>
              </a:rPr>
              <a:t>Tutorials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  <a:hlinkClick r:id="rId3" tooltip="https://diataxis.fr/how-to-guides/"/>
              </a:rPr>
              <a:t>How-to guides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  <a:hlinkClick r:id="rId4" tooltip="https://diataxis.fr/reference/"/>
              </a:rPr>
              <a:t>Reference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  <a:hlinkClick r:id="rId5" tooltip="https://diataxis.fr/explanation/"/>
              </a:rPr>
              <a:t>Explanation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8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  <a:endParaRPr lang="fr-FR" dirty="0"/>
          </a:p>
          <a:p>
            <a:r>
              <a:rPr lang="en-US" dirty="0"/>
              <a:t>Part 2: Software licenses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501D69-FB55-435B-A7D6-78051AAC57F9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788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Creative</a:t>
            </a:r>
            <a:r>
              <a:rPr lang="fr-FR" dirty="0"/>
              <a:t> Commons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licenses for published works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4457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2"/>
              </a:rPr>
              <a:t>https://researchoutreach.org/articles/thought-leaders/license-to-share-how-the-creative-commons-licensing-system-encourages-the-remixing-and-reuse-of-published-materials/</a:t>
            </a:r>
            <a:r>
              <a:rPr lang="fr-FR" sz="1000" dirty="0"/>
              <a:t>  </a:t>
            </a:r>
          </a:p>
        </p:txBody>
      </p:sp>
      <p:pic>
        <p:nvPicPr>
          <p:cNvPr id="25606" name="Picture 6" descr="https://researchoutreach.org/wp-content/uploads/2018/11/Spectrumofr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58880"/>
            <a:ext cx="8572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98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37</a:t>
            </a:fld>
            <a:endParaRPr lang="fr-FR"/>
          </a:p>
        </p:txBody>
      </p:sp>
      <p:pic>
        <p:nvPicPr>
          <p:cNvPr id="25604" name="Picture 4" descr="License to share: How the Creative Commons licensing system encourages the  remixing and reuse of published materials - Research Outr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48" y="74012"/>
            <a:ext cx="85725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457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3"/>
              </a:rPr>
              <a:t>https://researchoutreach.org/articles/thought-leaders/license-to-share-how-the-creative-commons-licensing-system-encourages-the-remixing-and-reuse-of-published-materials/</a:t>
            </a:r>
            <a:r>
              <a:rPr lang="fr-F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6179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Contract by which the owner of the copyright on a computer program defines with his co-contractor (operator or user) the conditions under which this program can be used, distributed or modified.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00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license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39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7" y="1442459"/>
            <a:ext cx="10534919" cy="53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mmitstrip.com/wp-content/uploads/2015/06/Strip-Lire-la-documentation-650-finalenglish.jpg">
            <a:extLst>
              <a:ext uri="{FF2B5EF4-FFF2-40B4-BE49-F238E27FC236}">
                <a16:creationId xmlns:a16="http://schemas.microsoft.com/office/drawing/2014/main" id="{C0FAC883-E55E-43C8-8322-F13284A8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11742"/>
            <a:ext cx="61912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Documenting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code: </a:t>
            </a:r>
            <a:r>
              <a:rPr lang="fr-FR" dirty="0" err="1"/>
              <a:t>Why</a:t>
            </a:r>
            <a:r>
              <a:rPr lang="fr-FR" dirty="0"/>
              <a:t>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165600" cy="4351338"/>
          </a:xfrm>
        </p:spPr>
        <p:txBody>
          <a:bodyPr/>
          <a:lstStyle/>
          <a:p>
            <a:r>
              <a:rPr lang="en-US" dirty="0"/>
              <a:t>Explain how the program works</a:t>
            </a:r>
          </a:p>
          <a:p>
            <a:endParaRPr lang="en-US" dirty="0"/>
          </a:p>
          <a:p>
            <a:r>
              <a:rPr lang="en-US" dirty="0"/>
              <a:t>Explain how to use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43500" y="64752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3"/>
              </a:rPr>
              <a:t>https://www.commitstrip.com/en/2015/06/29/as-the-last-resort/</a:t>
            </a:r>
            <a:r>
              <a:rPr lang="fr-FR" sz="10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983" y="6475253"/>
            <a:ext cx="3094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https://en.wikipedia.org/wiki/Software_documentation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948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software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40</a:t>
            </a:fld>
            <a:endParaRPr lang="fr-FR"/>
          </a:p>
        </p:txBody>
      </p:sp>
      <p:pic>
        <p:nvPicPr>
          <p:cNvPr id="21506" name="Picture 2" descr="https://upload.wikimedia.org/wikipedia/commons/thumb/f/fb/Software_Categories_expanded.svg/1280px-Software_Categories_expand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55" y="1466715"/>
            <a:ext cx="6430297" cy="5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02" y="1466715"/>
            <a:ext cx="2624462" cy="3885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1155" y="2636699"/>
            <a:ext cx="846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(GNU </a:t>
            </a:r>
            <a:r>
              <a:rPr lang="fr-FR" sz="900" b="1" dirty="0" err="1"/>
              <a:t>project</a:t>
            </a:r>
            <a:r>
              <a:rPr lang="fr-FR" sz="9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2745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licenses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243"/>
            <a:ext cx="10515600" cy="14049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source licenses are licenses that comply with the Open Source Definition </a:t>
            </a:r>
            <a:r>
              <a:rPr lang="fr-FR" dirty="0">
                <a:hlinkClick r:id="rId2"/>
              </a:rPr>
              <a:t>https://opensource.org/osd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en-US" dirty="0"/>
              <a:t>— in brief, they allow software to be freely used, modified, and shared.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18" y="1359808"/>
            <a:ext cx="6740416" cy="1473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771" y="4599920"/>
            <a:ext cx="1229360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sz="2000" dirty="0"/>
              <a:t>Apache License 2.0</a:t>
            </a:r>
          </a:p>
          <a:p>
            <a:r>
              <a:rPr lang="fr-FR" sz="2000" dirty="0"/>
              <a:t>BSD 3-Clause "New" or "</a:t>
            </a:r>
            <a:r>
              <a:rPr lang="fr-FR" sz="2000" dirty="0" err="1"/>
              <a:t>Revised</a:t>
            </a:r>
            <a:r>
              <a:rPr lang="fr-FR" sz="2000" dirty="0"/>
              <a:t>" </a:t>
            </a:r>
            <a:r>
              <a:rPr lang="fr-FR" sz="2000" dirty="0" err="1"/>
              <a:t>license</a:t>
            </a:r>
            <a:endParaRPr lang="fr-FR" sz="2000" dirty="0"/>
          </a:p>
          <a:p>
            <a:r>
              <a:rPr lang="fr-FR" sz="2000" dirty="0"/>
              <a:t>BSD 2-Clause "</a:t>
            </a:r>
            <a:r>
              <a:rPr lang="fr-FR" sz="2000" dirty="0" err="1"/>
              <a:t>Simplified</a:t>
            </a:r>
            <a:r>
              <a:rPr lang="fr-FR" sz="2000" dirty="0"/>
              <a:t>" or "FreeBSD" </a:t>
            </a:r>
            <a:r>
              <a:rPr lang="fr-FR" sz="2000" dirty="0" err="1"/>
              <a:t>license</a:t>
            </a:r>
            <a:endParaRPr lang="fr-FR" sz="2000" dirty="0"/>
          </a:p>
          <a:p>
            <a:r>
              <a:rPr lang="fr-FR" sz="2000" dirty="0"/>
              <a:t>GNU General Public License (GPL)</a:t>
            </a:r>
          </a:p>
          <a:p>
            <a:r>
              <a:rPr lang="fr-FR" sz="2000" dirty="0"/>
              <a:t>GNU Library or "</a:t>
            </a:r>
            <a:r>
              <a:rPr lang="fr-FR" sz="2000" dirty="0" err="1"/>
              <a:t>Lesser</a:t>
            </a:r>
            <a:r>
              <a:rPr lang="fr-FR" sz="2000" dirty="0"/>
              <a:t>" General Public License (LGPL)</a:t>
            </a:r>
          </a:p>
          <a:p>
            <a:r>
              <a:rPr lang="fr-FR" sz="2000" dirty="0"/>
              <a:t>MIT </a:t>
            </a:r>
            <a:r>
              <a:rPr lang="fr-FR" sz="2000" dirty="0" err="1"/>
              <a:t>license</a:t>
            </a:r>
            <a:endParaRPr lang="fr-FR" sz="2000" dirty="0"/>
          </a:p>
          <a:p>
            <a:r>
              <a:rPr lang="fr-FR" sz="2000" dirty="0"/>
              <a:t>Mozilla Public License 2.0</a:t>
            </a:r>
          </a:p>
          <a:p>
            <a:r>
              <a:rPr lang="fr-FR" sz="2000" dirty="0"/>
              <a:t>Common </a:t>
            </a:r>
            <a:r>
              <a:rPr lang="fr-FR" sz="2000" dirty="0" err="1"/>
              <a:t>Development</a:t>
            </a:r>
            <a:r>
              <a:rPr lang="fr-FR" sz="2000" dirty="0"/>
              <a:t> and Distribution License</a:t>
            </a:r>
          </a:p>
          <a:p>
            <a:r>
              <a:rPr lang="fr-FR" sz="2000" dirty="0" err="1"/>
              <a:t>Eclipse</a:t>
            </a:r>
            <a:r>
              <a:rPr lang="fr-FR" sz="2000" dirty="0"/>
              <a:t> Public License version 2.0</a:t>
            </a:r>
          </a:p>
          <a:p>
            <a:r>
              <a:rPr lang="fr-FR" sz="2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29306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FOSS </a:t>
            </a:r>
            <a:r>
              <a:rPr lang="fr-FR" dirty="0" err="1"/>
              <a:t>Licenses</a:t>
            </a:r>
            <a:r>
              <a:rPr lang="fr-FR" dirty="0"/>
              <a:t> </a:t>
            </a:r>
            <a:r>
              <a:rPr lang="fr-FR" sz="3600" dirty="0"/>
              <a:t>(free and open-source software)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42</a:t>
            </a:fld>
            <a:endParaRPr lang="fr-FR"/>
          </a:p>
        </p:txBody>
      </p:sp>
      <p:pic>
        <p:nvPicPr>
          <p:cNvPr id="22530" name="Picture 2" descr="Understanding open-source and free software licensing | by Moqo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0" y="1338262"/>
            <a:ext cx="7917690" cy="51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545" y="653293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3"/>
              </a:rPr>
              <a:t>https://moqod-software.medium.com/understanding-open-source-and-free-software-licensing-c0fa600106c9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060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Licensing</a:t>
            </a:r>
            <a:r>
              <a:rPr lang="fr-FR" b="1" dirty="0"/>
              <a:t> a </a:t>
            </a:r>
            <a:r>
              <a:rPr lang="fr-FR" b="1" dirty="0" err="1"/>
              <a:t>repository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387"/>
            <a:ext cx="10113576" cy="6176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176" y="6491287"/>
            <a:ext cx="1712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3"/>
              </a:rPr>
              <a:t>https://choosealicense.com/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157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en-US" dirty="0"/>
              <a:t>Display the license in your Git repository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7373" y="6546273"/>
            <a:ext cx="10730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https://docs.github.com/en/repositories/managing-your-repositorys-settings-and-features/customizing-your-repository/licensing-a-repository</a:t>
            </a:r>
            <a:r>
              <a:rPr lang="fr-FR" sz="1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3" y="3672643"/>
            <a:ext cx="6398378" cy="2845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93" y="1528733"/>
            <a:ext cx="703043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5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  <a:endParaRPr lang="fr-FR" dirty="0"/>
          </a:p>
          <a:p>
            <a:r>
              <a:rPr lang="en-US" dirty="0"/>
              <a:t>Part 3: Publish your software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BADE556-5621-4915-A993-EC29F216789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04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your software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Software publishing is a term that describes the overall process of designing and distributing a software package or collection of software packages.</a:t>
            </a: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2686" y="6536026"/>
            <a:ext cx="3163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https://www.computerhope.com/jargon/s/softpubl.htm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184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Package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47</a:t>
            </a:fld>
            <a:endParaRPr lang="fr-FR"/>
          </a:p>
        </p:txBody>
      </p:sp>
      <p:pic>
        <p:nvPicPr>
          <p:cNvPr id="27650" name="Picture 2" descr="Publish your artifacts to Maven Central | by Mamadou Lamine NIANG | 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1" y="1580789"/>
            <a:ext cx="2701636" cy="1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23577"/>
            <a:ext cx="4724377" cy="3275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973" y="6538912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example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Maven: in the </a:t>
            </a:r>
            <a:r>
              <a:rPr lang="fr-FR" sz="1000" dirty="0">
                <a:latin typeface="Consolas" panose="020B0609020204030204" pitchFamily="49" charset="0"/>
              </a:rPr>
              <a:t>pom.xml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9128" y="653891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example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Maven: in the </a:t>
            </a:r>
            <a:r>
              <a:rPr lang="fr-FR" sz="1000" dirty="0">
                <a:latin typeface="Consolas" panose="020B0609020204030204" pitchFamily="49" charset="0"/>
              </a:rPr>
              <a:t>~/.m2/settings.xml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40" y="5161665"/>
            <a:ext cx="3179642" cy="1377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7526" y="1830878"/>
            <a:ext cx="7495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Guide to start publishing your code: </a:t>
            </a:r>
            <a:r>
              <a:rPr lang="fr-FR" sz="2400" dirty="0">
                <a:hlinkClick r:id="rId5"/>
              </a:rPr>
              <a:t>https://central.sonatype.org/publish/publish-guide/</a:t>
            </a:r>
            <a:r>
              <a:rPr lang="fr-FR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sign up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generate artifacts: binaries, source, </a:t>
            </a:r>
            <a:r>
              <a:rPr lang="en-US" sz="2000" dirty="0" err="1"/>
              <a:t>javadoc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sign your artifacts (GPG)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publish </a:t>
            </a:r>
            <a:r>
              <a:rPr lang="fr-FR" sz="2000" dirty="0"/>
              <a:t>: </a:t>
            </a:r>
            <a:r>
              <a:rPr lang="fr-FR" sz="1600" dirty="0">
                <a:latin typeface="Consolas" panose="020B0609020204030204" pitchFamily="49" charset="0"/>
              </a:rPr>
              <a:t>&gt; </a:t>
            </a:r>
            <a:r>
              <a:rPr lang="fr-FR" sz="1600" dirty="0" err="1">
                <a:latin typeface="Consolas" panose="020B0609020204030204" pitchFamily="49" charset="0"/>
              </a:rPr>
              <a:t>mvn</a:t>
            </a:r>
            <a:r>
              <a:rPr lang="fr-FR" sz="1600" dirty="0">
                <a:latin typeface="Consolas" panose="020B0609020204030204" pitchFamily="49" charset="0"/>
              </a:rPr>
              <a:t> clean </a:t>
            </a:r>
            <a:r>
              <a:rPr lang="fr-FR" sz="1600" dirty="0" err="1">
                <a:latin typeface="Consolas" panose="020B0609020204030204" pitchFamily="49" charset="0"/>
              </a:rPr>
              <a:t>deploy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nexus-staging:release</a:t>
            </a:r>
            <a:endParaRPr lang="fr-FR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1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Package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6239"/>
            <a:ext cx="3061680" cy="2376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3672" y="5101325"/>
            <a:ext cx="992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Guide to start publishing your code: </a:t>
            </a:r>
            <a:r>
              <a:rPr lang="fr-FR" sz="2400" dirty="0">
                <a:hlinkClick r:id="rId3"/>
              </a:rPr>
              <a:t>https://packaging.python.org/en/latest/tutorials/packaging-projects/</a:t>
            </a:r>
            <a:r>
              <a:rPr lang="fr-FR" sz="24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422" y="1690688"/>
            <a:ext cx="5073441" cy="29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9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Publish</a:t>
            </a:r>
            <a:r>
              <a:rPr lang="fr-FR" dirty="0"/>
              <a:t> on </a:t>
            </a:r>
            <a:r>
              <a:rPr lang="fr-FR" dirty="0" err="1"/>
              <a:t>github</a:t>
            </a:r>
            <a:r>
              <a:rPr lang="fr-FR" dirty="0"/>
              <a:t>/</a:t>
            </a:r>
            <a:r>
              <a:rPr lang="fr-FR" dirty="0" err="1"/>
              <a:t>gitlab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https://docs.github.com/en/repositories/releasing-projects-on-github/managing-releases-in-a-repository</a:t>
            </a:r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74" y="2748996"/>
            <a:ext cx="681132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of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Requirements </a:t>
            </a:r>
            <a:r>
              <a:rPr lang="en-US" dirty="0"/>
              <a:t>- Statements that identify the attributes, capabilities, characteristics or qualities of a system. It is the basis for what will be or has been implemented.</a:t>
            </a:r>
          </a:p>
          <a:p>
            <a:r>
              <a:rPr lang="en-US" b="1" dirty="0"/>
              <a:t>Architecture/Design </a:t>
            </a:r>
            <a:r>
              <a:rPr lang="en-US" dirty="0"/>
              <a:t>- An overview of the software. Includes the relationships with an environment and the construction principles to be used in the design of software components.</a:t>
            </a:r>
          </a:p>
          <a:p>
            <a:r>
              <a:rPr lang="en-US" b="1" dirty="0"/>
              <a:t>Technical </a:t>
            </a:r>
            <a:r>
              <a:rPr lang="en-US" dirty="0"/>
              <a:t>- Documentation of code, algorithms, interfaces and APIs.</a:t>
            </a:r>
          </a:p>
          <a:p>
            <a:r>
              <a:rPr lang="en-US" b="1" dirty="0"/>
              <a:t>End User </a:t>
            </a:r>
            <a:r>
              <a:rPr lang="en-US" dirty="0"/>
              <a:t>- Manuals for the end user, system administrators, and support staff.</a:t>
            </a:r>
          </a:p>
          <a:p>
            <a:r>
              <a:rPr lang="en-US" b="1" dirty="0"/>
              <a:t>Marketing </a:t>
            </a:r>
            <a:r>
              <a:rPr lang="en-US" dirty="0"/>
              <a:t>- How to market the product and market demand analysis.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83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1380018"/>
            <a:ext cx="6574971" cy="5341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Researchers: get a DOI with </a:t>
            </a:r>
            <a:r>
              <a:rPr lang="en-US" dirty="0" err="1"/>
              <a:t>Zenodo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6600" cy="4351338"/>
          </a:xfrm>
        </p:spPr>
        <p:txBody>
          <a:bodyPr/>
          <a:lstStyle/>
          <a:p>
            <a:r>
              <a:rPr lang="fr-FR" dirty="0"/>
              <a:t>Digital Object </a:t>
            </a:r>
            <a:r>
              <a:rPr lang="fr-FR" dirty="0" err="1"/>
              <a:t>Identifiers</a:t>
            </a:r>
            <a:r>
              <a:rPr lang="fr-FR" dirty="0"/>
              <a:t> (</a:t>
            </a:r>
            <a:r>
              <a:rPr lang="fr-FR" dirty="0" err="1"/>
              <a:t>DOIs</a:t>
            </a:r>
            <a:r>
              <a:rPr lang="fr-FR" dirty="0"/>
              <a:t>)</a:t>
            </a:r>
          </a:p>
          <a:p>
            <a:r>
              <a:rPr lang="en-US" dirty="0"/>
              <a:t>For academics, you can now publish your software (or data) and obtain a permanent identifier so that it can be cited in scientific publications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3"/>
              </a:rPr>
              <a:t>https://docs.github.com/en/repositories/archiving-a-github-repository/referencing-and-citing-content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548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archives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74" y="1407204"/>
            <a:ext cx="8550226" cy="52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  <a:endParaRPr lang="fr-FR" dirty="0"/>
          </a:p>
          <a:p>
            <a:r>
              <a:rPr lang="en-US" dirty="0"/>
              <a:t>Part 4: Maintaining your software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1E34F0E-1396-4B7D-B6BA-1936579D9F4D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457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0462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253" y="5532438"/>
            <a:ext cx="7205890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Maintain your software </a:t>
            </a:r>
            <a:br>
              <a:rPr lang="en-US" dirty="0"/>
            </a:br>
            <a:r>
              <a:rPr lang="en-US" sz="3100" dirty="0"/>
              <a:t>and get the most out of your users</a:t>
            </a:r>
            <a:endParaRPr lang="fr-FR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339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660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39184" y="1458409"/>
            <a:ext cx="2507674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Issues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Branches</a:t>
            </a:r>
          </a:p>
          <a:p>
            <a:pPr marL="342900" indent="-342900">
              <a:buFontTx/>
              <a:buChar char="-"/>
            </a:pPr>
            <a:r>
              <a:rPr lang="fr-FR" sz="2400" dirty="0" err="1"/>
              <a:t>Milestones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Project </a:t>
            </a:r>
            <a:r>
              <a:rPr lang="fr-FR" sz="2400" dirty="0" err="1"/>
              <a:t>boards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9078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Document, license, publish, maintain your software</a:t>
            </a:r>
            <a:endParaRPr lang="fr-FR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87B93DA-C061-42B6-A9ED-BDF17B664D43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797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6AC23-1E26-49E6-A06F-FE9BB918BB86}"/>
              </a:ext>
            </a:extLst>
          </p:cNvPr>
          <p:cNvSpPr/>
          <p:nvPr/>
        </p:nvSpPr>
        <p:spPr>
          <a:xfrm>
            <a:off x="320040" y="2828835"/>
            <a:ext cx="1155192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Complete the </a:t>
            </a:r>
            <a:r>
              <a:rPr lang="en-US" sz="2400"/>
              <a:t>TODO section: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https://ci.mines-stetienne.fr/cps2/course/tfsd/course-6.html#_todos</a:t>
            </a:r>
            <a:r>
              <a:rPr lang="en-US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specification document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099" y="1887538"/>
            <a:ext cx="6831510" cy="53183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specification</a:t>
            </a:r>
            <a:r>
              <a:rPr lang="en-US" sz="2000" dirty="0"/>
              <a:t> (in software engineering)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/>
              <a:t>“production of a document that can be systematically reviewed, evaluated, and approved”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software requirements specification (SRS)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“structured collection of the essential requirements [functions, performance, design constraints and attributes] of the software and its external interfaces”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9567"/>
            <a:ext cx="7007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see also </a:t>
            </a:r>
            <a:r>
              <a:rPr lang="en-US" sz="1000" dirty="0">
                <a:hlinkClick r:id="rId2"/>
              </a:rPr>
              <a:t>https://en.wikipedia.org/wiki/Software_requirements_specification</a:t>
            </a:r>
            <a:r>
              <a:rPr lang="en-US" sz="10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609" y="29615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ISO/IEC TR 19759:2015 </a:t>
            </a:r>
            <a:r>
              <a:rPr lang="en-US" sz="1200" dirty="0"/>
              <a:t> Software Engineering Body of Knowledge (SWEBOK)</a:t>
            </a:r>
            <a:endParaRPr lang="fr-FR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203" y="1428463"/>
            <a:ext cx="2023767" cy="4970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632203" y="639892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example organization of a SRS document</a:t>
            </a:r>
          </a:p>
          <a:p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https://en.wikipedia.org/wiki/Software_requirements_specification</a:t>
            </a:r>
            <a:r>
              <a:rPr lang="en-US" sz="800" dirty="0"/>
              <a:t> </a:t>
            </a:r>
          </a:p>
          <a:p>
            <a:endParaRPr lang="fr-FR" sz="8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5137682"/>
            <a:ext cx="6412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/>
              <a:t>— </a:t>
            </a:r>
            <a:r>
              <a:rPr lang="fr-FR" sz="1200" dirty="0"/>
              <a:t>IEEE 1012-2016 - </a:t>
            </a:r>
            <a:r>
              <a:rPr lang="en-US" sz="1200" dirty="0"/>
              <a:t>IEEE Standard for System, Software, and Hardware Verification and Validation</a:t>
            </a:r>
            <a:endParaRPr lang="fr-F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992873" y="180459"/>
            <a:ext cx="397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Slide </a:t>
            </a:r>
            <a:r>
              <a:rPr lang="fr-FR" i="1" dirty="0" err="1"/>
              <a:t>from</a:t>
            </a:r>
            <a:r>
              <a:rPr lang="fr-FR" i="1" dirty="0"/>
              <a:t>: Software Engineering, part 1.</a:t>
            </a:r>
          </a:p>
        </p:txBody>
      </p:sp>
    </p:spTree>
    <p:extLst>
      <p:ext uri="{BB962C8B-B14F-4D97-AF65-F5344CB8AC3E}">
        <p14:creationId xmlns:p14="http://schemas.microsoft.com/office/powerpoint/2010/main" val="120857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Architecture/design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775200" y="3010539"/>
            <a:ext cx="6508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/>
              <a:t>— ISO/IEC/IEEE 42010 </a:t>
            </a:r>
            <a:r>
              <a:rPr lang="en-US" sz="1200" dirty="0"/>
              <a:t>Systems and software engineering — Architecture description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45592" y="1625544"/>
            <a:ext cx="10034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Software architecture description</a:t>
            </a:r>
          </a:p>
          <a:p>
            <a:r>
              <a:rPr lang="en-US" sz="2000" dirty="0"/>
              <a:t>the set of practices for expressing, communicating and </a:t>
            </a:r>
            <a:r>
              <a:rPr lang="en-US" sz="2000" dirty="0" err="1"/>
              <a:t>analysing</a:t>
            </a:r>
            <a:r>
              <a:rPr lang="en-US" sz="2000" dirty="0"/>
              <a:t> </a:t>
            </a:r>
            <a:r>
              <a:rPr lang="en-US" sz="2000" dirty="0">
                <a:hlinkClick r:id="rId2" tooltip="Software architecture"/>
              </a:rPr>
              <a:t>software architectures</a:t>
            </a: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(also called architectural rendering), and the result of applying such practices through a work product expressing a software architecture</a:t>
            </a:r>
            <a:endParaRPr lang="en-US" sz="2400" i="1" dirty="0"/>
          </a:p>
        </p:txBody>
      </p:sp>
      <p:sp>
        <p:nvSpPr>
          <p:cNvPr id="10" name="Rectangle 9"/>
          <p:cNvSpPr/>
          <p:nvPr/>
        </p:nvSpPr>
        <p:spPr>
          <a:xfrm>
            <a:off x="545592" y="3743837"/>
            <a:ext cx="9855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existing languages such as the UML can be used as Architecture description languages for analysis, design, and implementation of software-based systems as well as for modeling business and similar processes.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7342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</a:t>
            </a:fld>
            <a:endParaRPr lang="fr-FR"/>
          </a:p>
        </p:txBody>
      </p:sp>
      <p:pic>
        <p:nvPicPr>
          <p:cNvPr id="3074" name="Picture 2" descr="An overview of the C4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9151"/>
            <a:ext cx="10325100" cy="67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153" y="6521291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3"/>
              </a:rPr>
              <a:t>https://c4model.com/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08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6770"/>
            <a:ext cx="9730597" cy="5262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580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2254</Words>
  <Application>Microsoft Office PowerPoint</Application>
  <PresentationFormat>Grand écran</PresentationFormat>
  <Paragraphs>284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Consolas</vt:lpstr>
      <vt:lpstr>Office Theme</vt:lpstr>
      <vt:lpstr>Technological foundations of software development</vt:lpstr>
      <vt:lpstr>Objectives of the session</vt:lpstr>
      <vt:lpstr>Technological foundations of software development</vt:lpstr>
      <vt:lpstr>Documenting your code: Why ?</vt:lpstr>
      <vt:lpstr>Types of documentation</vt:lpstr>
      <vt:lpstr>Requirements specification document</vt:lpstr>
      <vt:lpstr>Architecture/design</vt:lpstr>
      <vt:lpstr>Présentation PowerPoint</vt:lpstr>
      <vt:lpstr>Technical documentation</vt:lpstr>
      <vt:lpstr>Technical documentation</vt:lpstr>
      <vt:lpstr>Présentation PowerPoint</vt:lpstr>
      <vt:lpstr>Présentation PowerPoint</vt:lpstr>
      <vt:lpstr>Python docstrings</vt:lpstr>
      <vt:lpstr>Présentation PowerPoint</vt:lpstr>
      <vt:lpstr>JavaScript documentation: JSDoc</vt:lpstr>
      <vt:lpstr>JavaScript documentation: JSDoc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Self-documenting code</vt:lpstr>
      <vt:lpstr>Documentation for the end user Diátaxis A systematic approach to technical documentation authoring.</vt:lpstr>
      <vt:lpstr>Présentation PowerPoint</vt:lpstr>
      <vt:lpstr>To summarize</vt:lpstr>
      <vt:lpstr>Case study 1</vt:lpstr>
      <vt:lpstr>Case study 2</vt:lpstr>
      <vt:lpstr>The README file</vt:lpstr>
      <vt:lpstr>To read for MCQ test</vt:lpstr>
      <vt:lpstr>Technological foundations of software development</vt:lpstr>
      <vt:lpstr>Creative Commons</vt:lpstr>
      <vt:lpstr>Présentation PowerPoint</vt:lpstr>
      <vt:lpstr>Software license</vt:lpstr>
      <vt:lpstr>Software license</vt:lpstr>
      <vt:lpstr>Free software foundation</vt:lpstr>
      <vt:lpstr>Open Source licenses </vt:lpstr>
      <vt:lpstr>FOSS Licenses (free and open-source software)</vt:lpstr>
      <vt:lpstr>Licensing a repository </vt:lpstr>
      <vt:lpstr>Display the license in your Git repository</vt:lpstr>
      <vt:lpstr>Technological foundations of software development</vt:lpstr>
      <vt:lpstr>Publish your software</vt:lpstr>
      <vt:lpstr>Package repositories</vt:lpstr>
      <vt:lpstr>Package repositories</vt:lpstr>
      <vt:lpstr>Publish on github/gitlab</vt:lpstr>
      <vt:lpstr>Researchers: get a DOI with Zenodo</vt:lpstr>
      <vt:lpstr>Software archives</vt:lpstr>
      <vt:lpstr>Technological foundations of software development</vt:lpstr>
      <vt:lpstr>Maintain your software  and get the most out of your users</vt:lpstr>
      <vt:lpstr>Présentation PowerPoint</vt:lpstr>
      <vt:lpstr>Technological foundations of software development</vt:lpstr>
      <vt:lpstr>... 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Lefrançois</dc:creator>
  <cp:lastModifiedBy>Maxime Lefrancois</cp:lastModifiedBy>
  <cp:revision>324</cp:revision>
  <dcterms:created xsi:type="dcterms:W3CDTF">2021-08-26T08:16:54Z</dcterms:created>
  <dcterms:modified xsi:type="dcterms:W3CDTF">2024-10-25T10:28:56Z</dcterms:modified>
</cp:coreProperties>
</file>