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sldIdLst>
    <p:sldId id="256" r:id="rId2"/>
    <p:sldId id="258" r:id="rId3"/>
    <p:sldId id="514" r:id="rId4"/>
    <p:sldId id="654" r:id="rId5"/>
    <p:sldId id="658" r:id="rId6"/>
    <p:sldId id="659" r:id="rId7"/>
    <p:sldId id="663" r:id="rId8"/>
    <p:sldId id="657" r:id="rId9"/>
    <p:sldId id="664" r:id="rId10"/>
    <p:sldId id="665" r:id="rId11"/>
    <p:sldId id="660" r:id="rId12"/>
    <p:sldId id="662" r:id="rId13"/>
    <p:sldId id="661" r:id="rId14"/>
    <p:sldId id="667" r:id="rId15"/>
    <p:sldId id="672" r:id="rId16"/>
    <p:sldId id="668" r:id="rId17"/>
    <p:sldId id="669" r:id="rId18"/>
    <p:sldId id="740" r:id="rId19"/>
    <p:sldId id="670" r:id="rId20"/>
    <p:sldId id="666" r:id="rId21"/>
    <p:sldId id="671" r:id="rId22"/>
    <p:sldId id="674" r:id="rId23"/>
    <p:sldId id="675" r:id="rId24"/>
    <p:sldId id="707" r:id="rId25"/>
    <p:sldId id="678" r:id="rId26"/>
    <p:sldId id="679" r:id="rId27"/>
    <p:sldId id="680" r:id="rId28"/>
    <p:sldId id="681" r:id="rId29"/>
    <p:sldId id="705" r:id="rId30"/>
    <p:sldId id="708" r:id="rId31"/>
    <p:sldId id="709" r:id="rId32"/>
    <p:sldId id="717" r:id="rId33"/>
    <p:sldId id="719" r:id="rId34"/>
    <p:sldId id="720" r:id="rId35"/>
    <p:sldId id="721" r:id="rId36"/>
    <p:sldId id="711" r:id="rId37"/>
    <p:sldId id="682" r:id="rId38"/>
    <p:sldId id="722" r:id="rId39"/>
    <p:sldId id="723" r:id="rId40"/>
    <p:sldId id="724" r:id="rId41"/>
    <p:sldId id="725" r:id="rId42"/>
    <p:sldId id="727" r:id="rId43"/>
    <p:sldId id="728" r:id="rId44"/>
    <p:sldId id="716" r:id="rId45"/>
    <p:sldId id="704" r:id="rId46"/>
    <p:sldId id="735" r:id="rId47"/>
    <p:sldId id="736" r:id="rId48"/>
    <p:sldId id="712" r:id="rId49"/>
    <p:sldId id="734" r:id="rId50"/>
    <p:sldId id="739" r:id="rId51"/>
    <p:sldId id="713" r:id="rId52"/>
    <p:sldId id="738" r:id="rId53"/>
    <p:sldId id="715" r:id="rId54"/>
    <p:sldId id="714" r:id="rId55"/>
    <p:sldId id="710" r:id="rId56"/>
    <p:sldId id="754" r:id="rId57"/>
    <p:sldId id="752" r:id="rId58"/>
    <p:sldId id="745" r:id="rId59"/>
    <p:sldId id="753" r:id="rId60"/>
    <p:sldId id="749" r:id="rId61"/>
    <p:sldId id="694" r:id="rId62"/>
    <p:sldId id="741" r:id="rId63"/>
    <p:sldId id="683" r:id="rId64"/>
    <p:sldId id="685" r:id="rId65"/>
    <p:sldId id="702" r:id="rId66"/>
    <p:sldId id="742" r:id="rId67"/>
    <p:sldId id="686" r:id="rId68"/>
    <p:sldId id="743" r:id="rId69"/>
    <p:sldId id="744" r:id="rId70"/>
    <p:sldId id="755" r:id="rId71"/>
    <p:sldId id="673" r:id="rId72"/>
    <p:sldId id="757" r:id="rId73"/>
    <p:sldId id="758" r:id="rId74"/>
    <p:sldId id="756" r:id="rId75"/>
    <p:sldId id="689" r:id="rId76"/>
    <p:sldId id="691" r:id="rId77"/>
    <p:sldId id="692" r:id="rId78"/>
    <p:sldId id="647" r:id="rId79"/>
    <p:sldId id="652" r:id="rId8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94"/>
    <a:srgbClr val="13B5F0"/>
    <a:srgbClr val="FFFF00"/>
    <a:srgbClr val="747474"/>
    <a:srgbClr val="898989"/>
    <a:srgbClr val="F0F0F0"/>
    <a:srgbClr val="E61A23"/>
    <a:srgbClr val="2F62BB"/>
    <a:srgbClr val="F44D27"/>
    <a:srgbClr val="EFE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4338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FE4FE-C567-46DB-B46D-D6ADFF64F2F0}" type="datetimeFigureOut">
              <a:rPr lang="fr-FR" smtClean="0"/>
              <a:t>04/10/2023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9E45F-632C-49BB-91B2-F90D18F7E5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45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24175-CE38-490D-B452-09A8D5674E78}" type="datetime1">
              <a:rPr lang="fr-FR" smtClean="0"/>
              <a:t>04/10/2023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621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A60B-7A5C-4411-AE3B-B99CA2563AF3}" type="datetime1">
              <a:rPr lang="fr-FR" smtClean="0"/>
              <a:t>04/10/2023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57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B72C-E386-4D31-8491-E8A77B88CE01}" type="datetime1">
              <a:rPr lang="fr-FR" smtClean="0"/>
              <a:t>04/10/2023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12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DA4-D871-4F30-A88D-9927023B48E4}" type="datetime1">
              <a:rPr lang="fr-FR" smtClean="0"/>
              <a:t>04/10/2023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55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4967-7C4D-4F0A-9297-68EF52B59C2C}" type="datetime1">
              <a:rPr lang="fr-FR" smtClean="0"/>
              <a:t>04/10/2023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23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440D-E22C-47F2-95CA-1DC6C0D590BE}" type="datetime1">
              <a:rPr lang="fr-FR" smtClean="0"/>
              <a:t>04/10/2023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40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184A-F81B-4312-B77D-7A15377DA745}" type="datetime1">
              <a:rPr lang="fr-FR" smtClean="0"/>
              <a:t>04/10/2023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89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9603-DCF0-485A-948A-CE28833E688F}" type="datetime1">
              <a:rPr lang="fr-FR" smtClean="0"/>
              <a:t>04/10/2023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86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6935-021D-4311-AE21-22D7CC7EBEAC}" type="datetime1">
              <a:rPr lang="fr-FR" smtClean="0"/>
              <a:t>04/10/2023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3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7312-FEE7-4026-98B9-4661E3EA63C0}" type="datetime1">
              <a:rPr lang="fr-FR" smtClean="0"/>
              <a:t>04/10/2023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1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0ABA-4A08-4E91-8E80-8563EC5DF6F4}" type="datetime1">
              <a:rPr lang="fr-FR" smtClean="0"/>
              <a:t>04/10/2023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29565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75599-8ED4-432F-A983-E60D3FE6FB5A}" type="datetime1">
              <a:rPr lang="fr-FR" smtClean="0"/>
              <a:t>04/10/2023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06E86-47BA-43A0-BC71-D402440BD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01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axime.lefrancois.info/" TargetMode="External"/><Relationship Id="rId3" Type="http://schemas.openxmlformats.org/officeDocument/2006/relationships/hyperlink" Target="https://ci.mines-stetienne.fr/cps2/tfsd/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hyperlink" Target="https://www.docker.com/resources/what-container/" TargetMode="Externa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hyperlink" Target="https://borosan.gitbook.io/docker-handbook/containerization-history" TargetMode="Externa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axime.lefrancois.info/" TargetMode="External"/><Relationship Id="rId3" Type="http://schemas.openxmlformats.org/officeDocument/2006/relationships/hyperlink" Target="https://ci.mines-stetienne.fr/cps2/tfsd/" TargetMode="Externa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Gjnup-PuquQ" TargetMode="External"/><Relationship Id="rId3" Type="http://schemas.openxmlformats.org/officeDocument/2006/relationships/image" Target="../media/image20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s://medium.com/platformer-blog/practical-guide-on-writing-a-dockerfile-for-your-application-89376f88b3b5" TargetMode="Externa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s://learn.gencore.bio.nyu.edu/containerization-with-docker/" TargetMode="Externa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hyperlink" Target="https://maxime.lefrancois.info/" TargetMode="External"/><Relationship Id="rId4" Type="http://schemas.openxmlformats.org/officeDocument/2006/relationships/hyperlink" Target="https://ci.mines-stetienne.fr/cps2/tfsd/" TargetMode="Externa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ub.docker.com/" TargetMode="External"/><Relationship Id="rId3" Type="http://schemas.openxmlformats.org/officeDocument/2006/relationships/image" Target="../media/image23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dockerlabs.collabnix.com/docker/cheatsheet/" TargetMode="Externa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axime.lefrancois.info/" TargetMode="External"/><Relationship Id="rId3" Type="http://schemas.openxmlformats.org/officeDocument/2006/relationships/hyperlink" Target="https://ci.mines-stetienne.fr/cps2/tfsd/" TargetMode="Externa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hyperlink" Target="https://maxime.lefrancois.info/" TargetMode="External"/><Relationship Id="rId4" Type="http://schemas.openxmlformats.org/officeDocument/2006/relationships/hyperlink" Target="https://ci.mines-stetienne.fr/cps2/tfsd/" TargetMode="Externa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hyperlink" Target="https://docs.docker.com/glossary/#copy-on-write" TargetMode="Externa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hyperlink" Target="https://dockerlabs.collabnix.com/docker/cheatsheet/" TargetMode="Externa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ommitstrip.com/en/2016/12/10/a-server-thats-so-2014/" TargetMode="Externa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2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3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4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5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hyperlink" Target="https://maxime.lefrancois.info/" TargetMode="External"/><Relationship Id="rId4" Type="http://schemas.openxmlformats.org/officeDocument/2006/relationships/hyperlink" Target="https://ci.mines-stetienne.fr/cps2/tfsd/" TargetMode="Externa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hyperlink" Target="https://dockerlabs.collabnix.com/docker/cheatsheet/" TargetMode="Externa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s://hub.docker.com/r/oscarfonts/h2" TargetMode="Externa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s://dockerlabs.collabnix.com/docker/cheatsheet/" TargetMode="Externa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hyperlink" Target="https://en.wikipedia.org/wiki/Operating_system" TargetMode="Externa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docker.com/engine/reference/commandline/cp/" TargetMode="Externa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s://dockerlabs.collabnix.com/docker/cheatsheet/" TargetMode="Externa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hyperlink" Target="https://maxime.lefrancois.info/" TargetMode="External"/><Relationship Id="rId4" Type="http://schemas.openxmlformats.org/officeDocument/2006/relationships/hyperlink" Target="https://ci.mines-stetienne.fr/cps2/tfsd/" TargetMode="External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dockersamples/linux_tweet_app" TargetMode="Externa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dockerlabs.collabnix.com/docker/cheatsheet/" TargetMode="Externa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hyperlink" Target="https://docs.docker.com/engine/reference/builder/" TargetMode="External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axime.lefrancois.info/" TargetMode="External"/><Relationship Id="rId3" Type="http://schemas.openxmlformats.org/officeDocument/2006/relationships/hyperlink" Target="https://ci.mines-stetienne.fr/cps2/tfsd/" TargetMode="External"/><Relationship Id="rId4" Type="http://schemas.openxmlformats.org/officeDocument/2006/relationships/image" Target="../media/image59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hyperlink" Target="https://azuremarketplace.microsoft.com/fr-fr/marketplace/apps/cloud-infrastructure-services.docker-compose-ubuntu20?tab=Overview" TargetMode="External"/><Relationship Id="rId5" Type="http://schemas.openxmlformats.org/officeDocument/2006/relationships/hyperlink" Target="https://docs.docker.com/compose/" TargetMode="External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hyperlink" Target="https://devhints.io/docker-compose" TargetMode="External"/><Relationship Id="rId4" Type="http://schemas.openxmlformats.org/officeDocument/2006/relationships/image" Target="../media/image60.png"/><Relationship Id="rId5" Type="http://schemas.openxmlformats.org/officeDocument/2006/relationships/hyperlink" Target="https://docs.docker.com/compose/" TargetMode="External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hyperlink" Target="https://devhints.io/docker-compose" TargetMode="Externa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axime.lefrancois.info/" TargetMode="External"/><Relationship Id="rId3" Type="http://schemas.openxmlformats.org/officeDocument/2006/relationships/hyperlink" Target="https://ci.mines-stetienne.fr/cps2/tfsd/" TargetMode="External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hyperlink" Target="https://dev.to/manishfoodtechs/rootless-docker-kick-docker-hackers-and-make-docker-more-secure-new-concept-70g" TargetMode="External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Relationship Id="rId3" Type="http://schemas.openxmlformats.org/officeDocument/2006/relationships/hyperlink" Target="https://ios.dz/from-docker-to-podman/#podman--un-puissant-alternatif" TargetMode="External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to.ai/blog/overview-of-different-container-runtimes/" TargetMode="External"/><Relationship Id="rId3" Type="http://schemas.openxmlformats.org/officeDocument/2006/relationships/image" Target="../media/image73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axime.lefrancois.info/" TargetMode="External"/><Relationship Id="rId3" Type="http://schemas.openxmlformats.org/officeDocument/2006/relationships/hyperlink" Target="https://ci.mines-stetienne.fr/cps2/tfsd/" TargetMode="Externa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PziYflu8cB8" TargetMode="External"/><Relationship Id="rId3" Type="http://schemas.openxmlformats.org/officeDocument/2006/relationships/image" Target="../media/image76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hyperlink" Target="https://www.redhat.com/en/topics/containers/kubernetes-architecture" TargetMode="External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hyperlink" Target="https://twitter.com/raphink/status/973552094169968640" TargetMode="External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hyperlink" Target="https://raw.githubusercontent.com/cncf/trailmap/master/CNCF_TrailMap_latest.png" TargetMode="External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hyperlink" Target="https://landscape.cncf.io/images/landscape.png" TargetMode="External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axime.lefrancois.info/" TargetMode="External"/><Relationship Id="rId3" Type="http://schemas.openxmlformats.org/officeDocument/2006/relationships/hyperlink" Target="https://ci.mines-stetienne.fr/cps2/tfsd/" TargetMode="External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i.mines-stetienne.fr/cps2/course/tfsd/course-7.html#_todos" TargetMode="Externa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hoenixnap.com/kb/virtualbox-vs-vmwar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Run your software anywhere with Docker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693A2BC-889D-4BA0-8155-D5840D16E21D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ICM – Computer Science Major – Course unit on Technological foundations of computer science</a:t>
            </a:r>
          </a:p>
          <a:p>
            <a:r>
              <a:rPr lang="en-US" sz="1400"/>
              <a:t>M1 </a:t>
            </a:r>
            <a:r>
              <a:rPr lang="en-US" sz="1400" dirty="0"/>
              <a:t>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2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3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9005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1D1F2-6BB3-458C-AC7D-FA4D33067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 1 </a:t>
            </a:r>
            <a:r>
              <a:rPr lang="fr-FR" dirty="0" err="1"/>
              <a:t>hypervisors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4A345B-E158-49F1-90B6-6213C489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6C8326-5B41-47C9-B9BA-759C92F2B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578" y="1690688"/>
            <a:ext cx="3302262" cy="46656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FD1728-483F-4407-93A9-CF412440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21" y="1690688"/>
            <a:ext cx="2679558" cy="50789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CC0469-5605-4AED-A900-46E75F2ED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661" y="1690689"/>
            <a:ext cx="3058071" cy="41235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37B4CC5-FF59-4091-8EF9-4D30FB6CDF15}"/>
              </a:ext>
            </a:extLst>
          </p:cNvPr>
          <p:cNvSpPr txBox="1"/>
          <p:nvPr/>
        </p:nvSpPr>
        <p:spPr>
          <a:xfrm>
            <a:off x="10351699" y="3554083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</a:t>
            </a:r>
            <a:r>
              <a:rPr lang="fr-FR" dirty="0" err="1"/>
              <a:t>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818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3F354A-C35F-4ADD-ADA6-FFEED0FD2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Ex: Windows </a:t>
            </a:r>
            <a:r>
              <a:rPr lang="fr-FR" dirty="0" err="1"/>
              <a:t>Subsystem</a:t>
            </a:r>
            <a:r>
              <a:rPr lang="fr-FR" dirty="0"/>
              <a:t> for Linux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F5A192-46EE-43D5-A16C-93672B54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11</a:t>
            </a:fld>
            <a:endParaRPr lang="fr-FR"/>
          </a:p>
        </p:txBody>
      </p:sp>
      <p:pic>
        <p:nvPicPr>
          <p:cNvPr id="5" name="Picture 8" descr="Installer WSL (Windows Subsystem for Linux) sur Windows 10 – Le Crabe Info">
            <a:extLst>
              <a:ext uri="{FF2B5EF4-FFF2-40B4-BE49-F238E27FC236}">
                <a16:creationId xmlns:a16="http://schemas.microsoft.com/office/drawing/2014/main" id="{3FF64264-704A-4E2D-9B1D-C33036DC8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r="14367" b="48413"/>
          <a:stretch/>
        </p:blipFill>
        <p:spPr bwMode="auto">
          <a:xfrm>
            <a:off x="907916" y="2151878"/>
            <a:ext cx="4822648" cy="321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nstaller WSL (Windows Subsystem for Linux) sur Windows 10 – Le Crabe Info">
            <a:extLst>
              <a:ext uri="{FF2B5EF4-FFF2-40B4-BE49-F238E27FC236}">
                <a16:creationId xmlns:a16="http://schemas.microsoft.com/office/drawing/2014/main" id="{E8C55570-9F1F-4473-8882-A0156169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52222" r="14367"/>
          <a:stretch/>
        </p:blipFill>
        <p:spPr bwMode="auto">
          <a:xfrm>
            <a:off x="5926597" y="2286815"/>
            <a:ext cx="4822649" cy="297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E5D272-A1D7-4DE5-91B8-10F2F04A3002}"/>
              </a:ext>
            </a:extLst>
          </p:cNvPr>
          <p:cNvSpPr txBox="1"/>
          <p:nvPr/>
        </p:nvSpPr>
        <p:spPr>
          <a:xfrm>
            <a:off x="4590151" y="5807631"/>
            <a:ext cx="4623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Type 1 ? Type 2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9814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3F354A-C35F-4ADD-ADA6-FFEED0FD2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Ex: Windows </a:t>
            </a:r>
            <a:r>
              <a:rPr lang="fr-FR" dirty="0" err="1"/>
              <a:t>Subsystem</a:t>
            </a:r>
            <a:r>
              <a:rPr lang="fr-FR" dirty="0"/>
              <a:t> for Linux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F5A192-46EE-43D5-A16C-93672B54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12</a:t>
            </a:fld>
            <a:endParaRPr lang="fr-FR"/>
          </a:p>
        </p:txBody>
      </p:sp>
      <p:pic>
        <p:nvPicPr>
          <p:cNvPr id="5" name="Picture 8" descr="Installer WSL (Windows Subsystem for Linux) sur Windows 10 – Le Crabe Info">
            <a:extLst>
              <a:ext uri="{FF2B5EF4-FFF2-40B4-BE49-F238E27FC236}">
                <a16:creationId xmlns:a16="http://schemas.microsoft.com/office/drawing/2014/main" id="{3FF64264-704A-4E2D-9B1D-C33036DC8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r="14367" b="48413"/>
          <a:stretch/>
        </p:blipFill>
        <p:spPr bwMode="auto">
          <a:xfrm>
            <a:off x="907916" y="2151878"/>
            <a:ext cx="4822648" cy="321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nstaller WSL (Windows Subsystem for Linux) sur Windows 10 – Le Crabe Info">
            <a:extLst>
              <a:ext uri="{FF2B5EF4-FFF2-40B4-BE49-F238E27FC236}">
                <a16:creationId xmlns:a16="http://schemas.microsoft.com/office/drawing/2014/main" id="{E8C55570-9F1F-4473-8882-A0156169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52222" r="14367"/>
          <a:stretch/>
        </p:blipFill>
        <p:spPr bwMode="auto">
          <a:xfrm>
            <a:off x="5926597" y="2286815"/>
            <a:ext cx="4822649" cy="297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E5D272-A1D7-4DE5-91B8-10F2F04A3002}"/>
              </a:ext>
            </a:extLst>
          </p:cNvPr>
          <p:cNvSpPr txBox="1"/>
          <p:nvPr/>
        </p:nvSpPr>
        <p:spPr>
          <a:xfrm>
            <a:off x="907916" y="5336480"/>
            <a:ext cx="5104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Type 2: </a:t>
            </a:r>
          </a:p>
          <a:p>
            <a:r>
              <a:rPr lang="fr-FR" sz="2800" dirty="0"/>
              <a:t>uses « </a:t>
            </a:r>
            <a:r>
              <a:rPr lang="fr-FR" sz="2800" dirty="0" err="1"/>
              <a:t>picoprocess</a:t>
            </a:r>
            <a:r>
              <a:rPr lang="fr-FR" sz="2800" dirty="0"/>
              <a:t> » </a:t>
            </a:r>
            <a:r>
              <a:rPr lang="fr-FR" sz="2800" dirty="0" err="1"/>
              <a:t>hypervisors</a:t>
            </a:r>
            <a:endParaRPr lang="en-US" sz="2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412081B-8745-49CE-84D6-14AF561CA912}"/>
              </a:ext>
            </a:extLst>
          </p:cNvPr>
          <p:cNvSpPr txBox="1"/>
          <p:nvPr/>
        </p:nvSpPr>
        <p:spPr>
          <a:xfrm>
            <a:off x="5926597" y="5340311"/>
            <a:ext cx="5515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Type 1: </a:t>
            </a:r>
          </a:p>
          <a:p>
            <a:r>
              <a:rPr lang="fr-FR" sz="2800" dirty="0"/>
              <a:t>uses Microsoft Hyper-V </a:t>
            </a:r>
            <a:r>
              <a:rPr lang="fr-FR" sz="2800" dirty="0" err="1"/>
              <a:t>hypervisor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471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2AD2F4-9199-4AF8-94ED-F72CBD56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Ex: Windows </a:t>
            </a:r>
            <a:r>
              <a:rPr lang="fr-FR" dirty="0" err="1"/>
              <a:t>Subsystem</a:t>
            </a:r>
            <a:r>
              <a:rPr lang="fr-FR" dirty="0"/>
              <a:t> for Linux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7049D5-5944-4D2B-9F7C-F4AFD2D0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22209A-F377-41D4-92F5-F5A36A01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61" y="1464004"/>
            <a:ext cx="6978770" cy="53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6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7FA9F-637C-4833-A603-2B9B97710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Virtual machines        vs       Containers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9BE09-9DC8-4C3C-BFF9-1211F530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64B296-5850-4A63-B2D8-214E8626A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18" y="1793633"/>
            <a:ext cx="4944165" cy="43059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7952B6-C8F3-4B2B-BC74-7DFDDEBC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922" y="1879370"/>
            <a:ext cx="4944165" cy="42201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23A375-D38A-47D6-92A9-5E10D749562B}"/>
              </a:ext>
            </a:extLst>
          </p:cNvPr>
          <p:cNvSpPr/>
          <p:nvPr/>
        </p:nvSpPr>
        <p:spPr>
          <a:xfrm>
            <a:off x="202104" y="6492875"/>
            <a:ext cx="29915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4"/>
              </a:rPr>
              <a:t>https://www.docker.com/resources/what-container/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100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1E75D-BBB5-4B02-A1DD-D7F605FAF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 of containers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36AABE-6932-4EB0-BFB0-65F9D2CC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15</a:t>
            </a:fld>
            <a:endParaRPr lang="fr-FR"/>
          </a:p>
        </p:txBody>
      </p:sp>
      <p:pic>
        <p:nvPicPr>
          <p:cNvPr id="12290" name="Picture 2" descr="https://14738011-files.gitbook.io/~/files/v0/b/gitbook-legacy-files/o/assets%2F-MCkNUw3Li8vYWxtVPS9%2F-MCkVengViLLwj0Equwq%2F-MCkquOX55vLWL1eBfv-%2Fcontainer-history-before-docker.jpg?alt=media&amp;token=4cbeebb5-3412-47e7-94c6-85fd3088e6b3">
            <a:extLst>
              <a:ext uri="{FF2B5EF4-FFF2-40B4-BE49-F238E27FC236}">
                <a16:creationId xmlns:a16="http://schemas.microsoft.com/office/drawing/2014/main" id="{5748D61B-1AA0-4591-A24E-6D18B2C8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0" y="1822943"/>
            <a:ext cx="10857782" cy="434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A4F2D6-31C3-4B39-9069-3F3BD4E28A8C}"/>
              </a:ext>
            </a:extLst>
          </p:cNvPr>
          <p:cNvSpPr/>
          <p:nvPr/>
        </p:nvSpPr>
        <p:spPr>
          <a:xfrm>
            <a:off x="115019" y="641580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https://borosan.gitbook.io/docker-handbook/containerization-history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5215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582EC-A6C2-4278-A23F-0A88D55F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C88A7E-0166-40DF-A02C-1E1A8A34C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9CFAF3-207F-4EA3-ABC3-DEFE6D60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16</a:t>
            </a:fld>
            <a:endParaRPr lang="fr-FR"/>
          </a:p>
        </p:txBody>
      </p:sp>
      <p:pic>
        <p:nvPicPr>
          <p:cNvPr id="11266" name="Picture 2" descr="https://cdn.ttgtmedia.com/rms/onlineimages/itops-history_of_containers.png">
            <a:extLst>
              <a:ext uri="{FF2B5EF4-FFF2-40B4-BE49-F238E27FC236}">
                <a16:creationId xmlns:a16="http://schemas.microsoft.com/office/drawing/2014/main" id="{416D90B3-5612-43AD-83C1-C8B3274DB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/>
          <a:stretch/>
        </p:blipFill>
        <p:spPr bwMode="auto">
          <a:xfrm>
            <a:off x="1465058" y="0"/>
            <a:ext cx="9261884" cy="1783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7D7BC55-7A59-4016-AADE-1C064E0C37E8}"/>
              </a:ext>
            </a:extLst>
          </p:cNvPr>
          <p:cNvSpPr/>
          <p:nvPr/>
        </p:nvSpPr>
        <p:spPr>
          <a:xfrm>
            <a:off x="2419350" y="2247900"/>
            <a:ext cx="3467100" cy="1800225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EB2FFE8-C25B-4140-9BFB-C968DD1B2463}"/>
              </a:ext>
            </a:extLst>
          </p:cNvPr>
          <p:cNvSpPr/>
          <p:nvPr/>
        </p:nvSpPr>
        <p:spPr>
          <a:xfrm>
            <a:off x="6372225" y="4921250"/>
            <a:ext cx="3467100" cy="1800225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AB9F214-0975-46C5-A323-115C687678B0}"/>
              </a:ext>
            </a:extLst>
          </p:cNvPr>
          <p:cNvSpPr/>
          <p:nvPr/>
        </p:nvSpPr>
        <p:spPr>
          <a:xfrm>
            <a:off x="2486025" y="5553075"/>
            <a:ext cx="3467100" cy="1658937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582EC-A6C2-4278-A23F-0A88D55F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C88A7E-0166-40DF-A02C-1E1A8A34C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9CFAF3-207F-4EA3-ABC3-DEFE6D60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17</a:t>
            </a:fld>
            <a:endParaRPr lang="fr-FR"/>
          </a:p>
        </p:txBody>
      </p:sp>
      <p:pic>
        <p:nvPicPr>
          <p:cNvPr id="11266" name="Picture 2" descr="https://cdn.ttgtmedia.com/rms/onlineimages/itops-history_of_containers.png">
            <a:extLst>
              <a:ext uri="{FF2B5EF4-FFF2-40B4-BE49-F238E27FC236}">
                <a16:creationId xmlns:a16="http://schemas.microsoft.com/office/drawing/2014/main" id="{416D90B3-5612-43AD-83C1-C8B3274D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58" y="-7483668"/>
            <a:ext cx="9261884" cy="186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87BCD08-EC09-449B-8616-921D1BF5A48B}"/>
              </a:ext>
            </a:extLst>
          </p:cNvPr>
          <p:cNvSpPr/>
          <p:nvPr/>
        </p:nvSpPr>
        <p:spPr>
          <a:xfrm>
            <a:off x="6515100" y="-331788"/>
            <a:ext cx="3467100" cy="1527175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6BFA6E0-B3CD-4D79-A59A-369FECF34A5A}"/>
              </a:ext>
            </a:extLst>
          </p:cNvPr>
          <p:cNvSpPr/>
          <p:nvPr/>
        </p:nvSpPr>
        <p:spPr>
          <a:xfrm>
            <a:off x="2303258" y="230981"/>
            <a:ext cx="3467100" cy="1527175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0B9F572-AD95-489D-8366-F5422DD1DED8}"/>
              </a:ext>
            </a:extLst>
          </p:cNvPr>
          <p:cNvSpPr/>
          <p:nvPr/>
        </p:nvSpPr>
        <p:spPr>
          <a:xfrm>
            <a:off x="2208008" y="4002881"/>
            <a:ext cx="3467100" cy="1264443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4A7F8D-11C4-48EA-AD16-C2B5364C7089}"/>
              </a:ext>
            </a:extLst>
          </p:cNvPr>
          <p:cNvSpPr/>
          <p:nvPr/>
        </p:nvSpPr>
        <p:spPr>
          <a:xfrm>
            <a:off x="6466579" y="4212431"/>
            <a:ext cx="3467100" cy="1264443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72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582EC-A6C2-4278-A23F-0A88D55F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C88A7E-0166-40DF-A02C-1E1A8A34C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9CFAF3-207F-4EA3-ABC3-DEFE6D60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18</a:t>
            </a:fld>
            <a:endParaRPr lang="fr-FR"/>
          </a:p>
        </p:txBody>
      </p:sp>
      <p:pic>
        <p:nvPicPr>
          <p:cNvPr id="11266" name="Picture 2" descr="https://cdn.ttgtmedia.com/rms/onlineimages/itops-history_of_containers.png">
            <a:extLst>
              <a:ext uri="{FF2B5EF4-FFF2-40B4-BE49-F238E27FC236}">
                <a16:creationId xmlns:a16="http://schemas.microsoft.com/office/drawing/2014/main" id="{416D90B3-5612-43AD-83C1-C8B3274D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58" y="-7483668"/>
            <a:ext cx="9261884" cy="186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87BCD08-EC09-449B-8616-921D1BF5A48B}"/>
              </a:ext>
            </a:extLst>
          </p:cNvPr>
          <p:cNvSpPr/>
          <p:nvPr/>
        </p:nvSpPr>
        <p:spPr>
          <a:xfrm>
            <a:off x="6515100" y="-331788"/>
            <a:ext cx="3467100" cy="1527175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6BFA6E0-B3CD-4D79-A59A-369FECF34A5A}"/>
              </a:ext>
            </a:extLst>
          </p:cNvPr>
          <p:cNvSpPr/>
          <p:nvPr/>
        </p:nvSpPr>
        <p:spPr>
          <a:xfrm>
            <a:off x="2303258" y="230981"/>
            <a:ext cx="3467100" cy="1527175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8A3AAD6-ACF4-41FB-8A89-AFED757790F6}"/>
              </a:ext>
            </a:extLst>
          </p:cNvPr>
          <p:cNvSpPr/>
          <p:nvPr/>
        </p:nvSpPr>
        <p:spPr>
          <a:xfrm>
            <a:off x="6341858" y="2762252"/>
            <a:ext cx="3467100" cy="962024"/>
          </a:xfrm>
          <a:prstGeom prst="ellipse">
            <a:avLst/>
          </a:prstGeom>
          <a:noFill/>
          <a:ln w="76200">
            <a:solidFill>
              <a:srgbClr val="13B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0B9F572-AD95-489D-8366-F5422DD1DED8}"/>
              </a:ext>
            </a:extLst>
          </p:cNvPr>
          <p:cNvSpPr/>
          <p:nvPr/>
        </p:nvSpPr>
        <p:spPr>
          <a:xfrm>
            <a:off x="2208008" y="4002881"/>
            <a:ext cx="3467100" cy="1264443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4A7F8D-11C4-48EA-AD16-C2B5364C7089}"/>
              </a:ext>
            </a:extLst>
          </p:cNvPr>
          <p:cNvSpPr/>
          <p:nvPr/>
        </p:nvSpPr>
        <p:spPr>
          <a:xfrm>
            <a:off x="6466579" y="4212431"/>
            <a:ext cx="3467100" cy="1264443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A1D2FDC-D24D-4D13-B9B2-844A942247EF}"/>
              </a:ext>
            </a:extLst>
          </p:cNvPr>
          <p:cNvSpPr/>
          <p:nvPr/>
        </p:nvSpPr>
        <p:spPr>
          <a:xfrm>
            <a:off x="2317994" y="5905500"/>
            <a:ext cx="3467100" cy="1057275"/>
          </a:xfrm>
          <a:prstGeom prst="ellipse">
            <a:avLst/>
          </a:prstGeom>
          <a:noFill/>
          <a:ln w="76200">
            <a:solidFill>
              <a:srgbClr val="13B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9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582EC-A6C2-4278-A23F-0A88D55F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C88A7E-0166-40DF-A02C-1E1A8A34C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9CFAF3-207F-4EA3-ABC3-DEFE6D60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19</a:t>
            </a:fld>
            <a:endParaRPr lang="fr-FR"/>
          </a:p>
        </p:txBody>
      </p:sp>
      <p:pic>
        <p:nvPicPr>
          <p:cNvPr id="11266" name="Picture 2" descr="https://cdn.ttgtmedia.com/rms/onlineimages/itops-history_of_containers.png">
            <a:extLst>
              <a:ext uri="{FF2B5EF4-FFF2-40B4-BE49-F238E27FC236}">
                <a16:creationId xmlns:a16="http://schemas.microsoft.com/office/drawing/2014/main" id="{416D90B3-5612-43AD-83C1-C8B3274D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58" y="-11760586"/>
            <a:ext cx="9261884" cy="186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A15C796-AF50-4620-86D2-947D8A37D666}"/>
              </a:ext>
            </a:extLst>
          </p:cNvPr>
          <p:cNvSpPr/>
          <p:nvPr/>
        </p:nvSpPr>
        <p:spPr>
          <a:xfrm>
            <a:off x="6341858" y="-1507726"/>
            <a:ext cx="3467100" cy="962024"/>
          </a:xfrm>
          <a:prstGeom prst="ellipse">
            <a:avLst/>
          </a:prstGeom>
          <a:noFill/>
          <a:ln w="76200">
            <a:solidFill>
              <a:srgbClr val="13B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F1E75A-36EA-48DE-A894-4973EB4B4B92}"/>
              </a:ext>
            </a:extLst>
          </p:cNvPr>
          <p:cNvSpPr/>
          <p:nvPr/>
        </p:nvSpPr>
        <p:spPr>
          <a:xfrm>
            <a:off x="2208008" y="-267097"/>
            <a:ext cx="3467100" cy="1264443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4CC527C-79CE-4EE4-9EA2-E8D02B5B3A05}"/>
              </a:ext>
            </a:extLst>
          </p:cNvPr>
          <p:cNvSpPr/>
          <p:nvPr/>
        </p:nvSpPr>
        <p:spPr>
          <a:xfrm>
            <a:off x="2317994" y="1635522"/>
            <a:ext cx="3467100" cy="1057275"/>
          </a:xfrm>
          <a:prstGeom prst="ellipse">
            <a:avLst/>
          </a:prstGeom>
          <a:noFill/>
          <a:ln w="76200">
            <a:solidFill>
              <a:srgbClr val="13B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8107150-02D5-430E-ADB0-CEAC57F07519}"/>
              </a:ext>
            </a:extLst>
          </p:cNvPr>
          <p:cNvSpPr/>
          <p:nvPr/>
        </p:nvSpPr>
        <p:spPr>
          <a:xfrm>
            <a:off x="6096000" y="2551112"/>
            <a:ext cx="3712958" cy="1458913"/>
          </a:xfrm>
          <a:prstGeom prst="ellipse">
            <a:avLst/>
          </a:prstGeom>
          <a:noFill/>
          <a:ln w="76200">
            <a:solidFill>
              <a:srgbClr val="13B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9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the session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982726"/>
            <a:ext cx="105156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This session aims to familiarize you with Docker: an open source software that can package an application and its dependencies into an isolated container, which can be run on any server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905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Run your software anywhere with Docker</a:t>
            </a:r>
            <a:endParaRPr lang="fr-FR" dirty="0"/>
          </a:p>
          <a:p>
            <a:r>
              <a:rPr lang="fr-FR" dirty="0"/>
              <a:t>Part 2: </a:t>
            </a:r>
            <a:r>
              <a:rPr lang="en-US" dirty="0"/>
              <a:t>Docker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CBD08A3-73D3-403C-B56F-9C017DF6C20E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2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3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7278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C8EA6-6DD7-456C-86FB-154E1B35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Docker containers in 100 seconds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FB2E95-5FD2-4B9C-9A69-84BA7CB9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21</a:t>
            </a:fld>
            <a:endParaRPr lang="fr-FR"/>
          </a:p>
        </p:txBody>
      </p:sp>
      <p:pic>
        <p:nvPicPr>
          <p:cNvPr id="6" name="Image 5">
            <a:hlinkClick r:id="rId2"/>
            <a:extLst>
              <a:ext uri="{FF2B5EF4-FFF2-40B4-BE49-F238E27FC236}">
                <a16:creationId xmlns:a16="http://schemas.microsoft.com/office/drawing/2014/main" id="{EA9521A9-5613-40BD-AD6F-2F178D929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59" y="1569283"/>
            <a:ext cx="9774014" cy="52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9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62FB1-B90F-46A2-BDA2-2114AA74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Dockerfile</a:t>
            </a:r>
            <a:r>
              <a:rPr lang="fr-FR" dirty="0"/>
              <a:t>, Image, and Container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3B862D-C195-408B-BA38-37DFABE6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22</a:t>
            </a:fld>
            <a:endParaRPr lang="fr-FR"/>
          </a:p>
        </p:txBody>
      </p:sp>
      <p:pic>
        <p:nvPicPr>
          <p:cNvPr id="15362" name="Picture 2" descr="https://miro.medium.com/max/1400/1*p8k1b2DZTQEW_yf0hYniXw.png">
            <a:extLst>
              <a:ext uri="{FF2B5EF4-FFF2-40B4-BE49-F238E27FC236}">
                <a16:creationId xmlns:a16="http://schemas.microsoft.com/office/drawing/2014/main" id="{7253FDDA-2CF8-45B3-A339-150B6A0D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23" y="2479251"/>
            <a:ext cx="8566030" cy="42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187E5E-4FB8-4388-9D11-E50B4CCD3270}"/>
              </a:ext>
            </a:extLst>
          </p:cNvPr>
          <p:cNvSpPr txBox="1"/>
          <p:nvPr/>
        </p:nvSpPr>
        <p:spPr>
          <a:xfrm>
            <a:off x="838200" y="1820085"/>
            <a:ext cx="89834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Docker is a platform to build images and run containers. </a:t>
            </a:r>
            <a:r>
              <a:rPr lang="en-US" sz="2000" b="1" dirty="0">
                <a:solidFill>
                  <a:schemeClr val="accent6"/>
                </a:solidFill>
              </a:rPr>
              <a:t>There exists other tools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Dockerfile</a:t>
            </a:r>
            <a:r>
              <a:rPr lang="en-US" sz="2000" dirty="0"/>
              <a:t> is a recipe guiding how to build the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container is a running instance of an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54204-6B25-4814-A02D-BAF81784AC79}"/>
              </a:ext>
            </a:extLst>
          </p:cNvPr>
          <p:cNvSpPr/>
          <p:nvPr/>
        </p:nvSpPr>
        <p:spPr>
          <a:xfrm>
            <a:off x="0" y="653891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https://medium.com/platformer-blog/practical-guide-on-writing-a-dockerfile-for-your-application-89376f88b3b5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374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learn.gencore.bio.nyu.edu/wp-content/uploads/2019/02/docker-overview.png">
            <a:extLst>
              <a:ext uri="{FF2B5EF4-FFF2-40B4-BE49-F238E27FC236}">
                <a16:creationId xmlns:a16="http://schemas.microsoft.com/office/drawing/2014/main" id="{0A02684F-A397-40F5-B74C-CFFFC100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66" y="390525"/>
            <a:ext cx="75438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D62FB1-B90F-46A2-BDA2-2114AA74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Docker image workflow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3B862D-C195-408B-BA38-37DFABE6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23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BC54F-2FA4-4BDE-8BCD-63F55CAE24E1}"/>
              </a:ext>
            </a:extLst>
          </p:cNvPr>
          <p:cNvSpPr/>
          <p:nvPr/>
        </p:nvSpPr>
        <p:spPr>
          <a:xfrm>
            <a:off x="63261" y="659836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https://learn.gencore.bio.nyu.edu/containerization-with-docker/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4722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7BC8CD64-E7B4-46C8-924A-59A8CB992472}"/>
              </a:ext>
            </a:extLst>
          </p:cNvPr>
          <p:cNvGrpSpPr/>
          <p:nvPr/>
        </p:nvGrpSpPr>
        <p:grpSpPr>
          <a:xfrm>
            <a:off x="5370286" y="602059"/>
            <a:ext cx="6564086" cy="5218452"/>
            <a:chOff x="3880552" y="203150"/>
            <a:chExt cx="7879648" cy="6264325"/>
          </a:xfrm>
        </p:grpSpPr>
        <p:pic>
          <p:nvPicPr>
            <p:cNvPr id="5" name="Picture 2" descr="http://learn.gencore.bio.nyu.edu/wp-content/uploads/2019/02/docker-overview.png">
              <a:extLst>
                <a:ext uri="{FF2B5EF4-FFF2-40B4-BE49-F238E27FC236}">
                  <a16:creationId xmlns:a16="http://schemas.microsoft.com/office/drawing/2014/main" id="{29D5D939-DA41-4FB7-9B4C-D9549A9B0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552" y="390525"/>
              <a:ext cx="7543800" cy="607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2A70BAC1-C9E0-413E-AE97-DD76D447D9BC}"/>
                </a:ext>
              </a:extLst>
            </p:cNvPr>
            <p:cNvSpPr/>
            <p:nvPr/>
          </p:nvSpPr>
          <p:spPr>
            <a:xfrm>
              <a:off x="7880028" y="203150"/>
              <a:ext cx="3880172" cy="4142532"/>
            </a:xfrm>
            <a:custGeom>
              <a:avLst/>
              <a:gdLst>
                <a:gd name="connsiteX0" fmla="*/ 217992 w 3864706"/>
                <a:gd name="connsiteY0" fmla="*/ 1059593 h 4155302"/>
                <a:gd name="connsiteX1" fmla="*/ 278 w 3864706"/>
                <a:gd name="connsiteY1" fmla="*/ 2249764 h 4155302"/>
                <a:gd name="connsiteX2" fmla="*/ 188963 w 3864706"/>
                <a:gd name="connsiteY2" fmla="*/ 2815821 h 4155302"/>
                <a:gd name="connsiteX3" fmla="*/ 813078 w 3864706"/>
                <a:gd name="connsiteY3" fmla="*/ 3207707 h 4155302"/>
                <a:gd name="connsiteX4" fmla="*/ 2337078 w 3864706"/>
                <a:gd name="connsiteY4" fmla="*/ 4035021 h 4155302"/>
                <a:gd name="connsiteX5" fmla="*/ 3440163 w 3864706"/>
                <a:gd name="connsiteY5" fmla="*/ 4093079 h 4155302"/>
                <a:gd name="connsiteX6" fmla="*/ 3817535 w 3864706"/>
                <a:gd name="connsiteY6" fmla="*/ 3483479 h 4155302"/>
                <a:gd name="connsiteX7" fmla="*/ 3817535 w 3864706"/>
                <a:gd name="connsiteY7" fmla="*/ 1843364 h 4155302"/>
                <a:gd name="connsiteX8" fmla="*/ 3440163 w 3864706"/>
                <a:gd name="connsiteY8" fmla="*/ 246793 h 4155302"/>
                <a:gd name="connsiteX9" fmla="*/ 1974221 w 3864706"/>
                <a:gd name="connsiteY9" fmla="*/ 58107 h 4155302"/>
                <a:gd name="connsiteX10" fmla="*/ 305078 w 3864706"/>
                <a:gd name="connsiteY10" fmla="*/ 783821 h 4155302"/>
                <a:gd name="connsiteX11" fmla="*/ 217992 w 3864706"/>
                <a:gd name="connsiteY11" fmla="*/ 1059593 h 4155302"/>
                <a:gd name="connsiteX0" fmla="*/ 217992 w 3864706"/>
                <a:gd name="connsiteY0" fmla="*/ 1059593 h 4155302"/>
                <a:gd name="connsiteX1" fmla="*/ 278 w 3864706"/>
                <a:gd name="connsiteY1" fmla="*/ 2249764 h 4155302"/>
                <a:gd name="connsiteX2" fmla="*/ 188963 w 3864706"/>
                <a:gd name="connsiteY2" fmla="*/ 2815821 h 4155302"/>
                <a:gd name="connsiteX3" fmla="*/ 813078 w 3864706"/>
                <a:gd name="connsiteY3" fmla="*/ 3207707 h 4155302"/>
                <a:gd name="connsiteX4" fmla="*/ 2337078 w 3864706"/>
                <a:gd name="connsiteY4" fmla="*/ 4035021 h 4155302"/>
                <a:gd name="connsiteX5" fmla="*/ 3440163 w 3864706"/>
                <a:gd name="connsiteY5" fmla="*/ 4093079 h 4155302"/>
                <a:gd name="connsiteX6" fmla="*/ 3817535 w 3864706"/>
                <a:gd name="connsiteY6" fmla="*/ 3483479 h 4155302"/>
                <a:gd name="connsiteX7" fmla="*/ 3817535 w 3864706"/>
                <a:gd name="connsiteY7" fmla="*/ 1843364 h 4155302"/>
                <a:gd name="connsiteX8" fmla="*/ 3440163 w 3864706"/>
                <a:gd name="connsiteY8" fmla="*/ 246793 h 4155302"/>
                <a:gd name="connsiteX9" fmla="*/ 1974221 w 3864706"/>
                <a:gd name="connsiteY9" fmla="*/ 58107 h 4155302"/>
                <a:gd name="connsiteX10" fmla="*/ 769535 w 3864706"/>
                <a:gd name="connsiteY10" fmla="*/ 551593 h 4155302"/>
                <a:gd name="connsiteX11" fmla="*/ 217992 w 3864706"/>
                <a:gd name="connsiteY11" fmla="*/ 1059593 h 4155302"/>
                <a:gd name="connsiteX0" fmla="*/ 232462 w 3879176"/>
                <a:gd name="connsiteY0" fmla="*/ 1059593 h 4155302"/>
                <a:gd name="connsiteX1" fmla="*/ 234 w 3879176"/>
                <a:gd name="connsiteY1" fmla="*/ 2032049 h 4155302"/>
                <a:gd name="connsiteX2" fmla="*/ 203433 w 3879176"/>
                <a:gd name="connsiteY2" fmla="*/ 2815821 h 4155302"/>
                <a:gd name="connsiteX3" fmla="*/ 827548 w 3879176"/>
                <a:gd name="connsiteY3" fmla="*/ 3207707 h 4155302"/>
                <a:gd name="connsiteX4" fmla="*/ 2351548 w 3879176"/>
                <a:gd name="connsiteY4" fmla="*/ 4035021 h 4155302"/>
                <a:gd name="connsiteX5" fmla="*/ 3454633 w 3879176"/>
                <a:gd name="connsiteY5" fmla="*/ 4093079 h 4155302"/>
                <a:gd name="connsiteX6" fmla="*/ 3832005 w 3879176"/>
                <a:gd name="connsiteY6" fmla="*/ 3483479 h 4155302"/>
                <a:gd name="connsiteX7" fmla="*/ 3832005 w 3879176"/>
                <a:gd name="connsiteY7" fmla="*/ 1843364 h 4155302"/>
                <a:gd name="connsiteX8" fmla="*/ 3454633 w 3879176"/>
                <a:gd name="connsiteY8" fmla="*/ 246793 h 4155302"/>
                <a:gd name="connsiteX9" fmla="*/ 1988691 w 3879176"/>
                <a:gd name="connsiteY9" fmla="*/ 58107 h 4155302"/>
                <a:gd name="connsiteX10" fmla="*/ 784005 w 3879176"/>
                <a:gd name="connsiteY10" fmla="*/ 551593 h 4155302"/>
                <a:gd name="connsiteX11" fmla="*/ 232462 w 3879176"/>
                <a:gd name="connsiteY11" fmla="*/ 1059593 h 4155302"/>
                <a:gd name="connsiteX0" fmla="*/ 233458 w 3880172"/>
                <a:gd name="connsiteY0" fmla="*/ 1059593 h 4155302"/>
                <a:gd name="connsiteX1" fmla="*/ 1230 w 3880172"/>
                <a:gd name="connsiteY1" fmla="*/ 2032049 h 4155302"/>
                <a:gd name="connsiteX2" fmla="*/ 320544 w 3880172"/>
                <a:gd name="connsiteY2" fmla="*/ 2786793 h 4155302"/>
                <a:gd name="connsiteX3" fmla="*/ 828544 w 3880172"/>
                <a:gd name="connsiteY3" fmla="*/ 3207707 h 4155302"/>
                <a:gd name="connsiteX4" fmla="*/ 2352544 w 3880172"/>
                <a:gd name="connsiteY4" fmla="*/ 4035021 h 4155302"/>
                <a:gd name="connsiteX5" fmla="*/ 3455629 w 3880172"/>
                <a:gd name="connsiteY5" fmla="*/ 4093079 h 4155302"/>
                <a:gd name="connsiteX6" fmla="*/ 3833001 w 3880172"/>
                <a:gd name="connsiteY6" fmla="*/ 3483479 h 4155302"/>
                <a:gd name="connsiteX7" fmla="*/ 3833001 w 3880172"/>
                <a:gd name="connsiteY7" fmla="*/ 1843364 h 4155302"/>
                <a:gd name="connsiteX8" fmla="*/ 3455629 w 3880172"/>
                <a:gd name="connsiteY8" fmla="*/ 246793 h 4155302"/>
                <a:gd name="connsiteX9" fmla="*/ 1989687 w 3880172"/>
                <a:gd name="connsiteY9" fmla="*/ 58107 h 4155302"/>
                <a:gd name="connsiteX10" fmla="*/ 785001 w 3880172"/>
                <a:gd name="connsiteY10" fmla="*/ 551593 h 4155302"/>
                <a:gd name="connsiteX11" fmla="*/ 233458 w 3880172"/>
                <a:gd name="connsiteY11" fmla="*/ 1059593 h 4155302"/>
                <a:gd name="connsiteX0" fmla="*/ 233458 w 3880172"/>
                <a:gd name="connsiteY0" fmla="*/ 1059593 h 4142532"/>
                <a:gd name="connsiteX1" fmla="*/ 1230 w 3880172"/>
                <a:gd name="connsiteY1" fmla="*/ 2032049 h 4142532"/>
                <a:gd name="connsiteX2" fmla="*/ 320544 w 3880172"/>
                <a:gd name="connsiteY2" fmla="*/ 2786793 h 4142532"/>
                <a:gd name="connsiteX3" fmla="*/ 1191401 w 3880172"/>
                <a:gd name="connsiteY3" fmla="*/ 3468964 h 4142532"/>
                <a:gd name="connsiteX4" fmla="*/ 2352544 w 3880172"/>
                <a:gd name="connsiteY4" fmla="*/ 4035021 h 4142532"/>
                <a:gd name="connsiteX5" fmla="*/ 3455629 w 3880172"/>
                <a:gd name="connsiteY5" fmla="*/ 4093079 h 4142532"/>
                <a:gd name="connsiteX6" fmla="*/ 3833001 w 3880172"/>
                <a:gd name="connsiteY6" fmla="*/ 3483479 h 4142532"/>
                <a:gd name="connsiteX7" fmla="*/ 3833001 w 3880172"/>
                <a:gd name="connsiteY7" fmla="*/ 1843364 h 4142532"/>
                <a:gd name="connsiteX8" fmla="*/ 3455629 w 3880172"/>
                <a:gd name="connsiteY8" fmla="*/ 246793 h 4142532"/>
                <a:gd name="connsiteX9" fmla="*/ 1989687 w 3880172"/>
                <a:gd name="connsiteY9" fmla="*/ 58107 h 4142532"/>
                <a:gd name="connsiteX10" fmla="*/ 785001 w 3880172"/>
                <a:gd name="connsiteY10" fmla="*/ 551593 h 4142532"/>
                <a:gd name="connsiteX11" fmla="*/ 233458 w 3880172"/>
                <a:gd name="connsiteY11" fmla="*/ 1059593 h 41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0172" h="4142532">
                  <a:moveTo>
                    <a:pt x="233458" y="1059593"/>
                  </a:moveTo>
                  <a:cubicBezTo>
                    <a:pt x="102830" y="1306336"/>
                    <a:pt x="-13284" y="1744182"/>
                    <a:pt x="1230" y="2032049"/>
                  </a:cubicBezTo>
                  <a:cubicBezTo>
                    <a:pt x="15744" y="2319916"/>
                    <a:pt x="122182" y="2547307"/>
                    <a:pt x="320544" y="2786793"/>
                  </a:cubicBezTo>
                  <a:cubicBezTo>
                    <a:pt x="518906" y="3026279"/>
                    <a:pt x="852734" y="3260926"/>
                    <a:pt x="1191401" y="3468964"/>
                  </a:cubicBezTo>
                  <a:cubicBezTo>
                    <a:pt x="1530068" y="3677002"/>
                    <a:pt x="1975173" y="3931002"/>
                    <a:pt x="2352544" y="4035021"/>
                  </a:cubicBezTo>
                  <a:cubicBezTo>
                    <a:pt x="2729915" y="4139040"/>
                    <a:pt x="3208886" y="4185003"/>
                    <a:pt x="3455629" y="4093079"/>
                  </a:cubicBezTo>
                  <a:cubicBezTo>
                    <a:pt x="3702372" y="4001155"/>
                    <a:pt x="3770106" y="3858431"/>
                    <a:pt x="3833001" y="3483479"/>
                  </a:cubicBezTo>
                  <a:cubicBezTo>
                    <a:pt x="3895896" y="3108527"/>
                    <a:pt x="3895896" y="2382812"/>
                    <a:pt x="3833001" y="1843364"/>
                  </a:cubicBezTo>
                  <a:cubicBezTo>
                    <a:pt x="3770106" y="1303916"/>
                    <a:pt x="3762848" y="544336"/>
                    <a:pt x="3455629" y="246793"/>
                  </a:cubicBezTo>
                  <a:cubicBezTo>
                    <a:pt x="3148410" y="-50750"/>
                    <a:pt x="2512201" y="-31398"/>
                    <a:pt x="1989687" y="58107"/>
                  </a:cubicBezTo>
                  <a:cubicBezTo>
                    <a:pt x="1467173" y="147612"/>
                    <a:pt x="1075287" y="382260"/>
                    <a:pt x="785001" y="551593"/>
                  </a:cubicBezTo>
                  <a:cubicBezTo>
                    <a:pt x="494715" y="720926"/>
                    <a:pt x="364087" y="812850"/>
                    <a:pt x="233458" y="1059593"/>
                  </a:cubicBezTo>
                  <a:close/>
                </a:path>
              </a:pathLst>
            </a:cu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" y="0"/>
            <a:ext cx="9144000" cy="1814286"/>
          </a:xfrm>
        </p:spPr>
        <p:txBody>
          <a:bodyPr>
            <a:normAutofit/>
          </a:bodyPr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84" y="1970377"/>
            <a:ext cx="5400330" cy="1655762"/>
          </a:xfrm>
        </p:spPr>
        <p:txBody>
          <a:bodyPr>
            <a:normAutofit/>
          </a:bodyPr>
          <a:lstStyle/>
          <a:p>
            <a:r>
              <a:rPr lang="en-US" dirty="0"/>
              <a:t>Run your software anywhere with Docker</a:t>
            </a:r>
            <a:endParaRPr lang="fr-FR" dirty="0"/>
          </a:p>
          <a:p>
            <a:r>
              <a:rPr lang="fr-FR" dirty="0"/>
              <a:t>Part 2: </a:t>
            </a:r>
            <a:r>
              <a:rPr lang="en-US" dirty="0"/>
              <a:t>Docker</a:t>
            </a:r>
          </a:p>
          <a:p>
            <a:r>
              <a:rPr lang="fr-FR" dirty="0"/>
              <a:t>Part 2.1: </a:t>
            </a:r>
            <a:r>
              <a:rPr lang="en-US" dirty="0"/>
              <a:t>Image Transfer</a:t>
            </a:r>
          </a:p>
          <a:p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CBD08A3-73D3-403C-B56F-9C017DF6C20E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4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0533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739DF-34FB-4371-88CE-713D38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Find</a:t>
            </a:r>
            <a:r>
              <a:rPr lang="fr-FR" dirty="0"/>
              <a:t> images on Docker Hub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7F779A-FE02-4BD5-A281-BD8D710EC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25</a:t>
            </a:fld>
            <a:endParaRPr lang="fr-F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BEC77D9-41AC-4663-9059-4A1E45DDD3AD}"/>
              </a:ext>
            </a:extLst>
          </p:cNvPr>
          <p:cNvSpPr txBox="1">
            <a:spLocks/>
          </p:cNvSpPr>
          <p:nvPr/>
        </p:nvSpPr>
        <p:spPr>
          <a:xfrm>
            <a:off x="590263" y="1595182"/>
            <a:ext cx="9072000" cy="4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9CC66"/>
              </a:buClr>
              <a:buSzPct val="45000"/>
              <a:buNone/>
            </a:pPr>
            <a:r>
              <a:rPr lang="fr-FR" dirty="0"/>
              <a:t>URL : </a:t>
            </a:r>
            <a:r>
              <a:rPr lang="fr-FR" dirty="0">
                <a:hlinkClick r:id="rId2"/>
              </a:rPr>
              <a:t>https://hub.docker.com/</a:t>
            </a:r>
            <a:r>
              <a:rPr lang="fr-FR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03BB5A-395E-4D94-9182-34EA6EECD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377" y="2261247"/>
            <a:ext cx="7263135" cy="446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4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7C762-91AC-4767-A096-387F58F2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Find</a:t>
            </a:r>
            <a:r>
              <a:rPr lang="fr-FR" dirty="0"/>
              <a:t> images on Docker Hub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3A74BF-822A-400D-9D11-5335F02D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26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9F8031C-FDFF-4BAE-9C4A-FE91329C6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99" y="1356938"/>
            <a:ext cx="7160704" cy="55010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4C68D0-2084-400B-9A35-5F6E6010F947}"/>
              </a:ext>
            </a:extLst>
          </p:cNvPr>
          <p:cNvSpPr/>
          <p:nvPr/>
        </p:nvSpPr>
        <p:spPr>
          <a:xfrm>
            <a:off x="8364747" y="1919729"/>
            <a:ext cx="3508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Docker Official Images are a curated set of Docker open source and "drop-in" solution repositories.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E2E0C0-E0E2-4D3C-8D9C-877A8E09AFB7}"/>
              </a:ext>
            </a:extLst>
          </p:cNvPr>
          <p:cNvSpPr/>
          <p:nvPr/>
        </p:nvSpPr>
        <p:spPr>
          <a:xfrm>
            <a:off x="8364747" y="3361799"/>
            <a:ext cx="35080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High-quality images from publishers verified by Docker. These products are published and maintained directly by a commercial entity. These images are not subject to rate limiting.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5CCB7-A249-441A-9AED-B85D4CC1368B}"/>
              </a:ext>
            </a:extLst>
          </p:cNvPr>
          <p:cNvSpPr/>
          <p:nvPr/>
        </p:nvSpPr>
        <p:spPr>
          <a:xfrm>
            <a:off x="8364747" y="5032911"/>
            <a:ext cx="35080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Docker Sponsored Open Source Software. These are images published and maintained by open-source projects that are sponsored by Docker through our open source program.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092039-79A9-4845-8945-5914F35F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475" y="1638498"/>
            <a:ext cx="2229161" cy="33342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1129C0A-37BA-4DAA-9C8B-E1363F833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475" y="3066286"/>
            <a:ext cx="1933845" cy="32389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4B49C8-997C-4E2C-9E1C-696EEE946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285" y="4758522"/>
            <a:ext cx="1695687" cy="3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3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E1ACD-9A73-4B0C-B2B4-AA8E08FB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Pull an image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B5755C-4B63-4CAE-B502-34A04D6E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27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588E06-81EF-4DDF-8285-C60077D317E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51795" y="2286003"/>
            <a:ext cx="5375880" cy="45460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87679-320F-4670-B25E-78C01E11177E}"/>
              </a:ext>
            </a:extLst>
          </p:cNvPr>
          <p:cNvSpPr/>
          <p:nvPr/>
        </p:nvSpPr>
        <p:spPr>
          <a:xfrm>
            <a:off x="838200" y="1690688"/>
            <a:ext cx="61366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$ docker pull &lt;</a:t>
            </a:r>
            <a:r>
              <a:rPr lang="fr-FR" dirty="0" err="1">
                <a:latin typeface="Consolas" panose="020B0609020204030204" pitchFamily="49" charset="0"/>
                <a:ea typeface="DejaVu Sans" pitchFamily="2"/>
                <a:cs typeface="DejaVu Sans" pitchFamily="2"/>
              </a:rPr>
              <a:t>name</a:t>
            </a:r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 of the image in Docker Hub&gt;</a:t>
            </a:r>
          </a:p>
        </p:txBody>
      </p:sp>
    </p:spTree>
    <p:extLst>
      <p:ext uri="{BB962C8B-B14F-4D97-AF65-F5344CB8AC3E}">
        <p14:creationId xmlns:p14="http://schemas.microsoft.com/office/powerpoint/2010/main" val="2435095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EB6CD-25A1-457A-B3F0-37B09667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Pull an image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A70225-9F80-45AB-BDC5-AC80BCC25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28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BDDB27-5039-4B68-8791-F76EB56AB0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52217" y="2508888"/>
            <a:ext cx="7349749" cy="28668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04A458-6B76-4421-9245-5B017F91F1E4}"/>
              </a:ext>
            </a:extLst>
          </p:cNvPr>
          <p:cNvSpPr/>
          <p:nvPr/>
        </p:nvSpPr>
        <p:spPr>
          <a:xfrm>
            <a:off x="838200" y="1690688"/>
            <a:ext cx="28440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$ docker pull </a:t>
            </a:r>
            <a:r>
              <a:rPr lang="fr-FR" dirty="0" err="1">
                <a:latin typeface="Consolas" panose="020B0609020204030204" pitchFamily="49" charset="0"/>
                <a:ea typeface="DejaVu Sans" pitchFamily="2"/>
                <a:cs typeface="DejaVu Sans" pitchFamily="2"/>
              </a:rPr>
              <a:t>openjdk</a:t>
            </a:r>
            <a:endParaRPr lang="fr-FR" dirty="0">
              <a:latin typeface="Consolas" panose="020B0609020204030204" pitchFamily="49" charset="0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4684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E97328-AF84-480E-992D-66C3C04B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29</a:t>
            </a:fld>
            <a:endParaRPr lang="fr-FR"/>
          </a:p>
        </p:txBody>
      </p:sp>
      <p:pic>
        <p:nvPicPr>
          <p:cNvPr id="2052" name="Picture 4" descr="Image Transfer Comnands">
            <a:extLst>
              <a:ext uri="{FF2B5EF4-FFF2-40B4-BE49-F238E27FC236}">
                <a16:creationId xmlns:a16="http://schemas.microsoft.com/office/drawing/2014/main" id="{D59B24E2-CC4D-4966-98E2-8105D174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" y="0"/>
            <a:ext cx="1048702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4A33D3-D7BF-44AB-BD5C-21A92FD734EB}"/>
              </a:ext>
            </a:extLst>
          </p:cNvPr>
          <p:cNvSpPr/>
          <p:nvPr/>
        </p:nvSpPr>
        <p:spPr>
          <a:xfrm>
            <a:off x="0" y="6556137"/>
            <a:ext cx="3012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https://dockerlabs.collabnix.com/docker/cheatsheet/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9125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Run your software anywhere with Docker</a:t>
            </a:r>
            <a:endParaRPr lang="fr-FR" dirty="0"/>
          </a:p>
          <a:p>
            <a:r>
              <a:rPr lang="en-US" dirty="0"/>
              <a:t>Part 1: Virtualization and Containerization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CBD08A3-73D3-403C-B56F-9C017DF6C20E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2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3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0788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CEB660-EF4D-4072-9520-9E733C6FB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container registries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466220-96E0-483E-828A-7BC3BA7B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30</a:t>
            </a:fld>
            <a:endParaRPr lang="fr-FR"/>
          </a:p>
        </p:txBody>
      </p:sp>
      <p:pic>
        <p:nvPicPr>
          <p:cNvPr id="3074" name="Picture 2" descr="https://docs.platformer.com/assets/images/docs/supported-registries.png">
            <a:extLst>
              <a:ext uri="{FF2B5EF4-FFF2-40B4-BE49-F238E27FC236}">
                <a16:creationId xmlns:a16="http://schemas.microsoft.com/office/drawing/2014/main" id="{CC49DFCE-EA2D-4916-B842-0AB597F7E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7" y="2082233"/>
            <a:ext cx="12037226" cy="388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3FDE98-4EAF-4836-9873-7E843394AD17}"/>
              </a:ext>
            </a:extLst>
          </p:cNvPr>
          <p:cNvSpPr/>
          <p:nvPr/>
        </p:nvSpPr>
        <p:spPr>
          <a:xfrm>
            <a:off x="8280224" y="3654187"/>
            <a:ext cx="3911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Amazon Elastic Container Registry (ECR)</a:t>
            </a:r>
          </a:p>
          <a:p>
            <a:r>
              <a:rPr lang="en-US" dirty="0"/>
              <a:t>GA 2015</a:t>
            </a:r>
          </a:p>
        </p:txBody>
      </p:sp>
      <p:pic>
        <p:nvPicPr>
          <p:cNvPr id="4098" name="Picture 2" descr="Cloud Native Computing Foundation Graduated Projects - DEV Community">
            <a:extLst>
              <a:ext uri="{FF2B5EF4-FFF2-40B4-BE49-F238E27FC236}">
                <a16:creationId xmlns:a16="http://schemas.microsoft.com/office/drawing/2014/main" id="{D8CC8AE1-306B-470E-94A9-CA687649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43" y="5953578"/>
            <a:ext cx="3196430" cy="88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A863EC7-229C-4443-98E7-55A67A1F6C8C}"/>
              </a:ext>
            </a:extLst>
          </p:cNvPr>
          <p:cNvCxnSpPr/>
          <p:nvPr/>
        </p:nvCxnSpPr>
        <p:spPr>
          <a:xfrm>
            <a:off x="5573486" y="5181600"/>
            <a:ext cx="203200" cy="413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2088C60-12AC-4156-80F3-85D6362F7954}"/>
              </a:ext>
            </a:extLst>
          </p:cNvPr>
          <p:cNvSpPr txBox="1"/>
          <p:nvPr/>
        </p:nvSpPr>
        <p:spPr>
          <a:xfrm>
            <a:off x="5829743" y="5612594"/>
            <a:ext cx="137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source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7E0188-336A-4BA6-BAF8-2D93ECB0B365}"/>
              </a:ext>
            </a:extLst>
          </p:cNvPr>
          <p:cNvSpPr txBox="1"/>
          <p:nvPr/>
        </p:nvSpPr>
        <p:spPr>
          <a:xfrm>
            <a:off x="6515892" y="3648574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(GA 2015)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954655-F308-4746-9886-DD4FB83CD1EC}"/>
              </a:ext>
            </a:extLst>
          </p:cNvPr>
          <p:cNvSpPr txBox="1"/>
          <p:nvPr/>
        </p:nvSpPr>
        <p:spPr>
          <a:xfrm>
            <a:off x="6515892" y="5082154"/>
            <a:ext cx="231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VMware, (GA 2014)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862381-9D99-4150-8DF3-0D65D1A12196}"/>
              </a:ext>
            </a:extLst>
          </p:cNvPr>
          <p:cNvSpPr txBox="1"/>
          <p:nvPr/>
        </p:nvSpPr>
        <p:spPr>
          <a:xfrm>
            <a:off x="10543245" y="5082154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(GA 2019)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A6C92F2-B422-40ED-B929-BD384A4BAEEB}"/>
              </a:ext>
            </a:extLst>
          </p:cNvPr>
          <p:cNvSpPr txBox="1"/>
          <p:nvPr/>
        </p:nvSpPr>
        <p:spPr>
          <a:xfrm>
            <a:off x="2786148" y="3648574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(GA 2013)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FA146F-A34E-44A9-BD26-7238708B086F}"/>
              </a:ext>
            </a:extLst>
          </p:cNvPr>
          <p:cNvSpPr txBox="1"/>
          <p:nvPr/>
        </p:nvSpPr>
        <p:spPr>
          <a:xfrm>
            <a:off x="2786148" y="5082154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(GA 2017)</a:t>
            </a:r>
          </a:p>
        </p:txBody>
      </p:sp>
    </p:spTree>
    <p:extLst>
      <p:ext uri="{BB962C8B-B14F-4D97-AF65-F5344CB8AC3E}">
        <p14:creationId xmlns:p14="http://schemas.microsoft.com/office/powerpoint/2010/main" val="2449166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earn.gencore.bio.nyu.edu/wp-content/uploads/2019/02/docker-overview.png">
            <a:extLst>
              <a:ext uri="{FF2B5EF4-FFF2-40B4-BE49-F238E27FC236}">
                <a16:creationId xmlns:a16="http://schemas.microsoft.com/office/drawing/2014/main" id="{29D5D939-DA41-4FB7-9B4C-D9549A9B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86" y="758150"/>
            <a:ext cx="6284310" cy="50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" y="0"/>
            <a:ext cx="9144000" cy="1814286"/>
          </a:xfrm>
        </p:spPr>
        <p:txBody>
          <a:bodyPr>
            <a:normAutofit/>
          </a:bodyPr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84" y="1970377"/>
            <a:ext cx="540033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Run your software anywhere with Docker</a:t>
            </a:r>
            <a:endParaRPr lang="fr-FR" dirty="0"/>
          </a:p>
          <a:p>
            <a:r>
              <a:rPr lang="fr-FR" dirty="0"/>
              <a:t>Part 2: </a:t>
            </a:r>
            <a:r>
              <a:rPr lang="en-US" dirty="0"/>
              <a:t>Docker</a:t>
            </a:r>
          </a:p>
          <a:p>
            <a:r>
              <a:rPr lang="fr-FR" dirty="0"/>
              <a:t>Part 2.2: </a:t>
            </a:r>
            <a:r>
              <a:rPr lang="en-US" dirty="0"/>
              <a:t>Images anatomy and management</a:t>
            </a:r>
          </a:p>
          <a:p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CBD08A3-73D3-403C-B56F-9C017DF6C20E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4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EAAD8041-E97E-48D7-ADAC-34654E8F40BF}"/>
              </a:ext>
            </a:extLst>
          </p:cNvPr>
          <p:cNvSpPr/>
          <p:nvPr/>
        </p:nvSpPr>
        <p:spPr>
          <a:xfrm>
            <a:off x="7588431" y="2217627"/>
            <a:ext cx="1715014" cy="1747063"/>
          </a:xfrm>
          <a:custGeom>
            <a:avLst/>
            <a:gdLst>
              <a:gd name="connsiteX0" fmla="*/ 256560 w 1824204"/>
              <a:gd name="connsiteY0" fmla="*/ 151993 h 2001710"/>
              <a:gd name="connsiteX1" fmla="*/ 9817 w 1824204"/>
              <a:gd name="connsiteY1" fmla="*/ 819650 h 2001710"/>
              <a:gd name="connsiteX2" fmla="*/ 67875 w 1824204"/>
              <a:gd name="connsiteY2" fmla="*/ 1661479 h 2001710"/>
              <a:gd name="connsiteX3" fmla="*/ 242046 w 1824204"/>
              <a:gd name="connsiteY3" fmla="*/ 1995308 h 2001710"/>
              <a:gd name="connsiteX4" fmla="*/ 909703 w 1824204"/>
              <a:gd name="connsiteY4" fmla="*/ 1864679 h 2001710"/>
              <a:gd name="connsiteX5" fmla="*/ 1722503 w 1824204"/>
              <a:gd name="connsiteY5" fmla="*/ 1661479 h 2001710"/>
              <a:gd name="connsiteX6" fmla="*/ 1664446 w 1824204"/>
              <a:gd name="connsiteY6" fmla="*/ 674508 h 2001710"/>
              <a:gd name="connsiteX7" fmla="*/ 387189 w 1824204"/>
              <a:gd name="connsiteY7" fmla="*/ 35879 h 2001710"/>
              <a:gd name="connsiteX8" fmla="*/ 256560 w 1824204"/>
              <a:gd name="connsiteY8" fmla="*/ 151993 h 2001710"/>
              <a:gd name="connsiteX0" fmla="*/ 256560 w 1824204"/>
              <a:gd name="connsiteY0" fmla="*/ 1395 h 1851112"/>
              <a:gd name="connsiteX1" fmla="*/ 9817 w 1824204"/>
              <a:gd name="connsiteY1" fmla="*/ 669052 h 1851112"/>
              <a:gd name="connsiteX2" fmla="*/ 67875 w 1824204"/>
              <a:gd name="connsiteY2" fmla="*/ 1510881 h 1851112"/>
              <a:gd name="connsiteX3" fmla="*/ 242046 w 1824204"/>
              <a:gd name="connsiteY3" fmla="*/ 1844710 h 1851112"/>
              <a:gd name="connsiteX4" fmla="*/ 909703 w 1824204"/>
              <a:gd name="connsiteY4" fmla="*/ 1714081 h 1851112"/>
              <a:gd name="connsiteX5" fmla="*/ 1722503 w 1824204"/>
              <a:gd name="connsiteY5" fmla="*/ 1510881 h 1851112"/>
              <a:gd name="connsiteX6" fmla="*/ 1664446 w 1824204"/>
              <a:gd name="connsiteY6" fmla="*/ 523910 h 1851112"/>
              <a:gd name="connsiteX7" fmla="*/ 256560 w 1824204"/>
              <a:gd name="connsiteY7" fmla="*/ 1395 h 1851112"/>
              <a:gd name="connsiteX0" fmla="*/ 967745 w 1871814"/>
              <a:gd name="connsiteY0" fmla="*/ 3317 h 1665709"/>
              <a:gd name="connsiteX1" fmla="*/ 57427 w 1871814"/>
              <a:gd name="connsiteY1" fmla="*/ 483649 h 1665709"/>
              <a:gd name="connsiteX2" fmla="*/ 115485 w 1871814"/>
              <a:gd name="connsiteY2" fmla="*/ 1325478 h 1665709"/>
              <a:gd name="connsiteX3" fmla="*/ 289656 w 1871814"/>
              <a:gd name="connsiteY3" fmla="*/ 1659307 h 1665709"/>
              <a:gd name="connsiteX4" fmla="*/ 957313 w 1871814"/>
              <a:gd name="connsiteY4" fmla="*/ 1528678 h 1665709"/>
              <a:gd name="connsiteX5" fmla="*/ 1770113 w 1871814"/>
              <a:gd name="connsiteY5" fmla="*/ 1325478 h 1665709"/>
              <a:gd name="connsiteX6" fmla="*/ 1712056 w 1871814"/>
              <a:gd name="connsiteY6" fmla="*/ 338507 h 1665709"/>
              <a:gd name="connsiteX7" fmla="*/ 967745 w 1871814"/>
              <a:gd name="connsiteY7" fmla="*/ 3317 h 1665709"/>
              <a:gd name="connsiteX0" fmla="*/ 967745 w 1871814"/>
              <a:gd name="connsiteY0" fmla="*/ 510 h 1662902"/>
              <a:gd name="connsiteX1" fmla="*/ 57427 w 1871814"/>
              <a:gd name="connsiteY1" fmla="*/ 480842 h 1662902"/>
              <a:gd name="connsiteX2" fmla="*/ 115485 w 1871814"/>
              <a:gd name="connsiteY2" fmla="*/ 1322671 h 1662902"/>
              <a:gd name="connsiteX3" fmla="*/ 289656 w 1871814"/>
              <a:gd name="connsiteY3" fmla="*/ 1656500 h 1662902"/>
              <a:gd name="connsiteX4" fmla="*/ 957313 w 1871814"/>
              <a:gd name="connsiteY4" fmla="*/ 1525871 h 1662902"/>
              <a:gd name="connsiteX5" fmla="*/ 1770113 w 1871814"/>
              <a:gd name="connsiteY5" fmla="*/ 1322671 h 1662902"/>
              <a:gd name="connsiteX6" fmla="*/ 1712056 w 1871814"/>
              <a:gd name="connsiteY6" fmla="*/ 335700 h 1662902"/>
              <a:gd name="connsiteX7" fmla="*/ 967745 w 1871814"/>
              <a:gd name="connsiteY7" fmla="*/ 510 h 1662902"/>
              <a:gd name="connsiteX0" fmla="*/ 828041 w 1862285"/>
              <a:gd name="connsiteY0" fmla="*/ 387 h 1770729"/>
              <a:gd name="connsiteX1" fmla="*/ 47898 w 1862285"/>
              <a:gd name="connsiteY1" fmla="*/ 588669 h 1770729"/>
              <a:gd name="connsiteX2" fmla="*/ 105956 w 1862285"/>
              <a:gd name="connsiteY2" fmla="*/ 1430498 h 1770729"/>
              <a:gd name="connsiteX3" fmla="*/ 280127 w 1862285"/>
              <a:gd name="connsiteY3" fmla="*/ 1764327 h 1770729"/>
              <a:gd name="connsiteX4" fmla="*/ 947784 w 1862285"/>
              <a:gd name="connsiteY4" fmla="*/ 1633698 h 1770729"/>
              <a:gd name="connsiteX5" fmla="*/ 1760584 w 1862285"/>
              <a:gd name="connsiteY5" fmla="*/ 1430498 h 1770729"/>
              <a:gd name="connsiteX6" fmla="*/ 1702527 w 1862285"/>
              <a:gd name="connsiteY6" fmla="*/ 443527 h 1770729"/>
              <a:gd name="connsiteX7" fmla="*/ 828041 w 1862285"/>
              <a:gd name="connsiteY7" fmla="*/ 387 h 1770729"/>
              <a:gd name="connsiteX0" fmla="*/ 671348 w 1851642"/>
              <a:gd name="connsiteY0" fmla="*/ 379 h 1780246"/>
              <a:gd name="connsiteX1" fmla="*/ 37255 w 1851642"/>
              <a:gd name="connsiteY1" fmla="*/ 598186 h 1780246"/>
              <a:gd name="connsiteX2" fmla="*/ 95313 w 1851642"/>
              <a:gd name="connsiteY2" fmla="*/ 1440015 h 1780246"/>
              <a:gd name="connsiteX3" fmla="*/ 269484 w 1851642"/>
              <a:gd name="connsiteY3" fmla="*/ 1773844 h 1780246"/>
              <a:gd name="connsiteX4" fmla="*/ 937141 w 1851642"/>
              <a:gd name="connsiteY4" fmla="*/ 1643215 h 1780246"/>
              <a:gd name="connsiteX5" fmla="*/ 1749941 w 1851642"/>
              <a:gd name="connsiteY5" fmla="*/ 1440015 h 1780246"/>
              <a:gd name="connsiteX6" fmla="*/ 1691884 w 1851642"/>
              <a:gd name="connsiteY6" fmla="*/ 453044 h 1780246"/>
              <a:gd name="connsiteX7" fmla="*/ 671348 w 1851642"/>
              <a:gd name="connsiteY7" fmla="*/ 379 h 1780246"/>
              <a:gd name="connsiteX0" fmla="*/ 634524 w 1814818"/>
              <a:gd name="connsiteY0" fmla="*/ 436 h 1780303"/>
              <a:gd name="connsiteX1" fmla="*/ 431 w 1814818"/>
              <a:gd name="connsiteY1" fmla="*/ 598243 h 1780303"/>
              <a:gd name="connsiteX2" fmla="*/ 58489 w 1814818"/>
              <a:gd name="connsiteY2" fmla="*/ 1440072 h 1780303"/>
              <a:gd name="connsiteX3" fmla="*/ 232660 w 1814818"/>
              <a:gd name="connsiteY3" fmla="*/ 1773901 h 1780303"/>
              <a:gd name="connsiteX4" fmla="*/ 900317 w 1814818"/>
              <a:gd name="connsiteY4" fmla="*/ 1643272 h 1780303"/>
              <a:gd name="connsiteX5" fmla="*/ 1713117 w 1814818"/>
              <a:gd name="connsiteY5" fmla="*/ 1440072 h 1780303"/>
              <a:gd name="connsiteX6" fmla="*/ 1655060 w 1814818"/>
              <a:gd name="connsiteY6" fmla="*/ 453101 h 1780303"/>
              <a:gd name="connsiteX7" fmla="*/ 634524 w 1814818"/>
              <a:gd name="connsiteY7" fmla="*/ 436 h 1780303"/>
              <a:gd name="connsiteX0" fmla="*/ 578691 w 1758985"/>
              <a:gd name="connsiteY0" fmla="*/ 336 h 1780203"/>
              <a:gd name="connsiteX1" fmla="*/ 68423 w 1758985"/>
              <a:gd name="connsiteY1" fmla="*/ 512418 h 1780203"/>
              <a:gd name="connsiteX2" fmla="*/ 2656 w 1758985"/>
              <a:gd name="connsiteY2" fmla="*/ 1439972 h 1780203"/>
              <a:gd name="connsiteX3" fmla="*/ 176827 w 1758985"/>
              <a:gd name="connsiteY3" fmla="*/ 1773801 h 1780203"/>
              <a:gd name="connsiteX4" fmla="*/ 844484 w 1758985"/>
              <a:gd name="connsiteY4" fmla="*/ 1643172 h 1780203"/>
              <a:gd name="connsiteX5" fmla="*/ 1657284 w 1758985"/>
              <a:gd name="connsiteY5" fmla="*/ 1439972 h 1780203"/>
              <a:gd name="connsiteX6" fmla="*/ 1599227 w 1758985"/>
              <a:gd name="connsiteY6" fmla="*/ 453001 h 1780203"/>
              <a:gd name="connsiteX7" fmla="*/ 578691 w 1758985"/>
              <a:gd name="connsiteY7" fmla="*/ 336 h 1780203"/>
              <a:gd name="connsiteX0" fmla="*/ 558622 w 1738916"/>
              <a:gd name="connsiteY0" fmla="*/ 336 h 1782315"/>
              <a:gd name="connsiteX1" fmla="*/ 48354 w 1738916"/>
              <a:gd name="connsiteY1" fmla="*/ 512418 h 1782315"/>
              <a:gd name="connsiteX2" fmla="*/ 33387 w 1738916"/>
              <a:gd name="connsiteY2" fmla="*/ 1398697 h 1782315"/>
              <a:gd name="connsiteX3" fmla="*/ 156758 w 1738916"/>
              <a:gd name="connsiteY3" fmla="*/ 1773801 h 1782315"/>
              <a:gd name="connsiteX4" fmla="*/ 824415 w 1738916"/>
              <a:gd name="connsiteY4" fmla="*/ 1643172 h 1782315"/>
              <a:gd name="connsiteX5" fmla="*/ 1637215 w 1738916"/>
              <a:gd name="connsiteY5" fmla="*/ 1439972 h 1782315"/>
              <a:gd name="connsiteX6" fmla="*/ 1579158 w 1738916"/>
              <a:gd name="connsiteY6" fmla="*/ 453001 h 1782315"/>
              <a:gd name="connsiteX7" fmla="*/ 558622 w 1738916"/>
              <a:gd name="connsiteY7" fmla="*/ 336 h 1782315"/>
              <a:gd name="connsiteX0" fmla="*/ 550812 w 1731106"/>
              <a:gd name="connsiteY0" fmla="*/ 336 h 1782315"/>
              <a:gd name="connsiteX1" fmla="*/ 40544 w 1731106"/>
              <a:gd name="connsiteY1" fmla="*/ 512418 h 1782315"/>
              <a:gd name="connsiteX2" fmla="*/ 25577 w 1731106"/>
              <a:gd name="connsiteY2" fmla="*/ 1398697 h 1782315"/>
              <a:gd name="connsiteX3" fmla="*/ 148948 w 1731106"/>
              <a:gd name="connsiteY3" fmla="*/ 1773801 h 1782315"/>
              <a:gd name="connsiteX4" fmla="*/ 816605 w 1731106"/>
              <a:gd name="connsiteY4" fmla="*/ 1643172 h 1782315"/>
              <a:gd name="connsiteX5" fmla="*/ 1629405 w 1731106"/>
              <a:gd name="connsiteY5" fmla="*/ 1439972 h 1782315"/>
              <a:gd name="connsiteX6" fmla="*/ 1571348 w 1731106"/>
              <a:gd name="connsiteY6" fmla="*/ 453001 h 1782315"/>
              <a:gd name="connsiteX7" fmla="*/ 550812 w 1731106"/>
              <a:gd name="connsiteY7" fmla="*/ 336 h 1782315"/>
              <a:gd name="connsiteX0" fmla="*/ 553213 w 1733507"/>
              <a:gd name="connsiteY0" fmla="*/ 336 h 1782315"/>
              <a:gd name="connsiteX1" fmla="*/ 42945 w 1733507"/>
              <a:gd name="connsiteY1" fmla="*/ 512418 h 1782315"/>
              <a:gd name="connsiteX2" fmla="*/ 27978 w 1733507"/>
              <a:gd name="connsiteY2" fmla="*/ 1398697 h 1782315"/>
              <a:gd name="connsiteX3" fmla="*/ 151349 w 1733507"/>
              <a:gd name="connsiteY3" fmla="*/ 1773801 h 1782315"/>
              <a:gd name="connsiteX4" fmla="*/ 819006 w 1733507"/>
              <a:gd name="connsiteY4" fmla="*/ 1643172 h 1782315"/>
              <a:gd name="connsiteX5" fmla="*/ 1631806 w 1733507"/>
              <a:gd name="connsiteY5" fmla="*/ 1439972 h 1782315"/>
              <a:gd name="connsiteX6" fmla="*/ 1573749 w 1733507"/>
              <a:gd name="connsiteY6" fmla="*/ 453001 h 1782315"/>
              <a:gd name="connsiteX7" fmla="*/ 553213 w 1733507"/>
              <a:gd name="connsiteY7" fmla="*/ 336 h 1782315"/>
              <a:gd name="connsiteX0" fmla="*/ 525631 w 1705925"/>
              <a:gd name="connsiteY0" fmla="*/ 336 h 1782315"/>
              <a:gd name="connsiteX1" fmla="*/ 15363 w 1705925"/>
              <a:gd name="connsiteY1" fmla="*/ 512418 h 1782315"/>
              <a:gd name="connsiteX2" fmla="*/ 396 w 1705925"/>
              <a:gd name="connsiteY2" fmla="*/ 1398697 h 1782315"/>
              <a:gd name="connsiteX3" fmla="*/ 123767 w 1705925"/>
              <a:gd name="connsiteY3" fmla="*/ 1773801 h 1782315"/>
              <a:gd name="connsiteX4" fmla="*/ 791424 w 1705925"/>
              <a:gd name="connsiteY4" fmla="*/ 1643172 h 1782315"/>
              <a:gd name="connsiteX5" fmla="*/ 1604224 w 1705925"/>
              <a:gd name="connsiteY5" fmla="*/ 1439972 h 1782315"/>
              <a:gd name="connsiteX6" fmla="*/ 1546167 w 1705925"/>
              <a:gd name="connsiteY6" fmla="*/ 453001 h 1782315"/>
              <a:gd name="connsiteX7" fmla="*/ 525631 w 1705925"/>
              <a:gd name="connsiteY7" fmla="*/ 336 h 1782315"/>
              <a:gd name="connsiteX0" fmla="*/ 535034 w 1715328"/>
              <a:gd name="connsiteY0" fmla="*/ 336 h 1755360"/>
              <a:gd name="connsiteX1" fmla="*/ 24766 w 1715328"/>
              <a:gd name="connsiteY1" fmla="*/ 512418 h 1755360"/>
              <a:gd name="connsiteX2" fmla="*/ 9799 w 1715328"/>
              <a:gd name="connsiteY2" fmla="*/ 1398697 h 1755360"/>
              <a:gd name="connsiteX3" fmla="*/ 187145 w 1715328"/>
              <a:gd name="connsiteY3" fmla="*/ 1745226 h 1755360"/>
              <a:gd name="connsiteX4" fmla="*/ 800827 w 1715328"/>
              <a:gd name="connsiteY4" fmla="*/ 1643172 h 1755360"/>
              <a:gd name="connsiteX5" fmla="*/ 1613627 w 1715328"/>
              <a:gd name="connsiteY5" fmla="*/ 1439972 h 1755360"/>
              <a:gd name="connsiteX6" fmla="*/ 1555570 w 1715328"/>
              <a:gd name="connsiteY6" fmla="*/ 453001 h 1755360"/>
              <a:gd name="connsiteX7" fmla="*/ 535034 w 1715328"/>
              <a:gd name="connsiteY7" fmla="*/ 336 h 1755360"/>
              <a:gd name="connsiteX0" fmla="*/ 535034 w 1682156"/>
              <a:gd name="connsiteY0" fmla="*/ 336 h 1746498"/>
              <a:gd name="connsiteX1" fmla="*/ 24766 w 1682156"/>
              <a:gd name="connsiteY1" fmla="*/ 512418 h 1746498"/>
              <a:gd name="connsiteX2" fmla="*/ 9799 w 1682156"/>
              <a:gd name="connsiteY2" fmla="*/ 1398697 h 1746498"/>
              <a:gd name="connsiteX3" fmla="*/ 187145 w 1682156"/>
              <a:gd name="connsiteY3" fmla="*/ 1745226 h 1746498"/>
              <a:gd name="connsiteX4" fmla="*/ 1359627 w 1682156"/>
              <a:gd name="connsiteY4" fmla="*/ 1512997 h 1746498"/>
              <a:gd name="connsiteX5" fmla="*/ 1613627 w 1682156"/>
              <a:gd name="connsiteY5" fmla="*/ 1439972 h 1746498"/>
              <a:gd name="connsiteX6" fmla="*/ 1555570 w 1682156"/>
              <a:gd name="connsiteY6" fmla="*/ 453001 h 1746498"/>
              <a:gd name="connsiteX7" fmla="*/ 535034 w 1682156"/>
              <a:gd name="connsiteY7" fmla="*/ 336 h 1746498"/>
              <a:gd name="connsiteX0" fmla="*/ 535034 w 1715014"/>
              <a:gd name="connsiteY0" fmla="*/ 336 h 1747063"/>
              <a:gd name="connsiteX1" fmla="*/ 24766 w 1715014"/>
              <a:gd name="connsiteY1" fmla="*/ 512418 h 1747063"/>
              <a:gd name="connsiteX2" fmla="*/ 9799 w 1715014"/>
              <a:gd name="connsiteY2" fmla="*/ 1398697 h 1747063"/>
              <a:gd name="connsiteX3" fmla="*/ 187145 w 1715014"/>
              <a:gd name="connsiteY3" fmla="*/ 1745226 h 1747063"/>
              <a:gd name="connsiteX4" fmla="*/ 1359627 w 1715014"/>
              <a:gd name="connsiteY4" fmla="*/ 1512997 h 1747063"/>
              <a:gd name="connsiteX5" fmla="*/ 1680302 w 1715014"/>
              <a:gd name="connsiteY5" fmla="*/ 1033572 h 1747063"/>
              <a:gd name="connsiteX6" fmla="*/ 1555570 w 1715014"/>
              <a:gd name="connsiteY6" fmla="*/ 453001 h 1747063"/>
              <a:gd name="connsiteX7" fmla="*/ 535034 w 1715014"/>
              <a:gd name="connsiteY7" fmla="*/ 336 h 174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5014" h="1747063">
                <a:moveTo>
                  <a:pt x="535034" y="336"/>
                </a:moveTo>
                <a:cubicBezTo>
                  <a:pt x="279900" y="10239"/>
                  <a:pt x="29755" y="311108"/>
                  <a:pt x="24766" y="512418"/>
                </a:cubicBezTo>
                <a:cubicBezTo>
                  <a:pt x="19777" y="713728"/>
                  <a:pt x="-17264" y="1193229"/>
                  <a:pt x="9799" y="1398697"/>
                </a:cubicBezTo>
                <a:cubicBezTo>
                  <a:pt x="36862" y="1604165"/>
                  <a:pt x="-37826" y="1726176"/>
                  <a:pt x="187145" y="1745226"/>
                </a:cubicBezTo>
                <a:cubicBezTo>
                  <a:pt x="412116" y="1764276"/>
                  <a:pt x="1110768" y="1631606"/>
                  <a:pt x="1359627" y="1512997"/>
                </a:cubicBezTo>
                <a:cubicBezTo>
                  <a:pt x="1608486" y="1394388"/>
                  <a:pt x="1647645" y="1210238"/>
                  <a:pt x="1680302" y="1033572"/>
                </a:cubicBezTo>
                <a:cubicBezTo>
                  <a:pt x="1712959" y="856906"/>
                  <a:pt x="1778122" y="723934"/>
                  <a:pt x="1555570" y="453001"/>
                </a:cubicBezTo>
                <a:cubicBezTo>
                  <a:pt x="1311246" y="201420"/>
                  <a:pt x="790168" y="-9567"/>
                  <a:pt x="535034" y="336"/>
                </a:cubicBez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70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19433-41A3-440F-80C2-A82DD963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images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13605D-6F6E-4012-83C8-397AC015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32</a:t>
            </a:fld>
            <a:endParaRPr lang="fr-FR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C81E4F1-1E85-47B2-818D-FAAE7ED62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416874"/>
              </p:ext>
            </p:extLst>
          </p:nvPr>
        </p:nvGraphicFramePr>
        <p:xfrm>
          <a:off x="421104" y="1690688"/>
          <a:ext cx="10932696" cy="1676400"/>
        </p:xfrm>
        <a:graphic>
          <a:graphicData uri="http://schemas.openxmlformats.org/drawingml/2006/table">
            <a:tbl>
              <a:tblPr/>
              <a:tblGrid>
                <a:gridCol w="10932696">
                  <a:extLst>
                    <a:ext uri="{9D8B030D-6E8A-4147-A177-3AD203B41FA5}">
                      <a16:colId xmlns:a16="http://schemas.microsoft.com/office/drawing/2014/main" val="37651967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Docker images are the basis of containers.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An image is an ordered collection of root filesystem changes and the corresponding execution parameters for use within a container runtime.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An image typically contains a union of layered filesystems stacked on top of each other.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An image does not have state and it never changes.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484761"/>
                  </a:ext>
                </a:extLst>
              </a:tr>
            </a:tbl>
          </a:graphicData>
        </a:graphic>
      </p:graphicFrame>
      <p:pic>
        <p:nvPicPr>
          <p:cNvPr id="10242" name="Picture 2" descr="enter image description here">
            <a:extLst>
              <a:ext uri="{FF2B5EF4-FFF2-40B4-BE49-F238E27FC236}">
                <a16:creationId xmlns:a16="http://schemas.microsoft.com/office/drawing/2014/main" id="{067A439B-A95E-4C11-A02F-7C436C9C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54" y="3560779"/>
            <a:ext cx="3909461" cy="293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ocker: Images from scratch - Work with the Best">
            <a:extLst>
              <a:ext uri="{FF2B5EF4-FFF2-40B4-BE49-F238E27FC236}">
                <a16:creationId xmlns:a16="http://schemas.microsoft.com/office/drawing/2014/main" id="{3B61DCAC-D8FE-47B8-AED8-4CE3082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10" y="3560777"/>
            <a:ext cx="3909463" cy="293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A3B5697F-F9BD-4D3F-B9F5-7D6EC818A443}"/>
              </a:ext>
            </a:extLst>
          </p:cNvPr>
          <p:cNvSpPr/>
          <p:nvPr/>
        </p:nvSpPr>
        <p:spPr>
          <a:xfrm>
            <a:off x="5491212" y="4643034"/>
            <a:ext cx="644892" cy="767581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43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15073E-4298-4AA4-9C18-93D4DE0F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Containers use </a:t>
            </a:r>
            <a:r>
              <a:rPr lang="en-US" b="1" dirty="0"/>
              <a:t>union file systems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FF62F2-8E73-48F4-A7F8-5BF207BF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33</a:t>
            </a:fld>
            <a:endParaRPr lang="fr-FR"/>
          </a:p>
        </p:txBody>
      </p:sp>
      <p:pic>
        <p:nvPicPr>
          <p:cNvPr id="12290" name="Picture 2" descr="Container and UnionFS | Enqueue Zero">
            <a:extLst>
              <a:ext uri="{FF2B5EF4-FFF2-40B4-BE49-F238E27FC236}">
                <a16:creationId xmlns:a16="http://schemas.microsoft.com/office/drawing/2014/main" id="{BE7DD6A0-14C6-47FA-8760-36A927DC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31" y="1348488"/>
            <a:ext cx="6589011" cy="535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A03416-3F20-45FD-B678-098DF1C351C9}"/>
              </a:ext>
            </a:extLst>
          </p:cNvPr>
          <p:cNvSpPr txBox="1"/>
          <p:nvPr/>
        </p:nvSpPr>
        <p:spPr>
          <a:xfrm>
            <a:off x="539015" y="1515140"/>
            <a:ext cx="52457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Docker uses a copy-on-write technique and a union file system for both images and containers to optimize resources and speed performance.</a:t>
            </a:r>
          </a:p>
          <a:p>
            <a:endParaRPr lang="en-US" sz="1600" dirty="0"/>
          </a:p>
          <a:p>
            <a:r>
              <a:rPr lang="en-US" sz="1600" dirty="0"/>
              <a:t>Copies of an entity share the same instance and each one makes only specific changes to its unique layer.</a:t>
            </a:r>
          </a:p>
          <a:p>
            <a:endParaRPr lang="en-US" sz="1600" dirty="0"/>
          </a:p>
          <a:p>
            <a:r>
              <a:rPr lang="en-US" sz="1600" dirty="0"/>
              <a:t>Multiple containers can share access to the same image, and make container-specific changes on a writable layer which is deleted when the container is removed. This speeds up container start times and performance.</a:t>
            </a:r>
          </a:p>
          <a:p>
            <a:endParaRPr lang="en-US" sz="1600" dirty="0"/>
          </a:p>
          <a:p>
            <a:r>
              <a:rPr lang="en-US" sz="1600" dirty="0"/>
              <a:t>Images are essentially layers of filesystems typically predicated on a base image under a writable layer, and built up with layers of differences from the base image. This minimizes the footprint of the image and enables shared development.</a:t>
            </a:r>
          </a:p>
          <a:p>
            <a:endParaRPr lang="en-US" sz="1600" dirty="0"/>
          </a:p>
          <a:p>
            <a:r>
              <a:rPr lang="en-US" sz="1600" dirty="0"/>
              <a:t>Different union file systems implementations: </a:t>
            </a:r>
          </a:p>
          <a:p>
            <a:r>
              <a:rPr lang="en-US" sz="1600" dirty="0" err="1"/>
              <a:t>unionFS</a:t>
            </a:r>
            <a:r>
              <a:rPr lang="en-US" sz="1600" dirty="0"/>
              <a:t>, overlay, overlay2, </a:t>
            </a:r>
            <a:r>
              <a:rPr lang="en-US" sz="1600" dirty="0" err="1"/>
              <a:t>aufs</a:t>
            </a:r>
            <a:r>
              <a:rPr lang="en-US" sz="1600" dirty="0"/>
              <a:t>, </a:t>
            </a:r>
            <a:r>
              <a:rPr lang="en-US" sz="1600" dirty="0" err="1"/>
              <a:t>zfs</a:t>
            </a:r>
            <a:r>
              <a:rPr lang="en-US" sz="1600" dirty="0"/>
              <a:t>,…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7C4BBE-09E0-491F-8404-1A1D4A738486}"/>
              </a:ext>
            </a:extLst>
          </p:cNvPr>
          <p:cNvSpPr/>
          <p:nvPr/>
        </p:nvSpPr>
        <p:spPr>
          <a:xfrm>
            <a:off x="270104" y="6538912"/>
            <a:ext cx="28151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hlinkClick r:id="rId3"/>
              </a:rPr>
              <a:t>https://docs.docker.com/glossary/#copy-on-write</a:t>
            </a:r>
            <a:r>
              <a:rPr lang="en-US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4650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gdevillele.github.io/engine/userguide/storagedriver/images/container-layers.jpg">
            <a:extLst>
              <a:ext uri="{FF2B5EF4-FFF2-40B4-BE49-F238E27FC236}">
                <a16:creationId xmlns:a16="http://schemas.microsoft.com/office/drawing/2014/main" id="{0D07AC1D-10FF-4A9C-B10A-82D3B4106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92" y="1703603"/>
            <a:ext cx="7539446" cy="523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F8D336-FAB4-435E-A95F-C6E3F72C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identifiers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B9722A-E5C0-4986-BB8D-2EA1B9C6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849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gdevillele.github.io/engine/userguide/storagedriver/images/container-layers-cas.jpg">
            <a:extLst>
              <a:ext uri="{FF2B5EF4-FFF2-40B4-BE49-F238E27FC236}">
                <a16:creationId xmlns:a16="http://schemas.microsoft.com/office/drawing/2014/main" id="{6A31D8FB-D34B-40E8-A0A5-F7800E82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5" y="1711289"/>
            <a:ext cx="9198543" cy="50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F8D336-FAB4-435E-A95F-C6E3F72C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identifiers</a:t>
            </a:r>
            <a:r>
              <a:rPr lang="en-US" sz="2800" dirty="0"/>
              <a:t> (since Docker 1.10)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B9722A-E5C0-4986-BB8D-2EA1B9C6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35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0B6CD6-72A6-490C-BA2D-EDD78B4EF1E3}"/>
              </a:ext>
            </a:extLst>
          </p:cNvPr>
          <p:cNvSpPr txBox="1"/>
          <p:nvPr/>
        </p:nvSpPr>
        <p:spPr>
          <a:xfrm>
            <a:off x="9172875" y="5433020"/>
            <a:ext cx="2858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Avoids ID collisions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Guarantees data integrity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Easier to share images</a:t>
            </a:r>
          </a:p>
        </p:txBody>
      </p:sp>
    </p:spTree>
    <p:extLst>
      <p:ext uri="{BB962C8B-B14F-4D97-AF65-F5344CB8AC3E}">
        <p14:creationId xmlns:p14="http://schemas.microsoft.com/office/powerpoint/2010/main" val="2518369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management commands">
            <a:extLst>
              <a:ext uri="{FF2B5EF4-FFF2-40B4-BE49-F238E27FC236}">
                <a16:creationId xmlns:a16="http://schemas.microsoft.com/office/drawing/2014/main" id="{4E36E5F4-C7F3-434E-AF9E-CDDAE7BC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0"/>
            <a:ext cx="1012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EB62D4-FF19-4E2C-9208-7CD4DC66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36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27A2F-F63F-4DD7-9FEE-3FDDE24235B4}"/>
              </a:ext>
            </a:extLst>
          </p:cNvPr>
          <p:cNvSpPr/>
          <p:nvPr/>
        </p:nvSpPr>
        <p:spPr>
          <a:xfrm>
            <a:off x="0" y="6556137"/>
            <a:ext cx="3012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https://dockerlabs.collabnix.com/docker/cheatsheet/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317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8F4F4-DF48-404E-9139-384285AC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Example: manage images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7A57D6-9D27-4F27-B093-3614D235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37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7BA6C-44EB-4E13-BC4A-4AFF0C324914}"/>
              </a:ext>
            </a:extLst>
          </p:cNvPr>
          <p:cNvSpPr/>
          <p:nvPr/>
        </p:nvSpPr>
        <p:spPr>
          <a:xfrm>
            <a:off x="838200" y="2019383"/>
            <a:ext cx="23374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$ docker image 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91E48B-A6D4-4FE0-A7E1-750C47533A7B}"/>
              </a:ext>
            </a:extLst>
          </p:cNvPr>
          <p:cNvSpPr/>
          <p:nvPr/>
        </p:nvSpPr>
        <p:spPr>
          <a:xfrm>
            <a:off x="822961" y="3984374"/>
            <a:ext cx="36038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$ docker image </a:t>
            </a:r>
            <a:r>
              <a:rPr lang="fr-FR" dirty="0" err="1">
                <a:latin typeface="Consolas" panose="020B0609020204030204" pitchFamily="49" charset="0"/>
                <a:ea typeface="DejaVu Sans" pitchFamily="2"/>
                <a:cs typeface="DejaVu Sans" pitchFamily="2"/>
              </a:rPr>
              <a:t>rm</a:t>
            </a:r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 &lt;</a:t>
            </a:r>
            <a:r>
              <a:rPr lang="fr-FR" dirty="0" err="1">
                <a:latin typeface="Consolas" panose="020B0609020204030204" pitchFamily="49" charset="0"/>
                <a:ea typeface="DejaVu Sans" pitchFamily="2"/>
                <a:cs typeface="DejaVu Sans" pitchFamily="2"/>
              </a:rPr>
              <a:t>name|ID</a:t>
            </a:r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&gt;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F5904A-4BAF-419D-8B22-4109B16D5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b="67048"/>
          <a:stretch/>
        </p:blipFill>
        <p:spPr>
          <a:xfrm>
            <a:off x="838200" y="2529613"/>
            <a:ext cx="8286480" cy="122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2B8A4E-CB93-4AAF-896C-839293C31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t="37844" b="7247"/>
          <a:stretch/>
        </p:blipFill>
        <p:spPr>
          <a:xfrm>
            <a:off x="822961" y="4469286"/>
            <a:ext cx="8286480" cy="204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83448A-13C3-4160-AE95-470EC674BD07}"/>
              </a:ext>
            </a:extLst>
          </p:cNvPr>
          <p:cNvSpPr/>
          <p:nvPr/>
        </p:nvSpPr>
        <p:spPr>
          <a:xfrm>
            <a:off x="4183743" y="2019383"/>
            <a:ext cx="208422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$ docker images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A76D22-802A-497E-83D4-8784C41AEF9A}"/>
              </a:ext>
            </a:extLst>
          </p:cNvPr>
          <p:cNvSpPr/>
          <p:nvPr/>
        </p:nvSpPr>
        <p:spPr>
          <a:xfrm>
            <a:off x="5415811" y="3984374"/>
            <a:ext cx="2970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$ docker </a:t>
            </a:r>
            <a:r>
              <a:rPr lang="fr-FR" dirty="0" err="1">
                <a:latin typeface="Consolas" panose="020B0609020204030204" pitchFamily="49" charset="0"/>
                <a:ea typeface="DejaVu Sans" pitchFamily="2"/>
                <a:cs typeface="DejaVu Sans" pitchFamily="2"/>
              </a:rPr>
              <a:t>rmi</a:t>
            </a:r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 &lt;</a:t>
            </a:r>
            <a:r>
              <a:rPr lang="fr-FR" dirty="0" err="1">
                <a:latin typeface="Consolas" panose="020B0609020204030204" pitchFamily="49" charset="0"/>
                <a:ea typeface="DejaVu Sans" pitchFamily="2"/>
                <a:cs typeface="DejaVu Sans" pitchFamily="2"/>
              </a:rPr>
              <a:t>name|ID</a:t>
            </a:r>
            <a:r>
              <a:rPr lang="fr-FR" dirty="0">
                <a:latin typeface="Consolas" panose="020B0609020204030204" pitchFamily="49" charset="0"/>
                <a:ea typeface="DejaVu Sans" pitchFamily="2"/>
                <a:cs typeface="DejaVu Sans" pitchFamily="2"/>
              </a:rPr>
              <a:t>&gt;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12EE78-3B2D-44D4-A339-27D19B36622E}"/>
              </a:ext>
            </a:extLst>
          </p:cNvPr>
          <p:cNvSpPr txBox="1"/>
          <p:nvPr/>
        </p:nvSpPr>
        <p:spPr>
          <a:xfrm>
            <a:off x="3549717" y="2019383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FD91C3-A257-4550-A541-129BC62723F2}"/>
              </a:ext>
            </a:extLst>
          </p:cNvPr>
          <p:cNvSpPr txBox="1"/>
          <p:nvPr/>
        </p:nvSpPr>
        <p:spPr>
          <a:xfrm>
            <a:off x="4728000" y="398437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484274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89947B-7481-4DC9-A2AD-A52025F0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38</a:t>
            </a:fld>
            <a:endParaRPr lang="fr-FR"/>
          </a:p>
        </p:txBody>
      </p:sp>
      <p:pic>
        <p:nvPicPr>
          <p:cNvPr id="15362" name="Picture 2" descr="Why F5 Networks Bought NGINX: Containers and Existing User Base – The New  Stack">
            <a:extLst>
              <a:ext uri="{FF2B5EF4-FFF2-40B4-BE49-F238E27FC236}">
                <a16:creationId xmlns:a16="http://schemas.microsoft.com/office/drawing/2014/main" id="{7C03897F-2F4E-40EE-A353-B087E568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" y="136525"/>
            <a:ext cx="10386693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66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89947B-7481-4DC9-A2AD-A52025F0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39</a:t>
            </a:fld>
            <a:endParaRPr lang="fr-FR"/>
          </a:p>
        </p:txBody>
      </p:sp>
      <p:pic>
        <p:nvPicPr>
          <p:cNvPr id="15362" name="Picture 2" descr="Why F5 Networks Bought NGINX: Containers and Existing User Base – The New  Stack">
            <a:extLst>
              <a:ext uri="{FF2B5EF4-FFF2-40B4-BE49-F238E27FC236}">
                <a16:creationId xmlns:a16="http://schemas.microsoft.com/office/drawing/2014/main" id="{7C03897F-2F4E-40EE-A353-B087E568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" y="136525"/>
            <a:ext cx="10386693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423F69-4CCB-4C81-AD5F-60EFA1330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34" y="853113"/>
            <a:ext cx="3173140" cy="5935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BFD618D-48AB-42FB-A046-A75D29213E1B}"/>
              </a:ext>
            </a:extLst>
          </p:cNvPr>
          <p:cNvCxnSpPr>
            <a:cxnSpLocks/>
          </p:cNvCxnSpPr>
          <p:nvPr/>
        </p:nvCxnSpPr>
        <p:spPr>
          <a:xfrm flipH="1" flipV="1">
            <a:off x="2377440" y="991402"/>
            <a:ext cx="5496025" cy="789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91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419562-D930-4516-8621-CCB6BF7E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CBB95-2F09-4890-8B49-164217105FF0}"/>
              </a:ext>
            </a:extLst>
          </p:cNvPr>
          <p:cNvSpPr/>
          <p:nvPr/>
        </p:nvSpPr>
        <p:spPr>
          <a:xfrm>
            <a:off x="106392" y="659836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2"/>
              </a:rPr>
              <a:t>https://www.commitstrip.com/en/2016/12/10/a-server-thats-so-2014/</a:t>
            </a:r>
            <a:r>
              <a:rPr lang="en-US" sz="1000" dirty="0"/>
              <a:t>?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92DB7DD-02AC-4BC7-89C0-931747BC849B}"/>
              </a:ext>
            </a:extLst>
          </p:cNvPr>
          <p:cNvGrpSpPr/>
          <p:nvPr/>
        </p:nvGrpSpPr>
        <p:grpSpPr>
          <a:xfrm>
            <a:off x="106392" y="0"/>
            <a:ext cx="11290301" cy="6753207"/>
            <a:chOff x="-215900" y="-10501"/>
            <a:chExt cx="9763228" cy="5839800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E24A1D4-758D-4CC3-A18B-771984902EB4}"/>
                </a:ext>
              </a:extLst>
            </p:cNvPr>
            <p:cNvGrpSpPr/>
            <p:nvPr/>
          </p:nvGrpSpPr>
          <p:grpSpPr>
            <a:xfrm>
              <a:off x="-51758" y="-10501"/>
              <a:ext cx="9599086" cy="5839800"/>
              <a:chOff x="-51758" y="-10501"/>
              <a:chExt cx="9599086" cy="5839800"/>
            </a:xfrm>
          </p:grpSpPr>
          <p:pic>
            <p:nvPicPr>
              <p:cNvPr id="2050" name="Picture 2" descr="https://www.commitstrip.com/wp-content/uploads/2016/12/Strip-APIdays-Nostaligia-english-1.jpg">
                <a:extLst>
                  <a:ext uri="{FF2B5EF4-FFF2-40B4-BE49-F238E27FC236}">
                    <a16:creationId xmlns:a16="http://schemas.microsoft.com/office/drawing/2014/main" id="{0C144B5F-07EA-47ED-85D9-E0DE6BD8F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" r="1133" b="66213"/>
              <a:stretch/>
            </p:blipFill>
            <p:spPr bwMode="auto">
              <a:xfrm>
                <a:off x="-51758" y="-10501"/>
                <a:ext cx="6357668" cy="2880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s://www.commitstrip.com/wp-content/uploads/2016/12/Strip-APIdays-Nostaligia-english-1.jpg">
                <a:extLst>
                  <a:ext uri="{FF2B5EF4-FFF2-40B4-BE49-F238E27FC236}">
                    <a16:creationId xmlns:a16="http://schemas.microsoft.com/office/drawing/2014/main" id="{E291B2AF-6FDA-4B0C-A369-440B7505E1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4" t="65227"/>
              <a:stretch/>
            </p:blipFill>
            <p:spPr bwMode="auto">
              <a:xfrm>
                <a:off x="3238501" y="2817736"/>
                <a:ext cx="6308827" cy="3011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26315DD0-76D9-4208-8C56-A61EA61EC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8400" y="276704"/>
                <a:ext cx="2984500" cy="2557283"/>
              </a:xfrm>
              <a:prstGeom prst="rect">
                <a:avLst/>
              </a:prstGeom>
            </p:spPr>
          </p:pic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F453BBC-9424-4559-AB36-5980C59A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5900" y="2933699"/>
              <a:ext cx="3454400" cy="2715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829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89947B-7481-4DC9-A2AD-A52025F0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40</a:t>
            </a:fld>
            <a:endParaRPr lang="fr-FR"/>
          </a:p>
        </p:txBody>
      </p:sp>
      <p:pic>
        <p:nvPicPr>
          <p:cNvPr id="15362" name="Picture 2" descr="Why F5 Networks Bought NGINX: Containers and Existing User Base – The New  Stack">
            <a:extLst>
              <a:ext uri="{FF2B5EF4-FFF2-40B4-BE49-F238E27FC236}">
                <a16:creationId xmlns:a16="http://schemas.microsoft.com/office/drawing/2014/main" id="{7C03897F-2F4E-40EE-A353-B087E568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" y="136525"/>
            <a:ext cx="10386693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BFD618D-48AB-42FB-A046-A75D29213E1B}"/>
              </a:ext>
            </a:extLst>
          </p:cNvPr>
          <p:cNvCxnSpPr>
            <a:cxnSpLocks/>
          </p:cNvCxnSpPr>
          <p:nvPr/>
        </p:nvCxnSpPr>
        <p:spPr>
          <a:xfrm flipH="1" flipV="1">
            <a:off x="3262964" y="1386038"/>
            <a:ext cx="4610502" cy="394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2020F3A0-5F07-4DF2-8915-AC8C99E6D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73" y="942149"/>
            <a:ext cx="3572374" cy="59158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50786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hy F5 Networks Bought NGINX: Containers and Existing User Base – The New  Stack">
            <a:extLst>
              <a:ext uri="{FF2B5EF4-FFF2-40B4-BE49-F238E27FC236}">
                <a16:creationId xmlns:a16="http://schemas.microsoft.com/office/drawing/2014/main" id="{7C03897F-2F4E-40EE-A353-B087E568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" y="136525"/>
            <a:ext cx="10386693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CA4DF8-0A14-4DEC-8A79-D5C72E130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512" y="966366"/>
            <a:ext cx="3036288" cy="5755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89947B-7481-4DC9-A2AD-A52025F0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41</a:t>
            </a:fld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BFD618D-48AB-42FB-A046-A75D29213E1B}"/>
              </a:ext>
            </a:extLst>
          </p:cNvPr>
          <p:cNvCxnSpPr>
            <a:cxnSpLocks/>
          </p:cNvCxnSpPr>
          <p:nvPr/>
        </p:nvCxnSpPr>
        <p:spPr>
          <a:xfrm flipH="1">
            <a:off x="4292868" y="1780674"/>
            <a:ext cx="38693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08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hy F5 Networks Bought NGINX: Containers and Existing User Base – The New  Stack">
            <a:extLst>
              <a:ext uri="{FF2B5EF4-FFF2-40B4-BE49-F238E27FC236}">
                <a16:creationId xmlns:a16="http://schemas.microsoft.com/office/drawing/2014/main" id="{7C03897F-2F4E-40EE-A353-B087E568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" y="136525"/>
            <a:ext cx="10386693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89947B-7481-4DC9-A2AD-A52025F0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42</a:t>
            </a:fld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BFD618D-48AB-42FB-A046-A75D29213E1B}"/>
              </a:ext>
            </a:extLst>
          </p:cNvPr>
          <p:cNvCxnSpPr>
            <a:cxnSpLocks/>
          </p:cNvCxnSpPr>
          <p:nvPr/>
        </p:nvCxnSpPr>
        <p:spPr>
          <a:xfrm flipH="1">
            <a:off x="5139891" y="1780674"/>
            <a:ext cx="3022333" cy="2887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C2BF652B-6486-456B-9A7E-B3A2FFA3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471" y="1194641"/>
            <a:ext cx="3534268" cy="53442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99750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hy F5 Networks Bought NGINX: Containers and Existing User Base – The New  Stack">
            <a:extLst>
              <a:ext uri="{FF2B5EF4-FFF2-40B4-BE49-F238E27FC236}">
                <a16:creationId xmlns:a16="http://schemas.microsoft.com/office/drawing/2014/main" id="{7C03897F-2F4E-40EE-A353-B087E568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" y="136525"/>
            <a:ext cx="10386693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89947B-7481-4DC9-A2AD-A52025F0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43</a:t>
            </a:fld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BFD618D-48AB-42FB-A046-A75D29213E1B}"/>
              </a:ext>
            </a:extLst>
          </p:cNvPr>
          <p:cNvCxnSpPr>
            <a:cxnSpLocks/>
          </p:cNvCxnSpPr>
          <p:nvPr/>
        </p:nvCxnSpPr>
        <p:spPr>
          <a:xfrm flipH="1">
            <a:off x="6391176" y="1559293"/>
            <a:ext cx="1751797" cy="8954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48BF2C60-9831-4B32-8069-B6BE62A0B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367" y="935900"/>
            <a:ext cx="3572374" cy="3677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40508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earn.gencore.bio.nyu.edu/wp-content/uploads/2019/02/docker-overview.png">
            <a:extLst>
              <a:ext uri="{FF2B5EF4-FFF2-40B4-BE49-F238E27FC236}">
                <a16:creationId xmlns:a16="http://schemas.microsoft.com/office/drawing/2014/main" id="{29D5D939-DA41-4FB7-9B4C-D9549A9B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86" y="758150"/>
            <a:ext cx="6284310" cy="50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" y="0"/>
            <a:ext cx="9144000" cy="1814286"/>
          </a:xfrm>
        </p:spPr>
        <p:txBody>
          <a:bodyPr>
            <a:normAutofit/>
          </a:bodyPr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84" y="1970377"/>
            <a:ext cx="5400330" cy="1655762"/>
          </a:xfrm>
        </p:spPr>
        <p:txBody>
          <a:bodyPr>
            <a:normAutofit/>
          </a:bodyPr>
          <a:lstStyle/>
          <a:p>
            <a:r>
              <a:rPr lang="en-US" dirty="0"/>
              <a:t>Run your software anywhere with Docker</a:t>
            </a:r>
            <a:endParaRPr lang="fr-FR" dirty="0"/>
          </a:p>
          <a:p>
            <a:r>
              <a:rPr lang="en-US" dirty="0"/>
              <a:t>Part 2: Docker</a:t>
            </a:r>
          </a:p>
          <a:p>
            <a:r>
              <a:rPr lang="en-US" dirty="0"/>
              <a:t>Part 2.3: Managing containers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CBD08A3-73D3-403C-B56F-9C017DF6C20E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4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F6ACFEFD-1FAB-4C6B-954A-32B5CC3B8148}"/>
              </a:ext>
            </a:extLst>
          </p:cNvPr>
          <p:cNvSpPr/>
          <p:nvPr/>
        </p:nvSpPr>
        <p:spPr>
          <a:xfrm>
            <a:off x="7781108" y="3583390"/>
            <a:ext cx="2227307" cy="1517202"/>
          </a:xfrm>
          <a:custGeom>
            <a:avLst/>
            <a:gdLst>
              <a:gd name="connsiteX0" fmla="*/ 1264940 w 2483408"/>
              <a:gd name="connsiteY0" fmla="*/ 162906 h 1659981"/>
              <a:gd name="connsiteX1" fmla="*/ 1717327 w 2483408"/>
              <a:gd name="connsiteY1" fmla="*/ 8902 h 1659981"/>
              <a:gd name="connsiteX2" fmla="*/ 2323719 w 2483408"/>
              <a:gd name="connsiteY2" fmla="*/ 413163 h 1659981"/>
              <a:gd name="connsiteX3" fmla="*/ 2285218 w 2483408"/>
              <a:gd name="connsiteY3" fmla="*/ 1606695 h 1659981"/>
              <a:gd name="connsiteX4" fmla="*/ 138784 w 2483408"/>
              <a:gd name="connsiteY4" fmla="*/ 1356438 h 1659981"/>
              <a:gd name="connsiteX5" fmla="*/ 331290 w 2483408"/>
              <a:gd name="connsiteY5" fmla="*/ 499790 h 1659981"/>
              <a:gd name="connsiteX6" fmla="*/ 1264940 w 2483408"/>
              <a:gd name="connsiteY6" fmla="*/ 162906 h 1659981"/>
              <a:gd name="connsiteX0" fmla="*/ 1047616 w 2475634"/>
              <a:gd name="connsiteY0" fmla="*/ 206405 h 1655855"/>
              <a:gd name="connsiteX1" fmla="*/ 1709553 w 2475634"/>
              <a:gd name="connsiteY1" fmla="*/ 4776 h 1655855"/>
              <a:gd name="connsiteX2" fmla="*/ 2315945 w 2475634"/>
              <a:gd name="connsiteY2" fmla="*/ 409037 h 1655855"/>
              <a:gd name="connsiteX3" fmla="*/ 2277444 w 2475634"/>
              <a:gd name="connsiteY3" fmla="*/ 1602569 h 1655855"/>
              <a:gd name="connsiteX4" fmla="*/ 131010 w 2475634"/>
              <a:gd name="connsiteY4" fmla="*/ 1352312 h 1655855"/>
              <a:gd name="connsiteX5" fmla="*/ 323516 w 2475634"/>
              <a:gd name="connsiteY5" fmla="*/ 495664 h 1655855"/>
              <a:gd name="connsiteX6" fmla="*/ 1047616 w 2475634"/>
              <a:gd name="connsiteY6" fmla="*/ 206405 h 1655855"/>
              <a:gd name="connsiteX0" fmla="*/ 1047616 w 2469935"/>
              <a:gd name="connsiteY0" fmla="*/ 138796 h 1588246"/>
              <a:gd name="connsiteX1" fmla="*/ 1827028 w 2469935"/>
              <a:gd name="connsiteY1" fmla="*/ 7017 h 1588246"/>
              <a:gd name="connsiteX2" fmla="*/ 2315945 w 2469935"/>
              <a:gd name="connsiteY2" fmla="*/ 341428 h 1588246"/>
              <a:gd name="connsiteX3" fmla="*/ 2277444 w 2469935"/>
              <a:gd name="connsiteY3" fmla="*/ 1534960 h 1588246"/>
              <a:gd name="connsiteX4" fmla="*/ 131010 w 2469935"/>
              <a:gd name="connsiteY4" fmla="*/ 1284703 h 1588246"/>
              <a:gd name="connsiteX5" fmla="*/ 323516 w 2469935"/>
              <a:gd name="connsiteY5" fmla="*/ 428055 h 1588246"/>
              <a:gd name="connsiteX6" fmla="*/ 1047616 w 2469935"/>
              <a:gd name="connsiteY6" fmla="*/ 138796 h 1588246"/>
              <a:gd name="connsiteX0" fmla="*/ 1047616 w 2469935"/>
              <a:gd name="connsiteY0" fmla="*/ 131826 h 1581276"/>
              <a:gd name="connsiteX1" fmla="*/ 1827028 w 2469935"/>
              <a:gd name="connsiteY1" fmla="*/ 47 h 1581276"/>
              <a:gd name="connsiteX2" fmla="*/ 2315945 w 2469935"/>
              <a:gd name="connsiteY2" fmla="*/ 334458 h 1581276"/>
              <a:gd name="connsiteX3" fmla="*/ 2277444 w 2469935"/>
              <a:gd name="connsiteY3" fmla="*/ 1527990 h 1581276"/>
              <a:gd name="connsiteX4" fmla="*/ 131010 w 2469935"/>
              <a:gd name="connsiteY4" fmla="*/ 1277733 h 1581276"/>
              <a:gd name="connsiteX5" fmla="*/ 323516 w 2469935"/>
              <a:gd name="connsiteY5" fmla="*/ 421085 h 1581276"/>
              <a:gd name="connsiteX6" fmla="*/ 1047616 w 2469935"/>
              <a:gd name="connsiteY6" fmla="*/ 131826 h 1581276"/>
              <a:gd name="connsiteX0" fmla="*/ 1047616 w 2506939"/>
              <a:gd name="connsiteY0" fmla="*/ 143770 h 1587108"/>
              <a:gd name="connsiteX1" fmla="*/ 1827028 w 2506939"/>
              <a:gd name="connsiteY1" fmla="*/ 11991 h 1587108"/>
              <a:gd name="connsiteX2" fmla="*/ 2395320 w 2506939"/>
              <a:gd name="connsiteY2" fmla="*/ 435302 h 1587108"/>
              <a:gd name="connsiteX3" fmla="*/ 2277444 w 2506939"/>
              <a:gd name="connsiteY3" fmla="*/ 1539934 h 1587108"/>
              <a:gd name="connsiteX4" fmla="*/ 131010 w 2506939"/>
              <a:gd name="connsiteY4" fmla="*/ 1289677 h 1587108"/>
              <a:gd name="connsiteX5" fmla="*/ 323516 w 2506939"/>
              <a:gd name="connsiteY5" fmla="*/ 433029 h 1587108"/>
              <a:gd name="connsiteX6" fmla="*/ 1047616 w 2506939"/>
              <a:gd name="connsiteY6" fmla="*/ 143770 h 1587108"/>
              <a:gd name="connsiteX0" fmla="*/ 1047616 w 2506939"/>
              <a:gd name="connsiteY0" fmla="*/ 132801 h 1576139"/>
              <a:gd name="connsiteX1" fmla="*/ 1827028 w 2506939"/>
              <a:gd name="connsiteY1" fmla="*/ 1022 h 1576139"/>
              <a:gd name="connsiteX2" fmla="*/ 2395320 w 2506939"/>
              <a:gd name="connsiteY2" fmla="*/ 424333 h 1576139"/>
              <a:gd name="connsiteX3" fmla="*/ 2277444 w 2506939"/>
              <a:gd name="connsiteY3" fmla="*/ 1528965 h 1576139"/>
              <a:gd name="connsiteX4" fmla="*/ 131010 w 2506939"/>
              <a:gd name="connsiteY4" fmla="*/ 1278708 h 1576139"/>
              <a:gd name="connsiteX5" fmla="*/ 323516 w 2506939"/>
              <a:gd name="connsiteY5" fmla="*/ 422060 h 1576139"/>
              <a:gd name="connsiteX6" fmla="*/ 1047616 w 2506939"/>
              <a:gd name="connsiteY6" fmla="*/ 132801 h 1576139"/>
              <a:gd name="connsiteX0" fmla="*/ 1062717 w 2522040"/>
              <a:gd name="connsiteY0" fmla="*/ 132741 h 1576079"/>
              <a:gd name="connsiteX1" fmla="*/ 1842129 w 2522040"/>
              <a:gd name="connsiteY1" fmla="*/ 962 h 1576079"/>
              <a:gd name="connsiteX2" fmla="*/ 2410421 w 2522040"/>
              <a:gd name="connsiteY2" fmla="*/ 424273 h 1576079"/>
              <a:gd name="connsiteX3" fmla="*/ 2292545 w 2522040"/>
              <a:gd name="connsiteY3" fmla="*/ 1528905 h 1576079"/>
              <a:gd name="connsiteX4" fmla="*/ 146111 w 2522040"/>
              <a:gd name="connsiteY4" fmla="*/ 1278648 h 1576079"/>
              <a:gd name="connsiteX5" fmla="*/ 271942 w 2522040"/>
              <a:gd name="connsiteY5" fmla="*/ 390250 h 1576079"/>
              <a:gd name="connsiteX6" fmla="*/ 1062717 w 2522040"/>
              <a:gd name="connsiteY6" fmla="*/ 132741 h 1576079"/>
              <a:gd name="connsiteX0" fmla="*/ 1048726 w 2508049"/>
              <a:gd name="connsiteY0" fmla="*/ 132741 h 1576079"/>
              <a:gd name="connsiteX1" fmla="*/ 1828138 w 2508049"/>
              <a:gd name="connsiteY1" fmla="*/ 962 h 1576079"/>
              <a:gd name="connsiteX2" fmla="*/ 2396430 w 2508049"/>
              <a:gd name="connsiteY2" fmla="*/ 424273 h 1576079"/>
              <a:gd name="connsiteX3" fmla="*/ 2278554 w 2508049"/>
              <a:gd name="connsiteY3" fmla="*/ 1528905 h 1576079"/>
              <a:gd name="connsiteX4" fmla="*/ 132120 w 2508049"/>
              <a:gd name="connsiteY4" fmla="*/ 1278648 h 1576079"/>
              <a:gd name="connsiteX5" fmla="*/ 257951 w 2508049"/>
              <a:gd name="connsiteY5" fmla="*/ 390250 h 1576079"/>
              <a:gd name="connsiteX6" fmla="*/ 1048726 w 2508049"/>
              <a:gd name="connsiteY6" fmla="*/ 132741 h 1576079"/>
              <a:gd name="connsiteX0" fmla="*/ 945648 w 2404971"/>
              <a:gd name="connsiteY0" fmla="*/ 132741 h 1563606"/>
              <a:gd name="connsiteX1" fmla="*/ 1725060 w 2404971"/>
              <a:gd name="connsiteY1" fmla="*/ 962 h 1563606"/>
              <a:gd name="connsiteX2" fmla="*/ 2293352 w 2404971"/>
              <a:gd name="connsiteY2" fmla="*/ 424273 h 1563606"/>
              <a:gd name="connsiteX3" fmla="*/ 2175476 w 2404971"/>
              <a:gd name="connsiteY3" fmla="*/ 1528905 h 1563606"/>
              <a:gd name="connsiteX4" fmla="*/ 29042 w 2404971"/>
              <a:gd name="connsiteY4" fmla="*/ 1278648 h 1563606"/>
              <a:gd name="connsiteX5" fmla="*/ 154873 w 2404971"/>
              <a:gd name="connsiteY5" fmla="*/ 390250 h 1563606"/>
              <a:gd name="connsiteX6" fmla="*/ 945648 w 2404971"/>
              <a:gd name="connsiteY6" fmla="*/ 132741 h 1563606"/>
              <a:gd name="connsiteX0" fmla="*/ 905922 w 2360615"/>
              <a:gd name="connsiteY0" fmla="*/ 132741 h 1563174"/>
              <a:gd name="connsiteX1" fmla="*/ 1685334 w 2360615"/>
              <a:gd name="connsiteY1" fmla="*/ 962 h 1563174"/>
              <a:gd name="connsiteX2" fmla="*/ 2253626 w 2360615"/>
              <a:gd name="connsiteY2" fmla="*/ 424273 h 1563174"/>
              <a:gd name="connsiteX3" fmla="*/ 2135750 w 2360615"/>
              <a:gd name="connsiteY3" fmla="*/ 1528905 h 1563174"/>
              <a:gd name="connsiteX4" fmla="*/ 59166 w 2360615"/>
              <a:gd name="connsiteY4" fmla="*/ 1275473 h 1563174"/>
              <a:gd name="connsiteX5" fmla="*/ 115147 w 2360615"/>
              <a:gd name="connsiteY5" fmla="*/ 390250 h 1563174"/>
              <a:gd name="connsiteX6" fmla="*/ 905922 w 2360615"/>
              <a:gd name="connsiteY6" fmla="*/ 132741 h 1563174"/>
              <a:gd name="connsiteX0" fmla="*/ 905922 w 2360615"/>
              <a:gd name="connsiteY0" fmla="*/ 132648 h 1563081"/>
              <a:gd name="connsiteX1" fmla="*/ 1685334 w 2360615"/>
              <a:gd name="connsiteY1" fmla="*/ 869 h 1563081"/>
              <a:gd name="connsiteX2" fmla="*/ 2253626 w 2360615"/>
              <a:gd name="connsiteY2" fmla="*/ 424180 h 1563081"/>
              <a:gd name="connsiteX3" fmla="*/ 2135750 w 2360615"/>
              <a:gd name="connsiteY3" fmla="*/ 1528812 h 1563081"/>
              <a:gd name="connsiteX4" fmla="*/ 59166 w 2360615"/>
              <a:gd name="connsiteY4" fmla="*/ 1275380 h 1563081"/>
              <a:gd name="connsiteX5" fmla="*/ 115147 w 2360615"/>
              <a:gd name="connsiteY5" fmla="*/ 390157 h 1563081"/>
              <a:gd name="connsiteX6" fmla="*/ 905922 w 2360615"/>
              <a:gd name="connsiteY6" fmla="*/ 132648 h 1563081"/>
              <a:gd name="connsiteX0" fmla="*/ 163737 w 2409205"/>
              <a:gd name="connsiteY0" fmla="*/ 389417 h 1562341"/>
              <a:gd name="connsiteX1" fmla="*/ 1733924 w 2409205"/>
              <a:gd name="connsiteY1" fmla="*/ 129 h 1562341"/>
              <a:gd name="connsiteX2" fmla="*/ 2302216 w 2409205"/>
              <a:gd name="connsiteY2" fmla="*/ 423440 h 1562341"/>
              <a:gd name="connsiteX3" fmla="*/ 2184340 w 2409205"/>
              <a:gd name="connsiteY3" fmla="*/ 1528072 h 1562341"/>
              <a:gd name="connsiteX4" fmla="*/ 107756 w 2409205"/>
              <a:gd name="connsiteY4" fmla="*/ 1274640 h 1562341"/>
              <a:gd name="connsiteX5" fmla="*/ 163737 w 2409205"/>
              <a:gd name="connsiteY5" fmla="*/ 389417 h 1562341"/>
              <a:gd name="connsiteX0" fmla="*/ 201964 w 2447432"/>
              <a:gd name="connsiteY0" fmla="*/ 389417 h 1565827"/>
              <a:gd name="connsiteX1" fmla="*/ 1772151 w 2447432"/>
              <a:gd name="connsiteY1" fmla="*/ 129 h 1565827"/>
              <a:gd name="connsiteX2" fmla="*/ 2340443 w 2447432"/>
              <a:gd name="connsiteY2" fmla="*/ 423440 h 1565827"/>
              <a:gd name="connsiteX3" fmla="*/ 2222567 w 2447432"/>
              <a:gd name="connsiteY3" fmla="*/ 1528072 h 1565827"/>
              <a:gd name="connsiteX4" fmla="*/ 145983 w 2447432"/>
              <a:gd name="connsiteY4" fmla="*/ 1274640 h 1565827"/>
              <a:gd name="connsiteX5" fmla="*/ 201964 w 2447432"/>
              <a:gd name="connsiteY5" fmla="*/ 389417 h 1565827"/>
              <a:gd name="connsiteX0" fmla="*/ 201964 w 2392865"/>
              <a:gd name="connsiteY0" fmla="*/ 389417 h 1553293"/>
              <a:gd name="connsiteX1" fmla="*/ 1772151 w 2392865"/>
              <a:gd name="connsiteY1" fmla="*/ 129 h 1553293"/>
              <a:gd name="connsiteX2" fmla="*/ 2340443 w 2392865"/>
              <a:gd name="connsiteY2" fmla="*/ 423440 h 1553293"/>
              <a:gd name="connsiteX3" fmla="*/ 2222567 w 2392865"/>
              <a:gd name="connsiteY3" fmla="*/ 1528072 h 1553293"/>
              <a:gd name="connsiteX4" fmla="*/ 145983 w 2392865"/>
              <a:gd name="connsiteY4" fmla="*/ 1274640 h 1553293"/>
              <a:gd name="connsiteX5" fmla="*/ 201964 w 2392865"/>
              <a:gd name="connsiteY5" fmla="*/ 389417 h 1553293"/>
              <a:gd name="connsiteX0" fmla="*/ 251381 w 2404580"/>
              <a:gd name="connsiteY0" fmla="*/ 389417 h 1521736"/>
              <a:gd name="connsiteX1" fmla="*/ 1821568 w 2404580"/>
              <a:gd name="connsiteY1" fmla="*/ 129 h 1521736"/>
              <a:gd name="connsiteX2" fmla="*/ 2389860 w 2404580"/>
              <a:gd name="connsiteY2" fmla="*/ 423440 h 1521736"/>
              <a:gd name="connsiteX3" fmla="*/ 2138634 w 2404580"/>
              <a:gd name="connsiteY3" fmla="*/ 1483622 h 1521736"/>
              <a:gd name="connsiteX4" fmla="*/ 195400 w 2404580"/>
              <a:gd name="connsiteY4" fmla="*/ 1274640 h 1521736"/>
              <a:gd name="connsiteX5" fmla="*/ 251381 w 2404580"/>
              <a:gd name="connsiteY5" fmla="*/ 389417 h 1521736"/>
              <a:gd name="connsiteX0" fmla="*/ 251381 w 2328223"/>
              <a:gd name="connsiteY0" fmla="*/ 394887 h 1525875"/>
              <a:gd name="connsiteX1" fmla="*/ 1821568 w 2328223"/>
              <a:gd name="connsiteY1" fmla="*/ 5599 h 1525875"/>
              <a:gd name="connsiteX2" fmla="*/ 2218410 w 2328223"/>
              <a:gd name="connsiteY2" fmla="*/ 657510 h 1525875"/>
              <a:gd name="connsiteX3" fmla="*/ 2138634 w 2328223"/>
              <a:gd name="connsiteY3" fmla="*/ 1489092 h 1525875"/>
              <a:gd name="connsiteX4" fmla="*/ 195400 w 2328223"/>
              <a:gd name="connsiteY4" fmla="*/ 1280110 h 1525875"/>
              <a:gd name="connsiteX5" fmla="*/ 251381 w 2328223"/>
              <a:gd name="connsiteY5" fmla="*/ 394887 h 1525875"/>
              <a:gd name="connsiteX0" fmla="*/ 251381 w 2249324"/>
              <a:gd name="connsiteY0" fmla="*/ 439307 h 1616916"/>
              <a:gd name="connsiteX1" fmla="*/ 1821568 w 2249324"/>
              <a:gd name="connsiteY1" fmla="*/ 50019 h 1616916"/>
              <a:gd name="connsiteX2" fmla="*/ 2138634 w 2249324"/>
              <a:gd name="connsiteY2" fmla="*/ 1533512 h 1616916"/>
              <a:gd name="connsiteX3" fmla="*/ 195400 w 2249324"/>
              <a:gd name="connsiteY3" fmla="*/ 1324530 h 1616916"/>
              <a:gd name="connsiteX4" fmla="*/ 251381 w 2249324"/>
              <a:gd name="connsiteY4" fmla="*/ 439307 h 1616916"/>
              <a:gd name="connsiteX0" fmla="*/ 259500 w 2306621"/>
              <a:gd name="connsiteY0" fmla="*/ 370143 h 1542232"/>
              <a:gd name="connsiteX1" fmla="*/ 1978912 w 2306621"/>
              <a:gd name="connsiteY1" fmla="*/ 57055 h 1542232"/>
              <a:gd name="connsiteX2" fmla="*/ 2146753 w 2306621"/>
              <a:gd name="connsiteY2" fmla="*/ 1464348 h 1542232"/>
              <a:gd name="connsiteX3" fmla="*/ 203519 w 2306621"/>
              <a:gd name="connsiteY3" fmla="*/ 1255366 h 1542232"/>
              <a:gd name="connsiteX4" fmla="*/ 259500 w 2306621"/>
              <a:gd name="connsiteY4" fmla="*/ 370143 h 1542232"/>
              <a:gd name="connsiteX0" fmla="*/ 256685 w 2274558"/>
              <a:gd name="connsiteY0" fmla="*/ 369719 h 1536483"/>
              <a:gd name="connsiteX1" fmla="*/ 1976097 w 2274558"/>
              <a:gd name="connsiteY1" fmla="*/ 56631 h 1536483"/>
              <a:gd name="connsiteX2" fmla="*/ 2102663 w 2274558"/>
              <a:gd name="connsiteY2" fmla="*/ 1457574 h 1536483"/>
              <a:gd name="connsiteX3" fmla="*/ 200704 w 2274558"/>
              <a:gd name="connsiteY3" fmla="*/ 1254942 h 1536483"/>
              <a:gd name="connsiteX4" fmla="*/ 256685 w 2274558"/>
              <a:gd name="connsiteY4" fmla="*/ 369719 h 1536483"/>
              <a:gd name="connsiteX0" fmla="*/ 256685 w 2227307"/>
              <a:gd name="connsiteY0" fmla="*/ 369719 h 1517202"/>
              <a:gd name="connsiteX1" fmla="*/ 1976097 w 2227307"/>
              <a:gd name="connsiteY1" fmla="*/ 56631 h 1517202"/>
              <a:gd name="connsiteX2" fmla="*/ 2102663 w 2227307"/>
              <a:gd name="connsiteY2" fmla="*/ 1457574 h 1517202"/>
              <a:gd name="connsiteX3" fmla="*/ 200704 w 2227307"/>
              <a:gd name="connsiteY3" fmla="*/ 1254942 h 1517202"/>
              <a:gd name="connsiteX4" fmla="*/ 256685 w 2227307"/>
              <a:gd name="connsiteY4" fmla="*/ 369719 h 151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7307" h="1517202">
                <a:moveTo>
                  <a:pt x="256685" y="369719"/>
                </a:moveTo>
                <a:cubicBezTo>
                  <a:pt x="552584" y="170001"/>
                  <a:pt x="1668434" y="-124678"/>
                  <a:pt x="1976097" y="56631"/>
                </a:cubicBezTo>
                <a:cubicBezTo>
                  <a:pt x="2283760" y="237940"/>
                  <a:pt x="2287437" y="1302306"/>
                  <a:pt x="2102663" y="1457574"/>
                </a:cubicBezTo>
                <a:cubicBezTo>
                  <a:pt x="1917889" y="1612842"/>
                  <a:pt x="508367" y="1436251"/>
                  <a:pt x="200704" y="1254942"/>
                </a:cubicBezTo>
                <a:cubicBezTo>
                  <a:pt x="-106959" y="1073633"/>
                  <a:pt x="-39214" y="569437"/>
                  <a:pt x="256685" y="369719"/>
                </a:cubicBez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64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EB62D4-FF19-4E2C-9208-7CD4DC66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45</a:t>
            </a:fld>
            <a:endParaRPr lang="fr-FR"/>
          </a:p>
        </p:txBody>
      </p:sp>
      <p:pic>
        <p:nvPicPr>
          <p:cNvPr id="1026" name="Picture 2" descr="container_management">
            <a:extLst>
              <a:ext uri="{FF2B5EF4-FFF2-40B4-BE49-F238E27FC236}">
                <a16:creationId xmlns:a16="http://schemas.microsoft.com/office/drawing/2014/main" id="{1F5D7A8B-C7A3-45F6-A53F-4C0ADD8A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0"/>
            <a:ext cx="9726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E27A2F-F63F-4DD7-9FEE-3FDDE24235B4}"/>
              </a:ext>
            </a:extLst>
          </p:cNvPr>
          <p:cNvSpPr/>
          <p:nvPr/>
        </p:nvSpPr>
        <p:spPr>
          <a:xfrm>
            <a:off x="0" y="6556137"/>
            <a:ext cx="3012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https://dockerlabs.collabnix.com/docker/cheatsheet/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931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349C964-73E8-4C43-A420-BBEA4F0EA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62" y="1309036"/>
            <a:ext cx="4955739" cy="48895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A26A2CE-849B-46D8-81C2-96065076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docker run</a:t>
            </a:r>
            <a:r>
              <a:rPr lang="en-US" dirty="0"/>
              <a:t> and options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8B0DEA-9F3E-4637-92BE-E4462AD32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3D6D4B-4F85-448F-809F-D783EE5A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791" y="1944051"/>
            <a:ext cx="4835618" cy="46139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EDF903-F346-430E-B6A8-CAF545D26717}"/>
              </a:ext>
            </a:extLst>
          </p:cNvPr>
          <p:cNvSpPr/>
          <p:nvPr/>
        </p:nvSpPr>
        <p:spPr>
          <a:xfrm>
            <a:off x="6715125" y="5086350"/>
            <a:ext cx="4467225" cy="68580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BE367B-4777-482D-9D02-A1DED4E7D19B}"/>
              </a:ext>
            </a:extLst>
          </p:cNvPr>
          <p:cNvSpPr/>
          <p:nvPr/>
        </p:nvSpPr>
        <p:spPr>
          <a:xfrm>
            <a:off x="6714354" y="2438399"/>
            <a:ext cx="4467225" cy="476251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EADFEE-637E-42BF-8D35-E8DE0091998C}"/>
              </a:ext>
            </a:extLst>
          </p:cNvPr>
          <p:cNvSpPr/>
          <p:nvPr/>
        </p:nvSpPr>
        <p:spPr>
          <a:xfrm>
            <a:off x="1163591" y="2047875"/>
            <a:ext cx="4467225" cy="372427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3414D1-D6D1-4A05-97B4-CC3D418D8ED9}"/>
              </a:ext>
            </a:extLst>
          </p:cNvPr>
          <p:cNvSpPr/>
          <p:nvPr/>
        </p:nvSpPr>
        <p:spPr>
          <a:xfrm>
            <a:off x="1163591" y="3056573"/>
            <a:ext cx="4467225" cy="85820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C335D0-432B-4FB6-A55D-FEE77AC949E1}"/>
              </a:ext>
            </a:extLst>
          </p:cNvPr>
          <p:cNvSpPr/>
          <p:nvPr/>
        </p:nvSpPr>
        <p:spPr>
          <a:xfrm>
            <a:off x="1163591" y="5210175"/>
            <a:ext cx="4467225" cy="10096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51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D1D128B-3FA4-4977-B343-DF7AB40C8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575" y="1261325"/>
            <a:ext cx="3524742" cy="52775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D5DD2E-2442-4130-9310-6322951D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pull and run a h2 database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FC2A42-1346-4681-AD10-8F9103B4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47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5DB145-1517-45D6-9FBD-83E357BAB677}"/>
              </a:ext>
            </a:extLst>
          </p:cNvPr>
          <p:cNvSpPr txBox="1"/>
          <p:nvPr/>
        </p:nvSpPr>
        <p:spPr>
          <a:xfrm>
            <a:off x="419101" y="1952625"/>
            <a:ext cx="8191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Get the image:</a:t>
            </a:r>
          </a:p>
          <a:p>
            <a:endParaRPr lang="en-US" dirty="0"/>
          </a:p>
          <a:p>
            <a:r>
              <a:rPr lang="en-US" dirty="0">
                <a:latin typeface="Consolas" panose="020B0609020204030204" pitchFamily="49" charset="0"/>
              </a:rPr>
              <a:t>docker pull </a:t>
            </a:r>
            <a:r>
              <a:rPr lang="en-US" dirty="0" err="1">
                <a:latin typeface="Consolas" panose="020B0609020204030204" pitchFamily="49" charset="0"/>
              </a:rPr>
              <a:t>oscarfonts</a:t>
            </a:r>
            <a:r>
              <a:rPr lang="en-US" dirty="0">
                <a:latin typeface="Consolas" panose="020B0609020204030204" pitchFamily="49" charset="0"/>
              </a:rPr>
              <a:t>/h2</a:t>
            </a:r>
          </a:p>
          <a:p>
            <a:endParaRPr lang="en-US" dirty="0"/>
          </a:p>
          <a:p>
            <a:r>
              <a:rPr lang="en-US" b="1" dirty="0"/>
              <a:t>Run as a service, exposing ports 1521 (TCP database server) and 81 (web interface) and mapping DATA_DIR to host:</a:t>
            </a:r>
          </a:p>
          <a:p>
            <a:endParaRPr lang="en-US" dirty="0"/>
          </a:p>
          <a:p>
            <a:r>
              <a:rPr lang="en-US" dirty="0">
                <a:latin typeface="Consolas" panose="020B0609020204030204" pitchFamily="49" charset="0"/>
              </a:rPr>
              <a:t>docker run -d \</a:t>
            </a:r>
          </a:p>
          <a:p>
            <a:r>
              <a:rPr lang="en-US" dirty="0">
                <a:latin typeface="Consolas" panose="020B0609020204030204" pitchFamily="49" charset="0"/>
              </a:rPr>
              <a:t>           -p 1521:1521 \</a:t>
            </a:r>
          </a:p>
          <a:p>
            <a:r>
              <a:rPr lang="en-US" dirty="0">
                <a:latin typeface="Consolas" panose="020B0609020204030204" pitchFamily="49" charset="0"/>
              </a:rPr>
              <a:t>           -p 81:81 \</a:t>
            </a:r>
          </a:p>
          <a:p>
            <a:r>
              <a:rPr lang="en-US" dirty="0">
                <a:latin typeface="Consolas" panose="020B0609020204030204" pitchFamily="49" charset="0"/>
              </a:rPr>
              <a:t>           -v /path/to/local/</a:t>
            </a:r>
            <a:r>
              <a:rPr lang="en-US" dirty="0" err="1">
                <a:latin typeface="Consolas" panose="020B0609020204030204" pitchFamily="49" charset="0"/>
              </a:rPr>
              <a:t>data_dir</a:t>
            </a:r>
            <a:r>
              <a:rPr lang="en-US" dirty="0">
                <a:latin typeface="Consolas" panose="020B0609020204030204" pitchFamily="49" charset="0"/>
              </a:rPr>
              <a:t>:/opt/h2-data \ </a:t>
            </a:r>
          </a:p>
          <a:p>
            <a:r>
              <a:rPr lang="en-US" dirty="0">
                <a:latin typeface="Consolas" panose="020B0609020204030204" pitchFamily="49" charset="0"/>
              </a:rPr>
              <a:t>           --name=MyH2Instance \</a:t>
            </a:r>
          </a:p>
          <a:p>
            <a:r>
              <a:rPr lang="en-US" dirty="0">
                <a:latin typeface="Consolas" panose="020B0609020204030204" pitchFamily="49" charset="0"/>
              </a:rPr>
              <a:t>           </a:t>
            </a:r>
            <a:r>
              <a:rPr lang="en-US" dirty="0" err="1">
                <a:latin typeface="Consolas" panose="020B0609020204030204" pitchFamily="49" charset="0"/>
              </a:rPr>
              <a:t>oscarfonts</a:t>
            </a:r>
            <a:r>
              <a:rPr lang="en-US" dirty="0">
                <a:latin typeface="Consolas" panose="020B0609020204030204" pitchFamily="49" charset="0"/>
              </a:rPr>
              <a:t>/h2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D69A8-2AB8-4C3E-AF74-18C2E8E0433B}"/>
              </a:ext>
            </a:extLst>
          </p:cNvPr>
          <p:cNvSpPr/>
          <p:nvPr/>
        </p:nvSpPr>
        <p:spPr>
          <a:xfrm>
            <a:off x="838200" y="1321356"/>
            <a:ext cx="576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Documentation at </a:t>
            </a:r>
            <a:r>
              <a:rPr lang="en-US" dirty="0">
                <a:hlinkClick r:id="rId3"/>
              </a:rPr>
              <a:t>https://hub.docker.com/r/oscarfonts/h2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380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teracting with Container1">
            <a:extLst>
              <a:ext uri="{FF2B5EF4-FFF2-40B4-BE49-F238E27FC236}">
                <a16:creationId xmlns:a16="http://schemas.microsoft.com/office/drawing/2014/main" id="{1103CE71-4B33-43F8-A586-AAF6D75E7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0"/>
            <a:ext cx="9986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EB62D4-FF19-4E2C-9208-7CD4DC66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48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27A2F-F63F-4DD7-9FEE-3FDDE24235B4}"/>
              </a:ext>
            </a:extLst>
          </p:cNvPr>
          <p:cNvSpPr/>
          <p:nvPr/>
        </p:nvSpPr>
        <p:spPr>
          <a:xfrm>
            <a:off x="0" y="6556137"/>
            <a:ext cx="3012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https://dockerlabs.collabnix.com/docker/cheatsheet/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80482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7EA493-D538-4A32-B504-974C9BC8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docker exec on a running container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304C71-BD86-481F-82BC-31CD5866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49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8E5197-D126-406C-878E-A7FA3EFA2738}"/>
              </a:ext>
            </a:extLst>
          </p:cNvPr>
          <p:cNvSpPr/>
          <p:nvPr/>
        </p:nvSpPr>
        <p:spPr>
          <a:xfrm>
            <a:off x="419101" y="1600200"/>
            <a:ext cx="110966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First, start a container</a:t>
            </a:r>
          </a:p>
          <a:p>
            <a:endParaRPr lang="en-US" dirty="0"/>
          </a:p>
          <a:p>
            <a:r>
              <a:rPr lang="en-US" dirty="0"/>
              <a:t>$ </a:t>
            </a:r>
            <a:r>
              <a:rPr lang="en-US" dirty="0">
                <a:latin typeface="Consolas" panose="020B0609020204030204" pitchFamily="49" charset="0"/>
              </a:rPr>
              <a:t>docker run --name </a:t>
            </a:r>
            <a:r>
              <a:rPr lang="en-US" dirty="0" err="1">
                <a:latin typeface="Consolas" panose="020B0609020204030204" pitchFamily="49" charset="0"/>
              </a:rPr>
              <a:t>ubuntu_bash</a:t>
            </a:r>
            <a:r>
              <a:rPr lang="en-US" dirty="0">
                <a:latin typeface="Consolas" panose="020B0609020204030204" pitchFamily="49" charset="0"/>
              </a:rPr>
              <a:t> --rm -</a:t>
            </a:r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 -t ubuntu bash</a:t>
            </a:r>
          </a:p>
          <a:p>
            <a:endParaRPr lang="en-US" dirty="0"/>
          </a:p>
          <a:p>
            <a:r>
              <a:rPr lang="en-US" b="1" dirty="0"/>
              <a:t>This will create a container named </a:t>
            </a:r>
            <a:r>
              <a:rPr lang="en-US" b="1" dirty="0" err="1">
                <a:latin typeface="Consolas" panose="020B0609020204030204" pitchFamily="49" charset="0"/>
              </a:rPr>
              <a:t>ubuntu_bash</a:t>
            </a:r>
            <a:r>
              <a:rPr lang="en-US" b="1" dirty="0"/>
              <a:t> and start a Bash session.</a:t>
            </a:r>
          </a:p>
          <a:p>
            <a:endParaRPr lang="en-US" b="1" dirty="0"/>
          </a:p>
          <a:p>
            <a:r>
              <a:rPr lang="en-US" b="1" dirty="0"/>
              <a:t>Next, execute a command on the container.</a:t>
            </a:r>
          </a:p>
          <a:p>
            <a:endParaRPr lang="en-US" dirty="0"/>
          </a:p>
          <a:p>
            <a:r>
              <a:rPr lang="en-US" dirty="0"/>
              <a:t>$ </a:t>
            </a:r>
            <a:r>
              <a:rPr lang="en-US" dirty="0">
                <a:latin typeface="Consolas" panose="020B0609020204030204" pitchFamily="49" charset="0"/>
              </a:rPr>
              <a:t> docker exec -d </a:t>
            </a:r>
            <a:r>
              <a:rPr lang="en-US" dirty="0" err="1">
                <a:latin typeface="Consolas" panose="020B0609020204030204" pitchFamily="49" charset="0"/>
              </a:rPr>
              <a:t>ubuntu_bash</a:t>
            </a:r>
            <a:r>
              <a:rPr lang="en-US" dirty="0">
                <a:latin typeface="Consolas" panose="020B0609020204030204" pitchFamily="49" charset="0"/>
              </a:rPr>
              <a:t> touch /</a:t>
            </a:r>
            <a:r>
              <a:rPr lang="en-US" dirty="0" err="1">
                <a:latin typeface="Consolas" panose="020B0609020204030204" pitchFamily="49" charset="0"/>
              </a:rPr>
              <a:t>tmp</a:t>
            </a:r>
            <a:r>
              <a:rPr lang="en-US" dirty="0">
                <a:latin typeface="Consolas" panose="020B0609020204030204" pitchFamily="49" charset="0"/>
              </a:rPr>
              <a:t>/</a:t>
            </a:r>
            <a:r>
              <a:rPr lang="en-US" dirty="0" err="1">
                <a:latin typeface="Consolas" panose="020B0609020204030204" pitchFamily="49" charset="0"/>
              </a:rPr>
              <a:t>execWorks</a:t>
            </a:r>
            <a:endParaRPr lang="en-US" dirty="0">
              <a:latin typeface="Consolas" panose="020B0609020204030204" pitchFamily="49" charset="0"/>
            </a:endParaRPr>
          </a:p>
          <a:p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/>
              <a:t>This will create a new file </a:t>
            </a:r>
            <a:r>
              <a:rPr lang="en-US" b="1" dirty="0">
                <a:latin typeface="Consolas" panose="020B0609020204030204" pitchFamily="49" charset="0"/>
              </a:rPr>
              <a:t>/</a:t>
            </a:r>
            <a:r>
              <a:rPr lang="en-US" b="1" dirty="0" err="1">
                <a:latin typeface="Consolas" panose="020B0609020204030204" pitchFamily="49" charset="0"/>
              </a:rPr>
              <a:t>tmp</a:t>
            </a:r>
            <a:r>
              <a:rPr lang="en-US" b="1" dirty="0">
                <a:latin typeface="Consolas" panose="020B0609020204030204" pitchFamily="49" charset="0"/>
              </a:rPr>
              <a:t>/</a:t>
            </a:r>
            <a:r>
              <a:rPr lang="en-US" b="1" dirty="0" err="1">
                <a:latin typeface="Consolas" panose="020B0609020204030204" pitchFamily="49" charset="0"/>
              </a:rPr>
              <a:t>execWorks</a:t>
            </a:r>
            <a:r>
              <a:rPr lang="en-US" b="1" dirty="0"/>
              <a:t> inside the running container </a:t>
            </a:r>
            <a:r>
              <a:rPr lang="en-US" b="1" dirty="0" err="1">
                <a:latin typeface="Consolas" panose="020B0609020204030204" pitchFamily="49" charset="0"/>
              </a:rPr>
              <a:t>ubuntu_bash</a:t>
            </a:r>
            <a:r>
              <a:rPr lang="en-US" b="1" dirty="0"/>
              <a:t>, in the background.</a:t>
            </a:r>
          </a:p>
          <a:p>
            <a:endParaRPr lang="en-US" b="1" dirty="0"/>
          </a:p>
          <a:p>
            <a:r>
              <a:rPr lang="en-US" b="1" dirty="0"/>
              <a:t>Next, execute an interactive bash shell on the container.</a:t>
            </a:r>
          </a:p>
          <a:p>
            <a:endParaRPr lang="en-US" dirty="0"/>
          </a:p>
          <a:p>
            <a:r>
              <a:rPr lang="en-US" dirty="0">
                <a:latin typeface="Consolas" panose="020B0609020204030204" pitchFamily="49" charset="0"/>
              </a:rPr>
              <a:t>$  docker exec -it </a:t>
            </a:r>
            <a:r>
              <a:rPr lang="en-US" dirty="0" err="1">
                <a:latin typeface="Consolas" panose="020B0609020204030204" pitchFamily="49" charset="0"/>
              </a:rPr>
              <a:t>ubuntu_bash</a:t>
            </a:r>
            <a:r>
              <a:rPr lang="en-US" dirty="0">
                <a:latin typeface="Consolas" panose="020B0609020204030204" pitchFamily="49" charset="0"/>
              </a:rPr>
              <a:t> bash</a:t>
            </a:r>
          </a:p>
          <a:p>
            <a:endParaRPr lang="en-US" b="1" dirty="0"/>
          </a:p>
          <a:p>
            <a:r>
              <a:rPr lang="en-US" b="1" dirty="0"/>
              <a:t>This will create a new Bash session in the container </a:t>
            </a:r>
            <a:r>
              <a:rPr lang="en-US" b="1" dirty="0" err="1">
                <a:latin typeface="Consolas" panose="020B0609020204030204" pitchFamily="49" charset="0"/>
              </a:rPr>
              <a:t>ubuntu_bash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83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echnologyrediscovery.net/compFund/img_c2m1_os/operatingSystems.jpg">
            <a:extLst>
              <a:ext uri="{FF2B5EF4-FFF2-40B4-BE49-F238E27FC236}">
                <a16:creationId xmlns:a16="http://schemas.microsoft.com/office/drawing/2014/main" id="{9EE87917-A0F0-464C-8187-CAD3010880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72" y="872676"/>
            <a:ext cx="5407481" cy="562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2CD2C3A-5D58-45B4-BF60-D0283BA3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Operating system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401D9B-0F79-4152-B0C9-E558BC36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5</a:t>
            </a:fld>
            <a:endParaRPr lang="fr-FR"/>
          </a:p>
        </p:txBody>
      </p:sp>
      <p:pic>
        <p:nvPicPr>
          <p:cNvPr id="3076" name="Picture 4" descr="Operating system placement.svg">
            <a:extLst>
              <a:ext uri="{FF2B5EF4-FFF2-40B4-BE49-F238E27FC236}">
                <a16:creationId xmlns:a16="http://schemas.microsoft.com/office/drawing/2014/main" id="{BE20FA3B-16AA-468F-A2EF-EEA59FAA2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4" y="1981936"/>
            <a:ext cx="1957095" cy="28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D61A902-AD1B-4827-A84C-4C49C979330D}"/>
              </a:ext>
            </a:extLst>
          </p:cNvPr>
          <p:cNvCxnSpPr>
            <a:cxnSpLocks/>
          </p:cNvCxnSpPr>
          <p:nvPr/>
        </p:nvCxnSpPr>
        <p:spPr>
          <a:xfrm flipV="1">
            <a:off x="2691370" y="872676"/>
            <a:ext cx="3778441" cy="1180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09CE437-589B-4E7A-8479-5B398F8C15DA}"/>
              </a:ext>
            </a:extLst>
          </p:cNvPr>
          <p:cNvCxnSpPr>
            <a:cxnSpLocks/>
          </p:cNvCxnSpPr>
          <p:nvPr/>
        </p:nvCxnSpPr>
        <p:spPr>
          <a:xfrm>
            <a:off x="2958860" y="4876064"/>
            <a:ext cx="3386591" cy="279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4121E40-93B2-4D12-ADA8-5B2A73C8A7AA}"/>
              </a:ext>
            </a:extLst>
          </p:cNvPr>
          <p:cNvSpPr/>
          <p:nvPr/>
        </p:nvSpPr>
        <p:spPr>
          <a:xfrm>
            <a:off x="451654" y="4939909"/>
            <a:ext cx="22397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4"/>
              </a:rPr>
              <a:t>https://en.wikipedia.org/wiki/Operating_system</a:t>
            </a:r>
            <a:r>
              <a:rPr lang="en-US" sz="800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2A875F-56BF-4E9A-B27A-B700FB2F870B}"/>
              </a:ext>
            </a:extLst>
          </p:cNvPr>
          <p:cNvSpPr/>
          <p:nvPr/>
        </p:nvSpPr>
        <p:spPr>
          <a:xfrm>
            <a:off x="156447" y="5644257"/>
            <a:ext cx="74002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Operating systems connect applications (programs) with system hardware resources, such as disk drives, networks, and user input/output components. </a:t>
            </a:r>
          </a:p>
          <a:p>
            <a:pPr algn="ctr"/>
            <a:r>
              <a:rPr lang="en-US" sz="1600" dirty="0"/>
              <a:t>Because all applications rely on the operating system, it is often called the "platform". </a:t>
            </a:r>
          </a:p>
          <a:p>
            <a:pPr algn="ctr"/>
            <a:r>
              <a:rPr lang="en-US" sz="1600" dirty="0"/>
              <a:t>ex: Linux, Windows, OSX.</a:t>
            </a:r>
          </a:p>
        </p:txBody>
      </p:sp>
    </p:spTree>
    <p:extLst>
      <p:ext uri="{BB962C8B-B14F-4D97-AF65-F5344CB8AC3E}">
        <p14:creationId xmlns:p14="http://schemas.microsoft.com/office/powerpoint/2010/main" val="686003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7EA493-D538-4A32-B504-974C9BC8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cp: copy local files in the container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304C71-BD86-481F-82BC-31CD5866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50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AF4C9-920F-4F83-8E74-357A6710B3B1}"/>
              </a:ext>
            </a:extLst>
          </p:cNvPr>
          <p:cNvSpPr/>
          <p:nvPr/>
        </p:nvSpPr>
        <p:spPr>
          <a:xfrm>
            <a:off x="419101" y="1600200"/>
            <a:ext cx="99917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Copy a local file into container</a:t>
            </a:r>
          </a:p>
          <a:p>
            <a:endParaRPr lang="en-US" dirty="0"/>
          </a:p>
          <a:p>
            <a:r>
              <a:rPr lang="en-US" dirty="0"/>
              <a:t>$ </a:t>
            </a:r>
            <a:r>
              <a:rPr lang="en-US" dirty="0">
                <a:latin typeface="Consolas" panose="020B0609020204030204" pitchFamily="49" charset="0"/>
              </a:rPr>
              <a:t>docker cp ./</a:t>
            </a:r>
            <a:r>
              <a:rPr lang="en-US" dirty="0" err="1">
                <a:latin typeface="Consolas" panose="020B0609020204030204" pitchFamily="49" charset="0"/>
              </a:rPr>
              <a:t>some_file</a:t>
            </a:r>
            <a:r>
              <a:rPr lang="en-US" dirty="0">
                <a:latin typeface="Consolas" panose="020B0609020204030204" pitchFamily="49" charset="0"/>
              </a:rPr>
              <a:t> CONTAINER:/work</a:t>
            </a:r>
          </a:p>
          <a:p>
            <a:endParaRPr lang="en-US" dirty="0"/>
          </a:p>
          <a:p>
            <a:r>
              <a:rPr lang="en-US" b="1" dirty="0"/>
              <a:t>Copy files from container to local path</a:t>
            </a:r>
          </a:p>
          <a:p>
            <a:endParaRPr lang="en-US" dirty="0"/>
          </a:p>
          <a:p>
            <a:r>
              <a:rPr lang="en-US" dirty="0"/>
              <a:t>$ </a:t>
            </a:r>
            <a:r>
              <a:rPr lang="en-US" dirty="0">
                <a:latin typeface="Consolas" panose="020B0609020204030204" pitchFamily="49" charset="0"/>
              </a:rPr>
              <a:t>docker cp CONTAINER:/var/logs/ /</a:t>
            </a:r>
            <a:r>
              <a:rPr lang="en-US" dirty="0" err="1">
                <a:latin typeface="Consolas" panose="020B0609020204030204" pitchFamily="49" charset="0"/>
              </a:rPr>
              <a:t>tmp</a:t>
            </a:r>
            <a:r>
              <a:rPr lang="en-US" dirty="0">
                <a:latin typeface="Consolas" panose="020B0609020204030204" pitchFamily="49" charset="0"/>
              </a:rPr>
              <a:t>/</a:t>
            </a:r>
            <a:r>
              <a:rPr lang="en-US" dirty="0" err="1">
                <a:latin typeface="Consolas" panose="020B0609020204030204" pitchFamily="49" charset="0"/>
              </a:rPr>
              <a:t>app_logs</a:t>
            </a: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r>
              <a:rPr lang="en-US" b="1" dirty="0"/>
              <a:t>Copy a file from container to </a:t>
            </a:r>
            <a:r>
              <a:rPr lang="en-US" b="1" dirty="0" err="1"/>
              <a:t>stdout</a:t>
            </a:r>
            <a:r>
              <a:rPr lang="en-US" b="1" dirty="0"/>
              <a:t>. Please note cp command produces a tar stream</a:t>
            </a:r>
          </a:p>
          <a:p>
            <a:endParaRPr lang="en-US" dirty="0"/>
          </a:p>
          <a:p>
            <a:r>
              <a:rPr lang="en-US" dirty="0">
                <a:latin typeface="Consolas" panose="020B0609020204030204" pitchFamily="49" charset="0"/>
              </a:rPr>
              <a:t>$ docker cp CONTAINER:/var/logs/app.log - | tar x -O | grep "ERROR"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72FC5-B1E2-45FC-89A6-CAC3D3851D55}"/>
              </a:ext>
            </a:extLst>
          </p:cNvPr>
          <p:cNvSpPr/>
          <p:nvPr/>
        </p:nvSpPr>
        <p:spPr>
          <a:xfrm>
            <a:off x="139433" y="6492875"/>
            <a:ext cx="34419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hlinkClick r:id="rId2"/>
              </a:rPr>
              <a:t>https://docs.docker.com/engine/reference/commandline/cp/</a:t>
            </a:r>
            <a:r>
              <a:rPr lang="en-US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1948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nspecting The Container">
            <a:extLst>
              <a:ext uri="{FF2B5EF4-FFF2-40B4-BE49-F238E27FC236}">
                <a16:creationId xmlns:a16="http://schemas.microsoft.com/office/drawing/2014/main" id="{AC71F87F-B0BC-4FF8-B61C-4B6E4241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0"/>
            <a:ext cx="10401300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EB62D4-FF19-4E2C-9208-7CD4DC66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51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27A2F-F63F-4DD7-9FEE-3FDDE24235B4}"/>
              </a:ext>
            </a:extLst>
          </p:cNvPr>
          <p:cNvSpPr/>
          <p:nvPr/>
        </p:nvSpPr>
        <p:spPr>
          <a:xfrm>
            <a:off x="0" y="6556137"/>
            <a:ext cx="3012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https://dockerlabs.collabnix.com/docker/cheatsheet/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66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5FAF4-4276-40B7-AB35-D0045515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show logs of a container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D0FBD5-F709-42A9-B2FB-51668B0A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52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1A6201-7308-47AF-95D8-A6C08C3742E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02172" y="1586499"/>
            <a:ext cx="7508428" cy="5164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888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earn.gencore.bio.nyu.edu/wp-content/uploads/2019/02/docker-overview.png">
            <a:extLst>
              <a:ext uri="{FF2B5EF4-FFF2-40B4-BE49-F238E27FC236}">
                <a16:creationId xmlns:a16="http://schemas.microsoft.com/office/drawing/2014/main" id="{29D5D939-DA41-4FB7-9B4C-D9549A9B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86" y="758150"/>
            <a:ext cx="6284310" cy="50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" y="0"/>
            <a:ext cx="9144000" cy="1814286"/>
          </a:xfrm>
        </p:spPr>
        <p:txBody>
          <a:bodyPr>
            <a:normAutofit/>
          </a:bodyPr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84" y="1970377"/>
            <a:ext cx="5400330" cy="1655762"/>
          </a:xfrm>
        </p:spPr>
        <p:txBody>
          <a:bodyPr>
            <a:normAutofit/>
          </a:bodyPr>
          <a:lstStyle/>
          <a:p>
            <a:r>
              <a:rPr lang="en-US" dirty="0"/>
              <a:t>Run your software anywhere with Docker</a:t>
            </a:r>
            <a:endParaRPr lang="fr-FR" dirty="0"/>
          </a:p>
          <a:p>
            <a:r>
              <a:rPr lang="fr-FR" dirty="0"/>
              <a:t>Part 2: </a:t>
            </a:r>
            <a:r>
              <a:rPr lang="en-US" dirty="0"/>
              <a:t>Docker</a:t>
            </a:r>
          </a:p>
          <a:p>
            <a:r>
              <a:rPr lang="fr-FR" dirty="0"/>
              <a:t>Part 2.4: </a:t>
            </a:r>
            <a:r>
              <a:rPr lang="en-US" dirty="0"/>
              <a:t>Image specification and build</a:t>
            </a:r>
          </a:p>
          <a:p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CBD08A3-73D3-403C-B56F-9C017DF6C20E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4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AD387866-9690-43DC-BFF1-4BBC0C535834}"/>
              </a:ext>
            </a:extLst>
          </p:cNvPr>
          <p:cNvSpPr/>
          <p:nvPr/>
        </p:nvSpPr>
        <p:spPr>
          <a:xfrm>
            <a:off x="5592575" y="2238372"/>
            <a:ext cx="1979021" cy="1608805"/>
          </a:xfrm>
          <a:custGeom>
            <a:avLst/>
            <a:gdLst>
              <a:gd name="connsiteX0" fmla="*/ 394631 w 2166313"/>
              <a:gd name="connsiteY0" fmla="*/ 50215 h 1672644"/>
              <a:gd name="connsiteX1" fmla="*/ 39031 w 2166313"/>
              <a:gd name="connsiteY1" fmla="*/ 596315 h 1672644"/>
              <a:gd name="connsiteX2" fmla="*/ 166031 w 2166313"/>
              <a:gd name="connsiteY2" fmla="*/ 1485315 h 1672644"/>
              <a:gd name="connsiteX3" fmla="*/ 1429681 w 2166313"/>
              <a:gd name="connsiteY3" fmla="*/ 1625015 h 1672644"/>
              <a:gd name="connsiteX4" fmla="*/ 2166281 w 2166313"/>
              <a:gd name="connsiteY4" fmla="*/ 869365 h 1672644"/>
              <a:gd name="connsiteX5" fmla="*/ 1404281 w 2166313"/>
              <a:gd name="connsiteY5" fmla="*/ 113715 h 1672644"/>
              <a:gd name="connsiteX6" fmla="*/ 394631 w 2166313"/>
              <a:gd name="connsiteY6" fmla="*/ 50215 h 1672644"/>
              <a:gd name="connsiteX0" fmla="*/ 295016 w 2066698"/>
              <a:gd name="connsiteY0" fmla="*/ 50215 h 1695877"/>
              <a:gd name="connsiteX1" fmla="*/ 66416 w 2066698"/>
              <a:gd name="connsiteY1" fmla="*/ 1485315 h 1695877"/>
              <a:gd name="connsiteX2" fmla="*/ 1330066 w 2066698"/>
              <a:gd name="connsiteY2" fmla="*/ 1625015 h 1695877"/>
              <a:gd name="connsiteX3" fmla="*/ 2066666 w 2066698"/>
              <a:gd name="connsiteY3" fmla="*/ 869365 h 1695877"/>
              <a:gd name="connsiteX4" fmla="*/ 1304666 w 2066698"/>
              <a:gd name="connsiteY4" fmla="*/ 113715 h 1695877"/>
              <a:gd name="connsiteX5" fmla="*/ 295016 w 2066698"/>
              <a:gd name="connsiteY5" fmla="*/ 50215 h 1695877"/>
              <a:gd name="connsiteX0" fmla="*/ 362117 w 2133799"/>
              <a:gd name="connsiteY0" fmla="*/ 145919 h 1791581"/>
              <a:gd name="connsiteX1" fmla="*/ 133517 w 2133799"/>
              <a:gd name="connsiteY1" fmla="*/ 1581019 h 1791581"/>
              <a:gd name="connsiteX2" fmla="*/ 1397167 w 2133799"/>
              <a:gd name="connsiteY2" fmla="*/ 1720719 h 1791581"/>
              <a:gd name="connsiteX3" fmla="*/ 2133767 w 2133799"/>
              <a:gd name="connsiteY3" fmla="*/ 965069 h 1791581"/>
              <a:gd name="connsiteX4" fmla="*/ 1371767 w 2133799"/>
              <a:gd name="connsiteY4" fmla="*/ 209419 h 1791581"/>
              <a:gd name="connsiteX5" fmla="*/ 362117 w 2133799"/>
              <a:gd name="connsiteY5" fmla="*/ 145919 h 1791581"/>
              <a:gd name="connsiteX0" fmla="*/ 291969 w 2222401"/>
              <a:gd name="connsiteY0" fmla="*/ 187626 h 1700116"/>
              <a:gd name="connsiteX1" fmla="*/ 222119 w 2222401"/>
              <a:gd name="connsiteY1" fmla="*/ 1495726 h 1700116"/>
              <a:gd name="connsiteX2" fmla="*/ 1485769 w 2222401"/>
              <a:gd name="connsiteY2" fmla="*/ 1635426 h 1700116"/>
              <a:gd name="connsiteX3" fmla="*/ 2222369 w 2222401"/>
              <a:gd name="connsiteY3" fmla="*/ 879776 h 1700116"/>
              <a:gd name="connsiteX4" fmla="*/ 1460369 w 2222401"/>
              <a:gd name="connsiteY4" fmla="*/ 124126 h 1700116"/>
              <a:gd name="connsiteX5" fmla="*/ 291969 w 2222401"/>
              <a:gd name="connsiteY5" fmla="*/ 187626 h 1700116"/>
              <a:gd name="connsiteX0" fmla="*/ 363478 w 2293910"/>
              <a:gd name="connsiteY0" fmla="*/ 187626 h 1742223"/>
              <a:gd name="connsiteX1" fmla="*/ 293628 w 2293910"/>
              <a:gd name="connsiteY1" fmla="*/ 1495726 h 1742223"/>
              <a:gd name="connsiteX2" fmla="*/ 1557278 w 2293910"/>
              <a:gd name="connsiteY2" fmla="*/ 1635426 h 1742223"/>
              <a:gd name="connsiteX3" fmla="*/ 2293878 w 2293910"/>
              <a:gd name="connsiteY3" fmla="*/ 879776 h 1742223"/>
              <a:gd name="connsiteX4" fmla="*/ 1531878 w 2293910"/>
              <a:gd name="connsiteY4" fmla="*/ 124126 h 1742223"/>
              <a:gd name="connsiteX5" fmla="*/ 363478 w 2293910"/>
              <a:gd name="connsiteY5" fmla="*/ 187626 h 1742223"/>
              <a:gd name="connsiteX0" fmla="*/ 231807 w 2162238"/>
              <a:gd name="connsiteY0" fmla="*/ 160787 h 1715384"/>
              <a:gd name="connsiteX1" fmla="*/ 225457 w 2162238"/>
              <a:gd name="connsiteY1" fmla="*/ 1468887 h 1715384"/>
              <a:gd name="connsiteX2" fmla="*/ 1425607 w 2162238"/>
              <a:gd name="connsiteY2" fmla="*/ 1608587 h 1715384"/>
              <a:gd name="connsiteX3" fmla="*/ 2162207 w 2162238"/>
              <a:gd name="connsiteY3" fmla="*/ 852937 h 1715384"/>
              <a:gd name="connsiteX4" fmla="*/ 1400207 w 2162238"/>
              <a:gd name="connsiteY4" fmla="*/ 97287 h 1715384"/>
              <a:gd name="connsiteX5" fmla="*/ 231807 w 2162238"/>
              <a:gd name="connsiteY5" fmla="*/ 160787 h 1715384"/>
              <a:gd name="connsiteX0" fmla="*/ 289531 w 2219962"/>
              <a:gd name="connsiteY0" fmla="*/ 167885 h 1722482"/>
              <a:gd name="connsiteX1" fmla="*/ 283181 w 2219962"/>
              <a:gd name="connsiteY1" fmla="*/ 1475985 h 1722482"/>
              <a:gd name="connsiteX2" fmla="*/ 1483331 w 2219962"/>
              <a:gd name="connsiteY2" fmla="*/ 1615685 h 1722482"/>
              <a:gd name="connsiteX3" fmla="*/ 2219931 w 2219962"/>
              <a:gd name="connsiteY3" fmla="*/ 860035 h 1722482"/>
              <a:gd name="connsiteX4" fmla="*/ 1457931 w 2219962"/>
              <a:gd name="connsiteY4" fmla="*/ 104385 h 1722482"/>
              <a:gd name="connsiteX5" fmla="*/ 289531 w 2219962"/>
              <a:gd name="connsiteY5" fmla="*/ 167885 h 1722482"/>
              <a:gd name="connsiteX0" fmla="*/ 289531 w 2048529"/>
              <a:gd name="connsiteY0" fmla="*/ 168279 h 1722473"/>
              <a:gd name="connsiteX1" fmla="*/ 283181 w 2048529"/>
              <a:gd name="connsiteY1" fmla="*/ 1476379 h 1722473"/>
              <a:gd name="connsiteX2" fmla="*/ 1483331 w 2048529"/>
              <a:gd name="connsiteY2" fmla="*/ 1616079 h 1722473"/>
              <a:gd name="connsiteX3" fmla="*/ 2048481 w 2048529"/>
              <a:gd name="connsiteY3" fmla="*/ 866779 h 1722473"/>
              <a:gd name="connsiteX4" fmla="*/ 1457931 w 2048529"/>
              <a:gd name="connsiteY4" fmla="*/ 104779 h 1722473"/>
              <a:gd name="connsiteX5" fmla="*/ 289531 w 2048529"/>
              <a:gd name="connsiteY5" fmla="*/ 168279 h 1722473"/>
              <a:gd name="connsiteX0" fmla="*/ 217674 w 1976667"/>
              <a:gd name="connsiteY0" fmla="*/ 168279 h 1608805"/>
              <a:gd name="connsiteX1" fmla="*/ 211324 w 1976667"/>
              <a:gd name="connsiteY1" fmla="*/ 1476379 h 1608805"/>
              <a:gd name="connsiteX2" fmla="*/ 1379724 w 1976667"/>
              <a:gd name="connsiteY2" fmla="*/ 1495429 h 1608805"/>
              <a:gd name="connsiteX3" fmla="*/ 1976624 w 1976667"/>
              <a:gd name="connsiteY3" fmla="*/ 866779 h 1608805"/>
              <a:gd name="connsiteX4" fmla="*/ 1386074 w 1976667"/>
              <a:gd name="connsiteY4" fmla="*/ 104779 h 1608805"/>
              <a:gd name="connsiteX5" fmla="*/ 217674 w 1976667"/>
              <a:gd name="connsiteY5" fmla="*/ 168279 h 1608805"/>
              <a:gd name="connsiteX0" fmla="*/ 217674 w 1979021"/>
              <a:gd name="connsiteY0" fmla="*/ 168279 h 1608805"/>
              <a:gd name="connsiteX1" fmla="*/ 211324 w 1979021"/>
              <a:gd name="connsiteY1" fmla="*/ 1476379 h 1608805"/>
              <a:gd name="connsiteX2" fmla="*/ 1379724 w 1979021"/>
              <a:gd name="connsiteY2" fmla="*/ 1495429 h 1608805"/>
              <a:gd name="connsiteX3" fmla="*/ 1976624 w 1979021"/>
              <a:gd name="connsiteY3" fmla="*/ 866779 h 1608805"/>
              <a:gd name="connsiteX4" fmla="*/ 1386074 w 1979021"/>
              <a:gd name="connsiteY4" fmla="*/ 104779 h 1608805"/>
              <a:gd name="connsiteX5" fmla="*/ 217674 w 1979021"/>
              <a:gd name="connsiteY5" fmla="*/ 168279 h 160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9021" h="1608805">
                <a:moveTo>
                  <a:pt x="217674" y="168279"/>
                </a:moveTo>
                <a:cubicBezTo>
                  <a:pt x="-149568" y="415929"/>
                  <a:pt x="17649" y="1255187"/>
                  <a:pt x="211324" y="1476379"/>
                </a:cubicBezTo>
                <a:cubicBezTo>
                  <a:pt x="404999" y="1697571"/>
                  <a:pt x="1085507" y="1597029"/>
                  <a:pt x="1379724" y="1495429"/>
                </a:cubicBezTo>
                <a:cubicBezTo>
                  <a:pt x="1673941" y="1393829"/>
                  <a:pt x="1942757" y="1252012"/>
                  <a:pt x="1976624" y="866779"/>
                </a:cubicBezTo>
                <a:cubicBezTo>
                  <a:pt x="2010491" y="481546"/>
                  <a:pt x="1679232" y="221196"/>
                  <a:pt x="1386074" y="104779"/>
                </a:cubicBezTo>
                <a:cubicBezTo>
                  <a:pt x="1092916" y="-11638"/>
                  <a:pt x="584916" y="-79371"/>
                  <a:pt x="217674" y="168279"/>
                </a:cubicBez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31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05F0F-5C69-4AAF-93E6-C9DDD2C3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run an image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253194-77EF-44F0-A603-4C6D05B54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737"/>
            <a:ext cx="6419850" cy="369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Example </a:t>
            </a:r>
            <a:r>
              <a:rPr lang="en-US" sz="1800" dirty="0">
                <a:hlinkClick r:id="rId2"/>
              </a:rPr>
              <a:t>https://github.com/dockersamples/linux_tweet_app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F5E313-AD34-4C41-9F57-44552614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54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734706-A150-4D73-9D3A-56D0175A7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245" y="1824798"/>
            <a:ext cx="3337510" cy="22147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ECDB98-B174-4CF0-8AAF-6E523C440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67" y="2012690"/>
            <a:ext cx="2029108" cy="2114845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BE74AC5-F01D-4FB1-BEFF-218E2135BB28}"/>
              </a:ext>
            </a:extLst>
          </p:cNvPr>
          <p:cNvCxnSpPr>
            <a:cxnSpLocks/>
          </p:cNvCxnSpPr>
          <p:nvPr/>
        </p:nvCxnSpPr>
        <p:spPr>
          <a:xfrm>
            <a:off x="2495550" y="2179819"/>
            <a:ext cx="1828800" cy="305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D3583F0-535F-4781-A844-DD9F41CF0159}"/>
              </a:ext>
            </a:extLst>
          </p:cNvPr>
          <p:cNvCxnSpPr>
            <a:cxnSpLocks/>
          </p:cNvCxnSpPr>
          <p:nvPr/>
        </p:nvCxnSpPr>
        <p:spPr>
          <a:xfrm>
            <a:off x="1676400" y="4142859"/>
            <a:ext cx="0" cy="507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BA8FCC0B-66D4-4503-A3E7-583BB051D58A}"/>
              </a:ext>
            </a:extLst>
          </p:cNvPr>
          <p:cNvSpPr txBox="1"/>
          <p:nvPr/>
        </p:nvSpPr>
        <p:spPr>
          <a:xfrm>
            <a:off x="1819275" y="4192571"/>
            <a:ext cx="436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docker build -t </a:t>
            </a:r>
            <a:r>
              <a:rPr lang="en-US" dirty="0" err="1">
                <a:latin typeface="Consolas" panose="020B0609020204030204" pitchFamily="49" charset="0"/>
              </a:rPr>
              <a:t>linux_tweet_app</a:t>
            </a:r>
            <a:r>
              <a:rPr lang="en-US" dirty="0">
                <a:latin typeface="Consolas" panose="020B0609020204030204" pitchFamily="49" charset="0"/>
              </a:rPr>
              <a:t> .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7E706EE-8CB3-4080-AF11-3924DC02AA95}"/>
              </a:ext>
            </a:extLst>
          </p:cNvPr>
          <p:cNvCxnSpPr>
            <a:cxnSpLocks/>
          </p:cNvCxnSpPr>
          <p:nvPr/>
        </p:nvCxnSpPr>
        <p:spPr>
          <a:xfrm>
            <a:off x="1676400" y="5665768"/>
            <a:ext cx="0" cy="507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9A9D566-0CE6-4682-9F2F-342B69F3B716}"/>
              </a:ext>
            </a:extLst>
          </p:cNvPr>
          <p:cNvSpPr txBox="1"/>
          <p:nvPr/>
        </p:nvSpPr>
        <p:spPr>
          <a:xfrm>
            <a:off x="1819275" y="5715480"/>
            <a:ext cx="7023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docker container run --detach -p 80:80 </a:t>
            </a:r>
            <a:r>
              <a:rPr lang="en-US" dirty="0" err="1">
                <a:latin typeface="Consolas" panose="020B0609020204030204" pitchFamily="49" charset="0"/>
              </a:rPr>
              <a:t>linux_tweet_app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B420180-C0D2-4381-A357-8E2404290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039" y="4683479"/>
            <a:ext cx="954722" cy="9330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F7ED953-BA7E-4C3E-9A49-D06080A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039" y="6183790"/>
            <a:ext cx="954722" cy="67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31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C53DF46-AE26-424C-BC12-309676B5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Dockerfile</a:t>
            </a:r>
            <a:r>
              <a:rPr lang="en-US" dirty="0"/>
              <a:t> instructions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EB62D4-FF19-4E2C-9208-7CD4DC66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55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27A2F-F63F-4DD7-9FEE-3FDDE24235B4}"/>
              </a:ext>
            </a:extLst>
          </p:cNvPr>
          <p:cNvSpPr/>
          <p:nvPr/>
        </p:nvSpPr>
        <p:spPr>
          <a:xfrm>
            <a:off x="0" y="6556137"/>
            <a:ext cx="3012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2"/>
              </a:rPr>
              <a:t>https://dockerlabs.collabnix.com/docker/cheatsheet/</a:t>
            </a:r>
            <a:r>
              <a:rPr lang="en-US" sz="1000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000CFB-0371-4AB5-BFB2-9CF8F5B71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34" y="1798985"/>
            <a:ext cx="4944165" cy="4658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898FF8-E164-4728-A14F-713FE95A3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433" y="2818302"/>
            <a:ext cx="4896533" cy="36390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37DA0E-2707-44B2-9E25-5BDAE52F6DA9}"/>
              </a:ext>
            </a:extLst>
          </p:cNvPr>
          <p:cNvSpPr/>
          <p:nvPr/>
        </p:nvSpPr>
        <p:spPr>
          <a:xfrm>
            <a:off x="838200" y="1330877"/>
            <a:ext cx="6133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Reference: </a:t>
            </a:r>
            <a:r>
              <a:rPr lang="en-US" dirty="0">
                <a:hlinkClick r:id="rId5"/>
              </a:rPr>
              <a:t>https://docs.docker.com/engine/reference/builder/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1423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" y="0"/>
            <a:ext cx="9144000" cy="1814286"/>
          </a:xfrm>
        </p:spPr>
        <p:txBody>
          <a:bodyPr>
            <a:normAutofit/>
          </a:bodyPr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84" y="1970377"/>
            <a:ext cx="5400330" cy="1655762"/>
          </a:xfrm>
        </p:spPr>
        <p:txBody>
          <a:bodyPr>
            <a:normAutofit/>
          </a:bodyPr>
          <a:lstStyle/>
          <a:p>
            <a:r>
              <a:rPr lang="en-US" dirty="0"/>
              <a:t>Run your software anywhere with Docker</a:t>
            </a:r>
            <a:endParaRPr lang="fr-FR" dirty="0"/>
          </a:p>
          <a:p>
            <a:r>
              <a:rPr lang="fr-FR" dirty="0"/>
              <a:t>Part 2: </a:t>
            </a:r>
            <a:r>
              <a:rPr lang="en-US" dirty="0"/>
              <a:t>Docker</a:t>
            </a:r>
          </a:p>
          <a:p>
            <a:r>
              <a:rPr lang="fr-FR" dirty="0"/>
              <a:t>Part 2.5: </a:t>
            </a:r>
            <a:r>
              <a:rPr lang="en-US" dirty="0"/>
              <a:t>Multi-container applications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CBD08A3-73D3-403C-B56F-9C017DF6C20E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2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3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DDE516-E529-4280-B074-2F6B5CD22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175" y="2196745"/>
            <a:ext cx="5010849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60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ABAFA2-A765-4A11-830E-A2831007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/>
          <a:lstStyle/>
          <a:p>
            <a:r>
              <a:rPr lang="en-US" dirty="0"/>
              <a:t>Docker compose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F67524-326C-4210-B224-653CD73BD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Compose is a tool for defining and running multi-container Docker applications</a:t>
            </a:r>
          </a:p>
          <a:p>
            <a:pPr marL="0" indent="0">
              <a:buNone/>
            </a:pPr>
            <a:r>
              <a:rPr lang="en-US" sz="2000">
                <a:latin typeface="Consolas" panose="020B0609020204030204" pitchFamily="49" charset="0"/>
              </a:rPr>
              <a:t>docker-compose.yml</a:t>
            </a:r>
            <a:r>
              <a:rPr lang="en-US" sz="2000"/>
              <a:t> configuration file , and </a:t>
            </a:r>
            <a:r>
              <a:rPr lang="en-US" sz="2000">
                <a:latin typeface="Consolas" panose="020B0609020204030204" pitchFamily="49" charset="0"/>
              </a:rPr>
              <a:t>docker-compose</a:t>
            </a:r>
            <a:r>
              <a:rPr lang="en-US" sz="2000"/>
              <a:t> (now </a:t>
            </a:r>
            <a:r>
              <a:rPr lang="en-US" sz="2000">
                <a:latin typeface="Consolas" panose="020B0609020204030204" pitchFamily="49" charset="0"/>
              </a:rPr>
              <a:t>docker compose</a:t>
            </a:r>
            <a:r>
              <a:rPr lang="en-US" sz="2000"/>
              <a:t>) cli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577FFA-F772-4451-B1D6-BDE27294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57</a:t>
            </a:fld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FB14765-E61A-4BA1-BA02-D89972CC1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61" y="287060"/>
            <a:ext cx="1171739" cy="13336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B25879-8F21-4834-8704-869C5390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29" y="2752152"/>
            <a:ext cx="10507541" cy="41058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B077CA-B70E-4ED1-A053-B6B1F23D07FB}"/>
              </a:ext>
            </a:extLst>
          </p:cNvPr>
          <p:cNvSpPr/>
          <p:nvPr/>
        </p:nvSpPr>
        <p:spPr>
          <a:xfrm>
            <a:off x="461229" y="6629142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hlinkClick r:id="rId4"/>
              </a:rPr>
              <a:t>https://azuremarketplace.microsoft.com/fr-fr/marketplace/apps/cloud-infrastructure-services.docker-compose-ubuntu20?tab=Overview</a:t>
            </a:r>
            <a:r>
              <a:rPr lang="en-US" sz="6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ED3A23-159B-4112-9DF5-F4727186C67A}"/>
              </a:ext>
            </a:extLst>
          </p:cNvPr>
          <p:cNvSpPr/>
          <p:nvPr/>
        </p:nvSpPr>
        <p:spPr>
          <a:xfrm>
            <a:off x="8311928" y="365125"/>
            <a:ext cx="3545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https://docs.docker.com/compose/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339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ABAFA2-A765-4A11-830E-A2831007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/>
          <a:lstStyle/>
          <a:p>
            <a:r>
              <a:rPr lang="en-US" dirty="0"/>
              <a:t>Docker compose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F67524-326C-4210-B224-653CD73BD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Compose is a tool for defining and running multi-container Docker applications</a:t>
            </a:r>
          </a:p>
          <a:p>
            <a:pPr marL="0" indent="0">
              <a:buNone/>
            </a:pPr>
            <a:r>
              <a:rPr lang="en-US" sz="2000">
                <a:latin typeface="Consolas" panose="020B0609020204030204" pitchFamily="49" charset="0"/>
              </a:rPr>
              <a:t>docker-compose.yml</a:t>
            </a:r>
            <a:r>
              <a:rPr lang="en-US" sz="2000"/>
              <a:t> configuration file , and </a:t>
            </a:r>
            <a:r>
              <a:rPr lang="en-US" sz="2000">
                <a:latin typeface="Consolas" panose="020B0609020204030204" pitchFamily="49" charset="0"/>
              </a:rPr>
              <a:t>docker-compose</a:t>
            </a:r>
            <a:r>
              <a:rPr lang="en-US" sz="2000"/>
              <a:t> (now </a:t>
            </a:r>
            <a:r>
              <a:rPr lang="en-US" sz="2000">
                <a:latin typeface="Consolas" panose="020B0609020204030204" pitchFamily="49" charset="0"/>
              </a:rPr>
              <a:t>docker compose</a:t>
            </a:r>
            <a:r>
              <a:rPr lang="en-US" sz="2000"/>
              <a:t>) cli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577FFA-F772-4451-B1D6-BDE27294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58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059A49-81BB-4EB0-B0C4-E420F4037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59" y="2600790"/>
            <a:ext cx="9131300" cy="38578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4FE247-3F30-4DC9-AA7E-54D622F6F564}"/>
              </a:ext>
            </a:extLst>
          </p:cNvPr>
          <p:cNvSpPr/>
          <p:nvPr/>
        </p:nvSpPr>
        <p:spPr>
          <a:xfrm>
            <a:off x="226148" y="6415801"/>
            <a:ext cx="21082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https://devhints.io/docker-compose</a:t>
            </a:r>
            <a:r>
              <a:rPr lang="en-US" sz="1000" dirty="0"/>
              <a:t>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1868982-F667-4F05-AC85-F2B89055645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392760" y="4825084"/>
            <a:ext cx="1327148" cy="333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16251013-6429-4D48-A18E-E1A9A431C213}"/>
              </a:ext>
            </a:extLst>
          </p:cNvPr>
          <p:cNvSpPr txBox="1"/>
          <p:nvPr/>
        </p:nvSpPr>
        <p:spPr>
          <a:xfrm>
            <a:off x="3719908" y="4501918"/>
            <a:ext cx="3260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Exposes container ports</a:t>
            </a:r>
          </a:p>
          <a:p>
            <a:r>
              <a:rPr lang="en-US" dirty="0">
                <a:latin typeface="Consolas" panose="020B0609020204030204" pitchFamily="49" charset="0"/>
              </a:rPr>
              <a:t>HOST_PORT:CONTAINER_PORT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54A2A7-A279-4ED4-BE91-AAF7F42E87A7}"/>
              </a:ext>
            </a:extLst>
          </p:cNvPr>
          <p:cNvSpPr txBox="1"/>
          <p:nvPr/>
        </p:nvSpPr>
        <p:spPr>
          <a:xfrm>
            <a:off x="3719908" y="5237776"/>
            <a:ext cx="3053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Defines mount host paths or named volumes accessible by service containers</a:t>
            </a:r>
          </a:p>
          <a:p>
            <a:r>
              <a:rPr lang="en-US" dirty="0">
                <a:latin typeface="Consolas" panose="020B0609020204030204" pitchFamily="49" charset="0"/>
              </a:rPr>
              <a:t>VOLUME:CONTAINER_PATH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D36629-DE6D-4FDE-BA7D-E44C9F436985}"/>
              </a:ext>
            </a:extLst>
          </p:cNvPr>
          <p:cNvSpPr/>
          <p:nvPr/>
        </p:nvSpPr>
        <p:spPr>
          <a:xfrm>
            <a:off x="3632200" y="3429000"/>
            <a:ext cx="325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F161E"/>
                </a:solidFill>
                <a:latin typeface="Open Sans"/>
              </a:rPr>
              <a:t>Build configuration for creating container image from source</a:t>
            </a:r>
            <a:endParaRPr lang="en-US" sz="160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D4358FA-7A90-4CBA-BAE1-6DB5DD46D6B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981200" y="3721388"/>
            <a:ext cx="1651000" cy="596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C006C5D-5BDF-4F91-AA0A-66A03637816F}"/>
              </a:ext>
            </a:extLst>
          </p:cNvPr>
          <p:cNvCxnSpPr>
            <a:cxnSpLocks/>
          </p:cNvCxnSpPr>
          <p:nvPr/>
        </p:nvCxnSpPr>
        <p:spPr>
          <a:xfrm flipH="1">
            <a:off x="1714500" y="3213100"/>
            <a:ext cx="1701800" cy="901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A6D9EF0-B1CC-4991-B189-77AD2C013FE6}"/>
              </a:ext>
            </a:extLst>
          </p:cNvPr>
          <p:cNvSpPr txBox="1"/>
          <p:nvPr/>
        </p:nvSpPr>
        <p:spPr>
          <a:xfrm>
            <a:off x="3416300" y="3028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Service name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8A1A4CF-CD28-453D-AB54-F2DE2F0C67DF}"/>
              </a:ext>
            </a:extLst>
          </p:cNvPr>
          <p:cNvCxnSpPr>
            <a:cxnSpLocks/>
          </p:cNvCxnSpPr>
          <p:nvPr/>
        </p:nvCxnSpPr>
        <p:spPr>
          <a:xfrm flipH="1" flipV="1">
            <a:off x="2120900" y="5511801"/>
            <a:ext cx="1599008" cy="12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2FB14765-E61A-4BA1-BA02-D89972CC1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61" y="287060"/>
            <a:ext cx="1171739" cy="133368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C058BD3-CA9F-44B9-AF64-E10A0F74668C}"/>
              </a:ext>
            </a:extLst>
          </p:cNvPr>
          <p:cNvSpPr/>
          <p:nvPr/>
        </p:nvSpPr>
        <p:spPr>
          <a:xfrm>
            <a:off x="8311928" y="365125"/>
            <a:ext cx="3545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https://docs.docker.com/compose/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9282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577FFA-F772-4451-B1D6-BDE27294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59</a:t>
            </a:fld>
            <a:endParaRPr lang="fr-FR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FB18B82-9CA2-4E5D-BE65-CB77154A7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72ED6EB-F48B-4873-A9E7-A902BA3D15C3}"/>
              </a:ext>
            </a:extLst>
          </p:cNvPr>
          <p:cNvGrpSpPr/>
          <p:nvPr/>
        </p:nvGrpSpPr>
        <p:grpSpPr>
          <a:xfrm>
            <a:off x="838200" y="137365"/>
            <a:ext cx="11049000" cy="6524657"/>
            <a:chOff x="956515" y="292160"/>
            <a:chExt cx="10228169" cy="603994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510D6A9-DA81-41A9-BCEC-A6A7DBEC7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149"/>
            <a:stretch/>
          </p:blipFill>
          <p:spPr>
            <a:xfrm>
              <a:off x="956515" y="292160"/>
              <a:ext cx="10228169" cy="595624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7459FFF-7967-4E40-A8B4-1471D8A7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6313" y="5580327"/>
              <a:ext cx="3132387" cy="75177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D4FE247-3F30-4DC9-AA7E-54D622F6F564}"/>
              </a:ext>
            </a:extLst>
          </p:cNvPr>
          <p:cNvSpPr/>
          <p:nvPr/>
        </p:nvSpPr>
        <p:spPr>
          <a:xfrm>
            <a:off x="188048" y="6553144"/>
            <a:ext cx="21082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4"/>
              </a:rPr>
              <a:t>https://devhints.io/docker-compose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816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s://cloudtecharena.com/wp-content/uploads/2022/04/hypervisor-1-640x356.png">
            <a:extLst>
              <a:ext uri="{FF2B5EF4-FFF2-40B4-BE49-F238E27FC236}">
                <a16:creationId xmlns:a16="http://schemas.microsoft.com/office/drawing/2014/main" id="{0DFA1F17-546A-4B4B-8EBE-64528D374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4" t="11175" r="5281" b="17680"/>
          <a:stretch/>
        </p:blipFill>
        <p:spPr bwMode="auto">
          <a:xfrm>
            <a:off x="6507191" y="2817058"/>
            <a:ext cx="2895601" cy="29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loudtecharena.com/wp-content/uploads/2022/04/hypervisor-1-640x356.png">
            <a:extLst>
              <a:ext uri="{FF2B5EF4-FFF2-40B4-BE49-F238E27FC236}">
                <a16:creationId xmlns:a16="http://schemas.microsoft.com/office/drawing/2014/main" id="{923F11A9-E1DC-445C-9E41-BA73DFEDC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11502" r="51412" b="33122"/>
          <a:stretch/>
        </p:blipFill>
        <p:spPr bwMode="auto">
          <a:xfrm>
            <a:off x="1699403" y="3417387"/>
            <a:ext cx="2941608" cy="228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76D314-E627-4DDC-AE9D-5B6DE3A1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Virtualization</a:t>
            </a:r>
            <a:r>
              <a:rPr lang="en-US" sz="3600" dirty="0"/>
              <a:t> (started ~1960s)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BA8FC6-66D2-41B9-9AFD-1644797D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6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6E3804-062C-4359-836B-B31F6FE96A30}"/>
              </a:ext>
            </a:extLst>
          </p:cNvPr>
          <p:cNvSpPr/>
          <p:nvPr/>
        </p:nvSpPr>
        <p:spPr>
          <a:xfrm>
            <a:off x="838200" y="1506022"/>
            <a:ext cx="107470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</a:t>
            </a:r>
            <a:r>
              <a:rPr lang="en-US" sz="2000" b="1" dirty="0"/>
              <a:t>Hypervisor</a:t>
            </a:r>
            <a:r>
              <a:rPr lang="en-US" sz="2000" dirty="0"/>
              <a:t>, or </a:t>
            </a:r>
            <a:r>
              <a:rPr lang="en-US" sz="2000" b="1" dirty="0"/>
              <a:t>virtual machine monitor </a:t>
            </a:r>
            <a:r>
              <a:rPr lang="en-US" sz="2000" dirty="0"/>
              <a:t>is a software that creates and runs virtual machines (VM)</a:t>
            </a:r>
            <a:endParaRPr lang="en-US" sz="2000" b="1" dirty="0"/>
          </a:p>
          <a:p>
            <a:endParaRPr lang="en-US" sz="2000" dirty="0"/>
          </a:p>
          <a:p>
            <a:r>
              <a:rPr lang="en-US" sz="2000" dirty="0"/>
              <a:t>It allocates resources (CPU, memory, storage) from the </a:t>
            </a:r>
            <a:r>
              <a:rPr lang="en-US" sz="2000" b="1" dirty="0"/>
              <a:t>host machine</a:t>
            </a:r>
            <a:r>
              <a:rPr lang="en-US" sz="2000" dirty="0"/>
              <a:t> to the </a:t>
            </a:r>
            <a:r>
              <a:rPr lang="en-US" sz="2000" b="1" dirty="0"/>
              <a:t>guest machines</a:t>
            </a:r>
            <a:endParaRPr lang="fr-FR" sz="20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FF554F-95C6-41FC-BF4E-49BD0FD22E0A}"/>
              </a:ext>
            </a:extLst>
          </p:cNvPr>
          <p:cNvSpPr txBox="1"/>
          <p:nvPr/>
        </p:nvSpPr>
        <p:spPr>
          <a:xfrm>
            <a:off x="932067" y="5798144"/>
            <a:ext cx="4497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Type 1 </a:t>
            </a:r>
            <a:r>
              <a:rPr lang="fr-FR" b="1" dirty="0" err="1"/>
              <a:t>hypervisors</a:t>
            </a:r>
            <a:endParaRPr lang="fr-FR" b="1" dirty="0"/>
          </a:p>
          <a:p>
            <a:pPr algn="ctr"/>
            <a:r>
              <a:rPr lang="en-US" b="1" dirty="0"/>
              <a:t>“native or bare-metal hypervisors”</a:t>
            </a:r>
          </a:p>
          <a:p>
            <a:pPr algn="ctr"/>
            <a:r>
              <a:rPr lang="fr-FR" dirty="0"/>
              <a:t>Ex: </a:t>
            </a:r>
            <a:r>
              <a:rPr lang="en-US" dirty="0"/>
              <a:t>KVM, Microsoft Hyper-V, VMware vSphere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2D0AA2-9B18-4C3D-B3FB-E37DFA66EEA8}"/>
              </a:ext>
            </a:extLst>
          </p:cNvPr>
          <p:cNvSpPr/>
          <p:nvPr/>
        </p:nvSpPr>
        <p:spPr>
          <a:xfrm>
            <a:off x="5751623" y="5798145"/>
            <a:ext cx="47898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T</a:t>
            </a:r>
            <a:r>
              <a:rPr lang="en-US" b="1" dirty="0" err="1"/>
              <a:t>ype</a:t>
            </a:r>
            <a:r>
              <a:rPr lang="en-US" b="1" dirty="0"/>
              <a:t> 2 hypervisors</a:t>
            </a:r>
          </a:p>
          <a:p>
            <a:pPr algn="ctr"/>
            <a:r>
              <a:rPr lang="en-US" b="1" dirty="0"/>
              <a:t>“hosted hypervisors”</a:t>
            </a:r>
          </a:p>
          <a:p>
            <a:pPr algn="ctr"/>
            <a:r>
              <a:rPr lang="fr-FR" dirty="0"/>
              <a:t>E</a:t>
            </a:r>
            <a:r>
              <a:rPr lang="en-US" dirty="0"/>
              <a:t>x: VMware Workstation, Oracle VirtualBox</a:t>
            </a:r>
          </a:p>
        </p:txBody>
      </p:sp>
    </p:spTree>
    <p:extLst>
      <p:ext uri="{BB962C8B-B14F-4D97-AF65-F5344CB8AC3E}">
        <p14:creationId xmlns:p14="http://schemas.microsoft.com/office/powerpoint/2010/main" val="1750612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109B2-EBEA-46C3-A1F8-49703C63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292100-758F-420C-A6ED-839618A9B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300" y="4076699"/>
            <a:ext cx="7899400" cy="2100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When you run docker compose up, the following happens:</a:t>
            </a:r>
          </a:p>
          <a:p>
            <a:pPr lvl="1"/>
            <a:r>
              <a:rPr lang="en-US" sz="2000" dirty="0"/>
              <a:t>A network called </a:t>
            </a:r>
            <a:r>
              <a:rPr lang="en-US" sz="2000" dirty="0" err="1">
                <a:latin typeface="Consolas" panose="020B0609020204030204" pitchFamily="49" charset="0"/>
              </a:rPr>
              <a:t>myapp_default</a:t>
            </a:r>
            <a:r>
              <a:rPr lang="en-US" sz="2000" dirty="0"/>
              <a:t> is created.</a:t>
            </a:r>
          </a:p>
          <a:p>
            <a:pPr lvl="1"/>
            <a:r>
              <a:rPr lang="en-US" sz="2000" dirty="0"/>
              <a:t>A container is created using </a:t>
            </a:r>
            <a:r>
              <a:rPr lang="en-US" sz="2000" dirty="0">
                <a:latin typeface="Consolas" panose="020B0609020204030204" pitchFamily="49" charset="0"/>
              </a:rPr>
              <a:t>web</a:t>
            </a:r>
            <a:r>
              <a:rPr lang="en-US" sz="2000" dirty="0"/>
              <a:t>’s configuration. It joins the network </a:t>
            </a:r>
            <a:r>
              <a:rPr lang="en-US" sz="2000" dirty="0" err="1">
                <a:latin typeface="Consolas" panose="020B0609020204030204" pitchFamily="49" charset="0"/>
              </a:rPr>
              <a:t>myapp_default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/>
              <a:t>under the name </a:t>
            </a:r>
            <a:r>
              <a:rPr lang="en-US" sz="2000" dirty="0">
                <a:latin typeface="Consolas" panose="020B0609020204030204" pitchFamily="49" charset="0"/>
              </a:rPr>
              <a:t>web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A container is created using </a:t>
            </a:r>
            <a:r>
              <a:rPr lang="en-US" sz="2000" dirty="0" err="1">
                <a:latin typeface="Consolas" panose="020B0609020204030204" pitchFamily="49" charset="0"/>
              </a:rPr>
              <a:t>db</a:t>
            </a:r>
            <a:r>
              <a:rPr lang="en-US" sz="2000" dirty="0" err="1"/>
              <a:t>’s</a:t>
            </a:r>
            <a:r>
              <a:rPr lang="en-US" sz="2000" dirty="0"/>
              <a:t> configuration. It joins the network </a:t>
            </a:r>
            <a:r>
              <a:rPr lang="en-US" sz="2000" dirty="0" err="1">
                <a:latin typeface="Consolas" panose="020B0609020204030204" pitchFamily="49" charset="0"/>
              </a:rPr>
              <a:t>myapp_default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/>
              <a:t>under the name </a:t>
            </a:r>
            <a:r>
              <a:rPr lang="en-US" sz="2000" dirty="0">
                <a:latin typeface="Consolas" panose="020B0609020204030204" pitchFamily="49" charset="0"/>
              </a:rPr>
              <a:t>db</a:t>
            </a:r>
            <a:r>
              <a:rPr lang="en-US" sz="2000" dirty="0"/>
              <a:t>.</a:t>
            </a:r>
          </a:p>
          <a:p>
            <a:endParaRPr lang="en-US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A1CF5B-D3C4-4E31-94BB-4C0C05DC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60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BFA854-2E2B-4439-AE59-9A461FE7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93" y="2393481"/>
            <a:ext cx="3129107" cy="32156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E3E75DB-DCB1-4699-A985-B94CC580018E}"/>
              </a:ext>
            </a:extLst>
          </p:cNvPr>
          <p:cNvSpPr txBox="1"/>
          <p:nvPr/>
        </p:nvSpPr>
        <p:spPr>
          <a:xfrm>
            <a:off x="464993" y="2024149"/>
            <a:ext cx="285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myapp</a:t>
            </a:r>
            <a:r>
              <a:rPr lang="en-US" dirty="0"/>
              <a:t>/docker-</a:t>
            </a:r>
            <a:r>
              <a:rPr lang="en-US" dirty="0" err="1"/>
              <a:t>compose.yml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60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Run your software anywhere with Docker</a:t>
            </a:r>
            <a:endParaRPr lang="fr-FR" dirty="0"/>
          </a:p>
          <a:p>
            <a:r>
              <a:rPr lang="en-US" dirty="0"/>
              <a:t>Part 3: Docker alternatives and the containers ecosystem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CBD08A3-73D3-403C-B56F-9C017DF6C20E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2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3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4469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F2617-CAD6-4EE1-8203-FB9D52EF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&lt; v1.11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773E52-9E3C-4227-856C-99E304142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62</a:t>
            </a:fld>
            <a:endParaRPr lang="fr-FR"/>
          </a:p>
        </p:txBody>
      </p:sp>
      <p:pic>
        <p:nvPicPr>
          <p:cNvPr id="28674" name="Picture 2" descr="https://miro.medium.com/max/1400/1*keUf9pre2QzgD3zgWd1K_Q.png">
            <a:extLst>
              <a:ext uri="{FF2B5EF4-FFF2-40B4-BE49-F238E27FC236}">
                <a16:creationId xmlns:a16="http://schemas.microsoft.com/office/drawing/2014/main" id="{129E867A-1792-4BF6-8924-F250299D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8" y="1539875"/>
            <a:ext cx="5661574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213FF02-4C90-41E8-BDBA-2FD3E9E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251" y="1606549"/>
            <a:ext cx="5661574" cy="4886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Docker centralized all containers under the same process containerd.io ==&gt; Single Point of Failure</a:t>
            </a:r>
          </a:p>
          <a:p>
            <a:pPr lvl="1"/>
            <a:r>
              <a:rPr lang="en-US" dirty="0"/>
              <a:t>the containerd.io process </a:t>
            </a:r>
            <a:r>
              <a:rPr lang="en-US" b="1" dirty="0"/>
              <a:t>owns </a:t>
            </a:r>
            <a:r>
              <a:rPr lang="en-US" dirty="0"/>
              <a:t>all child processes (</a:t>
            </a:r>
            <a:r>
              <a:rPr lang="en-US" b="1" dirty="0"/>
              <a:t>running container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if containerd.io stops/crashes, all child processes are lost</a:t>
            </a:r>
          </a:p>
          <a:p>
            <a:r>
              <a:rPr lang="en-US" dirty="0"/>
              <a:t>a single user runs containers with root privileges and full access to the host system ==&gt; </a:t>
            </a:r>
            <a:r>
              <a:rPr lang="en-US" b="1" dirty="0"/>
              <a:t>Security issues</a:t>
            </a:r>
          </a:p>
          <a:p>
            <a:r>
              <a:rPr lang="en-US" dirty="0"/>
              <a:t>all images are downloaded and stored in the same folder /var/lib/docker/image/overlay2/</a:t>
            </a:r>
            <a:r>
              <a:rPr lang="en-US" dirty="0" err="1"/>
              <a:t>imagedb</a:t>
            </a:r>
            <a:r>
              <a:rPr lang="en-US" dirty="0"/>
              <a:t>/content/sha256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91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2675C32-B322-4FEB-A9FA-4C6F15D71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9" y="1077140"/>
            <a:ext cx="11816530" cy="483318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48E66D4A-F74C-48C8-80F9-C559605B53E1}"/>
              </a:ext>
            </a:extLst>
          </p:cNvPr>
          <p:cNvSpPr/>
          <p:nvPr/>
        </p:nvSpPr>
        <p:spPr>
          <a:xfrm rot="20590947">
            <a:off x="4153535" y="4533711"/>
            <a:ext cx="1310776" cy="7464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01299B-5C14-4BAE-8145-57A22144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Container innovation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BEA7F2-7AB9-4FD6-B02D-A491DD9F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63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C82AA-F06E-4F5D-9ADC-C456EB96E2F5}"/>
              </a:ext>
            </a:extLst>
          </p:cNvPr>
          <p:cNvSpPr/>
          <p:nvPr/>
        </p:nvSpPr>
        <p:spPr>
          <a:xfrm>
            <a:off x="79166" y="6564829"/>
            <a:ext cx="71018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https://dev.to/manishfoodtechs/rootless-docker-kick-docker-hackers-and-make-docker-more-secure-new-concept-70g</a:t>
            </a:r>
            <a:r>
              <a:rPr lang="en-US" sz="1000" dirty="0"/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CE8433D-758B-4518-9697-D43D9ABF1392}"/>
              </a:ext>
            </a:extLst>
          </p:cNvPr>
          <p:cNvSpPr txBox="1"/>
          <p:nvPr/>
        </p:nvSpPr>
        <p:spPr>
          <a:xfrm>
            <a:off x="4521837" y="5597652"/>
            <a:ext cx="404950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 err="1"/>
              <a:t>Threat</a:t>
            </a:r>
            <a:r>
              <a:rPr lang="fr-FR" dirty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Docker </a:t>
            </a:r>
            <a:r>
              <a:rPr lang="fr-FR" dirty="0" err="1"/>
              <a:t>security-wise</a:t>
            </a:r>
            <a:endParaRPr lang="fr-FR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/>
              <a:t>Alternative image format + cli</a:t>
            </a:r>
            <a:endParaRPr lang="en-US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635B28-F557-48FB-B264-8443A4B1901A}"/>
              </a:ext>
            </a:extLst>
          </p:cNvPr>
          <p:cNvSpPr/>
          <p:nvPr/>
        </p:nvSpPr>
        <p:spPr>
          <a:xfrm rot="20590947">
            <a:off x="5365309" y="1202390"/>
            <a:ext cx="1462366" cy="91572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7BE39F5-27A4-4018-9C29-3D736538B67E}"/>
              </a:ext>
            </a:extLst>
          </p:cNvPr>
          <p:cNvSpPr txBox="1"/>
          <p:nvPr/>
        </p:nvSpPr>
        <p:spPr>
          <a:xfrm>
            <a:off x="6506338" y="566241"/>
            <a:ext cx="4208524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2. </a:t>
            </a:r>
            <a:r>
              <a:rPr lang="fr-FR" dirty="0" err="1"/>
              <a:t>response</a:t>
            </a:r>
            <a:r>
              <a:rPr lang="fr-FR" dirty="0"/>
              <a:t>: </a:t>
            </a:r>
            <a:r>
              <a:rPr lang="fr-FR" dirty="0" err="1"/>
              <a:t>Creation</a:t>
            </a:r>
            <a:r>
              <a:rPr lang="fr-FR" dirty="0"/>
              <a:t> Open Cloud Initiative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Work on </a:t>
            </a:r>
            <a:r>
              <a:rPr lang="fr-FR" dirty="0" err="1"/>
              <a:t>security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Standardize image format + cli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84820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69577-0ED1-434D-90F5-C9F55BC9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Open Container Initiative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EBDC8B8-CB2F-4E31-AD18-1A21489CA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58" y="1513839"/>
            <a:ext cx="7766790" cy="473011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0A61B3-71A7-4D54-ACD9-75DE3516B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64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96CE29-D966-4516-B099-407D1EA24AFF}"/>
              </a:ext>
            </a:extLst>
          </p:cNvPr>
          <p:cNvSpPr/>
          <p:nvPr/>
        </p:nvSpPr>
        <p:spPr>
          <a:xfrm>
            <a:off x="8755156" y="2274788"/>
            <a:ext cx="34368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Runtime Specification</a:t>
            </a:r>
          </a:p>
          <a:p>
            <a:r>
              <a:rPr lang="en-US" sz="2800" dirty="0"/>
              <a:t> (runtime-spec) </a:t>
            </a:r>
          </a:p>
          <a:p>
            <a:endParaRPr lang="en-US" sz="2800" dirty="0"/>
          </a:p>
          <a:p>
            <a:r>
              <a:rPr lang="en-US" sz="2800" dirty="0"/>
              <a:t>Image Specification</a:t>
            </a:r>
          </a:p>
          <a:p>
            <a:r>
              <a:rPr lang="en-US" sz="2800" dirty="0"/>
              <a:t> (image-spec)</a:t>
            </a:r>
          </a:p>
          <a:p>
            <a:endParaRPr lang="fr-FR" sz="2800" dirty="0"/>
          </a:p>
          <a:p>
            <a:r>
              <a:rPr lang="fr-FR" sz="2800" dirty="0"/>
              <a:t>The </a:t>
            </a:r>
            <a:r>
              <a:rPr lang="fr-FR" sz="2800" dirty="0">
                <a:latin typeface="Consolas" panose="020B0609020204030204" pitchFamily="49" charset="0"/>
              </a:rPr>
              <a:t>r</a:t>
            </a:r>
            <a:r>
              <a:rPr lang="en-US" sz="2800" dirty="0" err="1">
                <a:latin typeface="Consolas" panose="020B0609020204030204" pitchFamily="49" charset="0"/>
              </a:rPr>
              <a:t>unc</a:t>
            </a:r>
            <a:r>
              <a:rPr lang="en-US" sz="2800" dirty="0"/>
              <a:t> low-level container runtime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A8D5447-6641-47B6-96AE-CFBF45262628}"/>
              </a:ext>
            </a:extLst>
          </p:cNvPr>
          <p:cNvSpPr/>
          <p:nvPr/>
        </p:nvSpPr>
        <p:spPr>
          <a:xfrm>
            <a:off x="8117840" y="3667760"/>
            <a:ext cx="386080" cy="7416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096E369-5277-4D3E-888F-E456A987AD8D}"/>
              </a:ext>
            </a:extLst>
          </p:cNvPr>
          <p:cNvCxnSpPr/>
          <p:nvPr/>
        </p:nvCxnSpPr>
        <p:spPr>
          <a:xfrm>
            <a:off x="8755156" y="2428240"/>
            <a:ext cx="0" cy="31902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C1DE6094-99CC-42B1-8692-602A6CE3C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1" y="5814218"/>
            <a:ext cx="1699259" cy="4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250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www.pvsm.ru/images/2017/10/13/CRI-O-alternativa-Docker-dlya-zapuska-konteinerov-v-Kubernetes-4.png">
            <a:extLst>
              <a:ext uri="{FF2B5EF4-FFF2-40B4-BE49-F238E27FC236}">
                <a16:creationId xmlns:a16="http://schemas.microsoft.com/office/drawing/2014/main" id="{90B0A57F-75C6-4E2E-86DA-BCF63B32D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5100"/>
            <a:ext cx="12153581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A125B2-6CFC-402B-B504-95CBD6AB9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9119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miro.medium.com/max/1400/1*c3AiZFHuib7FUGyINzkEag.png">
            <a:extLst>
              <a:ext uri="{FF2B5EF4-FFF2-40B4-BE49-F238E27FC236}">
                <a16:creationId xmlns:a16="http://schemas.microsoft.com/office/drawing/2014/main" id="{18384764-83A8-46E2-9F7A-8B07BF4D6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" y="0"/>
            <a:ext cx="11177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BF2617-CAD6-4EE1-8203-FB9D52EF5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975" y="365125"/>
            <a:ext cx="5457825" cy="1325563"/>
          </a:xfrm>
        </p:spPr>
        <p:txBody>
          <a:bodyPr/>
          <a:lstStyle/>
          <a:p>
            <a:r>
              <a:rPr lang="en-US" dirty="0"/>
              <a:t>Docker v1.11.0 (2017)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773E52-9E3C-4227-856C-99E304142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5112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D81550C6-62D1-4C01-98DC-CFBE6165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to Docker: </a:t>
            </a:r>
            <a:r>
              <a:rPr lang="en-US" dirty="0" err="1"/>
              <a:t>podman</a:t>
            </a:r>
            <a:r>
              <a:rPr lang="en-US" dirty="0"/>
              <a:t> (2018)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1B75B3-91AB-4880-8EAF-88788858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67</a:t>
            </a:fld>
            <a:endParaRPr lang="fr-FR"/>
          </a:p>
        </p:txBody>
      </p:sp>
      <p:pic>
        <p:nvPicPr>
          <p:cNvPr id="19460" name="Picture 4" descr="/images/blog/from-docker-to-podman/docker_vs_podman.jpg">
            <a:extLst>
              <a:ext uri="{FF2B5EF4-FFF2-40B4-BE49-F238E27FC236}">
                <a16:creationId xmlns:a16="http://schemas.microsoft.com/office/drawing/2014/main" id="{8FCD5D29-00A3-47A9-A8CC-3E295CC5D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t="17692" r="12691" b="15949"/>
          <a:stretch/>
        </p:blipFill>
        <p:spPr bwMode="auto">
          <a:xfrm>
            <a:off x="9525" y="1485899"/>
            <a:ext cx="8515350" cy="5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90EF05-FC2B-4629-AF7A-19B016902F8B}"/>
              </a:ext>
            </a:extLst>
          </p:cNvPr>
          <p:cNvSpPr/>
          <p:nvPr/>
        </p:nvSpPr>
        <p:spPr>
          <a:xfrm>
            <a:off x="108030" y="653891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https://ios.dz/from-docker-to-podman/#podman--un-puissant-alternatif</a:t>
            </a:r>
            <a:r>
              <a:rPr lang="en-US" sz="1000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89EDE8-1D73-454E-B29A-7231710B9E59}"/>
              </a:ext>
            </a:extLst>
          </p:cNvPr>
          <p:cNvSpPr txBox="1"/>
          <p:nvPr/>
        </p:nvSpPr>
        <p:spPr>
          <a:xfrm>
            <a:off x="8369030" y="1317053"/>
            <a:ext cx="3711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Transfer, inspect, delete OCI images once they're built, even remotely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555D93-69D6-487E-AD25-7D4E7C55249A}"/>
              </a:ext>
            </a:extLst>
          </p:cNvPr>
          <p:cNvSpPr txBox="1"/>
          <p:nvPr/>
        </p:nvSpPr>
        <p:spPr>
          <a:xfrm>
            <a:off x="8369030" y="4488364"/>
            <a:ext cx="382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build OCI compliant container images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DE2BFC-1484-436C-A78F-25D298D76E41}"/>
              </a:ext>
            </a:extLst>
          </p:cNvPr>
          <p:cNvSpPr txBox="1"/>
          <p:nvPr/>
        </p:nvSpPr>
        <p:spPr>
          <a:xfrm>
            <a:off x="8369030" y="3092706"/>
            <a:ext cx="382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daemonless</a:t>
            </a:r>
            <a:r>
              <a:rPr lang="en-US" dirty="0"/>
              <a:t> container engine for developing, managing, and running OCI containers</a:t>
            </a:r>
          </a:p>
          <a:p>
            <a:r>
              <a:rPr lang="en-US" dirty="0">
                <a:latin typeface="Consolas" panose="020B0609020204030204" pitchFamily="49" charset="0"/>
              </a:rPr>
              <a:t>alias docker=</a:t>
            </a:r>
            <a:r>
              <a:rPr lang="en-US" dirty="0" err="1">
                <a:latin typeface="Consolas" panose="020B0609020204030204" pitchFamily="49" charset="0"/>
              </a:rPr>
              <a:t>podman</a:t>
            </a:r>
            <a:endParaRPr lang="en-US" dirty="0">
              <a:latin typeface="Consolas" panose="020B0609020204030204" pitchFamily="49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B02CD5E-AFB3-4565-85E2-88C998757352}"/>
              </a:ext>
            </a:extLst>
          </p:cNvPr>
          <p:cNvCxnSpPr>
            <a:cxnSpLocks/>
          </p:cNvCxnSpPr>
          <p:nvPr/>
        </p:nvCxnSpPr>
        <p:spPr>
          <a:xfrm flipV="1">
            <a:off x="8153400" y="2010274"/>
            <a:ext cx="457200" cy="249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C6BB5C-590D-44BE-86FB-A043DCDDBB4C}"/>
              </a:ext>
            </a:extLst>
          </p:cNvPr>
          <p:cNvCxnSpPr>
            <a:cxnSpLocks/>
          </p:cNvCxnSpPr>
          <p:nvPr/>
        </p:nvCxnSpPr>
        <p:spPr>
          <a:xfrm>
            <a:off x="7454900" y="3429000"/>
            <a:ext cx="914130" cy="162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1EB0617-7A29-45A7-AED5-E30DFE427812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362700" y="4184741"/>
            <a:ext cx="2006330" cy="488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695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28F67-2782-45CF-B2A1-D08FFC0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container runtimes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8CF843-6D39-4015-8890-D70B9CFCA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68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844238-4E0F-4AA7-95A0-3B6F19DFE6B7}"/>
              </a:ext>
            </a:extLst>
          </p:cNvPr>
          <p:cNvSpPr/>
          <p:nvPr/>
        </p:nvSpPr>
        <p:spPr>
          <a:xfrm>
            <a:off x="106169" y="6308209"/>
            <a:ext cx="11247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Still very active, stay tuned. See for example </a:t>
            </a:r>
            <a:r>
              <a:rPr lang="en-US" dirty="0">
                <a:hlinkClick r:id="rId2"/>
              </a:rPr>
              <a:t>https://cto.ai/blog/overview-of-different-container-runtimes/</a:t>
            </a:r>
            <a:r>
              <a:rPr lang="en-US" dirty="0"/>
              <a:t>  (</a:t>
            </a:r>
            <a:r>
              <a:rPr lang="en-US" dirty="0" err="1"/>
              <a:t>dec.</a:t>
            </a:r>
            <a:r>
              <a:rPr lang="en-US" dirty="0"/>
              <a:t> 2021)</a:t>
            </a:r>
          </a:p>
        </p:txBody>
      </p:sp>
      <p:pic>
        <p:nvPicPr>
          <p:cNvPr id="31748" name="Picture 4" descr="https://lh6.googleusercontent.com/DUu4PrZ_KYIEEkTJ3s_T7o7X2BhT09ZuTAKvHFfbnD7F_gHb-6Hol0trGcEiU7Xu797SdkbFpDDUUDeB5XHTKFo9yab11kPjBWsg2PiPreu90Ktbak__isL9NkI-b_Ovh6GeLfrA">
            <a:extLst>
              <a:ext uri="{FF2B5EF4-FFF2-40B4-BE49-F238E27FC236}">
                <a16:creationId xmlns:a16="http://schemas.microsoft.com/office/drawing/2014/main" id="{ED2D629F-DDA9-46DE-B762-6729C0C93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2" y="1441453"/>
            <a:ext cx="6779599" cy="491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7534B9A-23DF-43FA-9298-41E2C48B97A5}"/>
              </a:ext>
            </a:extLst>
          </p:cNvPr>
          <p:cNvSpPr txBox="1"/>
          <p:nvPr/>
        </p:nvSpPr>
        <p:spPr>
          <a:xfrm rot="20923267">
            <a:off x="1340615" y="2075627"/>
            <a:ext cx="139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discontinued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0A648C-CCE0-40E9-B54B-25525FF3A1CB}"/>
              </a:ext>
            </a:extLst>
          </p:cNvPr>
          <p:cNvSpPr txBox="1"/>
          <p:nvPr/>
        </p:nvSpPr>
        <p:spPr>
          <a:xfrm rot="20923267">
            <a:off x="3198264" y="2062527"/>
            <a:ext cx="185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not interoperable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170BCC-FCBC-4EBB-B4B9-71F8B628E231}"/>
              </a:ext>
            </a:extLst>
          </p:cNvPr>
          <p:cNvSpPr txBox="1"/>
          <p:nvPr/>
        </p:nvSpPr>
        <p:spPr>
          <a:xfrm>
            <a:off x="7810958" y="1942763"/>
            <a:ext cx="335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lightweight option promoted by </a:t>
            </a:r>
            <a:r>
              <a:rPr lang="en-US" dirty="0" err="1"/>
              <a:t>kubernetes</a:t>
            </a:r>
            <a:endParaRPr lang="en-US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45A863B-7A69-4A4B-8325-8F3F822FBB9E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6943725" y="1997501"/>
            <a:ext cx="867233" cy="268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27B9DF0-E97B-4D2B-A841-101914610ABD}"/>
              </a:ext>
            </a:extLst>
          </p:cNvPr>
          <p:cNvSpPr txBox="1"/>
          <p:nvPr/>
        </p:nvSpPr>
        <p:spPr>
          <a:xfrm>
            <a:off x="7926903" y="3023341"/>
            <a:ext cx="363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 there before Docker</a:t>
            </a:r>
          </a:p>
          <a:p>
            <a:r>
              <a:rPr lang="en-US" dirty="0"/>
              <a:t>No support for images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75C4642-0131-4747-8AD9-65C6E4D15E03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112000" y="3149600"/>
            <a:ext cx="814903" cy="196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EA98199-1A1B-4E93-AD10-D4FC054216D4}"/>
              </a:ext>
            </a:extLst>
          </p:cNvPr>
          <p:cNvSpPr txBox="1"/>
          <p:nvPr/>
        </p:nvSpPr>
        <p:spPr>
          <a:xfrm>
            <a:off x="7581800" y="671938"/>
            <a:ext cx="3998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Kubernetes is deprecating Docker as a container runtime after v1.20. (announcement 2020)</a:t>
            </a:r>
          </a:p>
        </p:txBody>
      </p:sp>
    </p:spTree>
    <p:extLst>
      <p:ext uri="{BB962C8B-B14F-4D97-AF65-F5344CB8AC3E}">
        <p14:creationId xmlns:p14="http://schemas.microsoft.com/office/powerpoint/2010/main" val="26397944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Run your software anywhere with Docker</a:t>
            </a:r>
            <a:endParaRPr lang="fr-FR" dirty="0"/>
          </a:p>
          <a:p>
            <a:r>
              <a:rPr lang="fr-FR" dirty="0"/>
              <a:t>Part 4: </a:t>
            </a:r>
            <a:r>
              <a:rPr lang="en-US" dirty="0"/>
              <a:t>Container orchestration in the cloud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CBD08A3-73D3-403C-B56F-9C017DF6C20E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2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3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78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6D314-E627-4DDC-AE9D-5B6DE3A1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Virtualization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BA8FC6-66D2-41B9-9AFD-1644797D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6E3804-062C-4359-836B-B31F6FE96A30}"/>
              </a:ext>
            </a:extLst>
          </p:cNvPr>
          <p:cNvSpPr/>
          <p:nvPr/>
        </p:nvSpPr>
        <p:spPr>
          <a:xfrm>
            <a:off x="838200" y="1506022"/>
            <a:ext cx="1074707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Pros:</a:t>
            </a:r>
          </a:p>
          <a:p>
            <a:endParaRPr lang="fr-FR" sz="2000" dirty="0"/>
          </a:p>
          <a:p>
            <a:r>
              <a:rPr lang="en-US" b="1" dirty="0"/>
              <a:t>Less physical hardware</a:t>
            </a:r>
            <a:r>
              <a:rPr lang="en-US" dirty="0"/>
              <a:t>: one machine for many OS</a:t>
            </a:r>
            <a:endParaRPr lang="en-US" sz="2000" dirty="0"/>
          </a:p>
          <a:p>
            <a:r>
              <a:rPr lang="en-US" b="1" dirty="0"/>
              <a:t>Central location to manage all asset</a:t>
            </a:r>
          </a:p>
          <a:p>
            <a:r>
              <a:rPr lang="en-US" b="1" dirty="0"/>
              <a:t>More eco-friendly</a:t>
            </a:r>
            <a:r>
              <a:rPr lang="en-US" dirty="0"/>
              <a:t>: avoid idle machines</a:t>
            </a:r>
          </a:p>
          <a:p>
            <a:r>
              <a:rPr lang="en-US" b="1" dirty="0"/>
              <a:t>Secure isolation</a:t>
            </a:r>
            <a:r>
              <a:rPr lang="en-US" dirty="0"/>
              <a:t>: isolating applications so that an ill-behaved application can’t compromise other applications or its host.</a:t>
            </a:r>
          </a:p>
          <a:p>
            <a:r>
              <a:rPr lang="en-US" b="1" dirty="0"/>
              <a:t>Persistent compatibility</a:t>
            </a:r>
            <a:r>
              <a:rPr lang="en-US" dirty="0"/>
              <a:t>: allowing host and application to evolve separately. Changes in the host don’t break applications.</a:t>
            </a:r>
          </a:p>
          <a:p>
            <a:r>
              <a:rPr lang="en-US" b="1" dirty="0"/>
              <a:t>Execution continuity</a:t>
            </a:r>
            <a:r>
              <a:rPr lang="en-US" dirty="0"/>
              <a:t>: A running application isn’t tied to the computer on which it was started, but can be moved from computer to computer across space and time within a single run. (</a:t>
            </a:r>
            <a:r>
              <a:rPr lang="en-US" dirty="0" err="1"/>
              <a:t>VMotion</a:t>
            </a:r>
            <a:r>
              <a:rPr lang="en-US" dirty="0"/>
              <a:t>)</a:t>
            </a:r>
          </a:p>
          <a:p>
            <a:endParaRPr lang="fr-FR" sz="2000" b="1" dirty="0"/>
          </a:p>
          <a:p>
            <a:r>
              <a:rPr lang="fr-FR" sz="2800" b="1" dirty="0"/>
              <a:t>Cons:</a:t>
            </a:r>
          </a:p>
          <a:p>
            <a:endParaRPr lang="en-US" b="1" dirty="0"/>
          </a:p>
          <a:p>
            <a:r>
              <a:rPr lang="en-US" b="1" dirty="0"/>
              <a:t>Resource overheads </a:t>
            </a:r>
            <a:r>
              <a:rPr lang="en-US" dirty="0"/>
              <a:t>in terms of disk footprint, memory, CPU</a:t>
            </a:r>
          </a:p>
          <a:p>
            <a:r>
              <a:rPr lang="en-US" b="1" dirty="0"/>
              <a:t>Administrative costs</a:t>
            </a:r>
          </a:p>
          <a:p>
            <a:r>
              <a:rPr lang="fr-FR" b="1" dirty="0"/>
              <a:t>S</a:t>
            </a:r>
            <a:r>
              <a:rPr lang="en-US" b="1" dirty="0"/>
              <a:t>ingle point of physical failure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207369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res.cloudinary.com/practicaldev/image/fetch/s--jQL4ZbCI--/c_limit%2Cf_auto%2Cfl_progressive%2Cq_auto%2Cw_880/https:/dev-to-uploads.s3.amazonaws.com/uploads/articles/f2hfylzrsmctp93r8hb8.png">
            <a:extLst>
              <a:ext uri="{FF2B5EF4-FFF2-40B4-BE49-F238E27FC236}">
                <a16:creationId xmlns:a16="http://schemas.microsoft.com/office/drawing/2014/main" id="{B6B9684F-390A-4AB9-BE13-D8BB836C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69" y="2648744"/>
            <a:ext cx="83820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D2DA915-7FCC-499A-83A9-C0DB16BA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Kubernetes (K8s)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D1AFD9-6A1F-46E6-9291-2DC343B5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676CFD-619A-4E5F-8063-748A6E8A1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10" y="1390650"/>
            <a:ext cx="3346423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15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58D73-D297-425B-B31C-7D648670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Kubernetes</a:t>
            </a:r>
            <a:r>
              <a:rPr lang="fr-FR" dirty="0"/>
              <a:t> (K8s) in 100 seconds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0EFEA3-4AAB-459A-B4BB-8CAB8C6B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71</a:t>
            </a:fld>
            <a:endParaRPr lang="fr-FR"/>
          </a:p>
        </p:txBody>
      </p:sp>
      <p:pic>
        <p:nvPicPr>
          <p:cNvPr id="7" name="Image 6">
            <a:hlinkClick r:id="rId2"/>
            <a:extLst>
              <a:ext uri="{FF2B5EF4-FFF2-40B4-BE49-F238E27FC236}">
                <a16:creationId xmlns:a16="http://schemas.microsoft.com/office/drawing/2014/main" id="{A17639AF-5AD9-45A9-9A32-A807F9A35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59" y="1569283"/>
            <a:ext cx="9793067" cy="52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153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27AF47-3848-418C-BA47-7166DB33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482FDE-E13D-4ACA-B087-C9E6258F2190}"/>
              </a:ext>
            </a:extLst>
          </p:cNvPr>
          <p:cNvSpPr/>
          <p:nvPr/>
        </p:nvSpPr>
        <p:spPr>
          <a:xfrm>
            <a:off x="0" y="0"/>
            <a:ext cx="5829300" cy="6858000"/>
          </a:xfrm>
          <a:prstGeom prst="rect">
            <a:avLst/>
          </a:prstGeom>
          <a:solidFill>
            <a:srgbClr val="00A49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436E5F-BC4E-4A4D-A572-C907413ABB9A}"/>
              </a:ext>
            </a:extLst>
          </p:cNvPr>
          <p:cNvSpPr txBox="1"/>
          <p:nvPr/>
        </p:nvSpPr>
        <p:spPr>
          <a:xfrm>
            <a:off x="2055018" y="393700"/>
            <a:ext cx="3609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Docker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098023-D8AA-409B-A339-981D854EECAF}"/>
              </a:ext>
            </a:extLst>
          </p:cNvPr>
          <p:cNvSpPr txBox="1"/>
          <p:nvPr/>
        </p:nvSpPr>
        <p:spPr>
          <a:xfrm>
            <a:off x="6527800" y="393699"/>
            <a:ext cx="453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A494"/>
                </a:solidFill>
                <a:latin typeface="+mj-lt"/>
              </a:rPr>
              <a:t>Kubernetes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43CBCE-D8AD-4F90-9B7A-58A5782A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883" y="393699"/>
            <a:ext cx="1019317" cy="924054"/>
          </a:xfrm>
          <a:prstGeom prst="rect">
            <a:avLst/>
          </a:prstGeom>
        </p:spPr>
      </p:pic>
      <p:pic>
        <p:nvPicPr>
          <p:cNvPr id="34818" name="Picture 2" descr="docker - Official Image | Docker Hub">
            <a:extLst>
              <a:ext uri="{FF2B5EF4-FFF2-40B4-BE49-F238E27FC236}">
                <a16:creationId xmlns:a16="http://schemas.microsoft.com/office/drawing/2014/main" id="{EB3C534A-0EB5-409F-8892-9E27FB97C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" y="29962"/>
            <a:ext cx="1849438" cy="16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28DA143-3389-4C25-9D41-87D6AF584BDF}"/>
              </a:ext>
            </a:extLst>
          </p:cNvPr>
          <p:cNvSpPr txBox="1"/>
          <p:nvPr/>
        </p:nvSpPr>
        <p:spPr>
          <a:xfrm>
            <a:off x="482600" y="2376919"/>
            <a:ext cx="487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Containers, isolated environment for application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Automated building and deploying applications – 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Container platform for configuring building and distribution containers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0B269C-1B4B-401A-B11F-4542BDC25982}"/>
              </a:ext>
            </a:extLst>
          </p:cNvPr>
          <p:cNvSpPr txBox="1"/>
          <p:nvPr/>
        </p:nvSpPr>
        <p:spPr>
          <a:xfrm>
            <a:off x="6477000" y="2376919"/>
            <a:ext cx="523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A494"/>
                </a:solidFill>
              </a:rPr>
              <a:t>Infrastructure for managing multiple containers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A49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A49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A494"/>
                </a:solidFill>
              </a:rPr>
              <a:t>Automated scheduling and management of application containers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A49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A49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A494"/>
                </a:solidFill>
              </a:rPr>
              <a:t>Ecosystem for managing a cluster of multiple containers</a:t>
            </a:r>
          </a:p>
        </p:txBody>
      </p:sp>
    </p:spTree>
    <p:extLst>
      <p:ext uri="{BB962C8B-B14F-4D97-AF65-F5344CB8AC3E}">
        <p14:creationId xmlns:p14="http://schemas.microsoft.com/office/powerpoint/2010/main" val="37355851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E48E57A-048D-44D5-B31E-13DB3FB64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130127"/>
            <a:ext cx="7899399" cy="65913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976F87A6-A8C3-4AA5-9524-F15EE9BF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3238500" cy="48672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Architecture </a:t>
            </a:r>
            <a:br>
              <a:rPr lang="en-US" dirty="0"/>
            </a:br>
            <a:r>
              <a:rPr lang="en-US" dirty="0"/>
              <a:t>of a </a:t>
            </a:r>
            <a:br>
              <a:rPr lang="en-US" dirty="0"/>
            </a:br>
            <a:r>
              <a:rPr lang="en-US" dirty="0"/>
              <a:t>Kubernetes </a:t>
            </a:r>
            <a:br>
              <a:rPr lang="en-US" dirty="0"/>
            </a:br>
            <a:r>
              <a:rPr lang="en-US" dirty="0"/>
              <a:t>cluster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615A22-F9A6-434A-8C25-1275436A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73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1C41EE-0336-4694-9025-C14D36FDD441}"/>
              </a:ext>
            </a:extLst>
          </p:cNvPr>
          <p:cNvSpPr/>
          <p:nvPr/>
        </p:nvSpPr>
        <p:spPr>
          <a:xfrm>
            <a:off x="120651" y="640041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Details: </a:t>
            </a:r>
            <a:r>
              <a:rPr lang="en-US" sz="1200" dirty="0">
                <a:hlinkClick r:id="rId3"/>
              </a:rPr>
              <a:t>https://www.redhat.com/en/topics/containers/kubernetes-architecture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8257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616884-487D-44BF-9D8B-9B051F54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804" y="365125"/>
            <a:ext cx="9146996" cy="1325563"/>
          </a:xfrm>
        </p:spPr>
        <p:txBody>
          <a:bodyPr/>
          <a:lstStyle/>
          <a:p>
            <a:r>
              <a:rPr lang="en-US" dirty="0"/>
              <a:t>Docker Swarm (under development)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B46E0F-FF41-4ADF-A6DA-BBA35AC3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4D07D6-0C4E-4F04-B9C2-C7D9178E21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98"/>
          <a:stretch/>
        </p:blipFill>
        <p:spPr>
          <a:xfrm>
            <a:off x="965200" y="1487169"/>
            <a:ext cx="10763250" cy="5345431"/>
          </a:xfrm>
          <a:prstGeom prst="rect">
            <a:avLst/>
          </a:prstGeom>
        </p:spPr>
      </p:pic>
      <p:pic>
        <p:nvPicPr>
          <p:cNvPr id="33796" name="Picture 4" descr="Tutoriel] Premiers pas avec Swarm (FR)">
            <a:extLst>
              <a:ext uri="{FF2B5EF4-FFF2-40B4-BE49-F238E27FC236}">
                <a16:creationId xmlns:a16="http://schemas.microsoft.com/office/drawing/2014/main" id="{902E5FA0-9503-4AA9-8D42-96513C83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4" y="182563"/>
            <a:ext cx="1509890" cy="148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702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1958E-9AD4-49DA-9C56-36F590FD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Simplified</a:t>
            </a:r>
            <a:r>
              <a:rPr lang="fr-FR" dirty="0"/>
              <a:t> containers </a:t>
            </a:r>
            <a:r>
              <a:rPr lang="fr-FR" dirty="0" err="1"/>
              <a:t>ecosystem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402DF9-7078-405D-B261-89EE0635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75</a:t>
            </a:fld>
            <a:endParaRPr lang="fr-FR"/>
          </a:p>
        </p:txBody>
      </p:sp>
      <p:pic>
        <p:nvPicPr>
          <p:cNvPr id="23554" name="Picture 2" descr="Image">
            <a:extLst>
              <a:ext uri="{FF2B5EF4-FFF2-40B4-BE49-F238E27FC236}">
                <a16:creationId xmlns:a16="http://schemas.microsoft.com/office/drawing/2014/main" id="{2979587E-05F1-46E4-AFB8-320762B1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503079"/>
            <a:ext cx="9701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9E4686-CCD2-43CF-81A4-D43E2DF2C632}"/>
              </a:ext>
            </a:extLst>
          </p:cNvPr>
          <p:cNvSpPr/>
          <p:nvPr/>
        </p:nvSpPr>
        <p:spPr>
          <a:xfrm>
            <a:off x="156303" y="6538912"/>
            <a:ext cx="32736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https://twitter.com/raphink/status/973552094169968640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7670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EA0F7FF-C887-4089-9E18-71C612A5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992" y="0"/>
            <a:ext cx="5939808" cy="6858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CFA257-DFB9-4706-A423-0B706C99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845275-3F0E-4004-B489-6B4B1AA46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980"/>
            <a:ext cx="4287623" cy="5185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E5FCA3-58D7-4BEF-B6C6-A9B38EBAE163}"/>
              </a:ext>
            </a:extLst>
          </p:cNvPr>
          <p:cNvSpPr/>
          <p:nvPr/>
        </p:nvSpPr>
        <p:spPr>
          <a:xfrm>
            <a:off x="0" y="642579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4"/>
              </a:rPr>
              <a:t>https://raw.githubusercontent.com/cncf/trailmap/master/CNCF_TrailMap_latest.png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8234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C66C43-2F3B-44E2-9EAD-C0D4970D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32590" y="2766217"/>
            <a:ext cx="6858002" cy="1325563"/>
          </a:xfrm>
        </p:spPr>
        <p:txBody>
          <a:bodyPr/>
          <a:lstStyle/>
          <a:p>
            <a:pPr algn="ctr"/>
            <a:r>
              <a:rPr lang="en-US" dirty="0"/>
              <a:t>Cloud native landscape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D1A64B-3CE0-41E4-898A-66633F99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77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7E94D-97BC-43D8-BA78-4A4EEE0AEB42}"/>
              </a:ext>
            </a:extLst>
          </p:cNvPr>
          <p:cNvSpPr/>
          <p:nvPr/>
        </p:nvSpPr>
        <p:spPr>
          <a:xfrm rot="16200000">
            <a:off x="-1973876" y="3105832"/>
            <a:ext cx="6858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You are viewing </a:t>
            </a:r>
            <a:r>
              <a:rPr lang="en-US" b="1" dirty="0"/>
              <a:t>1,130 cards </a:t>
            </a:r>
            <a:r>
              <a:rPr lang="en-US" dirty="0"/>
              <a:t>with a total of </a:t>
            </a:r>
            <a:r>
              <a:rPr lang="en-US" b="1" dirty="0"/>
              <a:t>3,274,957 stars</a:t>
            </a:r>
            <a:r>
              <a:rPr lang="en-US" dirty="0"/>
              <a:t>, </a:t>
            </a:r>
          </a:p>
          <a:p>
            <a:pPr algn="ctr"/>
            <a:r>
              <a:rPr lang="en-US" b="1" dirty="0"/>
              <a:t>market cap of $21.5T </a:t>
            </a:r>
            <a:r>
              <a:rPr lang="en-US" dirty="0"/>
              <a:t>and funding of </a:t>
            </a:r>
            <a:r>
              <a:rPr lang="en-US" b="1" dirty="0"/>
              <a:t>$51.7B</a:t>
            </a:r>
            <a:r>
              <a:rPr lang="en-US" dirty="0"/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07ADBC-7055-4451-8788-728C43E80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358" y="0"/>
            <a:ext cx="1018464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229DDD-7291-4119-A1EE-73842598835C}"/>
              </a:ext>
            </a:extLst>
          </p:cNvPr>
          <p:cNvSpPr/>
          <p:nvPr/>
        </p:nvSpPr>
        <p:spPr>
          <a:xfrm rot="16200000">
            <a:off x="519931" y="5370573"/>
            <a:ext cx="27286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https://landscape.cncf.io/images/landscape.png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06851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Technological foundations of software development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Run your software anywhere with Docker</a:t>
            </a:r>
            <a:endParaRPr lang="fr-FR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87B93DA-C061-42B6-A9ED-BDF17B664D43}"/>
              </a:ext>
            </a:extLst>
          </p:cNvPr>
          <p:cNvSpPr txBox="1"/>
          <p:nvPr/>
        </p:nvSpPr>
        <p:spPr>
          <a:xfrm>
            <a:off x="100584" y="5903893"/>
            <a:ext cx="1149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 – Computer Science Major – Course unit on Technological foundations of computer science</a:t>
            </a:r>
          </a:p>
          <a:p>
            <a:r>
              <a:rPr lang="en-US" sz="1400" dirty="0"/>
              <a:t>M1 Cyber Physical and Social Systems – Course unit on CPS2 engineering and development, Part 2: Technological foundations of software development</a:t>
            </a:r>
          </a:p>
          <a:p>
            <a:r>
              <a:rPr lang="en-US" sz="1400" dirty="0"/>
              <a:t>Maxime </a:t>
            </a:r>
            <a:r>
              <a:rPr lang="en-US" sz="1400" dirty="0" err="1"/>
              <a:t>Lefrançois</a:t>
            </a:r>
            <a:r>
              <a:rPr lang="en-US" sz="1400" dirty="0"/>
              <a:t> </a:t>
            </a:r>
            <a:r>
              <a:rPr lang="en-US" sz="1400" dirty="0">
                <a:hlinkClick r:id="rId2"/>
              </a:rPr>
              <a:t>https://maxime-lefrancois.info</a:t>
            </a:r>
            <a:r>
              <a:rPr lang="en-US" sz="1400" dirty="0"/>
              <a:t> </a:t>
            </a:r>
          </a:p>
          <a:p>
            <a:r>
              <a:rPr lang="en-US" sz="1400" dirty="0"/>
              <a:t>online: </a:t>
            </a:r>
            <a:r>
              <a:rPr lang="en-US" sz="1400" dirty="0">
                <a:hlinkClick r:id="rId3"/>
              </a:rPr>
              <a:t>https://ci.mines-stetienne.fr/cps2/course/tfsd/ 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7970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...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turn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79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6AC23-1E26-49E6-A06F-FE9BB918BB86}"/>
              </a:ext>
            </a:extLst>
          </p:cNvPr>
          <p:cNvSpPr/>
          <p:nvPr/>
        </p:nvSpPr>
        <p:spPr>
          <a:xfrm>
            <a:off x="320040" y="2828835"/>
            <a:ext cx="1155192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Complete the </a:t>
            </a:r>
            <a:r>
              <a:rPr lang="en-US" sz="2400"/>
              <a:t>TODO section:</a:t>
            </a:r>
          </a:p>
          <a:p>
            <a:endParaRPr lang="en-US" sz="2400" dirty="0"/>
          </a:p>
          <a:p>
            <a:r>
              <a:rPr lang="en-US" sz="2400" dirty="0">
                <a:hlinkClick r:id="rId2"/>
              </a:rPr>
              <a:t>https://ci.mines-stetienne.fr/cps2/course/tfsd/course-7.html#_todos</a:t>
            </a:r>
            <a:r>
              <a:rPr lang="en-US" sz="2400" dirty="0"/>
              <a:t> 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8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B55294-CE63-4EE9-B278-A7F94AA5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2 hypervisors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8AAA48-5626-4CEB-89AE-2493A435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8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9E9A9F-5BD7-4C0C-8464-FD1207117C63}"/>
              </a:ext>
            </a:extLst>
          </p:cNvPr>
          <p:cNvSpPr/>
          <p:nvPr/>
        </p:nvSpPr>
        <p:spPr>
          <a:xfrm>
            <a:off x="6738534" y="6443618"/>
            <a:ext cx="4267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VirtualBox running Windows 7 on a Mac OS X computer.</a:t>
            </a:r>
          </a:p>
        </p:txBody>
      </p:sp>
      <p:pic>
        <p:nvPicPr>
          <p:cNvPr id="9220" name="Picture 4" descr="virtualbox-gui">
            <a:extLst>
              <a:ext uri="{FF2B5EF4-FFF2-40B4-BE49-F238E27FC236}">
                <a16:creationId xmlns:a16="http://schemas.microsoft.com/office/drawing/2014/main" id="{2F623808-088D-47A8-A751-B42438A3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128" y="57348"/>
            <a:ext cx="4042042" cy="314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vmware vs virtualbox comparison screenshot">
            <a:extLst>
              <a:ext uri="{FF2B5EF4-FFF2-40B4-BE49-F238E27FC236}">
                <a16:creationId xmlns:a16="http://schemas.microsoft.com/office/drawing/2014/main" id="{01E2F9F3-E065-4D7B-9C1D-D08C924E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27" y="3505140"/>
            <a:ext cx="4699059" cy="29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78FBFB-B56F-4227-A693-68143AC15D3F}"/>
              </a:ext>
            </a:extLst>
          </p:cNvPr>
          <p:cNvSpPr/>
          <p:nvPr/>
        </p:nvSpPr>
        <p:spPr>
          <a:xfrm>
            <a:off x="6339128" y="3197363"/>
            <a:ext cx="1925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VirtualBox VM manager</a:t>
            </a:r>
          </a:p>
        </p:txBody>
      </p:sp>
      <p:pic>
        <p:nvPicPr>
          <p:cNvPr id="9222" name="Picture 6" descr="vmware vs virtualbox comparison">
            <a:extLst>
              <a:ext uri="{FF2B5EF4-FFF2-40B4-BE49-F238E27FC236}">
                <a16:creationId xmlns:a16="http://schemas.microsoft.com/office/drawing/2014/main" id="{F1E9C6D3-9787-4B20-9E32-7D1CCCDE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0" y="3456555"/>
            <a:ext cx="4858112" cy="3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5217D1-DC7D-4D9B-ACFE-69BEE6F33C84}"/>
              </a:ext>
            </a:extLst>
          </p:cNvPr>
          <p:cNvSpPr/>
          <p:nvPr/>
        </p:nvSpPr>
        <p:spPr>
          <a:xfrm>
            <a:off x="941960" y="6492875"/>
            <a:ext cx="5154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VMware Workstation running Mac OS X on a Windows 10 computer.</a:t>
            </a:r>
          </a:p>
          <a:p>
            <a:endParaRPr lang="en-US" sz="1400" dirty="0"/>
          </a:p>
        </p:txBody>
      </p:sp>
      <p:pic>
        <p:nvPicPr>
          <p:cNvPr id="9224" name="Picture 8" descr="vmware-workstation-gui">
            <a:extLst>
              <a:ext uri="{FF2B5EF4-FFF2-40B4-BE49-F238E27FC236}">
                <a16:creationId xmlns:a16="http://schemas.microsoft.com/office/drawing/2014/main" id="{99AC717F-2771-48D7-BFEE-B513E5B3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4" y="75392"/>
            <a:ext cx="4961057" cy="30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7280BB-E0A2-4CCF-9340-82B0B23980A4}"/>
              </a:ext>
            </a:extLst>
          </p:cNvPr>
          <p:cNvSpPr/>
          <p:nvPr/>
        </p:nvSpPr>
        <p:spPr>
          <a:xfrm>
            <a:off x="400367" y="3162859"/>
            <a:ext cx="1814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VMWare VM manager</a:t>
            </a:r>
          </a:p>
        </p:txBody>
      </p:sp>
    </p:spTree>
    <p:extLst>
      <p:ext uri="{BB962C8B-B14F-4D97-AF65-F5344CB8AC3E}">
        <p14:creationId xmlns:p14="http://schemas.microsoft.com/office/powerpoint/2010/main" val="2652476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0BB5F6-DBDE-4ED3-ADED-B659847C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 2 hypervisors: </a:t>
            </a:r>
            <a:br>
              <a:rPr lang="en-US" dirty="0"/>
            </a:br>
            <a:r>
              <a:rPr lang="en-US" sz="3600" b="1" dirty="0"/>
              <a:t>VirtualBox Vs. VMware: Comparison Table</a:t>
            </a:r>
            <a:endParaRPr lang="en-US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0A4CD5-5337-45A0-BC3F-80D6D975D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06E86-47BA-43A0-BC71-D402440BD280}" type="slidenum">
              <a:rPr lang="fr-FR" smtClean="0"/>
              <a:t>9</a:t>
            </a:fld>
            <a:endParaRPr lang="fr-FR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F8EEE96-8EEA-448A-BCA1-AB55AFB25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415511"/>
              </p:ext>
            </p:extLst>
          </p:nvPr>
        </p:nvGraphicFramePr>
        <p:xfrm>
          <a:off x="353683" y="1508381"/>
          <a:ext cx="11326482" cy="4984494"/>
        </p:xfrm>
        <a:graphic>
          <a:graphicData uri="http://schemas.openxmlformats.org/drawingml/2006/table">
            <a:tbl>
              <a:tblPr/>
              <a:tblGrid>
                <a:gridCol w="3174521">
                  <a:extLst>
                    <a:ext uri="{9D8B030D-6E8A-4147-A177-3AD203B41FA5}">
                      <a16:colId xmlns:a16="http://schemas.microsoft.com/office/drawing/2014/main" val="3181003219"/>
                    </a:ext>
                  </a:extLst>
                </a:gridCol>
                <a:gridCol w="4088921">
                  <a:extLst>
                    <a:ext uri="{9D8B030D-6E8A-4147-A177-3AD203B41FA5}">
                      <a16:colId xmlns:a16="http://schemas.microsoft.com/office/drawing/2014/main" val="859858700"/>
                    </a:ext>
                  </a:extLst>
                </a:gridCol>
                <a:gridCol w="4063040">
                  <a:extLst>
                    <a:ext uri="{9D8B030D-6E8A-4147-A177-3AD203B41FA5}">
                      <a16:colId xmlns:a16="http://schemas.microsoft.com/office/drawing/2014/main" val="3457638293"/>
                    </a:ext>
                  </a:extLst>
                </a:gridCol>
              </a:tblGrid>
              <a:tr h="75023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Comparison</a:t>
                      </a:r>
                      <a:endParaRPr lang="en-US" sz="1200" dirty="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VirtualBox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VMware</a:t>
                      </a:r>
                      <a:endParaRPr lang="en-US" sz="1200" dirty="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297524"/>
                  </a:ext>
                </a:extLst>
              </a:tr>
              <a:tr h="131290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Software Virtualization</a:t>
                      </a:r>
                      <a:endParaRPr lang="en-US" sz="1200" dirty="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No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719595"/>
                  </a:ext>
                </a:extLst>
              </a:tr>
              <a:tr h="131290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Hardware Virtualization</a:t>
                      </a:r>
                      <a:endParaRPr lang="en-US" sz="1200" dirty="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050945"/>
                  </a:ext>
                </a:extLst>
              </a:tr>
              <a:tr h="187558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Host Operating Systems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Linux, Windows, Solaris, macOS, FreeBSD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Linux, Windows + macOS (requires VMware Fusion)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756018"/>
                  </a:ext>
                </a:extLst>
              </a:tr>
              <a:tr h="243825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Guest Operating Systems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Linux, Windows, Solaris, macOS, FreeBSD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Linux, Windows, Solaris, FreeBSD + macOS (with VMware Fusion)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16073"/>
                  </a:ext>
                </a:extLst>
              </a:tr>
              <a:tr h="243825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User Interface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Graphical User Interface (GLI) and Command Line Interface (CLI)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Graphical User Interface (GLI) and Command Line Interface (CLI)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427362"/>
                  </a:ext>
                </a:extLst>
              </a:tr>
              <a:tr h="412627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Snapshots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Yes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Snapshots only supported on paid virtualization products, not on VMware Workstation Player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231647"/>
                  </a:ext>
                </a:extLst>
              </a:tr>
              <a:tr h="131290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Virtual Disk Format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VDI, VMDK, VHD, HDD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VMDK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696494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Virtual Disk Allocation Type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Preallocated: fixed disks;   Dynamically allocated: dynamically allocated disks;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effectLst/>
                        </a:rPr>
                        <a:t>Preallocated</a:t>
                      </a:r>
                      <a:r>
                        <a:rPr lang="en-US" sz="1200" dirty="0">
                          <a:effectLst/>
                        </a:rPr>
                        <a:t>: provisioned disks;   Dynamically allocated: thin provisioned disks;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99715"/>
                  </a:ext>
                </a:extLst>
              </a:tr>
              <a:tr h="468894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Virtual Network Models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Not attached, NAT, NAT Network, Bridged adapter, Internal network, Host-only adapter, Generic (UDP, VDE)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NAT, Bridged, Host-only + Virtual network editor (on VMware workstation and Fusion Pro)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463615"/>
                  </a:ext>
                </a:extLst>
              </a:tr>
              <a:tr h="243825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USB Devices Support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USB 2.0/3.0 support requires the Extension Pack (free)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Out of the box USB device support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797180"/>
                  </a:ext>
                </a:extLst>
              </a:tr>
              <a:tr h="412627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3D Graphics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Up to OpenGL 3.0 and Direct3D 9;   Max of 128 MB of video memory; 3D acceleration enabled manually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Up to OpenGL 3.3, DirectX 10;   Max of 2GB of video memory; 3D acceleration enabled by default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276152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Integrations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VMDK, Microsoft’s VHD, HDD, QED, Vagrant, Docker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Requires additional conversion utility for more VM types;   VMware VSphere and Cloud Air (on VMware Workstation)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20180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VirtualBox Guest Additions vs. VMware Tools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Installed with the </a:t>
                      </a:r>
                      <a:r>
                        <a:rPr lang="en-US" sz="1200" dirty="0" err="1">
                          <a:effectLst/>
                        </a:rPr>
                        <a:t>VBoxGuestAdditions.iso</a:t>
                      </a:r>
                      <a:r>
                        <a:rPr lang="en-US" sz="1200" dirty="0">
                          <a:effectLst/>
                        </a:rPr>
                        <a:t> file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Install with a .iso file used for the given VM (linux.iso, windows.iso, etc.)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69160"/>
                  </a:ext>
                </a:extLst>
              </a:tr>
              <a:tr h="131290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API for Developers</a:t>
                      </a:r>
                      <a:endParaRPr lang="en-US" sz="120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API and SDK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Different APIs and SDKs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650660"/>
                  </a:ext>
                </a:extLst>
              </a:tr>
              <a:tr h="412627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Cost and Licenses</a:t>
                      </a:r>
                      <a:endParaRPr lang="en-US" sz="1200" dirty="0">
                        <a:effectLst/>
                      </a:endParaRP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Free, under the GNU General Public License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VMware Workstation Player is free, while other VMware products require a paid license</a:t>
                      </a:r>
                    </a:p>
                  </a:txBody>
                  <a:tcPr marL="18756" marR="18756" marT="9378" marB="93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98626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9D8FCE8-A22B-48D9-ABB3-05F9F344AE1F}"/>
              </a:ext>
            </a:extLst>
          </p:cNvPr>
          <p:cNvSpPr/>
          <p:nvPr/>
        </p:nvSpPr>
        <p:spPr>
          <a:xfrm>
            <a:off x="105773" y="6492875"/>
            <a:ext cx="3384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2"/>
              </a:rPr>
              <a:t>https://phoenixnap.com/kb/virtualbox-vs-vmware</a:t>
            </a:r>
            <a:r>
              <a:rPr lang="en-US" sz="1000" dirty="0"/>
              <a:t> , Feb 2021</a:t>
            </a:r>
          </a:p>
        </p:txBody>
      </p:sp>
    </p:spTree>
    <p:extLst>
      <p:ext uri="{BB962C8B-B14F-4D97-AF65-F5344CB8AC3E}">
        <p14:creationId xmlns:p14="http://schemas.microsoft.com/office/powerpoint/2010/main" val="1080736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chemeClr val="accent1">
              <a:lumMod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6279</TotalTime>
  <Words>3324</Words>
  <Application>Microsoft Office PowerPoint</Application>
  <PresentationFormat>Grand écran</PresentationFormat>
  <Paragraphs>461</Paragraphs>
  <Slides>79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7" baseType="lpstr">
      <vt:lpstr>Arial</vt:lpstr>
      <vt:lpstr>Calibri</vt:lpstr>
      <vt:lpstr>Calibri Light</vt:lpstr>
      <vt:lpstr>Consolas</vt:lpstr>
      <vt:lpstr>DejaVu Sans</vt:lpstr>
      <vt:lpstr>Open Sans</vt:lpstr>
      <vt:lpstr>Wingdings</vt:lpstr>
      <vt:lpstr>Office Theme</vt:lpstr>
      <vt:lpstr>Technological foundations of software development</vt:lpstr>
      <vt:lpstr>Objectives of the session</vt:lpstr>
      <vt:lpstr>Technological foundations of software development</vt:lpstr>
      <vt:lpstr>Présentation PowerPoint</vt:lpstr>
      <vt:lpstr>Operating system</vt:lpstr>
      <vt:lpstr>Virtualization (started ~1960s)</vt:lpstr>
      <vt:lpstr>Virtualization</vt:lpstr>
      <vt:lpstr>Type 2 hypervisors</vt:lpstr>
      <vt:lpstr>Type 2 hypervisors:  VirtualBox Vs. VMware: Comparison Table</vt:lpstr>
      <vt:lpstr>Type 1 hypervisors</vt:lpstr>
      <vt:lpstr>Ex: Windows Subsystem for Linux</vt:lpstr>
      <vt:lpstr>Ex: Windows Subsystem for Linux</vt:lpstr>
      <vt:lpstr>Ex: Windows Subsystem for Linux</vt:lpstr>
      <vt:lpstr>Virtual machines        vs       Containers</vt:lpstr>
      <vt:lpstr>History of containers</vt:lpstr>
      <vt:lpstr>Présentation PowerPoint</vt:lpstr>
      <vt:lpstr>Présentation PowerPoint</vt:lpstr>
      <vt:lpstr>Présentation PowerPoint</vt:lpstr>
      <vt:lpstr>Présentation PowerPoint</vt:lpstr>
      <vt:lpstr>Technological foundations of software development</vt:lpstr>
      <vt:lpstr>Docker containers in 100 seconds</vt:lpstr>
      <vt:lpstr>Dockerfile, Image, and Container</vt:lpstr>
      <vt:lpstr>Docker image workflow</vt:lpstr>
      <vt:lpstr>Technological foundations of software development</vt:lpstr>
      <vt:lpstr>Find images on Docker Hub</vt:lpstr>
      <vt:lpstr>Find images on Docker Hub</vt:lpstr>
      <vt:lpstr>Pull an image</vt:lpstr>
      <vt:lpstr>Pull an image</vt:lpstr>
      <vt:lpstr>Présentation PowerPoint</vt:lpstr>
      <vt:lpstr>Other container registries</vt:lpstr>
      <vt:lpstr>Technological foundations of software development</vt:lpstr>
      <vt:lpstr>Anatomy of images</vt:lpstr>
      <vt:lpstr>Containers use union file systems</vt:lpstr>
      <vt:lpstr>Image identifiers</vt:lpstr>
      <vt:lpstr>Image identifiers (since Docker 1.10)</vt:lpstr>
      <vt:lpstr>Présentation PowerPoint</vt:lpstr>
      <vt:lpstr>Example: manage images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Technological foundations of software development</vt:lpstr>
      <vt:lpstr>Présentation PowerPoint</vt:lpstr>
      <vt:lpstr>docker run and options</vt:lpstr>
      <vt:lpstr>Example: pull and run a h2 database</vt:lpstr>
      <vt:lpstr>Présentation PowerPoint</vt:lpstr>
      <vt:lpstr>Run docker exec on a running container</vt:lpstr>
      <vt:lpstr>docker cp: copy local files in the container</vt:lpstr>
      <vt:lpstr>Présentation PowerPoint</vt:lpstr>
      <vt:lpstr>Example: show logs of a container</vt:lpstr>
      <vt:lpstr>Technological foundations of software development</vt:lpstr>
      <vt:lpstr>Build and run an image</vt:lpstr>
      <vt:lpstr>Dockerfile instructions</vt:lpstr>
      <vt:lpstr>Technological foundations of software development</vt:lpstr>
      <vt:lpstr>Docker compose</vt:lpstr>
      <vt:lpstr>Docker compose</vt:lpstr>
      <vt:lpstr>Présentation PowerPoint</vt:lpstr>
      <vt:lpstr>Networking</vt:lpstr>
      <vt:lpstr>Technological foundations of software development</vt:lpstr>
      <vt:lpstr>Docker &lt; v1.11 </vt:lpstr>
      <vt:lpstr>Container innovation</vt:lpstr>
      <vt:lpstr>The Open Container Initiative</vt:lpstr>
      <vt:lpstr>Présentation PowerPoint</vt:lpstr>
      <vt:lpstr>Docker v1.11.0 (2017)</vt:lpstr>
      <vt:lpstr>Alternatives to Docker: podman (2018)</vt:lpstr>
      <vt:lpstr>Other container runtimes</vt:lpstr>
      <vt:lpstr>Technological foundations of software development</vt:lpstr>
      <vt:lpstr>Kubernetes (K8s)</vt:lpstr>
      <vt:lpstr>Kubernetes (K8s) in 100 seconds</vt:lpstr>
      <vt:lpstr>Présentation PowerPoint</vt:lpstr>
      <vt:lpstr>Architecture  of a  Kubernetes  cluster</vt:lpstr>
      <vt:lpstr>Docker Swarm (under development)</vt:lpstr>
      <vt:lpstr>Simplified containers ecosystem</vt:lpstr>
      <vt:lpstr>Présentation PowerPoint</vt:lpstr>
      <vt:lpstr>Cloud native landscape</vt:lpstr>
      <vt:lpstr>Technological foundations of software development</vt:lpstr>
      <vt:lpstr>... Your turn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Maxime Lefrançois</dc:creator>
  <cp:lastModifiedBy>Maxime Lefrancois</cp:lastModifiedBy>
  <cp:revision>394</cp:revision>
  <dcterms:created xsi:type="dcterms:W3CDTF">2021-08-26T08:16:54Z</dcterms:created>
  <dcterms:modified xsi:type="dcterms:W3CDTF">2023-10-04T10:41:38Z</dcterms:modified>
</cp:coreProperties>
</file>