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58" r:id="rId3"/>
    <p:sldId id="514" r:id="rId4"/>
    <p:sldId id="516" r:id="rId5"/>
    <p:sldId id="518" r:id="rId6"/>
    <p:sldId id="517" r:id="rId7"/>
    <p:sldId id="515" r:id="rId8"/>
    <p:sldId id="519" r:id="rId9"/>
    <p:sldId id="545" r:id="rId10"/>
    <p:sldId id="546" r:id="rId11"/>
    <p:sldId id="523" r:id="rId12"/>
    <p:sldId id="524" r:id="rId13"/>
    <p:sldId id="543" r:id="rId14"/>
    <p:sldId id="527" r:id="rId15"/>
    <p:sldId id="528" r:id="rId16"/>
    <p:sldId id="529" r:id="rId17"/>
    <p:sldId id="530" r:id="rId18"/>
    <p:sldId id="531" r:id="rId19"/>
    <p:sldId id="532" r:id="rId20"/>
    <p:sldId id="533" r:id="rId21"/>
    <p:sldId id="534" r:id="rId22"/>
    <p:sldId id="535" r:id="rId23"/>
    <p:sldId id="536" r:id="rId24"/>
    <p:sldId id="537" r:id="rId25"/>
    <p:sldId id="547" r:id="rId26"/>
    <p:sldId id="548" r:id="rId27"/>
    <p:sldId id="549" r:id="rId28"/>
    <p:sldId id="544" r:id="rId29"/>
    <p:sldId id="540" r:id="rId30"/>
    <p:sldId id="541" r:id="rId31"/>
    <p:sldId id="542" r:id="rId32"/>
    <p:sldId id="550" r:id="rId33"/>
    <p:sldId id="551" r:id="rId34"/>
    <p:sldId id="552" r:id="rId35"/>
    <p:sldId id="553" r:id="rId36"/>
    <p:sldId id="554"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898989"/>
    <a:srgbClr val="F0F0F0"/>
    <a:srgbClr val="E61A23"/>
    <a:srgbClr val="2F62BB"/>
    <a:srgbClr val="F44D27"/>
    <a:srgbClr val="EFEFE7"/>
    <a:srgbClr val="CD9F00"/>
    <a:srgbClr val="D5C8C6"/>
    <a:srgbClr val="8F8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111" d="100"/>
          <a:sy n="111" d="100"/>
        </p:scale>
        <p:origin x="378" y="102"/>
      </p:cViewPr>
      <p:guideLst/>
    </p:cSldViewPr>
  </p:slideViewPr>
  <p:notesTextViewPr>
    <p:cViewPr>
      <p:scale>
        <a:sx n="1" d="1"/>
        <a:sy n="1" d="1"/>
      </p:scale>
      <p:origin x="0" y="0"/>
    </p:cViewPr>
  </p:notesTextViewPr>
  <p:sorterViewPr>
    <p:cViewPr>
      <p:scale>
        <a:sx n="150" d="100"/>
        <a:sy n="150" d="100"/>
      </p:scale>
      <p:origin x="0" y="-378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FE4FE-C567-46DB-B46D-D6ADFF64F2F0}" type="datetimeFigureOut">
              <a:rPr lang="fr-FR" smtClean="0"/>
              <a:t>04/10/2023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9E45F-632C-49BB-91B2-F90D18F7E576}" type="slidenum">
              <a:rPr lang="fr-FR" smtClean="0"/>
              <a:t>‹N°›</a:t>
            </a:fld>
            <a:endParaRPr lang="fr-FR"/>
          </a:p>
        </p:txBody>
      </p:sp>
    </p:spTree>
    <p:extLst>
      <p:ext uri="{BB962C8B-B14F-4D97-AF65-F5344CB8AC3E}">
        <p14:creationId xmlns:p14="http://schemas.microsoft.com/office/powerpoint/2010/main" val="119445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E8D24175-CE38-490D-B452-09A8D5674E78}" type="datetime1">
              <a:rPr lang="fr-FR" smtClean="0"/>
              <a:t>04/10/2023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01762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243A60B-7A5C-4411-AE3B-B99CA2563AF3}" type="datetime1">
              <a:rPr lang="fr-FR" smtClean="0"/>
              <a:t>04/10/2023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22057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0A6B72C-E386-4D31-8491-E8A77B88CE01}" type="datetime1">
              <a:rPr lang="fr-FR" smtClean="0"/>
              <a:t>04/10/2023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9512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a:xfrm>
            <a:off x="7632171" y="6420019"/>
            <a:ext cx="3168000" cy="360000"/>
          </a:xfrm>
          <a:prstGeom prst="rect">
            <a:avLst/>
          </a:prstGeom>
        </p:spPr>
        <p:txBody>
          <a:bodyPr/>
          <a:lstStyle/>
          <a:p>
            <a:endParaRPr lang="fr-FR" dirty="0"/>
          </a:p>
        </p:txBody>
      </p:sp>
      <p:sp>
        <p:nvSpPr>
          <p:cNvPr id="4" name="Espace réservé du pied de page 3"/>
          <p:cNvSpPr>
            <a:spLocks noGrp="1"/>
          </p:cNvSpPr>
          <p:nvPr>
            <p:ph type="ftr" sz="quarter" idx="11"/>
          </p:nvPr>
        </p:nvSpPr>
        <p:spPr>
          <a:xfrm>
            <a:off x="239744" y="6420019"/>
            <a:ext cx="7200405" cy="360000"/>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p:txBody>
          <a:bodyPr/>
          <a:lstStyle>
            <a:lvl1pPr>
              <a:defRPr sz="1200">
                <a:solidFill>
                  <a:schemeClr val="bg1">
                    <a:lumMod val="50000"/>
                  </a:schemeClr>
                </a:solidFill>
              </a:defRPr>
            </a:lvl1pPr>
          </a:lstStyle>
          <a:p>
            <a:fld id="{10C140CD-8AED-46FF-A9A2-77308F3F39AE}" type="slidenum">
              <a:rPr lang="fr-FR" smtClean="0"/>
              <a:pPr/>
              <a:t>‹N°›</a:t>
            </a:fld>
            <a:endParaRPr lang="fr-FR" dirty="0"/>
          </a:p>
        </p:txBody>
      </p:sp>
      <p:sp>
        <p:nvSpPr>
          <p:cNvPr id="6" name="Espace réservé du texte 2"/>
          <p:cNvSpPr>
            <a:spLocks noGrp="1"/>
          </p:cNvSpPr>
          <p:nvPr>
            <p:ph idx="1"/>
          </p:nvPr>
        </p:nvSpPr>
        <p:spPr bwMode="gray">
          <a:xfrm>
            <a:off x="1102659" y="1512891"/>
            <a:ext cx="10748683" cy="3976687"/>
          </a:xfrm>
          <a:prstGeom prst="rect">
            <a:avLst/>
          </a:prstGeom>
        </p:spPr>
        <p:txBody>
          <a:bodyPr vert="horz" lIns="0" tIns="0" rIns="0" bIns="0" rtlCol="0" anchor="t" anchorCtr="0">
            <a:noAutofit/>
          </a:bodyPr>
          <a:lstStyle/>
          <a:p>
            <a:pPr lvl="0"/>
            <a:r>
              <a:rPr lang="fr-FR" noProof="0" dirty="0"/>
              <a:t>Texte de niveau 1</a:t>
            </a:r>
          </a:p>
          <a:p>
            <a:pPr lvl="1"/>
            <a:r>
              <a:rPr lang="fr-FR" noProof="0" dirty="0" err="1"/>
              <a:t>Qsdf</a:t>
            </a:r>
            <a:endParaRPr lang="fr-FR" noProof="0" dirty="0"/>
          </a:p>
          <a:p>
            <a:pPr lvl="2"/>
            <a:r>
              <a:rPr lang="fr-FR" noProof="0" dirty="0" err="1"/>
              <a:t>zsgvzef</a:t>
            </a:r>
            <a:r>
              <a:rPr lang="fr-FR" noProof="0" dirty="0"/>
              <a:t>	</a:t>
            </a:r>
          </a:p>
          <a:p>
            <a:pPr lvl="0"/>
            <a:r>
              <a:rPr lang="fr-FR" noProof="0" dirty="0"/>
              <a:t>Sdf</a:t>
            </a:r>
          </a:p>
          <a:p>
            <a:pPr lvl="1"/>
            <a:r>
              <a:rPr lang="fr-FR" noProof="0" dirty="0" err="1"/>
              <a:t>qsf</a:t>
            </a:r>
            <a:endParaRPr lang="fr-FR" noProof="0" dirty="0"/>
          </a:p>
          <a:p>
            <a:pPr lvl="1"/>
            <a:r>
              <a:rPr lang="fr-FR" noProof="0" dirty="0" err="1"/>
              <a:t>Qsfe</a:t>
            </a:r>
            <a:endParaRPr lang="fr-FR" noProof="0" dirty="0"/>
          </a:p>
          <a:p>
            <a:pPr lvl="2"/>
            <a:r>
              <a:rPr lang="fr-FR" noProof="0" dirty="0" err="1"/>
              <a:t>Qdsf</a:t>
            </a:r>
            <a:endParaRPr lang="fr-FR" noProof="0" dirty="0"/>
          </a:p>
          <a:p>
            <a:pPr lvl="2"/>
            <a:r>
              <a:rPr lang="fr-FR" noProof="0" dirty="0" err="1"/>
              <a:t>Qsdfzsf</a:t>
            </a:r>
            <a:endParaRPr lang="fr-FR" noProof="0" dirty="0"/>
          </a:p>
          <a:p>
            <a:pPr lvl="3"/>
            <a:r>
              <a:rPr lang="fr-FR" noProof="0" dirty="0" err="1"/>
              <a:t>sqvze</a:t>
            </a:r>
            <a:endParaRPr lang="fr-FR" noProof="0" dirty="0"/>
          </a:p>
        </p:txBody>
      </p:sp>
    </p:spTree>
    <p:extLst>
      <p:ext uri="{BB962C8B-B14F-4D97-AF65-F5344CB8AC3E}">
        <p14:creationId xmlns:p14="http://schemas.microsoft.com/office/powerpoint/2010/main" val="138311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0121DA4-D871-4F30-A88D-9927023B48E4}" type="datetime1">
              <a:rPr lang="fr-FR" smtClean="0"/>
              <a:t>04/10/2023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05155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994967-7C4D-4F0A-9297-68EF52B59C2C}" type="datetime1">
              <a:rPr lang="fr-FR" smtClean="0"/>
              <a:t>04/10/2023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46823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A00C440D-E22C-47F2-95CA-1DC6C0D590BE}" type="datetime1">
              <a:rPr lang="fr-FR" smtClean="0"/>
              <a:t>04/10/2023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16140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478184A-F81B-4312-B77D-7A15377DA745}" type="datetime1">
              <a:rPr lang="fr-FR" smtClean="0"/>
              <a:t>04/10/2023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5668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E5C19603-DCF0-485A-948A-CE28833E688F}" type="datetime1">
              <a:rPr lang="fr-FR" smtClean="0"/>
              <a:t>04/10/2023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45186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76935-021D-4311-AE21-22D7CC7EBEAC}" type="datetime1">
              <a:rPr lang="fr-FR" smtClean="0"/>
              <a:t>04/10/2023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3823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D7312-FEE7-4026-98B9-4661E3EA63C0}" type="datetime1">
              <a:rPr lang="fr-FR" smtClean="0"/>
              <a:t>04/10/2023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2761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50ABA-4A08-4E91-8E80-8563EC5DF6F4}" type="datetime1">
              <a:rPr lang="fr-FR" smtClean="0"/>
              <a:t>04/10/2023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267529565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75599-8ED4-432F-A983-E60D3FE6FB5A}" type="datetime1">
              <a:rPr lang="fr-FR" smtClean="0"/>
              <a:t>04/10/2023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06E86-47BA-43A0-BC71-D402440BD280}" type="slidenum">
              <a:rPr lang="fr-FR" smtClean="0"/>
              <a:t>‹N°›</a:t>
            </a:fld>
            <a:endParaRPr lang="fr-FR"/>
          </a:p>
        </p:txBody>
      </p:sp>
    </p:spTree>
    <p:extLst>
      <p:ext uri="{BB962C8B-B14F-4D97-AF65-F5344CB8AC3E}">
        <p14:creationId xmlns:p14="http://schemas.microsoft.com/office/powerpoint/2010/main" val="240601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axime.lefrancois.info/" TargetMode="External"/><Relationship Id="rId3" Type="http://schemas.openxmlformats.org/officeDocument/2006/relationships/hyperlink" Target="https://ci.mines-stetienne.fr/cps2/tfs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axime.lefrancois.info/" TargetMode="External"/><Relationship Id="rId3" Type="http://schemas.openxmlformats.org/officeDocument/2006/relationships/hyperlink" Target="https://ci.mines-stetienne.fr/cps2/tfs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 Id="rId3" Type="http://schemas.openxmlformats.org/officeDocument/2006/relationships/hyperlink" Target="https://docs.gitlab.com/ee/ci/introduc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hyperlink" Target="https://docs.gitlab.com/ee/ci/variables/predefined_variables.html" TargetMode="External"/><Relationship Id="rId4" Type="http://schemas.openxmlformats.org/officeDocument/2006/relationships/hyperlink" Target="https://docs.gitlab.com/ee/ci/variables/README.html" TargetMode="External"/><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itlab.com/ee/ci/environments/index.html" TargetMode="Externa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itlab.com/ee/ci/ya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itlab.com/ee/ci/yaml/" TargetMode="Externa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itlab.com/ee/ci/yaml/" TargetMode="External"/><Relationship Id="rId3" Type="http://schemas.openxmlformats.org/officeDocument/2006/relationships/image" Target="../media/image19.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itlab.com/ee/ci/ya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itlab.com/ee/ci/ya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s://docs.gitlab.com/ee/ci/yaml/README.html#artifacts" TargetMode="External"/><Relationship Id="rId4" Type="http://schemas.openxmlformats.org/officeDocument/2006/relationships/hyperlink" Target="https://docs.gitlab.com/ee/ci/yaml/README.html#artifactsreport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hyperlink" Target="https://saref.etsi.org/sources/saref4lif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 Id="rId3" Type="http://schemas.openxmlformats.org/officeDocument/2006/relationships/hyperlink" Target="https://saref.etsi.org/sources/saref4lif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hyperlink" Target="https://saref.etsi.org/sources/saref4lif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axime.lefrancois.info/" TargetMode="External"/><Relationship Id="rId3" Type="http://schemas.openxmlformats.org/officeDocument/2006/relationships/hyperlink" Target="https://ci.mines-stetienne.fr/cps2/tfs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axime.lefrancois.info/" TargetMode="External"/><Relationship Id="rId3" Type="http://schemas.openxmlformats.org/officeDocument/2006/relationships/hyperlink" Target="https://ci.mines-stetienne.fr/cps2/tfsd/" TargetMode="External"/></Relationships>
</file>

<file path=ppt/slides/_rels/slide30.xml.rels><?xml version='1.0' encoding='UTF-8' standalone='yes'?>
<Relationships xmlns="http://schemas.openxmlformats.org/package/2006/relationships"><Relationship Id="rId1" Type="http://schemas.openxmlformats.org/officeDocument/2006/relationships/video" Target="https://www.youtube.com/embed/cP0I9w2coGU" TargetMode="External"/><Relationship Id="rId2" Type="http://schemas.openxmlformats.org/officeDocument/2006/relationships/slideLayout" Target="../slideLayouts/slideLayout2.xm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github.com/HyperAgents/ns.hyperagents.org/" TargetMode="Externa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hyperlink" Target="https://github.com/HyperAgents/ns.hyperagents.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hyperlink" Target="https://github.com/HyperAgents/ns.hyperagents.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axime.lefrancois.info/" TargetMode="External"/><Relationship Id="rId3" Type="http://schemas.openxmlformats.org/officeDocument/2006/relationships/hyperlink" Target="https://ci.mines-stetienne.fr/cps2/tfs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mines-stetienne.fr/cps2/course/tfsd/course-8.html#_tod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hyperlink" Target="https://theagileadmin.com/what-is-devo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www.guru99.com/agile-vs-devop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itlab.com/ee/ci/introdu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docs.gitlab.com/ee/ci/introduc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a:xfrm>
            <a:off x="1524000" y="3611274"/>
            <a:ext cx="9144000" cy="1655762"/>
          </a:xfrm>
        </p:spPr>
        <p:txBody>
          <a:bodyPr/>
          <a:lstStyle/>
          <a:p>
            <a:r>
              <a:rPr lang="en-US" dirty="0"/>
              <a:t>Integrate and deploy your software continuously</a:t>
            </a:r>
          </a:p>
        </p:txBody>
      </p:sp>
      <p:sp>
        <p:nvSpPr>
          <p:cNvPr id="6" name="TextBox 4">
            <a:extLst>
              <a:ext uri="{FF2B5EF4-FFF2-40B4-BE49-F238E27FC236}">
                <a16:creationId xmlns:a16="http://schemas.microsoft.com/office/drawing/2014/main" id="{1DBAEBF5-C119-4DD6-B56F-6C4423D6CC5F}"/>
              </a:ext>
            </a:extLst>
          </p:cNvPr>
          <p:cNvSpPr txBox="1"/>
          <p:nvPr/>
        </p:nvSpPr>
        <p:spPr>
          <a:xfrm>
            <a:off x="100584" y="5903893"/>
            <a:ext cx="11499366" cy="954107"/>
          </a:xfrm>
          <a:prstGeom prst="rect">
            <a:avLst/>
          </a:prstGeom>
          <a:noFill/>
        </p:spPr>
        <p:txBody>
          <a:bodyPr wrap="none" rtlCol="0">
            <a:spAutoFit/>
          </a:bodyPr>
          <a:lstStyle/>
          <a:p>
            <a:r>
              <a:rPr lang="en-US" sz="1400"/>
              <a:t>ICM – Computer Science Major – Course unit on Technological foundations of computer science</a:t>
            </a:r>
          </a:p>
          <a:p>
            <a:r>
              <a:rPr lang="en-US" sz="1400"/>
              <a:t>M1 </a:t>
            </a:r>
            <a:r>
              <a:rPr lang="en-US" sz="1400" dirty="0"/>
              <a:t>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124900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r-FR"/>
          </a:p>
        </p:txBody>
      </p:sp>
      <p:sp>
        <p:nvSpPr>
          <p:cNvPr id="4" name="Content Placeholder 3"/>
          <p:cNvSpPr>
            <a:spLocks noGrp="1"/>
          </p:cNvSpPr>
          <p:nvPr>
            <p:ph idx="1"/>
          </p:nvPr>
        </p:nvSpPr>
        <p:spPr/>
        <p:txBody>
          <a:bodyPr/>
          <a:lstStyle/>
          <a:p>
            <a:endParaRPr lang="fr-FR"/>
          </a:p>
        </p:txBody>
      </p:sp>
      <p:pic>
        <p:nvPicPr>
          <p:cNvPr id="6" name="Picture 4" descr="Updated CI/CD Pip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01" y="1453897"/>
            <a:ext cx="11909118" cy="47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1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tools for CI</a:t>
            </a:r>
            <a:r>
              <a:rPr lang="en-US"/>
              <a:t>/CD …</a:t>
            </a:r>
            <a:endParaRPr lang="en-US" dirty="0"/>
          </a:p>
        </p:txBody>
      </p:sp>
      <p:pic>
        <p:nvPicPr>
          <p:cNvPr id="1028" name="Picture 4" descr="upload.wikimedia.org/wikipedia/commons/thumb/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6" y="1855775"/>
            <a:ext cx="1141222" cy="1153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488" y="3401568"/>
            <a:ext cx="2130552" cy="1200329"/>
          </a:xfrm>
          <a:prstGeom prst="rect">
            <a:avLst/>
          </a:prstGeom>
          <a:noFill/>
        </p:spPr>
        <p:txBody>
          <a:bodyPr wrap="square" rtlCol="0">
            <a:spAutoFit/>
          </a:bodyPr>
          <a:lstStyle/>
          <a:p>
            <a:r>
              <a:rPr lang="en-US" dirty="0"/>
              <a:t>Circle CI</a:t>
            </a:r>
          </a:p>
          <a:p>
            <a:r>
              <a:rPr lang="en-US" dirty="0"/>
              <a:t>2011</a:t>
            </a:r>
          </a:p>
          <a:p>
            <a:r>
              <a:rPr lang="en-US" dirty="0"/>
              <a:t>https://circleci.com/</a:t>
            </a:r>
          </a:p>
          <a:p>
            <a:r>
              <a:rPr lang="en-US" dirty="0"/>
              <a:t>YAML</a:t>
            </a:r>
          </a:p>
        </p:txBody>
      </p:sp>
      <p:sp>
        <p:nvSpPr>
          <p:cNvPr id="7" name="TextBox 6"/>
          <p:cNvSpPr txBox="1"/>
          <p:nvPr/>
        </p:nvSpPr>
        <p:spPr>
          <a:xfrm>
            <a:off x="2848507" y="3401569"/>
            <a:ext cx="2737104" cy="1200329"/>
          </a:xfrm>
          <a:prstGeom prst="rect">
            <a:avLst/>
          </a:prstGeom>
          <a:noFill/>
        </p:spPr>
        <p:txBody>
          <a:bodyPr wrap="square" rtlCol="0">
            <a:spAutoFit/>
          </a:bodyPr>
          <a:lstStyle/>
          <a:p>
            <a:r>
              <a:rPr lang="en-US" dirty="0"/>
              <a:t>Travis CI</a:t>
            </a:r>
          </a:p>
          <a:p>
            <a:r>
              <a:rPr lang="en-US" dirty="0"/>
              <a:t>2011</a:t>
            </a:r>
          </a:p>
          <a:p>
            <a:r>
              <a:rPr lang="en-US" dirty="0"/>
              <a:t>http://travis-ci.com/</a:t>
            </a:r>
          </a:p>
          <a:p>
            <a:r>
              <a:rPr lang="en-US" dirty="0"/>
              <a:t>YAML</a:t>
            </a:r>
          </a:p>
        </p:txBody>
      </p:sp>
      <p:pic>
        <p:nvPicPr>
          <p:cNvPr id="1030" name="Picture 6" descr="res-5.cloudinary.com/crunchbase-production/im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040" y="1855775"/>
            <a:ext cx="1361083" cy="136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23276" y="3401568"/>
            <a:ext cx="2132204" cy="1200329"/>
          </a:xfrm>
          <a:prstGeom prst="rect">
            <a:avLst/>
          </a:prstGeom>
          <a:noFill/>
        </p:spPr>
        <p:txBody>
          <a:bodyPr wrap="square" rtlCol="0">
            <a:spAutoFit/>
          </a:bodyPr>
          <a:lstStyle/>
          <a:p>
            <a:r>
              <a:rPr lang="en-US" dirty="0" err="1"/>
              <a:t>GitLab</a:t>
            </a:r>
            <a:r>
              <a:rPr lang="en-US" dirty="0"/>
              <a:t> CI/CD</a:t>
            </a:r>
          </a:p>
          <a:p>
            <a:r>
              <a:rPr lang="en-US" dirty="0"/>
              <a:t>2013</a:t>
            </a:r>
          </a:p>
          <a:p>
            <a:r>
              <a:rPr lang="en-US" dirty="0"/>
              <a:t>https://gitlab.com/</a:t>
            </a:r>
          </a:p>
          <a:p>
            <a:r>
              <a:rPr lang="en-US" dirty="0"/>
              <a:t>YAML</a:t>
            </a:r>
          </a:p>
        </p:txBody>
      </p:sp>
      <p:pic>
        <p:nvPicPr>
          <p:cNvPr id="1032" name="Picture 8" descr="upload.wikimedia.org/wikipedia/commons/thum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71" y="1855775"/>
            <a:ext cx="10477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ttez en place l'intégration et la livraison continues avec la démarche  DevOps - OpenClassroo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082" y="1972905"/>
            <a:ext cx="1280033" cy="14349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65920" y="3401568"/>
            <a:ext cx="2737104" cy="1200329"/>
          </a:xfrm>
          <a:prstGeom prst="rect">
            <a:avLst/>
          </a:prstGeom>
          <a:noFill/>
        </p:spPr>
        <p:txBody>
          <a:bodyPr wrap="square" rtlCol="0">
            <a:spAutoFit/>
          </a:bodyPr>
          <a:lstStyle/>
          <a:p>
            <a:r>
              <a:rPr lang="en-US" dirty="0"/>
              <a:t>Jenkins</a:t>
            </a:r>
          </a:p>
          <a:p>
            <a:r>
              <a:rPr lang="en-US" dirty="0"/>
              <a:t>2011</a:t>
            </a:r>
          </a:p>
          <a:p>
            <a:r>
              <a:rPr lang="en-US" dirty="0"/>
              <a:t>https://jenkins.io/</a:t>
            </a:r>
          </a:p>
          <a:p>
            <a:r>
              <a:rPr lang="en-US" dirty="0"/>
              <a:t>Groovy</a:t>
            </a:r>
          </a:p>
        </p:txBody>
      </p:sp>
      <p:pic>
        <p:nvPicPr>
          <p:cNvPr id="1036" name="Picture 12" descr="GitHub Actions · GitHu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6191" y="1972905"/>
            <a:ext cx="1435481" cy="1435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743904" y="3408386"/>
            <a:ext cx="2381040" cy="1477328"/>
          </a:xfrm>
          <a:prstGeom prst="rect">
            <a:avLst/>
          </a:prstGeom>
          <a:noFill/>
        </p:spPr>
        <p:txBody>
          <a:bodyPr wrap="square" rtlCol="0">
            <a:spAutoFit/>
          </a:bodyPr>
          <a:lstStyle/>
          <a:p>
            <a:r>
              <a:rPr lang="en-US" dirty="0"/>
              <a:t>GitHub Actions</a:t>
            </a:r>
          </a:p>
          <a:p>
            <a:r>
              <a:rPr lang="en-US" dirty="0"/>
              <a:t>2018</a:t>
            </a:r>
          </a:p>
          <a:p>
            <a:r>
              <a:rPr lang="en-US" dirty="0"/>
              <a:t>https://github.com/features/actions</a:t>
            </a:r>
          </a:p>
          <a:p>
            <a:r>
              <a:rPr lang="en-US" dirty="0"/>
              <a:t>YAML</a:t>
            </a:r>
          </a:p>
        </p:txBody>
      </p:sp>
      <p:sp>
        <p:nvSpPr>
          <p:cNvPr id="16" name="TextBox 15"/>
          <p:cNvSpPr txBox="1"/>
          <p:nvPr/>
        </p:nvSpPr>
        <p:spPr>
          <a:xfrm>
            <a:off x="1706880" y="5739384"/>
            <a:ext cx="2130552" cy="369332"/>
          </a:xfrm>
          <a:prstGeom prst="rect">
            <a:avLst/>
          </a:prstGeom>
          <a:noFill/>
        </p:spPr>
        <p:txBody>
          <a:bodyPr wrap="square" rtlCol="0">
            <a:spAutoFit/>
          </a:bodyPr>
          <a:lstStyle/>
          <a:p>
            <a:r>
              <a:rPr lang="en-US" dirty="0"/>
              <a:t>… and others</a:t>
            </a:r>
          </a:p>
        </p:txBody>
      </p:sp>
    </p:spTree>
    <p:extLst>
      <p:ext uri="{BB962C8B-B14F-4D97-AF65-F5344CB8AC3E}">
        <p14:creationId xmlns:p14="http://schemas.microsoft.com/office/powerpoint/2010/main" val="118186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 all supporting Docker (2013)</a:t>
            </a:r>
          </a:p>
        </p:txBody>
      </p:sp>
      <p:pic>
        <p:nvPicPr>
          <p:cNvPr id="1028" name="Picture 4" descr="upload.wikimedia.org/wikipedia/commons/thumb/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6" y="1855775"/>
            <a:ext cx="1141222" cy="1153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488" y="3401568"/>
            <a:ext cx="2130552" cy="1477328"/>
          </a:xfrm>
          <a:prstGeom prst="rect">
            <a:avLst/>
          </a:prstGeom>
          <a:noFill/>
        </p:spPr>
        <p:txBody>
          <a:bodyPr wrap="square" rtlCol="0">
            <a:spAutoFit/>
          </a:bodyPr>
          <a:lstStyle/>
          <a:p>
            <a:r>
              <a:rPr lang="en-US" dirty="0"/>
              <a:t>Circle CI</a:t>
            </a:r>
          </a:p>
          <a:p>
            <a:r>
              <a:rPr lang="en-US" dirty="0"/>
              <a:t>2011</a:t>
            </a:r>
          </a:p>
          <a:p>
            <a:r>
              <a:rPr lang="en-US" dirty="0"/>
              <a:t>https://circleci.com/</a:t>
            </a:r>
          </a:p>
          <a:p>
            <a:r>
              <a:rPr lang="en-US" dirty="0"/>
              <a:t>YAML</a:t>
            </a:r>
          </a:p>
          <a:p>
            <a:r>
              <a:rPr lang="en-US" dirty="0"/>
              <a:t>Supports Docker</a:t>
            </a:r>
          </a:p>
        </p:txBody>
      </p:sp>
      <p:sp>
        <p:nvSpPr>
          <p:cNvPr id="7" name="TextBox 6"/>
          <p:cNvSpPr txBox="1"/>
          <p:nvPr/>
        </p:nvSpPr>
        <p:spPr>
          <a:xfrm>
            <a:off x="2848507" y="3401569"/>
            <a:ext cx="2737104" cy="1754326"/>
          </a:xfrm>
          <a:prstGeom prst="rect">
            <a:avLst/>
          </a:prstGeom>
          <a:noFill/>
        </p:spPr>
        <p:txBody>
          <a:bodyPr wrap="square" rtlCol="0">
            <a:spAutoFit/>
          </a:bodyPr>
          <a:lstStyle/>
          <a:p>
            <a:r>
              <a:rPr lang="en-US" dirty="0"/>
              <a:t>Travis CI</a:t>
            </a:r>
          </a:p>
          <a:p>
            <a:r>
              <a:rPr lang="en-US" dirty="0"/>
              <a:t>2011</a:t>
            </a:r>
          </a:p>
          <a:p>
            <a:r>
              <a:rPr lang="en-US" dirty="0"/>
              <a:t>http://travis-ci.com/</a:t>
            </a:r>
          </a:p>
          <a:p>
            <a:r>
              <a:rPr lang="en-US" dirty="0"/>
              <a:t>YAML</a:t>
            </a:r>
          </a:p>
          <a:p>
            <a:r>
              <a:rPr lang="en-US" dirty="0"/>
              <a:t>Supports Docker</a:t>
            </a:r>
          </a:p>
          <a:p>
            <a:endParaRPr lang="en-US" dirty="0"/>
          </a:p>
        </p:txBody>
      </p:sp>
      <p:pic>
        <p:nvPicPr>
          <p:cNvPr id="1030" name="Picture 6" descr="res-5.cloudinary.com/crunchbase-production/im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040" y="1855775"/>
            <a:ext cx="1361083" cy="136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23276" y="3401568"/>
            <a:ext cx="2132204" cy="1754326"/>
          </a:xfrm>
          <a:prstGeom prst="rect">
            <a:avLst/>
          </a:prstGeom>
          <a:noFill/>
        </p:spPr>
        <p:txBody>
          <a:bodyPr wrap="square" rtlCol="0">
            <a:spAutoFit/>
          </a:bodyPr>
          <a:lstStyle/>
          <a:p>
            <a:r>
              <a:rPr lang="en-US" dirty="0" err="1"/>
              <a:t>GitLab</a:t>
            </a:r>
            <a:r>
              <a:rPr lang="en-US" dirty="0"/>
              <a:t> CI/CD</a:t>
            </a:r>
          </a:p>
          <a:p>
            <a:r>
              <a:rPr lang="en-US" dirty="0"/>
              <a:t>2013</a:t>
            </a:r>
          </a:p>
          <a:p>
            <a:r>
              <a:rPr lang="en-US" dirty="0"/>
              <a:t>https://gitlab.com/</a:t>
            </a:r>
          </a:p>
          <a:p>
            <a:r>
              <a:rPr lang="en-US" dirty="0"/>
              <a:t>YAML</a:t>
            </a:r>
          </a:p>
          <a:p>
            <a:r>
              <a:rPr lang="en-US" dirty="0"/>
              <a:t>Supports Docker</a:t>
            </a:r>
          </a:p>
          <a:p>
            <a:endParaRPr lang="en-US" dirty="0"/>
          </a:p>
        </p:txBody>
      </p:sp>
      <p:pic>
        <p:nvPicPr>
          <p:cNvPr id="1032" name="Picture 8" descr="upload.wikimedia.org/wikipedia/commons/thum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71" y="1855775"/>
            <a:ext cx="10477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ttez en place l'intégration et la livraison continues avec la démarche  DevOps - OpenClassroo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082" y="1972905"/>
            <a:ext cx="1280033" cy="14349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65920" y="3401568"/>
            <a:ext cx="2737104" cy="1754326"/>
          </a:xfrm>
          <a:prstGeom prst="rect">
            <a:avLst/>
          </a:prstGeom>
          <a:noFill/>
        </p:spPr>
        <p:txBody>
          <a:bodyPr wrap="square" rtlCol="0">
            <a:spAutoFit/>
          </a:bodyPr>
          <a:lstStyle/>
          <a:p>
            <a:r>
              <a:rPr lang="en-US" dirty="0"/>
              <a:t>Jenkins</a:t>
            </a:r>
          </a:p>
          <a:p>
            <a:r>
              <a:rPr lang="en-US" dirty="0"/>
              <a:t>2011</a:t>
            </a:r>
          </a:p>
          <a:p>
            <a:r>
              <a:rPr lang="en-US" dirty="0"/>
              <a:t>https://jenkins.io/</a:t>
            </a:r>
          </a:p>
          <a:p>
            <a:r>
              <a:rPr lang="en-US" dirty="0"/>
              <a:t>Groovy</a:t>
            </a:r>
          </a:p>
          <a:p>
            <a:r>
              <a:rPr lang="en-US" dirty="0"/>
              <a:t>Supports Docker</a:t>
            </a:r>
          </a:p>
          <a:p>
            <a:endParaRPr lang="en-US" dirty="0"/>
          </a:p>
        </p:txBody>
      </p:sp>
      <p:pic>
        <p:nvPicPr>
          <p:cNvPr id="1036" name="Picture 12" descr="GitHub Actions · GitHu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6191" y="1972905"/>
            <a:ext cx="1435481" cy="1435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743904" y="3408386"/>
            <a:ext cx="2381040" cy="2031325"/>
          </a:xfrm>
          <a:prstGeom prst="rect">
            <a:avLst/>
          </a:prstGeom>
          <a:noFill/>
        </p:spPr>
        <p:txBody>
          <a:bodyPr wrap="square" rtlCol="0">
            <a:spAutoFit/>
          </a:bodyPr>
          <a:lstStyle/>
          <a:p>
            <a:r>
              <a:rPr lang="en-US" dirty="0"/>
              <a:t>GitHub Actions</a:t>
            </a:r>
          </a:p>
          <a:p>
            <a:r>
              <a:rPr lang="en-US" dirty="0"/>
              <a:t>2018</a:t>
            </a:r>
          </a:p>
          <a:p>
            <a:r>
              <a:rPr lang="en-US" dirty="0"/>
              <a:t>https://github.com/features/actions</a:t>
            </a:r>
          </a:p>
          <a:p>
            <a:r>
              <a:rPr lang="en-US" dirty="0"/>
              <a:t>YAML</a:t>
            </a:r>
          </a:p>
          <a:p>
            <a:r>
              <a:rPr lang="en-US" dirty="0"/>
              <a:t>Supports Docker</a:t>
            </a:r>
          </a:p>
          <a:p>
            <a:endParaRPr lang="en-US" dirty="0"/>
          </a:p>
        </p:txBody>
      </p:sp>
      <p:pic>
        <p:nvPicPr>
          <p:cNvPr id="3079" name="Picture 7" descr="tick, mark, Check, yes, correct, success, Circ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62" y="4471416"/>
            <a:ext cx="456186" cy="4561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tick, mark, Check, yes, correct, success, Circ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202" y="4476624"/>
            <a:ext cx="456186" cy="4561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tick, mark, Check, yes, correct, success, Circ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9535" y="4471416"/>
            <a:ext cx="456186" cy="456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tick, mark, Check, yes, correct, success, Circ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8656" y="4471416"/>
            <a:ext cx="456186" cy="4561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tick, mark, Check, yes, correct, success, Circ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6472" y="4733544"/>
            <a:ext cx="456186" cy="45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fr-FR" dirty="0"/>
              <a:t>Intégrer et déployer son logiciel en continue</a:t>
            </a:r>
          </a:p>
          <a:p>
            <a:r>
              <a:rPr lang="fr-FR" dirty="0"/>
              <a:t>Part 2: </a:t>
            </a:r>
            <a:r>
              <a:rPr lang="fr-FR" dirty="0" err="1"/>
              <a:t>Gitlab</a:t>
            </a:r>
            <a:r>
              <a:rPr lang="fr-FR" dirty="0"/>
              <a:t> CI/CD</a:t>
            </a:r>
          </a:p>
        </p:txBody>
      </p:sp>
      <p:sp>
        <p:nvSpPr>
          <p:cNvPr id="6" name="TextBox 4">
            <a:extLst>
              <a:ext uri="{FF2B5EF4-FFF2-40B4-BE49-F238E27FC236}">
                <a16:creationId xmlns:a16="http://schemas.microsoft.com/office/drawing/2014/main" id="{D2C45C87-B31A-49FD-A191-5D073B550D91}"/>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a:t>
            </a:r>
            <a:r>
              <a:rPr lang="en-US" sz="1400" dirty="0" err="1"/>
              <a:t>scienceopment</a:t>
            </a:r>
            <a:endParaRPr lang="en-US" sz="1400" dirty="0"/>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362995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Pipelines</a:t>
            </a:r>
          </a:p>
        </p:txBody>
      </p:sp>
      <p:sp>
        <p:nvSpPr>
          <p:cNvPr id="4" name="Slide Number Placeholder 3"/>
          <p:cNvSpPr>
            <a:spLocks noGrp="1"/>
          </p:cNvSpPr>
          <p:nvPr>
            <p:ph type="sldNum" sz="quarter" idx="12"/>
          </p:nvPr>
        </p:nvSpPr>
        <p:spPr/>
        <p:txBody>
          <a:bodyPr/>
          <a:lstStyle/>
          <a:p>
            <a:fld id="{C12978E9-0655-417F-8C20-CA5FAE0679D5}" type="slidenum">
              <a:rPr lang="en-US" smtClean="0"/>
              <a:t>14</a:t>
            </a:fld>
            <a:endParaRPr lang="en-US"/>
          </a:p>
        </p:txBody>
      </p:sp>
      <p:pic>
        <p:nvPicPr>
          <p:cNvPr id="11" name="Picture 4" descr="Defining parallel sequences of jobs in GitLab CI - Stack Over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860" y="3501234"/>
            <a:ext cx="8362950" cy="2505076"/>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39127" y="4569106"/>
            <a:ext cx="1402415" cy="510778"/>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Pipeline</a:t>
            </a:r>
          </a:p>
        </p:txBody>
      </p:sp>
      <p:sp>
        <p:nvSpPr>
          <p:cNvPr id="14" name="Rounded Rectangle 13"/>
          <p:cNvSpPr/>
          <p:nvPr/>
        </p:nvSpPr>
        <p:spPr>
          <a:xfrm>
            <a:off x="6361393" y="6006310"/>
            <a:ext cx="830305" cy="559891"/>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Job</a:t>
            </a:r>
          </a:p>
        </p:txBody>
      </p:sp>
      <p:sp>
        <p:nvSpPr>
          <p:cNvPr id="15" name="Rounded Rectangle 14"/>
          <p:cNvSpPr/>
          <p:nvPr/>
        </p:nvSpPr>
        <p:spPr>
          <a:xfrm>
            <a:off x="5161315" y="2750534"/>
            <a:ext cx="1121977" cy="559891"/>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Stage</a:t>
            </a:r>
          </a:p>
        </p:txBody>
      </p:sp>
      <p:sp>
        <p:nvSpPr>
          <p:cNvPr id="12" name="Left Brace 11"/>
          <p:cNvSpPr/>
          <p:nvPr/>
        </p:nvSpPr>
        <p:spPr>
          <a:xfrm>
            <a:off x="1819363" y="3522481"/>
            <a:ext cx="300993" cy="25050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rot="5400000">
            <a:off x="5654309" y="2332167"/>
            <a:ext cx="300993" cy="25050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flipH="1" flipV="1">
            <a:off x="5353050" y="5656519"/>
            <a:ext cx="1079500" cy="416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84376" y="6525828"/>
            <a:ext cx="6096000" cy="246221"/>
          </a:xfrm>
          <a:prstGeom prst="rect">
            <a:avLst/>
          </a:prstGeom>
        </p:spPr>
        <p:txBody>
          <a:bodyPr>
            <a:spAutoFit/>
          </a:bodyPr>
          <a:lstStyle/>
          <a:p>
            <a:r>
              <a:rPr lang="en-US" sz="1000" dirty="0">
                <a:hlinkClick r:id="rId3"/>
              </a:rPr>
              <a:t>https://docs.gitlab.com/ee/ci/introduction/</a:t>
            </a:r>
            <a:r>
              <a:rPr lang="en-US" sz="1000" dirty="0"/>
              <a:t> </a:t>
            </a:r>
          </a:p>
        </p:txBody>
      </p:sp>
    </p:spTree>
    <p:extLst>
      <p:ext uri="{BB962C8B-B14F-4D97-AF65-F5344CB8AC3E}">
        <p14:creationId xmlns:p14="http://schemas.microsoft.com/office/powerpoint/2010/main" val="264930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Pipelines</a:t>
            </a:r>
          </a:p>
        </p:txBody>
      </p:sp>
      <p:sp>
        <p:nvSpPr>
          <p:cNvPr id="4" name="Slide Number Placeholder 3"/>
          <p:cNvSpPr>
            <a:spLocks noGrp="1"/>
          </p:cNvSpPr>
          <p:nvPr>
            <p:ph type="sldNum" sz="quarter" idx="12"/>
          </p:nvPr>
        </p:nvSpPr>
        <p:spPr/>
        <p:txBody>
          <a:bodyPr/>
          <a:lstStyle/>
          <a:p>
            <a:fld id="{C12978E9-0655-417F-8C20-CA5FAE0679D5}" type="slidenum">
              <a:rPr lang="en-US" smtClean="0"/>
              <a:t>15</a:t>
            </a:fld>
            <a:endParaRPr lang="en-US"/>
          </a:p>
        </p:txBody>
      </p:sp>
      <p:sp>
        <p:nvSpPr>
          <p:cNvPr id="7" name="Content Placeholder 6"/>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553866" y="0"/>
            <a:ext cx="7208622" cy="6904867"/>
          </a:xfrm>
          <a:prstGeom prst="rect">
            <a:avLst/>
          </a:prstGeom>
          <a:ln>
            <a:solidFill>
              <a:srgbClr val="FF0000"/>
            </a:solidFill>
          </a:ln>
        </p:spPr>
      </p:pic>
      <p:sp>
        <p:nvSpPr>
          <p:cNvPr id="8" name="Rounded Rectangle 7"/>
          <p:cNvSpPr/>
          <p:nvPr/>
        </p:nvSpPr>
        <p:spPr>
          <a:xfrm>
            <a:off x="219540" y="2261584"/>
            <a:ext cx="1121977" cy="559891"/>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Stages</a:t>
            </a:r>
          </a:p>
        </p:txBody>
      </p:sp>
      <p:sp>
        <p:nvSpPr>
          <p:cNvPr id="3" name="TextBox 2"/>
          <p:cNvSpPr txBox="1"/>
          <p:nvPr/>
        </p:nvSpPr>
        <p:spPr>
          <a:xfrm>
            <a:off x="273050" y="2821475"/>
            <a:ext cx="2787650" cy="1200329"/>
          </a:xfrm>
          <a:prstGeom prst="rect">
            <a:avLst/>
          </a:prstGeom>
          <a:noFill/>
        </p:spPr>
        <p:txBody>
          <a:bodyPr wrap="square" rtlCol="0">
            <a:spAutoFit/>
          </a:bodyPr>
          <a:lstStyle/>
          <a:p>
            <a:r>
              <a:rPr lang="en-US" dirty="0"/>
              <a:t>By default:</a:t>
            </a:r>
          </a:p>
          <a:p>
            <a:pPr marL="285750" indent="-285750">
              <a:buFontTx/>
              <a:buChar char="-"/>
            </a:pPr>
            <a:r>
              <a:rPr lang="en-US" dirty="0"/>
              <a:t>Build</a:t>
            </a:r>
          </a:p>
          <a:p>
            <a:pPr marL="285750" indent="-285750">
              <a:buFontTx/>
              <a:buChar char="-"/>
            </a:pPr>
            <a:r>
              <a:rPr lang="en-US" dirty="0"/>
              <a:t>Test</a:t>
            </a:r>
          </a:p>
          <a:p>
            <a:pPr marL="285750" indent="-285750">
              <a:buFontTx/>
              <a:buChar char="-"/>
            </a:pPr>
            <a:r>
              <a:rPr lang="en-US" dirty="0"/>
              <a:t>Deploy</a:t>
            </a:r>
          </a:p>
        </p:txBody>
      </p:sp>
      <p:cxnSp>
        <p:nvCxnSpPr>
          <p:cNvPr id="10" name="Straight Arrow Connector 9"/>
          <p:cNvCxnSpPr>
            <a:stCxn id="8" idx="3"/>
          </p:cNvCxnSpPr>
          <p:nvPr/>
        </p:nvCxnSpPr>
        <p:spPr>
          <a:xfrm>
            <a:off x="1341517" y="2541530"/>
            <a:ext cx="3205083" cy="124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1341517" y="2541530"/>
            <a:ext cx="3255883" cy="305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2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Pipelines</a:t>
            </a:r>
          </a:p>
        </p:txBody>
      </p:sp>
      <p:sp>
        <p:nvSpPr>
          <p:cNvPr id="4" name="Slide Number Placeholder 3"/>
          <p:cNvSpPr>
            <a:spLocks noGrp="1"/>
          </p:cNvSpPr>
          <p:nvPr>
            <p:ph type="sldNum" sz="quarter" idx="12"/>
          </p:nvPr>
        </p:nvSpPr>
        <p:spPr/>
        <p:txBody>
          <a:bodyPr/>
          <a:lstStyle/>
          <a:p>
            <a:fld id="{C12978E9-0655-417F-8C20-CA5FAE0679D5}" type="slidenum">
              <a:rPr lang="en-US" smtClean="0"/>
              <a:t>16</a:t>
            </a:fld>
            <a:endParaRPr lang="en-US"/>
          </a:p>
        </p:txBody>
      </p:sp>
      <p:pic>
        <p:nvPicPr>
          <p:cNvPr id="5" name="Picture 4"/>
          <p:cNvPicPr>
            <a:picLocks noChangeAspect="1"/>
          </p:cNvPicPr>
          <p:nvPr/>
        </p:nvPicPr>
        <p:blipFill>
          <a:blip r:embed="rId2"/>
          <a:stretch>
            <a:fillRect/>
          </a:stretch>
        </p:blipFill>
        <p:spPr>
          <a:xfrm>
            <a:off x="3553866" y="0"/>
            <a:ext cx="7208622" cy="6904867"/>
          </a:xfrm>
          <a:prstGeom prst="rect">
            <a:avLst/>
          </a:prstGeom>
          <a:ln>
            <a:solidFill>
              <a:srgbClr val="FF0000"/>
            </a:solidFill>
          </a:ln>
        </p:spPr>
      </p:pic>
      <p:sp>
        <p:nvSpPr>
          <p:cNvPr id="8" name="Rounded Rectangle 7"/>
          <p:cNvSpPr/>
          <p:nvPr/>
        </p:nvSpPr>
        <p:spPr>
          <a:xfrm>
            <a:off x="219540" y="2261584"/>
            <a:ext cx="1121977" cy="559891"/>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Stages</a:t>
            </a:r>
          </a:p>
        </p:txBody>
      </p:sp>
      <p:sp>
        <p:nvSpPr>
          <p:cNvPr id="3" name="TextBox 2"/>
          <p:cNvSpPr txBox="1"/>
          <p:nvPr/>
        </p:nvSpPr>
        <p:spPr>
          <a:xfrm>
            <a:off x="273050" y="2821475"/>
            <a:ext cx="2787650" cy="1200329"/>
          </a:xfrm>
          <a:prstGeom prst="rect">
            <a:avLst/>
          </a:prstGeom>
          <a:noFill/>
        </p:spPr>
        <p:txBody>
          <a:bodyPr wrap="square" rtlCol="0">
            <a:spAutoFit/>
          </a:bodyPr>
          <a:lstStyle/>
          <a:p>
            <a:r>
              <a:rPr lang="en-US" dirty="0"/>
              <a:t>By default:</a:t>
            </a:r>
          </a:p>
          <a:p>
            <a:pPr marL="285750" indent="-285750">
              <a:buFontTx/>
              <a:buChar char="-"/>
            </a:pPr>
            <a:r>
              <a:rPr lang="en-US" dirty="0"/>
              <a:t>Build</a:t>
            </a:r>
          </a:p>
          <a:p>
            <a:pPr marL="285750" indent="-285750">
              <a:buFontTx/>
              <a:buChar char="-"/>
            </a:pPr>
            <a:r>
              <a:rPr lang="en-US" dirty="0"/>
              <a:t>Test</a:t>
            </a:r>
          </a:p>
          <a:p>
            <a:pPr marL="285750" indent="-285750">
              <a:buFontTx/>
              <a:buChar char="-"/>
            </a:pPr>
            <a:r>
              <a:rPr lang="en-US" dirty="0"/>
              <a:t>Deploy</a:t>
            </a:r>
          </a:p>
        </p:txBody>
      </p:sp>
      <p:cxnSp>
        <p:nvCxnSpPr>
          <p:cNvPr id="10" name="Straight Arrow Connector 9"/>
          <p:cNvCxnSpPr>
            <a:stCxn id="8" idx="3"/>
          </p:cNvCxnSpPr>
          <p:nvPr/>
        </p:nvCxnSpPr>
        <p:spPr>
          <a:xfrm>
            <a:off x="1341517" y="2541530"/>
            <a:ext cx="3205083" cy="124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1341517" y="2541530"/>
            <a:ext cx="3255883" cy="305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73050" y="4928045"/>
            <a:ext cx="998855" cy="559891"/>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Jobs</a:t>
            </a:r>
          </a:p>
        </p:txBody>
      </p:sp>
      <p:sp>
        <p:nvSpPr>
          <p:cNvPr id="15" name="TextBox 14"/>
          <p:cNvSpPr txBox="1"/>
          <p:nvPr/>
        </p:nvSpPr>
        <p:spPr>
          <a:xfrm>
            <a:off x="273050" y="5447306"/>
            <a:ext cx="2787650" cy="369332"/>
          </a:xfrm>
          <a:prstGeom prst="rect">
            <a:avLst/>
          </a:prstGeom>
          <a:noFill/>
        </p:spPr>
        <p:txBody>
          <a:bodyPr wrap="square" rtlCol="0">
            <a:spAutoFit/>
          </a:bodyPr>
          <a:lstStyle/>
          <a:p>
            <a:r>
              <a:rPr lang="en-US" dirty="0"/>
              <a:t>YAML key names</a:t>
            </a:r>
          </a:p>
        </p:txBody>
      </p:sp>
      <p:cxnSp>
        <p:nvCxnSpPr>
          <p:cNvPr id="17" name="Straight Arrow Connector 16"/>
          <p:cNvCxnSpPr>
            <a:stCxn id="14" idx="3"/>
          </p:cNvCxnSpPr>
          <p:nvPr/>
        </p:nvCxnSpPr>
        <p:spPr>
          <a:xfrm flipV="1">
            <a:off x="1271905" y="3651250"/>
            <a:ext cx="3211195" cy="1556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p:cNvCxnSpPr>
          <p:nvPr/>
        </p:nvCxnSpPr>
        <p:spPr>
          <a:xfrm>
            <a:off x="1271905" y="5207991"/>
            <a:ext cx="3211195" cy="233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51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365125"/>
            <a:ext cx="10515600" cy="1325563"/>
          </a:xfrm>
        </p:spPr>
        <p:txBody>
          <a:bodyPr/>
          <a:lstStyle/>
          <a:p>
            <a:r>
              <a:rPr lang="en-US" dirty="0" err="1"/>
              <a:t>Env</a:t>
            </a:r>
            <a:r>
              <a:rPr lang="en-US" dirty="0"/>
              <a:t> variables</a:t>
            </a:r>
          </a:p>
        </p:txBody>
      </p:sp>
      <p:sp>
        <p:nvSpPr>
          <p:cNvPr id="4" name="Slide Number Placeholder 3"/>
          <p:cNvSpPr>
            <a:spLocks noGrp="1"/>
          </p:cNvSpPr>
          <p:nvPr>
            <p:ph type="sldNum" sz="quarter" idx="12"/>
          </p:nvPr>
        </p:nvSpPr>
        <p:spPr/>
        <p:txBody>
          <a:bodyPr/>
          <a:lstStyle/>
          <a:p>
            <a:fld id="{C12978E9-0655-417F-8C20-CA5FAE0679D5}" type="slidenum">
              <a:rPr lang="en-US" smtClean="0"/>
              <a:t>17</a:t>
            </a:fld>
            <a:endParaRPr lang="en-US"/>
          </a:p>
        </p:txBody>
      </p:sp>
      <p:pic>
        <p:nvPicPr>
          <p:cNvPr id="16" name="Picture 15"/>
          <p:cNvPicPr>
            <a:picLocks noChangeAspect="1"/>
          </p:cNvPicPr>
          <p:nvPr/>
        </p:nvPicPr>
        <p:blipFill>
          <a:blip r:embed="rId2"/>
          <a:stretch>
            <a:fillRect/>
          </a:stretch>
        </p:blipFill>
        <p:spPr>
          <a:xfrm>
            <a:off x="3553866" y="0"/>
            <a:ext cx="7208622" cy="6904867"/>
          </a:xfrm>
          <a:prstGeom prst="rect">
            <a:avLst/>
          </a:prstGeom>
          <a:ln>
            <a:solidFill>
              <a:srgbClr val="FF0000"/>
            </a:solidFill>
          </a:ln>
        </p:spPr>
      </p:pic>
      <p:sp>
        <p:nvSpPr>
          <p:cNvPr id="19" name="Rounded Rectangle 18"/>
          <p:cNvSpPr/>
          <p:nvPr/>
        </p:nvSpPr>
        <p:spPr>
          <a:xfrm>
            <a:off x="219540" y="2261584"/>
            <a:ext cx="1625806" cy="559891"/>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Variables</a:t>
            </a:r>
          </a:p>
        </p:txBody>
      </p:sp>
      <p:sp>
        <p:nvSpPr>
          <p:cNvPr id="20" name="TextBox 19"/>
          <p:cNvSpPr txBox="1"/>
          <p:nvPr/>
        </p:nvSpPr>
        <p:spPr>
          <a:xfrm>
            <a:off x="273050" y="2821475"/>
            <a:ext cx="278765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At the project level</a:t>
            </a:r>
          </a:p>
          <a:p>
            <a:pPr marL="285750" indent="-285750">
              <a:buFont typeface="Arial" panose="020B0604020202020204" pitchFamily="34" charset="0"/>
              <a:buChar char="•"/>
            </a:pPr>
            <a:r>
              <a:rPr lang="en-US" dirty="0"/>
              <a:t>Group level</a:t>
            </a:r>
          </a:p>
          <a:p>
            <a:pPr marL="285750" indent="-285750">
              <a:buFont typeface="Arial" panose="020B0604020202020204" pitchFamily="34" charset="0"/>
              <a:buChar char="•"/>
            </a:pPr>
            <a:r>
              <a:rPr lang="en-US" dirty="0"/>
              <a:t>By default </a:t>
            </a:r>
            <a:r>
              <a:rPr lang="en-US" dirty="0">
                <a:hlinkClick r:id="rId3"/>
              </a:rPr>
              <a:t>https://docs.gitlab.com/ee/ci/variables/predefined_variables.html</a:t>
            </a:r>
            <a:r>
              <a:rPr lang="en-US" dirty="0"/>
              <a:t> </a:t>
            </a:r>
          </a:p>
          <a:p>
            <a:pPr marL="285750" indent="-285750">
              <a:buFont typeface="Arial" panose="020B0604020202020204" pitchFamily="34" charset="0"/>
              <a:buChar char="•"/>
            </a:pPr>
            <a:endParaRPr lang="en-US" dirty="0"/>
          </a:p>
        </p:txBody>
      </p:sp>
      <p:sp>
        <p:nvSpPr>
          <p:cNvPr id="2" name="Rectangle 1"/>
          <p:cNvSpPr/>
          <p:nvPr/>
        </p:nvSpPr>
        <p:spPr>
          <a:xfrm>
            <a:off x="135622" y="6283871"/>
            <a:ext cx="5032147" cy="338554"/>
          </a:xfrm>
          <a:prstGeom prst="rect">
            <a:avLst/>
          </a:prstGeom>
        </p:spPr>
        <p:txBody>
          <a:bodyPr wrap="none">
            <a:spAutoFit/>
          </a:bodyPr>
          <a:lstStyle/>
          <a:p>
            <a:r>
              <a:rPr lang="en-US" sz="1600" dirty="0">
                <a:hlinkClick r:id="rId4"/>
              </a:rPr>
              <a:t>https://docs.gitlab.com/ee/ci/variables/README.html</a:t>
            </a:r>
            <a:r>
              <a:rPr lang="en-US" sz="1600" dirty="0"/>
              <a:t> </a:t>
            </a:r>
          </a:p>
        </p:txBody>
      </p:sp>
      <p:cxnSp>
        <p:nvCxnSpPr>
          <p:cNvPr id="12" name="Straight Arrow Connector 11"/>
          <p:cNvCxnSpPr>
            <a:stCxn id="19" idx="3"/>
          </p:cNvCxnSpPr>
          <p:nvPr/>
        </p:nvCxnSpPr>
        <p:spPr>
          <a:xfrm>
            <a:off x="1845346" y="2541530"/>
            <a:ext cx="2580350" cy="807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stretch>
            <a:fillRect/>
          </a:stretch>
        </p:blipFill>
        <p:spPr>
          <a:xfrm>
            <a:off x="6590917" y="2821475"/>
            <a:ext cx="6274691" cy="5235463"/>
          </a:xfrm>
          <a:prstGeom prst="rect">
            <a:avLst/>
          </a:prstGeom>
        </p:spPr>
      </p:pic>
    </p:spTree>
    <p:extLst>
      <p:ext uri="{BB962C8B-B14F-4D97-AF65-F5344CB8AC3E}">
        <p14:creationId xmlns:p14="http://schemas.microsoft.com/office/powerpoint/2010/main" val="161427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Environments</a:t>
            </a:r>
          </a:p>
        </p:txBody>
      </p:sp>
      <p:sp>
        <p:nvSpPr>
          <p:cNvPr id="2" name="Content Placeholder 1"/>
          <p:cNvSpPr>
            <a:spLocks noGrp="1"/>
          </p:cNvSpPr>
          <p:nvPr>
            <p:ph idx="1"/>
          </p:nvPr>
        </p:nvSpPr>
        <p:spPr/>
        <p:txBody>
          <a:bodyPr/>
          <a:lstStyle/>
          <a:p>
            <a:endParaRPr lang="fr-FR"/>
          </a:p>
        </p:txBody>
      </p:sp>
      <p:sp>
        <p:nvSpPr>
          <p:cNvPr id="4" name="Slide Number Placeholder 3"/>
          <p:cNvSpPr>
            <a:spLocks noGrp="1"/>
          </p:cNvSpPr>
          <p:nvPr>
            <p:ph type="sldNum" sz="quarter" idx="12"/>
          </p:nvPr>
        </p:nvSpPr>
        <p:spPr/>
        <p:txBody>
          <a:bodyPr/>
          <a:lstStyle/>
          <a:p>
            <a:fld id="{C12978E9-0655-417F-8C20-CA5FAE0679D5}" type="slidenum">
              <a:rPr lang="en-US" smtClean="0"/>
              <a:t>18</a:t>
            </a:fld>
            <a:endParaRPr lang="en-US"/>
          </a:p>
        </p:txBody>
      </p:sp>
      <p:sp>
        <p:nvSpPr>
          <p:cNvPr id="12" name="Rectangle 11"/>
          <p:cNvSpPr/>
          <p:nvPr/>
        </p:nvSpPr>
        <p:spPr>
          <a:xfrm>
            <a:off x="135622" y="6283871"/>
            <a:ext cx="5032147" cy="338554"/>
          </a:xfrm>
          <a:prstGeom prst="rect">
            <a:avLst/>
          </a:prstGeom>
        </p:spPr>
        <p:txBody>
          <a:bodyPr wrap="none">
            <a:spAutoFit/>
          </a:bodyPr>
          <a:lstStyle/>
          <a:p>
            <a:r>
              <a:rPr lang="en-US" sz="1600" dirty="0">
                <a:hlinkClick r:id="rId2"/>
              </a:rPr>
              <a:t>https://docs.gitlab.com/ee/ci/environments/index.html</a:t>
            </a:r>
            <a:r>
              <a:rPr lang="en-US" sz="1600" dirty="0"/>
              <a:t> </a:t>
            </a:r>
          </a:p>
        </p:txBody>
      </p:sp>
      <p:pic>
        <p:nvPicPr>
          <p:cNvPr id="9" name="Picture 8"/>
          <p:cNvPicPr>
            <a:picLocks noChangeAspect="1"/>
          </p:cNvPicPr>
          <p:nvPr/>
        </p:nvPicPr>
        <p:blipFill>
          <a:blip r:embed="rId3"/>
          <a:stretch>
            <a:fillRect/>
          </a:stretch>
        </p:blipFill>
        <p:spPr>
          <a:xfrm>
            <a:off x="4298764" y="489499"/>
            <a:ext cx="7223336" cy="5794371"/>
          </a:xfrm>
          <a:prstGeom prst="rect">
            <a:avLst/>
          </a:prstGeom>
        </p:spPr>
      </p:pic>
    </p:spTree>
    <p:extLst>
      <p:ext uri="{BB962C8B-B14F-4D97-AF65-F5344CB8AC3E}">
        <p14:creationId xmlns:p14="http://schemas.microsoft.com/office/powerpoint/2010/main" val="117787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Configuration of the pipeline execution</a:t>
            </a:r>
          </a:p>
        </p:txBody>
      </p:sp>
      <p:sp>
        <p:nvSpPr>
          <p:cNvPr id="7" name="Content Placeholder 2"/>
          <p:cNvSpPr>
            <a:spLocks noGrp="1"/>
          </p:cNvSpPr>
          <p:nvPr>
            <p:ph idx="1"/>
          </p:nvPr>
        </p:nvSpPr>
        <p:spPr/>
        <p:txBody>
          <a:bodyPr/>
          <a:lstStyle/>
          <a:p>
            <a:r>
              <a:rPr lang="en-US" sz="1800" dirty="0"/>
              <a:t>Scheduled execution</a:t>
            </a:r>
          </a:p>
          <a:p>
            <a:r>
              <a:rPr lang="en-US" sz="1800" dirty="0"/>
              <a:t>Configuration in the </a:t>
            </a:r>
            <a:r>
              <a:rPr lang="en-US" sz="1800" dirty="0">
                <a:latin typeface="Consolas" panose="020B0609020204030204" pitchFamily="49" charset="0"/>
              </a:rPr>
              <a:t>.</a:t>
            </a:r>
            <a:r>
              <a:rPr lang="en-US" sz="1800" dirty="0" err="1">
                <a:latin typeface="Consolas" panose="020B0609020204030204" pitchFamily="49" charset="0"/>
              </a:rPr>
              <a:t>gitlab-ci.yml</a:t>
            </a:r>
            <a:r>
              <a:rPr lang="en-US" sz="1800" dirty="0"/>
              <a:t> file</a:t>
            </a:r>
          </a:p>
          <a:p>
            <a:r>
              <a:rPr lang="en-US" sz="1800" dirty="0"/>
              <a:t>Configuration for a Job</a:t>
            </a:r>
          </a:p>
          <a:p>
            <a:pPr lvl="1"/>
            <a:r>
              <a:rPr lang="en-US" sz="1250" dirty="0"/>
              <a:t>tags: </a:t>
            </a:r>
            <a:r>
              <a:rPr lang="en-US" sz="1250" i="1" dirty="0"/>
              <a:t>to choose the “runner”</a:t>
            </a:r>
          </a:p>
          <a:p>
            <a:pPr lvl="1"/>
            <a:r>
              <a:rPr lang="en-US" sz="1250" dirty="0"/>
              <a:t>stage: </a:t>
            </a:r>
            <a:r>
              <a:rPr lang="en-US" sz="1250" i="1" dirty="0"/>
              <a:t>in which stage the job is run</a:t>
            </a:r>
          </a:p>
          <a:p>
            <a:pPr lvl="1"/>
            <a:r>
              <a:rPr lang="en-US" sz="1250" dirty="0"/>
              <a:t>variables: </a:t>
            </a:r>
            <a:r>
              <a:rPr lang="en-US" sz="1250" i="1" dirty="0"/>
              <a:t>define job variables on a job level.</a:t>
            </a:r>
          </a:p>
          <a:p>
            <a:pPr lvl="1"/>
            <a:r>
              <a:rPr lang="en-US" sz="1250" dirty="0"/>
              <a:t>dependencies: </a:t>
            </a:r>
            <a:r>
              <a:rPr lang="en-US" sz="1250" i="1" dirty="0"/>
              <a:t>list of jobs whose artifacts will be used</a:t>
            </a:r>
          </a:p>
          <a:p>
            <a:pPr lvl="1"/>
            <a:r>
              <a:rPr lang="en-US" sz="1250" dirty="0"/>
              <a:t>when:  </a:t>
            </a:r>
            <a:r>
              <a:rPr lang="en-US" sz="1250" i="1" dirty="0"/>
              <a:t>When to run job. Also available: </a:t>
            </a:r>
            <a:r>
              <a:rPr lang="en-US" sz="1250" i="1" dirty="0" err="1"/>
              <a:t>when:manual</a:t>
            </a:r>
            <a:r>
              <a:rPr lang="en-US" sz="1250" i="1" dirty="0"/>
              <a:t> and </a:t>
            </a:r>
            <a:r>
              <a:rPr lang="en-US" sz="1250" i="1" dirty="0" err="1"/>
              <a:t>when:delayed</a:t>
            </a:r>
            <a:r>
              <a:rPr lang="en-US" sz="1250" i="1" dirty="0"/>
              <a:t>.</a:t>
            </a:r>
          </a:p>
          <a:p>
            <a:pPr lvl="1"/>
            <a:r>
              <a:rPr lang="en-US" sz="1250" dirty="0" err="1"/>
              <a:t>allow_failure</a:t>
            </a:r>
            <a:r>
              <a:rPr lang="en-US" sz="1250" dirty="0"/>
              <a:t>: </a:t>
            </a:r>
            <a:r>
              <a:rPr lang="en-US" sz="1250" i="1" dirty="0"/>
              <a:t>false (by default), true</a:t>
            </a:r>
          </a:p>
          <a:p>
            <a:pPr lvl="1"/>
            <a:r>
              <a:rPr lang="en-US" sz="1250" dirty="0">
                <a:solidFill>
                  <a:schemeClr val="accent1"/>
                </a:solidFill>
              </a:rPr>
              <a:t>script: </a:t>
            </a:r>
            <a:r>
              <a:rPr lang="en-US" sz="1250" i="1" dirty="0">
                <a:solidFill>
                  <a:schemeClr val="accent1"/>
                </a:solidFill>
              </a:rPr>
              <a:t>the shell script(s) to execute. </a:t>
            </a:r>
          </a:p>
          <a:p>
            <a:pPr lvl="1"/>
            <a:endParaRPr lang="en-US" sz="1250" i="1" dirty="0"/>
          </a:p>
          <a:p>
            <a:pPr lvl="1"/>
            <a:r>
              <a:rPr lang="en-US" sz="1250" dirty="0"/>
              <a:t>only: </a:t>
            </a:r>
            <a:r>
              <a:rPr lang="en-US" sz="1250" i="1" dirty="0"/>
              <a:t>limit when jobs are created. Also available: </a:t>
            </a:r>
            <a:r>
              <a:rPr lang="en-US" sz="1250" i="1" dirty="0" err="1"/>
              <a:t>only:refs</a:t>
            </a:r>
            <a:r>
              <a:rPr lang="en-US" sz="1250" i="1" dirty="0"/>
              <a:t>, </a:t>
            </a:r>
            <a:r>
              <a:rPr lang="en-US" sz="1250" i="1" dirty="0" err="1"/>
              <a:t>only:kubernetes</a:t>
            </a:r>
            <a:r>
              <a:rPr lang="en-US" sz="1250" i="1" dirty="0"/>
              <a:t>, </a:t>
            </a:r>
            <a:r>
              <a:rPr lang="en-US" sz="1250" i="1" dirty="0" err="1"/>
              <a:t>only:variables</a:t>
            </a:r>
            <a:r>
              <a:rPr lang="en-US" sz="1250" i="1" dirty="0"/>
              <a:t>, and </a:t>
            </a:r>
            <a:r>
              <a:rPr lang="en-US" sz="1250" i="1" dirty="0" err="1"/>
              <a:t>only:changes</a:t>
            </a:r>
            <a:r>
              <a:rPr lang="en-US" sz="1250" i="1" dirty="0"/>
              <a:t>.</a:t>
            </a:r>
          </a:p>
          <a:p>
            <a:pPr lvl="1"/>
            <a:r>
              <a:rPr lang="en-US" sz="1250" dirty="0"/>
              <a:t>except: </a:t>
            </a:r>
            <a:r>
              <a:rPr lang="en-US" sz="1250" i="1" dirty="0"/>
              <a:t>limit when jobs are not created. Also available: </a:t>
            </a:r>
            <a:r>
              <a:rPr lang="en-US" sz="1250" i="1" dirty="0" err="1"/>
              <a:t>except:refs</a:t>
            </a:r>
            <a:r>
              <a:rPr lang="en-US" sz="1250" i="1" dirty="0"/>
              <a:t>, </a:t>
            </a:r>
            <a:r>
              <a:rPr lang="en-US" sz="1250" i="1" dirty="0" err="1"/>
              <a:t>except:kubernetes</a:t>
            </a:r>
            <a:r>
              <a:rPr lang="en-US" sz="1250" i="1" dirty="0"/>
              <a:t>, </a:t>
            </a:r>
            <a:r>
              <a:rPr lang="en-US" sz="1250" i="1" dirty="0" err="1"/>
              <a:t>except:variables</a:t>
            </a:r>
            <a:r>
              <a:rPr lang="en-US" sz="1250" i="1" dirty="0"/>
              <a:t>, and </a:t>
            </a:r>
            <a:r>
              <a:rPr lang="en-US" sz="1250" i="1" dirty="0" err="1"/>
              <a:t>except:changes</a:t>
            </a:r>
            <a:r>
              <a:rPr lang="en-US" sz="1250" i="1" dirty="0"/>
              <a:t>.</a:t>
            </a:r>
          </a:p>
          <a:p>
            <a:pPr lvl="1"/>
            <a:r>
              <a:rPr lang="en-US" sz="1250" dirty="0"/>
              <a:t>image: </a:t>
            </a:r>
            <a:r>
              <a:rPr lang="en-US" sz="1250" i="1" dirty="0"/>
              <a:t>docker image to use </a:t>
            </a:r>
            <a:r>
              <a:rPr lang="en-US" sz="1250" i="1" dirty="0" err="1"/>
              <a:t>name:tag</a:t>
            </a:r>
            <a:r>
              <a:rPr lang="en-US" sz="1250" i="1" dirty="0"/>
              <a:t> </a:t>
            </a:r>
          </a:p>
          <a:p>
            <a:pPr lvl="1"/>
            <a:r>
              <a:rPr lang="en-US" sz="1250" dirty="0"/>
              <a:t>services: </a:t>
            </a:r>
            <a:r>
              <a:rPr lang="en-US" sz="1250" i="1" dirty="0"/>
              <a:t>use Docker services images. Also available: </a:t>
            </a:r>
            <a:r>
              <a:rPr lang="en-US" sz="1250" i="1" dirty="0" err="1"/>
              <a:t>services:name</a:t>
            </a:r>
            <a:r>
              <a:rPr lang="en-US" sz="1250" i="1" dirty="0"/>
              <a:t>, </a:t>
            </a:r>
            <a:r>
              <a:rPr lang="en-US" sz="1250" i="1" dirty="0" err="1"/>
              <a:t>services:alias</a:t>
            </a:r>
            <a:r>
              <a:rPr lang="en-US" sz="1250" i="1" dirty="0"/>
              <a:t>, </a:t>
            </a:r>
            <a:r>
              <a:rPr lang="en-US" sz="1250" i="1" dirty="0" err="1"/>
              <a:t>services:entrypoint</a:t>
            </a:r>
            <a:r>
              <a:rPr lang="en-US" sz="1250" i="1" dirty="0"/>
              <a:t>, and </a:t>
            </a:r>
            <a:r>
              <a:rPr lang="en-US" sz="1250" i="1" dirty="0" err="1"/>
              <a:t>services:command</a:t>
            </a:r>
            <a:r>
              <a:rPr lang="en-US" sz="1250" dirty="0"/>
              <a:t>.</a:t>
            </a:r>
          </a:p>
        </p:txBody>
      </p:sp>
      <p:sp>
        <p:nvSpPr>
          <p:cNvPr id="4" name="Slide Number Placeholder 3"/>
          <p:cNvSpPr>
            <a:spLocks noGrp="1"/>
          </p:cNvSpPr>
          <p:nvPr>
            <p:ph type="sldNum" sz="quarter" idx="12"/>
          </p:nvPr>
        </p:nvSpPr>
        <p:spPr/>
        <p:txBody>
          <a:bodyPr/>
          <a:lstStyle/>
          <a:p>
            <a:fld id="{C12978E9-0655-417F-8C20-CA5FAE0679D5}" type="slidenum">
              <a:rPr lang="en-US" smtClean="0"/>
              <a:t>19</a:t>
            </a:fld>
            <a:endParaRPr lang="en-US"/>
          </a:p>
        </p:txBody>
      </p:sp>
      <p:sp>
        <p:nvSpPr>
          <p:cNvPr id="12" name="Rectangle 11"/>
          <p:cNvSpPr/>
          <p:nvPr/>
        </p:nvSpPr>
        <p:spPr>
          <a:xfrm>
            <a:off x="135622" y="6283871"/>
            <a:ext cx="3324949" cy="338554"/>
          </a:xfrm>
          <a:prstGeom prst="rect">
            <a:avLst/>
          </a:prstGeom>
        </p:spPr>
        <p:txBody>
          <a:bodyPr wrap="none">
            <a:spAutoFit/>
          </a:bodyPr>
          <a:lstStyle/>
          <a:p>
            <a:r>
              <a:rPr lang="en-US" sz="1600" dirty="0">
                <a:hlinkClick r:id="rId2"/>
              </a:rPr>
              <a:t>https://docs.gitlab.com/ee/ci/yaml/</a:t>
            </a:r>
            <a:r>
              <a:rPr lang="en-US" sz="1600" dirty="0"/>
              <a:t> </a:t>
            </a:r>
          </a:p>
        </p:txBody>
      </p:sp>
    </p:spTree>
    <p:extLst>
      <p:ext uri="{BB962C8B-B14F-4D97-AF65-F5344CB8AC3E}">
        <p14:creationId xmlns:p14="http://schemas.microsoft.com/office/powerpoint/2010/main" val="266269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the session</a:t>
            </a:r>
            <a:endParaRPr lang="fr-FR" dirty="0"/>
          </a:p>
        </p:txBody>
      </p:sp>
      <p:sp>
        <p:nvSpPr>
          <p:cNvPr id="7" name="TextBox 6"/>
          <p:cNvSpPr txBox="1"/>
          <p:nvPr/>
        </p:nvSpPr>
        <p:spPr>
          <a:xfrm>
            <a:off x="838200" y="1982726"/>
            <a:ext cx="10515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This session is designed to get you familiar with methods and tools for continuous software integration and deployment.</a:t>
            </a:r>
          </a:p>
          <a:p>
            <a:r>
              <a:rPr lang="en-US" sz="2800" dirty="0"/>
              <a:t>In particular, we will cover Gitlab CI/CD, and </a:t>
            </a:r>
            <a:r>
              <a:rPr lang="en-US" sz="2800" dirty="0" err="1"/>
              <a:t>Github</a:t>
            </a:r>
            <a:r>
              <a:rPr lang="en-US" sz="2800" dirty="0"/>
              <a:t> Actions</a:t>
            </a:r>
          </a:p>
        </p:txBody>
      </p:sp>
      <p:sp>
        <p:nvSpPr>
          <p:cNvPr id="3" name="Slide Number Placeholder 2"/>
          <p:cNvSpPr>
            <a:spLocks noGrp="1"/>
          </p:cNvSpPr>
          <p:nvPr>
            <p:ph type="sldNum" sz="quarter" idx="12"/>
          </p:nvPr>
        </p:nvSpPr>
        <p:spPr/>
        <p:txBody>
          <a:bodyPr/>
          <a:lstStyle/>
          <a:p>
            <a:fld id="{8D306E86-47BA-43A0-BC71-D402440BD280}" type="slidenum">
              <a:rPr lang="fr-FR" smtClean="0"/>
              <a:t>2</a:t>
            </a:fld>
            <a:endParaRPr lang="fr-FR"/>
          </a:p>
        </p:txBody>
      </p:sp>
    </p:spTree>
    <p:extLst>
      <p:ext uri="{BB962C8B-B14F-4D97-AF65-F5344CB8AC3E}">
        <p14:creationId xmlns:p14="http://schemas.microsoft.com/office/powerpoint/2010/main" val="241790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Configuration of the pipeline execution</a:t>
            </a:r>
          </a:p>
        </p:txBody>
      </p:sp>
      <p:sp>
        <p:nvSpPr>
          <p:cNvPr id="7" name="Content Placeholder 2"/>
          <p:cNvSpPr>
            <a:spLocks noGrp="1"/>
          </p:cNvSpPr>
          <p:nvPr>
            <p:ph idx="1"/>
          </p:nvPr>
        </p:nvSpPr>
        <p:spPr/>
        <p:txBody>
          <a:bodyPr/>
          <a:lstStyle/>
          <a:p>
            <a:r>
              <a:rPr lang="en-US" sz="1800" dirty="0"/>
              <a:t>Scheduled execution</a:t>
            </a:r>
          </a:p>
          <a:p>
            <a:r>
              <a:rPr lang="en-US" sz="1800" dirty="0"/>
              <a:t>Configuration in the </a:t>
            </a:r>
            <a:r>
              <a:rPr lang="en-US" sz="1800" dirty="0">
                <a:latin typeface="Consolas" panose="020B0609020204030204" pitchFamily="49" charset="0"/>
              </a:rPr>
              <a:t>.</a:t>
            </a:r>
            <a:r>
              <a:rPr lang="en-US" sz="1800" dirty="0" err="1">
                <a:latin typeface="Consolas" panose="020B0609020204030204" pitchFamily="49" charset="0"/>
              </a:rPr>
              <a:t>gitlab-ci.yml</a:t>
            </a:r>
            <a:r>
              <a:rPr lang="en-US" sz="1800" dirty="0"/>
              <a:t> file</a:t>
            </a:r>
          </a:p>
          <a:p>
            <a:r>
              <a:rPr lang="en-US" sz="1800" dirty="0"/>
              <a:t>Configuration for a Job</a:t>
            </a:r>
          </a:p>
          <a:p>
            <a:pPr lvl="1"/>
            <a:r>
              <a:rPr lang="en-US" sz="1250" dirty="0"/>
              <a:t>only: </a:t>
            </a:r>
            <a:r>
              <a:rPr lang="en-US" sz="1250" i="1" dirty="0"/>
              <a:t>limit when jobs are created. Also available: </a:t>
            </a:r>
            <a:r>
              <a:rPr lang="en-US" sz="1250" i="1" dirty="0" err="1"/>
              <a:t>only:refs</a:t>
            </a:r>
            <a:r>
              <a:rPr lang="en-US" sz="1250" i="1" dirty="0"/>
              <a:t>, </a:t>
            </a:r>
            <a:r>
              <a:rPr lang="en-US" sz="1250" i="1" dirty="0" err="1"/>
              <a:t>only:kubernetes</a:t>
            </a:r>
            <a:r>
              <a:rPr lang="en-US" sz="1250" i="1" dirty="0"/>
              <a:t>, </a:t>
            </a:r>
            <a:r>
              <a:rPr lang="en-US" sz="1250" i="1" dirty="0" err="1"/>
              <a:t>only:variables</a:t>
            </a:r>
            <a:r>
              <a:rPr lang="en-US" sz="1250" i="1" dirty="0"/>
              <a:t>, and </a:t>
            </a:r>
            <a:r>
              <a:rPr lang="en-US" sz="1250" i="1" dirty="0" err="1"/>
              <a:t>only:changes</a:t>
            </a:r>
            <a:r>
              <a:rPr lang="en-US" sz="1250" i="1" dirty="0"/>
              <a:t>.</a:t>
            </a:r>
          </a:p>
          <a:p>
            <a:pPr lvl="1"/>
            <a:r>
              <a:rPr lang="en-US" sz="1250" dirty="0"/>
              <a:t>except: </a:t>
            </a:r>
            <a:r>
              <a:rPr lang="en-US" sz="1250" i="1" dirty="0"/>
              <a:t>limit when jobs are not created. Also available: </a:t>
            </a:r>
            <a:r>
              <a:rPr lang="en-US" sz="1250" i="1" dirty="0" err="1"/>
              <a:t>except:refs</a:t>
            </a:r>
            <a:r>
              <a:rPr lang="en-US" sz="1250" i="1" dirty="0"/>
              <a:t>, </a:t>
            </a:r>
            <a:r>
              <a:rPr lang="en-US" sz="1250" i="1" dirty="0" err="1"/>
              <a:t>except:kubernetes</a:t>
            </a:r>
            <a:r>
              <a:rPr lang="en-US" sz="1250" i="1" dirty="0"/>
              <a:t>, </a:t>
            </a:r>
            <a:r>
              <a:rPr lang="en-US" sz="1250" i="1" dirty="0" err="1"/>
              <a:t>except:variables</a:t>
            </a:r>
            <a:r>
              <a:rPr lang="en-US" sz="1250" i="1" dirty="0"/>
              <a:t>, and </a:t>
            </a:r>
            <a:r>
              <a:rPr lang="en-US" sz="1250" i="1" dirty="0" err="1"/>
              <a:t>except:changes</a:t>
            </a:r>
            <a:r>
              <a:rPr lang="en-US" sz="1250" i="1" dirty="0"/>
              <a:t>.</a:t>
            </a:r>
          </a:p>
        </p:txBody>
      </p:sp>
      <p:sp>
        <p:nvSpPr>
          <p:cNvPr id="4" name="Slide Number Placeholder 3"/>
          <p:cNvSpPr>
            <a:spLocks noGrp="1"/>
          </p:cNvSpPr>
          <p:nvPr>
            <p:ph type="sldNum" sz="quarter" idx="12"/>
          </p:nvPr>
        </p:nvSpPr>
        <p:spPr/>
        <p:txBody>
          <a:bodyPr/>
          <a:lstStyle/>
          <a:p>
            <a:fld id="{C12978E9-0655-417F-8C20-CA5FAE0679D5}" type="slidenum">
              <a:rPr lang="en-US" smtClean="0"/>
              <a:t>20</a:t>
            </a:fld>
            <a:endParaRPr lang="en-US"/>
          </a:p>
        </p:txBody>
      </p:sp>
      <p:sp>
        <p:nvSpPr>
          <p:cNvPr id="12" name="Rectangle 11"/>
          <p:cNvSpPr/>
          <p:nvPr/>
        </p:nvSpPr>
        <p:spPr>
          <a:xfrm>
            <a:off x="135622" y="6283871"/>
            <a:ext cx="3324949" cy="338554"/>
          </a:xfrm>
          <a:prstGeom prst="rect">
            <a:avLst/>
          </a:prstGeom>
        </p:spPr>
        <p:txBody>
          <a:bodyPr wrap="none">
            <a:spAutoFit/>
          </a:bodyPr>
          <a:lstStyle/>
          <a:p>
            <a:r>
              <a:rPr lang="en-US" sz="1600" dirty="0">
                <a:hlinkClick r:id="rId2"/>
              </a:rPr>
              <a:t>https://docs.gitlab.com/ee/ci/yaml/</a:t>
            </a:r>
            <a:r>
              <a:rPr lang="en-US" sz="1600" dirty="0"/>
              <a:t> </a:t>
            </a:r>
          </a:p>
        </p:txBody>
      </p:sp>
      <p:pic>
        <p:nvPicPr>
          <p:cNvPr id="2" name="Picture 1"/>
          <p:cNvPicPr>
            <a:picLocks noChangeAspect="1"/>
          </p:cNvPicPr>
          <p:nvPr/>
        </p:nvPicPr>
        <p:blipFill>
          <a:blip r:embed="rId3"/>
          <a:stretch>
            <a:fillRect/>
          </a:stretch>
        </p:blipFill>
        <p:spPr>
          <a:xfrm>
            <a:off x="1499615" y="3299534"/>
            <a:ext cx="8558929" cy="2712088"/>
          </a:xfrm>
          <a:prstGeom prst="rect">
            <a:avLst/>
          </a:prstGeom>
        </p:spPr>
      </p:pic>
    </p:spTree>
    <p:extLst>
      <p:ext uri="{BB962C8B-B14F-4D97-AF65-F5344CB8AC3E}">
        <p14:creationId xmlns:p14="http://schemas.microsoft.com/office/powerpoint/2010/main" val="200845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Configuration of the pipeline execution</a:t>
            </a:r>
          </a:p>
        </p:txBody>
      </p:sp>
      <p:sp>
        <p:nvSpPr>
          <p:cNvPr id="7" name="Content Placeholder 2"/>
          <p:cNvSpPr>
            <a:spLocks noGrp="1"/>
          </p:cNvSpPr>
          <p:nvPr>
            <p:ph idx="1"/>
          </p:nvPr>
        </p:nvSpPr>
        <p:spPr/>
        <p:txBody>
          <a:bodyPr/>
          <a:lstStyle/>
          <a:p>
            <a:r>
              <a:rPr lang="en-US" sz="1800" dirty="0"/>
              <a:t>Scheduled execution</a:t>
            </a:r>
          </a:p>
          <a:p>
            <a:r>
              <a:rPr lang="en-US" sz="1800" dirty="0"/>
              <a:t>Configuration in the </a:t>
            </a:r>
            <a:r>
              <a:rPr lang="en-US" sz="1800" dirty="0">
                <a:latin typeface="Consolas" panose="020B0609020204030204" pitchFamily="49" charset="0"/>
              </a:rPr>
              <a:t>.</a:t>
            </a:r>
            <a:r>
              <a:rPr lang="en-US" sz="1800" dirty="0" err="1">
                <a:latin typeface="Consolas" panose="020B0609020204030204" pitchFamily="49" charset="0"/>
              </a:rPr>
              <a:t>gitlab-ci.yml</a:t>
            </a:r>
            <a:r>
              <a:rPr lang="en-US" sz="1800" dirty="0"/>
              <a:t> file</a:t>
            </a:r>
          </a:p>
          <a:p>
            <a:r>
              <a:rPr lang="en-US" sz="1800" dirty="0"/>
              <a:t>Configuration for a Job</a:t>
            </a:r>
          </a:p>
          <a:p>
            <a:pPr lvl="1"/>
            <a:r>
              <a:rPr lang="en-US" sz="1250" dirty="0"/>
              <a:t>only: </a:t>
            </a:r>
            <a:r>
              <a:rPr lang="en-US" sz="1250" i="1" dirty="0"/>
              <a:t>limit when jobs are created. Also available: </a:t>
            </a:r>
            <a:r>
              <a:rPr lang="en-US" sz="1250" i="1" dirty="0" err="1"/>
              <a:t>only:refs</a:t>
            </a:r>
            <a:r>
              <a:rPr lang="en-US" sz="1250" i="1" dirty="0"/>
              <a:t>, </a:t>
            </a:r>
            <a:r>
              <a:rPr lang="en-US" sz="1250" i="1" dirty="0" err="1"/>
              <a:t>only:kubernetes</a:t>
            </a:r>
            <a:r>
              <a:rPr lang="en-US" sz="1250" i="1" dirty="0"/>
              <a:t>, </a:t>
            </a:r>
            <a:r>
              <a:rPr lang="en-US" sz="1250" i="1" dirty="0" err="1"/>
              <a:t>only:variables</a:t>
            </a:r>
            <a:r>
              <a:rPr lang="en-US" sz="1250" i="1" dirty="0"/>
              <a:t>, and </a:t>
            </a:r>
            <a:r>
              <a:rPr lang="en-US" sz="1250" i="1" dirty="0" err="1"/>
              <a:t>only:changes</a:t>
            </a:r>
            <a:r>
              <a:rPr lang="en-US" sz="1250" i="1" dirty="0"/>
              <a:t>.</a:t>
            </a:r>
          </a:p>
          <a:p>
            <a:pPr lvl="1"/>
            <a:r>
              <a:rPr lang="en-US" sz="1250" dirty="0"/>
              <a:t>except: </a:t>
            </a:r>
            <a:r>
              <a:rPr lang="en-US" sz="1250" i="1" dirty="0"/>
              <a:t>limit when jobs are not created. Also available: </a:t>
            </a:r>
            <a:r>
              <a:rPr lang="en-US" sz="1250" i="1" dirty="0" err="1"/>
              <a:t>except:refs</a:t>
            </a:r>
            <a:r>
              <a:rPr lang="en-US" sz="1250" i="1" dirty="0"/>
              <a:t>, </a:t>
            </a:r>
            <a:r>
              <a:rPr lang="en-US" sz="1250" i="1" dirty="0" err="1"/>
              <a:t>except:kubernetes</a:t>
            </a:r>
            <a:r>
              <a:rPr lang="en-US" sz="1250" i="1" dirty="0"/>
              <a:t>, </a:t>
            </a:r>
            <a:r>
              <a:rPr lang="en-US" sz="1250" i="1" dirty="0" err="1"/>
              <a:t>except:variables</a:t>
            </a:r>
            <a:r>
              <a:rPr lang="en-US" sz="1250" i="1" dirty="0"/>
              <a:t>, and </a:t>
            </a:r>
            <a:r>
              <a:rPr lang="en-US" sz="1250" i="1" dirty="0" err="1"/>
              <a:t>except:changes</a:t>
            </a:r>
            <a:r>
              <a:rPr lang="en-US" sz="1250" i="1" dirty="0"/>
              <a:t>.</a:t>
            </a:r>
          </a:p>
        </p:txBody>
      </p:sp>
      <p:sp>
        <p:nvSpPr>
          <p:cNvPr id="4" name="Slide Number Placeholder 3"/>
          <p:cNvSpPr>
            <a:spLocks noGrp="1"/>
          </p:cNvSpPr>
          <p:nvPr>
            <p:ph type="sldNum" sz="quarter" idx="12"/>
          </p:nvPr>
        </p:nvSpPr>
        <p:spPr/>
        <p:txBody>
          <a:bodyPr/>
          <a:lstStyle/>
          <a:p>
            <a:fld id="{C12978E9-0655-417F-8C20-CA5FAE0679D5}" type="slidenum">
              <a:rPr lang="en-US" smtClean="0"/>
              <a:t>21</a:t>
            </a:fld>
            <a:endParaRPr lang="en-US"/>
          </a:p>
        </p:txBody>
      </p:sp>
      <p:sp>
        <p:nvSpPr>
          <p:cNvPr id="12" name="Rectangle 11"/>
          <p:cNvSpPr/>
          <p:nvPr/>
        </p:nvSpPr>
        <p:spPr>
          <a:xfrm>
            <a:off x="135622" y="6283871"/>
            <a:ext cx="3324949" cy="338554"/>
          </a:xfrm>
          <a:prstGeom prst="rect">
            <a:avLst/>
          </a:prstGeom>
        </p:spPr>
        <p:txBody>
          <a:bodyPr wrap="none">
            <a:spAutoFit/>
          </a:bodyPr>
          <a:lstStyle/>
          <a:p>
            <a:r>
              <a:rPr lang="en-US" sz="1600" dirty="0">
                <a:hlinkClick r:id="rId2"/>
              </a:rPr>
              <a:t>https://docs.gitlab.com/ee/ci/yaml/</a:t>
            </a:r>
            <a:r>
              <a:rPr lang="en-US" sz="1600" dirty="0"/>
              <a:t> </a:t>
            </a:r>
          </a:p>
        </p:txBody>
      </p:sp>
      <p:pic>
        <p:nvPicPr>
          <p:cNvPr id="2" name="Picture 1"/>
          <p:cNvPicPr>
            <a:picLocks noChangeAspect="1"/>
          </p:cNvPicPr>
          <p:nvPr/>
        </p:nvPicPr>
        <p:blipFill>
          <a:blip r:embed="rId3"/>
          <a:stretch>
            <a:fillRect/>
          </a:stretch>
        </p:blipFill>
        <p:spPr>
          <a:xfrm>
            <a:off x="1499615" y="3299534"/>
            <a:ext cx="8558929" cy="2712088"/>
          </a:xfrm>
          <a:prstGeom prst="rect">
            <a:avLst/>
          </a:prstGeom>
        </p:spPr>
      </p:pic>
      <p:pic>
        <p:nvPicPr>
          <p:cNvPr id="8" name="Picture 7"/>
          <p:cNvPicPr>
            <a:picLocks noChangeAspect="1"/>
          </p:cNvPicPr>
          <p:nvPr/>
        </p:nvPicPr>
        <p:blipFill>
          <a:blip r:embed="rId4"/>
          <a:stretch>
            <a:fillRect/>
          </a:stretch>
        </p:blipFill>
        <p:spPr>
          <a:xfrm>
            <a:off x="5533715" y="2572509"/>
            <a:ext cx="6658285" cy="4285491"/>
          </a:xfrm>
          <a:prstGeom prst="rect">
            <a:avLst/>
          </a:prstGeom>
          <a:ln>
            <a:solidFill>
              <a:schemeClr val="tx1"/>
            </a:solidFill>
          </a:ln>
        </p:spPr>
      </p:pic>
    </p:spTree>
    <p:extLst>
      <p:ext uri="{BB962C8B-B14F-4D97-AF65-F5344CB8AC3E}">
        <p14:creationId xmlns:p14="http://schemas.microsoft.com/office/powerpoint/2010/main" val="80522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Configuration of the pipeline execution</a:t>
            </a:r>
          </a:p>
        </p:txBody>
      </p:sp>
      <p:sp>
        <p:nvSpPr>
          <p:cNvPr id="7" name="Content Placeholder 2"/>
          <p:cNvSpPr>
            <a:spLocks noGrp="1"/>
          </p:cNvSpPr>
          <p:nvPr>
            <p:ph idx="1"/>
          </p:nvPr>
        </p:nvSpPr>
        <p:spPr/>
        <p:txBody>
          <a:bodyPr/>
          <a:lstStyle/>
          <a:p>
            <a:r>
              <a:rPr lang="en-US" sz="1800" dirty="0"/>
              <a:t>Scheduled execution</a:t>
            </a:r>
          </a:p>
          <a:p>
            <a:r>
              <a:rPr lang="en-US" sz="1800" dirty="0"/>
              <a:t>Configuration in the </a:t>
            </a:r>
            <a:r>
              <a:rPr lang="en-US" sz="1800" dirty="0">
                <a:latin typeface="Consolas" panose="020B0609020204030204" pitchFamily="49" charset="0"/>
              </a:rPr>
              <a:t>.</a:t>
            </a:r>
            <a:r>
              <a:rPr lang="en-US" sz="1800" dirty="0" err="1">
                <a:latin typeface="Consolas" panose="020B0609020204030204" pitchFamily="49" charset="0"/>
              </a:rPr>
              <a:t>gitlab-ci.yml</a:t>
            </a:r>
            <a:r>
              <a:rPr lang="en-US" sz="1800" dirty="0"/>
              <a:t> file</a:t>
            </a:r>
          </a:p>
          <a:p>
            <a:r>
              <a:rPr lang="en-US" sz="1800" dirty="0"/>
              <a:t>Configuration for a Job</a:t>
            </a:r>
          </a:p>
          <a:p>
            <a:pPr lvl="1"/>
            <a:r>
              <a:rPr lang="en-US" sz="1250" dirty="0"/>
              <a:t>image: </a:t>
            </a:r>
            <a:r>
              <a:rPr lang="en-US" sz="1250" i="1" dirty="0"/>
              <a:t>docker image to use </a:t>
            </a:r>
            <a:r>
              <a:rPr lang="en-US" sz="1250" i="1" dirty="0" err="1"/>
              <a:t>name:tag</a:t>
            </a:r>
            <a:r>
              <a:rPr lang="en-US" sz="1250" i="1" dirty="0"/>
              <a:t> </a:t>
            </a:r>
          </a:p>
          <a:p>
            <a:pPr lvl="1"/>
            <a:r>
              <a:rPr lang="en-US" sz="1250" dirty="0"/>
              <a:t>services: </a:t>
            </a:r>
            <a:r>
              <a:rPr lang="en-US" sz="1250" i="1" dirty="0"/>
              <a:t>use Docker services images. Also available: </a:t>
            </a:r>
            <a:r>
              <a:rPr lang="en-US" sz="1250" i="1" dirty="0" err="1"/>
              <a:t>services:name</a:t>
            </a:r>
            <a:r>
              <a:rPr lang="en-US" sz="1250" i="1" dirty="0"/>
              <a:t>, </a:t>
            </a:r>
            <a:r>
              <a:rPr lang="en-US" sz="1250" i="1" dirty="0" err="1"/>
              <a:t>services:alias</a:t>
            </a:r>
            <a:r>
              <a:rPr lang="en-US" sz="1250" i="1" dirty="0"/>
              <a:t>, </a:t>
            </a:r>
            <a:r>
              <a:rPr lang="en-US" sz="1250" i="1" dirty="0" err="1"/>
              <a:t>services:entrypoint</a:t>
            </a:r>
            <a:r>
              <a:rPr lang="en-US" sz="1250" i="1" dirty="0"/>
              <a:t>, and </a:t>
            </a:r>
            <a:r>
              <a:rPr lang="en-US" sz="1250" i="1" dirty="0" err="1"/>
              <a:t>services:command</a:t>
            </a:r>
            <a:r>
              <a:rPr lang="en-US" sz="1250" dirty="0"/>
              <a:t>.</a:t>
            </a:r>
          </a:p>
        </p:txBody>
      </p:sp>
      <p:sp>
        <p:nvSpPr>
          <p:cNvPr id="4" name="Slide Number Placeholder 3"/>
          <p:cNvSpPr>
            <a:spLocks noGrp="1"/>
          </p:cNvSpPr>
          <p:nvPr>
            <p:ph type="sldNum" sz="quarter" idx="12"/>
          </p:nvPr>
        </p:nvSpPr>
        <p:spPr/>
        <p:txBody>
          <a:bodyPr/>
          <a:lstStyle/>
          <a:p>
            <a:fld id="{C12978E9-0655-417F-8C20-CA5FAE0679D5}" type="slidenum">
              <a:rPr lang="en-US" smtClean="0"/>
              <a:t>22</a:t>
            </a:fld>
            <a:endParaRPr lang="en-US"/>
          </a:p>
        </p:txBody>
      </p:sp>
      <p:sp>
        <p:nvSpPr>
          <p:cNvPr id="12" name="Rectangle 11"/>
          <p:cNvSpPr/>
          <p:nvPr/>
        </p:nvSpPr>
        <p:spPr>
          <a:xfrm>
            <a:off x="135622" y="6283871"/>
            <a:ext cx="3324949" cy="338554"/>
          </a:xfrm>
          <a:prstGeom prst="rect">
            <a:avLst/>
          </a:prstGeom>
        </p:spPr>
        <p:txBody>
          <a:bodyPr wrap="none">
            <a:spAutoFit/>
          </a:bodyPr>
          <a:lstStyle/>
          <a:p>
            <a:r>
              <a:rPr lang="en-US" sz="1600" dirty="0">
                <a:hlinkClick r:id="rId2"/>
              </a:rPr>
              <a:t>https://docs.gitlab.com/ee/ci/yaml/</a:t>
            </a:r>
            <a:r>
              <a:rPr lang="en-US" sz="1600" dirty="0"/>
              <a:t> </a:t>
            </a:r>
          </a:p>
        </p:txBody>
      </p:sp>
    </p:spTree>
    <p:extLst>
      <p:ext uri="{BB962C8B-B14F-4D97-AF65-F5344CB8AC3E}">
        <p14:creationId xmlns:p14="http://schemas.microsoft.com/office/powerpoint/2010/main" val="233286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Configuration de </a:t>
            </a:r>
            <a:r>
              <a:rPr lang="en-US" dirty="0" err="1"/>
              <a:t>l’exécution</a:t>
            </a:r>
            <a:r>
              <a:rPr lang="en-US" dirty="0"/>
              <a:t> du pipeline</a:t>
            </a:r>
          </a:p>
        </p:txBody>
      </p:sp>
      <p:sp>
        <p:nvSpPr>
          <p:cNvPr id="7" name="Content Placeholder 2"/>
          <p:cNvSpPr>
            <a:spLocks noGrp="1"/>
          </p:cNvSpPr>
          <p:nvPr>
            <p:ph idx="1"/>
          </p:nvPr>
        </p:nvSpPr>
        <p:spPr/>
        <p:txBody>
          <a:bodyPr/>
          <a:lstStyle/>
          <a:p>
            <a:r>
              <a:rPr lang="en-US" sz="1800" dirty="0"/>
              <a:t>Scheduled execution</a:t>
            </a:r>
          </a:p>
          <a:p>
            <a:r>
              <a:rPr lang="en-US" sz="1800" dirty="0"/>
              <a:t>Configuration in the </a:t>
            </a:r>
            <a:r>
              <a:rPr lang="en-US" sz="1800" dirty="0">
                <a:latin typeface="Consolas" panose="020B0609020204030204" pitchFamily="49" charset="0"/>
              </a:rPr>
              <a:t>.</a:t>
            </a:r>
            <a:r>
              <a:rPr lang="en-US" sz="1800" dirty="0" err="1">
                <a:latin typeface="Consolas" panose="020B0609020204030204" pitchFamily="49" charset="0"/>
              </a:rPr>
              <a:t>gitlab-ci.yml</a:t>
            </a:r>
            <a:r>
              <a:rPr lang="en-US" sz="1800" dirty="0"/>
              <a:t> file</a:t>
            </a:r>
          </a:p>
          <a:p>
            <a:r>
              <a:rPr lang="en-US" sz="1800" dirty="0"/>
              <a:t>Configuration for a Job</a:t>
            </a:r>
          </a:p>
          <a:p>
            <a:pPr lvl="1"/>
            <a:r>
              <a:rPr lang="en-US" sz="1250" dirty="0" err="1"/>
              <a:t>before_script</a:t>
            </a:r>
            <a:endParaRPr lang="en-US" sz="1250" dirty="0"/>
          </a:p>
          <a:p>
            <a:pPr lvl="1"/>
            <a:r>
              <a:rPr lang="en-US" sz="1250" dirty="0" err="1"/>
              <a:t>after_script</a:t>
            </a:r>
            <a:endParaRPr lang="en-US" sz="1250" dirty="0"/>
          </a:p>
          <a:p>
            <a:pPr lvl="1"/>
            <a:r>
              <a:rPr lang="en-US" sz="1250" dirty="0"/>
              <a:t>cache: </a:t>
            </a:r>
            <a:r>
              <a:rPr lang="en-US" sz="1250" i="1" dirty="0"/>
              <a:t>List of files that should be cached between subsequent runs. Also available: </a:t>
            </a:r>
            <a:r>
              <a:rPr lang="en-US" sz="1250" i="1" dirty="0" err="1"/>
              <a:t>cache:paths</a:t>
            </a:r>
            <a:r>
              <a:rPr lang="en-US" sz="1250" i="1" dirty="0"/>
              <a:t>, </a:t>
            </a:r>
            <a:r>
              <a:rPr lang="en-US" sz="1250" i="1" dirty="0" err="1"/>
              <a:t>cache:key</a:t>
            </a:r>
            <a:r>
              <a:rPr lang="en-US" sz="1250" i="1" dirty="0"/>
              <a:t>, </a:t>
            </a:r>
            <a:r>
              <a:rPr lang="en-US" sz="1250" i="1" dirty="0" err="1"/>
              <a:t>cache:untracked</a:t>
            </a:r>
            <a:r>
              <a:rPr lang="en-US" sz="1250" i="1" dirty="0"/>
              <a:t>, </a:t>
            </a:r>
            <a:r>
              <a:rPr lang="en-US" sz="1250" i="1" dirty="0" err="1"/>
              <a:t>cache:when</a:t>
            </a:r>
            <a:r>
              <a:rPr lang="en-US" sz="1250" i="1" dirty="0"/>
              <a:t>, and </a:t>
            </a:r>
            <a:r>
              <a:rPr lang="en-US" sz="1250" i="1" dirty="0" err="1"/>
              <a:t>cache:policy</a:t>
            </a:r>
            <a:r>
              <a:rPr lang="en-US" sz="1250" i="1" dirty="0"/>
              <a:t>.</a:t>
            </a:r>
          </a:p>
          <a:p>
            <a:pPr lvl="1"/>
            <a:r>
              <a:rPr lang="en-US" sz="1250" dirty="0"/>
              <a:t>variables</a:t>
            </a:r>
          </a:p>
          <a:p>
            <a:pPr lvl="1"/>
            <a:r>
              <a:rPr lang="en-US" sz="1250" dirty="0"/>
              <a:t>image: defines the default image</a:t>
            </a:r>
          </a:p>
          <a:p>
            <a:pPr lvl="1"/>
            <a:r>
              <a:rPr lang="en-US" sz="1250" dirty="0"/>
              <a:t>services : defines the default services</a:t>
            </a:r>
          </a:p>
        </p:txBody>
      </p:sp>
      <p:sp>
        <p:nvSpPr>
          <p:cNvPr id="4" name="Slide Number Placeholder 3"/>
          <p:cNvSpPr>
            <a:spLocks noGrp="1"/>
          </p:cNvSpPr>
          <p:nvPr>
            <p:ph type="sldNum" sz="quarter" idx="12"/>
          </p:nvPr>
        </p:nvSpPr>
        <p:spPr/>
        <p:txBody>
          <a:bodyPr/>
          <a:lstStyle/>
          <a:p>
            <a:fld id="{C12978E9-0655-417F-8C20-CA5FAE0679D5}" type="slidenum">
              <a:rPr lang="en-US" smtClean="0"/>
              <a:t>23</a:t>
            </a:fld>
            <a:endParaRPr lang="en-US"/>
          </a:p>
        </p:txBody>
      </p:sp>
      <p:sp>
        <p:nvSpPr>
          <p:cNvPr id="12" name="Rectangle 11"/>
          <p:cNvSpPr/>
          <p:nvPr/>
        </p:nvSpPr>
        <p:spPr>
          <a:xfrm>
            <a:off x="135622" y="6283871"/>
            <a:ext cx="3324949" cy="338554"/>
          </a:xfrm>
          <a:prstGeom prst="rect">
            <a:avLst/>
          </a:prstGeom>
        </p:spPr>
        <p:txBody>
          <a:bodyPr wrap="none">
            <a:spAutoFit/>
          </a:bodyPr>
          <a:lstStyle/>
          <a:p>
            <a:r>
              <a:rPr lang="en-US" sz="1600" dirty="0">
                <a:hlinkClick r:id="rId2"/>
              </a:rPr>
              <a:t>https://docs.gitlab.com/ee/ci/yaml/</a:t>
            </a:r>
            <a:r>
              <a:rPr lang="en-US" sz="1600" dirty="0"/>
              <a:t> </a:t>
            </a:r>
          </a:p>
        </p:txBody>
      </p:sp>
    </p:spTree>
    <p:extLst>
      <p:ext uri="{BB962C8B-B14F-4D97-AF65-F5344CB8AC3E}">
        <p14:creationId xmlns:p14="http://schemas.microsoft.com/office/powerpoint/2010/main" val="382400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13648"/>
          <a:stretch/>
        </p:blipFill>
        <p:spPr>
          <a:xfrm>
            <a:off x="3553866" y="989047"/>
            <a:ext cx="7208622" cy="5962475"/>
          </a:xfrm>
          <a:prstGeom prst="rect">
            <a:avLst/>
          </a:prstGeom>
          <a:ln>
            <a:noFill/>
          </a:ln>
        </p:spPr>
      </p:pic>
      <p:sp>
        <p:nvSpPr>
          <p:cNvPr id="11" name="Rounded Rectangle 10"/>
          <p:cNvSpPr/>
          <p:nvPr/>
        </p:nvSpPr>
        <p:spPr>
          <a:xfrm>
            <a:off x="219540" y="2303041"/>
            <a:ext cx="1532156" cy="559891"/>
          </a:xfrm>
          <a:prstGeom prst="roundRect">
            <a:avLst>
              <a:gd name="adj" fmla="val 30875"/>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b="1" dirty="0"/>
              <a:t>Artifacts</a:t>
            </a:r>
          </a:p>
        </p:txBody>
      </p:sp>
      <p:sp>
        <p:nvSpPr>
          <p:cNvPr id="13" name="TextBox 12"/>
          <p:cNvSpPr txBox="1"/>
          <p:nvPr/>
        </p:nvSpPr>
        <p:spPr>
          <a:xfrm>
            <a:off x="273050" y="2835259"/>
            <a:ext cx="3135168" cy="2862322"/>
          </a:xfrm>
          <a:prstGeom prst="rect">
            <a:avLst/>
          </a:prstGeom>
          <a:noFill/>
        </p:spPr>
        <p:txBody>
          <a:bodyPr wrap="square" rtlCol="0">
            <a:spAutoFit/>
          </a:bodyPr>
          <a:lstStyle/>
          <a:p>
            <a:r>
              <a:rPr lang="en-US" dirty="0"/>
              <a:t>Archive available on success.</a:t>
            </a:r>
          </a:p>
          <a:p>
            <a:pPr marL="177800" indent="-177800"/>
            <a:r>
              <a:rPr lang="en-US" dirty="0">
                <a:hlinkClick r:id="rId3"/>
              </a:rPr>
              <a:t>Configuration</a:t>
            </a:r>
            <a:r>
              <a:rPr lang="en-US" dirty="0"/>
              <a:t> (sub-list): </a:t>
            </a:r>
            <a:r>
              <a:rPr lang="en-US" dirty="0" err="1"/>
              <a:t>artifacts:paths</a:t>
            </a:r>
            <a:r>
              <a:rPr lang="en-US" dirty="0"/>
              <a:t>, </a:t>
            </a:r>
            <a:r>
              <a:rPr lang="en-US" dirty="0" err="1"/>
              <a:t>artifacts:exclude</a:t>
            </a:r>
            <a:r>
              <a:rPr lang="en-US" dirty="0"/>
              <a:t>, </a:t>
            </a:r>
            <a:r>
              <a:rPr lang="en-US" dirty="0" err="1"/>
              <a:t>artifacts:expose_as</a:t>
            </a:r>
            <a:r>
              <a:rPr lang="en-US" dirty="0"/>
              <a:t>, </a:t>
            </a:r>
            <a:r>
              <a:rPr lang="en-US" dirty="0" err="1"/>
              <a:t>artifacts:name</a:t>
            </a:r>
            <a:r>
              <a:rPr lang="en-US" dirty="0"/>
              <a:t>, </a:t>
            </a:r>
            <a:r>
              <a:rPr lang="en-US" dirty="0" err="1"/>
              <a:t>artifacts:untracked</a:t>
            </a:r>
            <a:r>
              <a:rPr lang="en-US" dirty="0"/>
              <a:t>, </a:t>
            </a:r>
            <a:r>
              <a:rPr lang="en-US" dirty="0" err="1"/>
              <a:t>artifacts:when</a:t>
            </a:r>
            <a:r>
              <a:rPr lang="en-US" dirty="0"/>
              <a:t>, </a:t>
            </a:r>
            <a:r>
              <a:rPr lang="en-US" dirty="0" err="1"/>
              <a:t>artifacts:expire_in</a:t>
            </a:r>
            <a:r>
              <a:rPr lang="en-US" dirty="0"/>
              <a:t>, and </a:t>
            </a:r>
            <a:r>
              <a:rPr lang="en-US" dirty="0" err="1">
                <a:hlinkClick r:id="rId4"/>
              </a:rPr>
              <a:t>artifacts:reports</a:t>
            </a:r>
            <a:r>
              <a:rPr lang="en-US" dirty="0"/>
              <a:t>.</a:t>
            </a:r>
          </a:p>
        </p:txBody>
      </p:sp>
      <p:cxnSp>
        <p:nvCxnSpPr>
          <p:cNvPr id="14" name="Straight Arrow Connector 13"/>
          <p:cNvCxnSpPr>
            <a:stCxn id="11" idx="3"/>
          </p:cNvCxnSpPr>
          <p:nvPr/>
        </p:nvCxnSpPr>
        <p:spPr>
          <a:xfrm>
            <a:off x="1751696" y="2582987"/>
            <a:ext cx="2764320" cy="2110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r>
              <a:rPr lang="en-US" sz="4000" dirty="0"/>
              <a:t>Job artifacts: Output, use, and reuse job artifacts. </a:t>
            </a:r>
          </a:p>
        </p:txBody>
      </p:sp>
      <p:sp>
        <p:nvSpPr>
          <p:cNvPr id="4" name="Slide Number Placeholder 3"/>
          <p:cNvSpPr>
            <a:spLocks noGrp="1"/>
          </p:cNvSpPr>
          <p:nvPr>
            <p:ph type="sldNum" sz="quarter" idx="12"/>
          </p:nvPr>
        </p:nvSpPr>
        <p:spPr/>
        <p:txBody>
          <a:bodyPr/>
          <a:lstStyle/>
          <a:p>
            <a:fld id="{C12978E9-0655-417F-8C20-CA5FAE0679D5}" type="slidenum">
              <a:rPr lang="en-US" smtClean="0"/>
              <a:t>24</a:t>
            </a:fld>
            <a:endParaRPr lang="en-US"/>
          </a:p>
        </p:txBody>
      </p:sp>
      <p:sp>
        <p:nvSpPr>
          <p:cNvPr id="12" name="Rectangle 11"/>
          <p:cNvSpPr/>
          <p:nvPr/>
        </p:nvSpPr>
        <p:spPr>
          <a:xfrm>
            <a:off x="135622" y="6283871"/>
            <a:ext cx="5192447" cy="338554"/>
          </a:xfrm>
          <a:prstGeom prst="rect">
            <a:avLst/>
          </a:prstGeom>
        </p:spPr>
        <p:txBody>
          <a:bodyPr wrap="none">
            <a:spAutoFit/>
          </a:bodyPr>
          <a:lstStyle/>
          <a:p>
            <a:r>
              <a:rPr lang="en-US" sz="1600" dirty="0"/>
              <a:t>https://docs.gitlab.com/ee/ci/pipelines/job_artifacts.html</a:t>
            </a:r>
          </a:p>
        </p:txBody>
      </p:sp>
    </p:spTree>
    <p:extLst>
      <p:ext uri="{BB962C8B-B14F-4D97-AF65-F5344CB8AC3E}">
        <p14:creationId xmlns:p14="http://schemas.microsoft.com/office/powerpoint/2010/main" val="426906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C12978E9-0655-417F-8C20-CA5FAE0679D5}" type="slidenum">
              <a:rPr lang="en-US" smtClean="0"/>
              <a:t>25</a:t>
            </a:fld>
            <a:endParaRPr lang="en-US"/>
          </a:p>
        </p:txBody>
      </p:sp>
      <p:pic>
        <p:nvPicPr>
          <p:cNvPr id="2" name="Picture 1"/>
          <p:cNvPicPr>
            <a:picLocks noChangeAspect="1"/>
          </p:cNvPicPr>
          <p:nvPr/>
        </p:nvPicPr>
        <p:blipFill>
          <a:blip r:embed="rId2"/>
          <a:stretch>
            <a:fillRect/>
          </a:stretch>
        </p:blipFill>
        <p:spPr>
          <a:xfrm>
            <a:off x="3553866" y="-33170"/>
            <a:ext cx="6652543" cy="6858000"/>
          </a:xfrm>
          <a:prstGeom prst="rect">
            <a:avLst/>
          </a:prstGeom>
          <a:ln>
            <a:solidFill>
              <a:schemeClr val="tx1"/>
            </a:solidFill>
          </a:ln>
        </p:spPr>
      </p:pic>
      <p:sp>
        <p:nvSpPr>
          <p:cNvPr id="3" name="Rectangle 2"/>
          <p:cNvSpPr/>
          <p:nvPr/>
        </p:nvSpPr>
        <p:spPr>
          <a:xfrm>
            <a:off x="97830" y="6475254"/>
            <a:ext cx="2308645" cy="246221"/>
          </a:xfrm>
          <a:prstGeom prst="rect">
            <a:avLst/>
          </a:prstGeom>
        </p:spPr>
        <p:txBody>
          <a:bodyPr wrap="none">
            <a:spAutoFit/>
          </a:bodyPr>
          <a:lstStyle/>
          <a:p>
            <a:r>
              <a:rPr lang="fr-FR" sz="1000" dirty="0">
                <a:hlinkClick r:id="rId3"/>
              </a:rPr>
              <a:t>https://saref.etsi.org/sources/saref4lift/</a:t>
            </a:r>
            <a:r>
              <a:rPr lang="fr-FR" sz="1000" dirty="0"/>
              <a:t> </a:t>
            </a:r>
          </a:p>
        </p:txBody>
      </p:sp>
    </p:spTree>
    <p:extLst>
      <p:ext uri="{BB962C8B-B14F-4D97-AF65-F5344CB8AC3E}">
        <p14:creationId xmlns:p14="http://schemas.microsoft.com/office/powerpoint/2010/main" val="3562920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C12978E9-0655-417F-8C20-CA5FAE0679D5}" type="slidenum">
              <a:rPr lang="en-US" smtClean="0"/>
              <a:t>26</a:t>
            </a:fld>
            <a:endParaRPr lang="en-US"/>
          </a:p>
        </p:txBody>
      </p:sp>
      <p:pic>
        <p:nvPicPr>
          <p:cNvPr id="2" name="Picture 1"/>
          <p:cNvPicPr>
            <a:picLocks noChangeAspect="1"/>
          </p:cNvPicPr>
          <p:nvPr/>
        </p:nvPicPr>
        <p:blipFill>
          <a:blip r:embed="rId2"/>
          <a:stretch>
            <a:fillRect/>
          </a:stretch>
        </p:blipFill>
        <p:spPr>
          <a:xfrm>
            <a:off x="3553866" y="-1"/>
            <a:ext cx="6607167" cy="6824831"/>
          </a:xfrm>
          <a:prstGeom prst="rect">
            <a:avLst/>
          </a:prstGeom>
          <a:ln>
            <a:solidFill>
              <a:schemeClr val="tx1"/>
            </a:solidFill>
          </a:ln>
        </p:spPr>
      </p:pic>
      <p:sp>
        <p:nvSpPr>
          <p:cNvPr id="9" name="Rectangle 8"/>
          <p:cNvSpPr/>
          <p:nvPr/>
        </p:nvSpPr>
        <p:spPr>
          <a:xfrm>
            <a:off x="97830" y="6475254"/>
            <a:ext cx="2308645" cy="246221"/>
          </a:xfrm>
          <a:prstGeom prst="rect">
            <a:avLst/>
          </a:prstGeom>
        </p:spPr>
        <p:txBody>
          <a:bodyPr wrap="none">
            <a:spAutoFit/>
          </a:bodyPr>
          <a:lstStyle/>
          <a:p>
            <a:r>
              <a:rPr lang="fr-FR" sz="1000" dirty="0">
                <a:hlinkClick r:id="rId3"/>
              </a:rPr>
              <a:t>https://saref.etsi.org/sources/saref4lift/</a:t>
            </a:r>
            <a:r>
              <a:rPr lang="fr-FR" sz="1000" dirty="0"/>
              <a:t> </a:t>
            </a:r>
          </a:p>
        </p:txBody>
      </p:sp>
    </p:spTree>
    <p:extLst>
      <p:ext uri="{BB962C8B-B14F-4D97-AF65-F5344CB8AC3E}">
        <p14:creationId xmlns:p14="http://schemas.microsoft.com/office/powerpoint/2010/main" val="2329905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C12978E9-0655-417F-8C20-CA5FAE0679D5}" type="slidenum">
              <a:rPr lang="en-US" smtClean="0"/>
              <a:t>27</a:t>
            </a:fld>
            <a:endParaRPr lang="en-US"/>
          </a:p>
        </p:txBody>
      </p:sp>
      <p:pic>
        <p:nvPicPr>
          <p:cNvPr id="2" name="Picture 1"/>
          <p:cNvPicPr>
            <a:picLocks noChangeAspect="1"/>
          </p:cNvPicPr>
          <p:nvPr/>
        </p:nvPicPr>
        <p:blipFill>
          <a:blip r:embed="rId2"/>
          <a:stretch>
            <a:fillRect/>
          </a:stretch>
        </p:blipFill>
        <p:spPr>
          <a:xfrm>
            <a:off x="3553866" y="0"/>
            <a:ext cx="6676424" cy="6858000"/>
          </a:xfrm>
          <a:prstGeom prst="rect">
            <a:avLst/>
          </a:prstGeom>
        </p:spPr>
      </p:pic>
      <p:sp>
        <p:nvSpPr>
          <p:cNvPr id="8" name="Rectangle 7"/>
          <p:cNvSpPr/>
          <p:nvPr/>
        </p:nvSpPr>
        <p:spPr>
          <a:xfrm>
            <a:off x="97830" y="6475254"/>
            <a:ext cx="2308645" cy="246221"/>
          </a:xfrm>
          <a:prstGeom prst="rect">
            <a:avLst/>
          </a:prstGeom>
        </p:spPr>
        <p:txBody>
          <a:bodyPr wrap="none">
            <a:spAutoFit/>
          </a:bodyPr>
          <a:lstStyle/>
          <a:p>
            <a:r>
              <a:rPr lang="fr-FR" sz="1000" dirty="0">
                <a:hlinkClick r:id="rId3"/>
              </a:rPr>
              <a:t>https://saref.etsi.org/sources/saref4lift/</a:t>
            </a:r>
            <a:r>
              <a:rPr lang="fr-FR" sz="1000" dirty="0"/>
              <a:t> </a:t>
            </a:r>
          </a:p>
        </p:txBody>
      </p:sp>
    </p:spTree>
    <p:extLst>
      <p:ext uri="{BB962C8B-B14F-4D97-AF65-F5344CB8AC3E}">
        <p14:creationId xmlns:p14="http://schemas.microsoft.com/office/powerpoint/2010/main" val="387792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Integrate and deploy your software continuously</a:t>
            </a:r>
          </a:p>
          <a:p>
            <a:r>
              <a:rPr lang="fr-FR" dirty="0"/>
              <a:t>Part 3: GitHub Actions</a:t>
            </a:r>
          </a:p>
        </p:txBody>
      </p:sp>
      <p:sp>
        <p:nvSpPr>
          <p:cNvPr id="6" name="TextBox 4">
            <a:extLst>
              <a:ext uri="{FF2B5EF4-FFF2-40B4-BE49-F238E27FC236}">
                <a16:creationId xmlns:a16="http://schemas.microsoft.com/office/drawing/2014/main" id="{FD11BAAE-3725-4904-BA44-F7AA0604332B}"/>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a:t>
            </a:r>
            <a:r>
              <a:rPr lang="en-US" sz="1400" dirty="0" err="1"/>
              <a:t>scienceopment</a:t>
            </a:r>
            <a:endParaRPr lang="en-US" sz="1400" dirty="0"/>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2973439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Actions: GitHub's response</a:t>
            </a:r>
          </a:p>
        </p:txBody>
      </p:sp>
      <p:pic>
        <p:nvPicPr>
          <p:cNvPr id="1028" name="Picture 4" descr="upload.wikimedia.org/wikipedia/commons/thumb/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6" y="1855775"/>
            <a:ext cx="1141222" cy="1153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488" y="3401568"/>
            <a:ext cx="2130552" cy="1477328"/>
          </a:xfrm>
          <a:prstGeom prst="rect">
            <a:avLst/>
          </a:prstGeom>
          <a:noFill/>
        </p:spPr>
        <p:txBody>
          <a:bodyPr wrap="square" rtlCol="0">
            <a:spAutoFit/>
          </a:bodyPr>
          <a:lstStyle/>
          <a:p>
            <a:r>
              <a:rPr lang="en-US" dirty="0"/>
              <a:t>Circle CI</a:t>
            </a:r>
          </a:p>
          <a:p>
            <a:r>
              <a:rPr lang="en-US" dirty="0"/>
              <a:t>2011</a:t>
            </a:r>
          </a:p>
          <a:p>
            <a:r>
              <a:rPr lang="en-US" dirty="0"/>
              <a:t>https://circleci.com/</a:t>
            </a:r>
          </a:p>
          <a:p>
            <a:r>
              <a:rPr lang="en-US" dirty="0"/>
              <a:t>YAML</a:t>
            </a:r>
          </a:p>
          <a:p>
            <a:r>
              <a:rPr lang="en-US" dirty="0"/>
              <a:t>Supports Docker</a:t>
            </a:r>
          </a:p>
        </p:txBody>
      </p:sp>
      <p:sp>
        <p:nvSpPr>
          <p:cNvPr id="7" name="TextBox 6"/>
          <p:cNvSpPr txBox="1"/>
          <p:nvPr/>
        </p:nvSpPr>
        <p:spPr>
          <a:xfrm>
            <a:off x="2848507" y="3401569"/>
            <a:ext cx="2737104" cy="1754326"/>
          </a:xfrm>
          <a:prstGeom prst="rect">
            <a:avLst/>
          </a:prstGeom>
          <a:noFill/>
        </p:spPr>
        <p:txBody>
          <a:bodyPr wrap="square" rtlCol="0">
            <a:spAutoFit/>
          </a:bodyPr>
          <a:lstStyle/>
          <a:p>
            <a:r>
              <a:rPr lang="en-US" dirty="0"/>
              <a:t>Travis CI</a:t>
            </a:r>
          </a:p>
          <a:p>
            <a:r>
              <a:rPr lang="en-US" dirty="0"/>
              <a:t>2011</a:t>
            </a:r>
          </a:p>
          <a:p>
            <a:r>
              <a:rPr lang="en-US" dirty="0"/>
              <a:t>http://travis-ci.com/</a:t>
            </a:r>
          </a:p>
          <a:p>
            <a:r>
              <a:rPr lang="en-US" dirty="0"/>
              <a:t>YAML</a:t>
            </a:r>
          </a:p>
          <a:p>
            <a:r>
              <a:rPr lang="en-US" dirty="0"/>
              <a:t>Supports Docker</a:t>
            </a:r>
          </a:p>
          <a:p>
            <a:endParaRPr lang="en-US" dirty="0"/>
          </a:p>
        </p:txBody>
      </p:sp>
      <p:pic>
        <p:nvPicPr>
          <p:cNvPr id="1030" name="Picture 6" descr="res-5.cloudinary.com/crunchbase-production/im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040" y="1855775"/>
            <a:ext cx="1361083" cy="136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23276" y="3401568"/>
            <a:ext cx="2132204" cy="1754326"/>
          </a:xfrm>
          <a:prstGeom prst="rect">
            <a:avLst/>
          </a:prstGeom>
          <a:noFill/>
        </p:spPr>
        <p:txBody>
          <a:bodyPr wrap="square" rtlCol="0">
            <a:spAutoFit/>
          </a:bodyPr>
          <a:lstStyle/>
          <a:p>
            <a:r>
              <a:rPr lang="en-US" dirty="0" err="1"/>
              <a:t>GitLab</a:t>
            </a:r>
            <a:r>
              <a:rPr lang="en-US" dirty="0"/>
              <a:t> CI/CD</a:t>
            </a:r>
          </a:p>
          <a:p>
            <a:r>
              <a:rPr lang="en-US" dirty="0"/>
              <a:t>2013</a:t>
            </a:r>
          </a:p>
          <a:p>
            <a:r>
              <a:rPr lang="en-US" dirty="0"/>
              <a:t>https://gitlab.com/</a:t>
            </a:r>
          </a:p>
          <a:p>
            <a:r>
              <a:rPr lang="en-US" dirty="0"/>
              <a:t>YAML</a:t>
            </a:r>
          </a:p>
          <a:p>
            <a:r>
              <a:rPr lang="en-US" dirty="0"/>
              <a:t>Supports Docker</a:t>
            </a:r>
          </a:p>
          <a:p>
            <a:endParaRPr lang="en-US" dirty="0"/>
          </a:p>
        </p:txBody>
      </p:sp>
      <p:pic>
        <p:nvPicPr>
          <p:cNvPr id="1032" name="Picture 8" descr="upload.wikimedia.org/wikipedia/commons/thum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71" y="1855775"/>
            <a:ext cx="10477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ttez en place l'intégration et la livraison continues avec la démarche  DevOps - OpenClassroo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082" y="1972905"/>
            <a:ext cx="1280033" cy="14349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65920" y="3401568"/>
            <a:ext cx="2737104" cy="1754326"/>
          </a:xfrm>
          <a:prstGeom prst="rect">
            <a:avLst/>
          </a:prstGeom>
          <a:noFill/>
        </p:spPr>
        <p:txBody>
          <a:bodyPr wrap="square" rtlCol="0">
            <a:spAutoFit/>
          </a:bodyPr>
          <a:lstStyle/>
          <a:p>
            <a:r>
              <a:rPr lang="en-US" dirty="0"/>
              <a:t>Jenkins</a:t>
            </a:r>
          </a:p>
          <a:p>
            <a:r>
              <a:rPr lang="en-US" dirty="0"/>
              <a:t>2011</a:t>
            </a:r>
          </a:p>
          <a:p>
            <a:r>
              <a:rPr lang="en-US" dirty="0"/>
              <a:t>https://jenkins.io/</a:t>
            </a:r>
          </a:p>
          <a:p>
            <a:r>
              <a:rPr lang="en-US" dirty="0"/>
              <a:t>Groovy</a:t>
            </a:r>
          </a:p>
          <a:p>
            <a:r>
              <a:rPr lang="en-US" dirty="0"/>
              <a:t>Supports Docker</a:t>
            </a:r>
          </a:p>
          <a:p>
            <a:endParaRPr lang="en-US" dirty="0"/>
          </a:p>
        </p:txBody>
      </p:sp>
      <p:pic>
        <p:nvPicPr>
          <p:cNvPr id="1036" name="Picture 12" descr="GitHub Actions · GitHu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6191" y="1972905"/>
            <a:ext cx="1435481" cy="1435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743904" y="3408386"/>
            <a:ext cx="2381040" cy="2031325"/>
          </a:xfrm>
          <a:prstGeom prst="rect">
            <a:avLst/>
          </a:prstGeom>
          <a:noFill/>
        </p:spPr>
        <p:txBody>
          <a:bodyPr wrap="square" rtlCol="0">
            <a:spAutoFit/>
          </a:bodyPr>
          <a:lstStyle/>
          <a:p>
            <a:r>
              <a:rPr lang="en-US" dirty="0"/>
              <a:t>GitHub Actions</a:t>
            </a:r>
          </a:p>
          <a:p>
            <a:r>
              <a:rPr lang="en-US" dirty="0"/>
              <a:t>2018</a:t>
            </a:r>
          </a:p>
          <a:p>
            <a:r>
              <a:rPr lang="en-US" dirty="0"/>
              <a:t>https://github.com/features/actions</a:t>
            </a:r>
          </a:p>
          <a:p>
            <a:r>
              <a:rPr lang="en-US" dirty="0"/>
              <a:t>YAML</a:t>
            </a:r>
          </a:p>
          <a:p>
            <a:r>
              <a:rPr lang="en-US" dirty="0"/>
              <a:t>Supports Docker</a:t>
            </a:r>
          </a:p>
          <a:p>
            <a:endParaRPr lang="en-US" dirty="0"/>
          </a:p>
        </p:txBody>
      </p:sp>
      <p:sp>
        <p:nvSpPr>
          <p:cNvPr id="3" name="Rectangle 2"/>
          <p:cNvSpPr/>
          <p:nvPr/>
        </p:nvSpPr>
        <p:spPr>
          <a:xfrm>
            <a:off x="9473184" y="1783080"/>
            <a:ext cx="2651760" cy="34564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158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Integrate and deploy your software continuously</a:t>
            </a:r>
          </a:p>
          <a:p>
            <a:r>
              <a:rPr lang="fr-FR" dirty="0"/>
              <a:t>Part 1: DevOps</a:t>
            </a:r>
          </a:p>
        </p:txBody>
      </p:sp>
      <p:sp>
        <p:nvSpPr>
          <p:cNvPr id="6" name="TextBox 4">
            <a:extLst>
              <a:ext uri="{FF2B5EF4-FFF2-40B4-BE49-F238E27FC236}">
                <a16:creationId xmlns:a16="http://schemas.microsoft.com/office/drawing/2014/main" id="{9BB61B8A-41E5-4EF6-BB4C-051414ABAA45}"/>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a:t>
            </a:r>
            <a:r>
              <a:rPr lang="en-US" sz="1400" dirty="0" err="1"/>
              <a:t>scienceopment</a:t>
            </a:r>
            <a:endParaRPr lang="en-US" sz="1400" dirty="0"/>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1150788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306E86-47BA-43A0-BC71-D402440BD280}" type="slidenum">
              <a:rPr lang="fr-FR" smtClean="0"/>
              <a:t>30</a:t>
            </a:fld>
            <a:endParaRPr lang="fr-FR"/>
          </a:p>
        </p:txBody>
      </p:sp>
      <p:pic>
        <p:nvPicPr>
          <p:cNvPr id="6" name="cP0I9w2coGU"/>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326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60813" y="1"/>
            <a:ext cx="7735888" cy="6911286"/>
          </a:xfrm>
          <a:prstGeom prst="rect">
            <a:avLst/>
          </a:prstGeom>
        </p:spPr>
      </p:pic>
      <p:sp>
        <p:nvSpPr>
          <p:cNvPr id="2" name="Title 1"/>
          <p:cNvSpPr>
            <a:spLocks noGrp="1"/>
          </p:cNvSpPr>
          <p:nvPr>
            <p:ph type="title"/>
          </p:nvPr>
        </p:nvSpPr>
        <p:spPr/>
        <p:txBody>
          <a:bodyPr/>
          <a:lstStyle/>
          <a:p>
            <a:r>
              <a:rPr lang="fr-FR" dirty="0" err="1"/>
              <a:t>Find</a:t>
            </a:r>
            <a:r>
              <a:rPr lang="fr-FR" dirty="0"/>
              <a:t> actions</a:t>
            </a:r>
          </a:p>
        </p:txBody>
      </p:sp>
      <p:sp>
        <p:nvSpPr>
          <p:cNvPr id="4" name="Slide Number Placeholder 3"/>
          <p:cNvSpPr>
            <a:spLocks noGrp="1"/>
          </p:cNvSpPr>
          <p:nvPr>
            <p:ph type="sldNum" sz="quarter" idx="12"/>
          </p:nvPr>
        </p:nvSpPr>
        <p:spPr/>
        <p:txBody>
          <a:bodyPr/>
          <a:lstStyle/>
          <a:p>
            <a:fld id="{8D306E86-47BA-43A0-BC71-D402440BD280}" type="slidenum">
              <a:rPr lang="fr-FR" smtClean="0"/>
              <a:t>31</a:t>
            </a:fld>
            <a:endParaRPr lang="fr-FR"/>
          </a:p>
        </p:txBody>
      </p:sp>
    </p:spTree>
    <p:extLst>
      <p:ext uri="{BB962C8B-B14F-4D97-AF65-F5344CB8AC3E}">
        <p14:creationId xmlns:p14="http://schemas.microsoft.com/office/powerpoint/2010/main" val="918650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C12978E9-0655-417F-8C20-CA5FAE0679D5}" type="slidenum">
              <a:rPr lang="en-US" smtClean="0"/>
              <a:t>32</a:t>
            </a:fld>
            <a:endParaRPr lang="en-US"/>
          </a:p>
        </p:txBody>
      </p:sp>
      <p:sp>
        <p:nvSpPr>
          <p:cNvPr id="3" name="Rectangle 2"/>
          <p:cNvSpPr/>
          <p:nvPr/>
        </p:nvSpPr>
        <p:spPr>
          <a:xfrm>
            <a:off x="97830" y="6475254"/>
            <a:ext cx="3004349" cy="246221"/>
          </a:xfrm>
          <a:prstGeom prst="rect">
            <a:avLst/>
          </a:prstGeom>
        </p:spPr>
        <p:txBody>
          <a:bodyPr wrap="none">
            <a:spAutoFit/>
          </a:bodyPr>
          <a:lstStyle/>
          <a:p>
            <a:r>
              <a:rPr lang="fr-FR" sz="1000" dirty="0">
                <a:hlinkClick r:id="rId2"/>
              </a:rPr>
              <a:t>https://github.com/HyperAgents/ns.hyperagents.org/</a:t>
            </a:r>
            <a:r>
              <a:rPr lang="fr-FR" sz="1000" dirty="0"/>
              <a:t> </a:t>
            </a:r>
          </a:p>
        </p:txBody>
      </p:sp>
      <p:pic>
        <p:nvPicPr>
          <p:cNvPr id="5" name="Picture 4"/>
          <p:cNvPicPr>
            <a:picLocks noChangeAspect="1"/>
          </p:cNvPicPr>
          <p:nvPr/>
        </p:nvPicPr>
        <p:blipFill>
          <a:blip r:embed="rId3"/>
          <a:stretch>
            <a:fillRect/>
          </a:stretch>
        </p:blipFill>
        <p:spPr>
          <a:xfrm>
            <a:off x="3411866" y="1"/>
            <a:ext cx="6722734" cy="6822120"/>
          </a:xfrm>
          <a:prstGeom prst="rect">
            <a:avLst/>
          </a:prstGeom>
        </p:spPr>
      </p:pic>
    </p:spTree>
    <p:extLst>
      <p:ext uri="{BB962C8B-B14F-4D97-AF65-F5344CB8AC3E}">
        <p14:creationId xmlns:p14="http://schemas.microsoft.com/office/powerpoint/2010/main" val="367946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C12978E9-0655-417F-8C20-CA5FAE0679D5}" type="slidenum">
              <a:rPr lang="en-US" smtClean="0"/>
              <a:t>33</a:t>
            </a:fld>
            <a:endParaRPr lang="en-US"/>
          </a:p>
        </p:txBody>
      </p:sp>
      <p:pic>
        <p:nvPicPr>
          <p:cNvPr id="7" name="Picture 6"/>
          <p:cNvPicPr>
            <a:picLocks noChangeAspect="1"/>
          </p:cNvPicPr>
          <p:nvPr/>
        </p:nvPicPr>
        <p:blipFill>
          <a:blip r:embed="rId2"/>
          <a:stretch>
            <a:fillRect/>
          </a:stretch>
        </p:blipFill>
        <p:spPr>
          <a:xfrm>
            <a:off x="3553866" y="-1"/>
            <a:ext cx="6810759" cy="6824831"/>
          </a:xfrm>
          <a:prstGeom prst="rect">
            <a:avLst/>
          </a:prstGeom>
        </p:spPr>
      </p:pic>
      <p:sp>
        <p:nvSpPr>
          <p:cNvPr id="8" name="Rectangle 7"/>
          <p:cNvSpPr/>
          <p:nvPr/>
        </p:nvSpPr>
        <p:spPr>
          <a:xfrm>
            <a:off x="97830" y="6475254"/>
            <a:ext cx="3004349" cy="246221"/>
          </a:xfrm>
          <a:prstGeom prst="rect">
            <a:avLst/>
          </a:prstGeom>
        </p:spPr>
        <p:txBody>
          <a:bodyPr wrap="none">
            <a:spAutoFit/>
          </a:bodyPr>
          <a:lstStyle/>
          <a:p>
            <a:r>
              <a:rPr lang="fr-FR" sz="1000" dirty="0">
                <a:hlinkClick r:id="rId3"/>
              </a:rPr>
              <a:t>https://github.com/HyperAgents/ns.hyperagents.org/</a:t>
            </a:r>
            <a:r>
              <a:rPr lang="fr-FR" sz="1000" dirty="0"/>
              <a:t> </a:t>
            </a:r>
          </a:p>
        </p:txBody>
      </p:sp>
    </p:spTree>
    <p:extLst>
      <p:ext uri="{BB962C8B-B14F-4D97-AF65-F5344CB8AC3E}">
        <p14:creationId xmlns:p14="http://schemas.microsoft.com/office/powerpoint/2010/main" val="859864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C12978E9-0655-417F-8C20-CA5FAE0679D5}" type="slidenum">
              <a:rPr lang="en-US" smtClean="0"/>
              <a:t>34</a:t>
            </a:fld>
            <a:endParaRPr lang="en-US"/>
          </a:p>
        </p:txBody>
      </p:sp>
      <p:pic>
        <p:nvPicPr>
          <p:cNvPr id="7" name="Picture 6"/>
          <p:cNvPicPr>
            <a:picLocks noChangeAspect="1"/>
          </p:cNvPicPr>
          <p:nvPr/>
        </p:nvPicPr>
        <p:blipFill>
          <a:blip r:embed="rId2"/>
          <a:stretch>
            <a:fillRect/>
          </a:stretch>
        </p:blipFill>
        <p:spPr>
          <a:xfrm>
            <a:off x="3553866" y="0"/>
            <a:ext cx="6843860" cy="6858000"/>
          </a:xfrm>
          <a:prstGeom prst="rect">
            <a:avLst/>
          </a:prstGeom>
        </p:spPr>
      </p:pic>
      <p:sp>
        <p:nvSpPr>
          <p:cNvPr id="9" name="Rectangle 8"/>
          <p:cNvSpPr/>
          <p:nvPr/>
        </p:nvSpPr>
        <p:spPr>
          <a:xfrm>
            <a:off x="97830" y="6475254"/>
            <a:ext cx="3004349" cy="246221"/>
          </a:xfrm>
          <a:prstGeom prst="rect">
            <a:avLst/>
          </a:prstGeom>
        </p:spPr>
        <p:txBody>
          <a:bodyPr wrap="none">
            <a:spAutoFit/>
          </a:bodyPr>
          <a:lstStyle/>
          <a:p>
            <a:r>
              <a:rPr lang="fr-FR" sz="1000" dirty="0">
                <a:hlinkClick r:id="rId3"/>
              </a:rPr>
              <a:t>https://github.com/HyperAgents/ns.hyperagents.org/</a:t>
            </a:r>
            <a:r>
              <a:rPr lang="fr-FR" sz="1000" dirty="0"/>
              <a:t> </a:t>
            </a:r>
          </a:p>
        </p:txBody>
      </p:sp>
    </p:spTree>
    <p:extLst>
      <p:ext uri="{BB962C8B-B14F-4D97-AF65-F5344CB8AC3E}">
        <p14:creationId xmlns:p14="http://schemas.microsoft.com/office/powerpoint/2010/main" val="2668578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Integrate and deploy your software continuously</a:t>
            </a:r>
          </a:p>
        </p:txBody>
      </p:sp>
      <p:sp>
        <p:nvSpPr>
          <p:cNvPr id="6" name="TextBox 4">
            <a:extLst>
              <a:ext uri="{FF2B5EF4-FFF2-40B4-BE49-F238E27FC236}">
                <a16:creationId xmlns:a16="http://schemas.microsoft.com/office/drawing/2014/main" id="{CA9D3E1E-955F-485D-8663-6B6760BD7BDC}"/>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a:t>
            </a:r>
            <a:r>
              <a:rPr lang="en-US" sz="1400" dirty="0" err="1"/>
              <a:t>scienceopment</a:t>
            </a:r>
            <a:endParaRPr lang="en-US" sz="1400" dirty="0"/>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3377301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a:t>Your</a:t>
            </a:r>
            <a:r>
              <a:rPr lang="fr-FR" dirty="0"/>
              <a:t> </a:t>
            </a:r>
            <a:r>
              <a:rPr lang="fr-FR" dirty="0" err="1"/>
              <a:t>turn</a:t>
            </a:r>
            <a:endParaRPr lang="fr-FR" dirty="0"/>
          </a:p>
        </p:txBody>
      </p:sp>
      <p:sp>
        <p:nvSpPr>
          <p:cNvPr id="3" name="Slide Number Placeholder 2"/>
          <p:cNvSpPr>
            <a:spLocks noGrp="1"/>
          </p:cNvSpPr>
          <p:nvPr>
            <p:ph type="sldNum" sz="quarter" idx="12"/>
          </p:nvPr>
        </p:nvSpPr>
        <p:spPr/>
        <p:txBody>
          <a:bodyPr/>
          <a:lstStyle/>
          <a:p>
            <a:fld id="{8D306E86-47BA-43A0-BC71-D402440BD280}" type="slidenum">
              <a:rPr lang="fr-FR" smtClean="0"/>
              <a:t>36</a:t>
            </a:fld>
            <a:endParaRPr lang="fr-FR"/>
          </a:p>
        </p:txBody>
      </p:sp>
      <p:sp>
        <p:nvSpPr>
          <p:cNvPr id="5" name="Rectangle 4">
            <a:extLst>
              <a:ext uri="{FF2B5EF4-FFF2-40B4-BE49-F238E27FC236}">
                <a16:creationId xmlns:a16="http://schemas.microsoft.com/office/drawing/2014/main" id="{43DA5290-2DA7-4E9F-96CC-31AA30D5C819}"/>
              </a:ext>
            </a:extLst>
          </p:cNvPr>
          <p:cNvSpPr/>
          <p:nvPr/>
        </p:nvSpPr>
        <p:spPr>
          <a:xfrm>
            <a:off x="320040" y="2828835"/>
            <a:ext cx="11551920" cy="1200329"/>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dirty="0"/>
              <a:t>Complete the </a:t>
            </a:r>
            <a:r>
              <a:rPr lang="en-US" sz="2400"/>
              <a:t>TODO section:</a:t>
            </a:r>
          </a:p>
          <a:p>
            <a:endParaRPr lang="en-US" sz="2400" dirty="0"/>
          </a:p>
          <a:p>
            <a:r>
              <a:rPr lang="en-US" sz="2400" dirty="0">
                <a:hlinkClick r:id="rId2"/>
              </a:rPr>
              <a:t>https://ci.mines-stetienne.fr/cps2/course/tfsd/course-8.html#_todos</a:t>
            </a:r>
            <a:r>
              <a:rPr lang="en-US" sz="2400" dirty="0"/>
              <a:t>  </a:t>
            </a:r>
            <a:endParaRPr lang="fr-FR" sz="2400" dirty="0"/>
          </a:p>
        </p:txBody>
      </p:sp>
    </p:spTree>
    <p:extLst>
      <p:ext uri="{BB962C8B-B14F-4D97-AF65-F5344CB8AC3E}">
        <p14:creationId xmlns:p14="http://schemas.microsoft.com/office/powerpoint/2010/main" val="85609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0" name="Picture 12" descr="DevOps p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807835"/>
            <a:ext cx="71437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err="1"/>
              <a:t>DevOps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4</a:t>
            </a:fld>
            <a:endParaRPr lang="en-US"/>
          </a:p>
        </p:txBody>
      </p:sp>
      <p:sp>
        <p:nvSpPr>
          <p:cNvPr id="10" name="Rectangle 9"/>
          <p:cNvSpPr/>
          <p:nvPr/>
        </p:nvSpPr>
        <p:spPr>
          <a:xfrm>
            <a:off x="1004465" y="1690688"/>
            <a:ext cx="9371433" cy="1200329"/>
          </a:xfrm>
          <a:prstGeom prst="rect">
            <a:avLst/>
          </a:prstGeom>
        </p:spPr>
        <p:txBody>
          <a:bodyPr wrap="square">
            <a:spAutoFit/>
          </a:bodyPr>
          <a:lstStyle/>
          <a:p>
            <a:r>
              <a:rPr lang="en-US" dirty="0"/>
              <a:t>DevOps is a set of practices that combines software development (Dev) and IT operations (Ops). It aims to shorten the systems development life cycle and provide continuous delivery with high software quality. DevOps is complementary with Agile software development; several DevOps aspects came from the Agile methodology.</a:t>
            </a:r>
            <a:endParaRPr lang="fr-FR" dirty="0"/>
          </a:p>
        </p:txBody>
      </p:sp>
      <p:sp>
        <p:nvSpPr>
          <p:cNvPr id="11" name="Rectangle 10"/>
          <p:cNvSpPr/>
          <p:nvPr/>
        </p:nvSpPr>
        <p:spPr>
          <a:xfrm>
            <a:off x="-310765" y="2659822"/>
            <a:ext cx="12001892" cy="276999"/>
          </a:xfrm>
          <a:prstGeom prst="rect">
            <a:avLst/>
          </a:prstGeom>
        </p:spPr>
        <p:txBody>
          <a:bodyPr wrap="square">
            <a:spAutoFit/>
          </a:bodyPr>
          <a:lstStyle/>
          <a:p>
            <a:pPr algn="r"/>
            <a:r>
              <a:rPr lang="fr-FR" sz="1200" i="1" dirty="0"/>
              <a:t>— </a:t>
            </a:r>
            <a:r>
              <a:rPr lang="fr-FR" sz="1200" dirty="0"/>
              <a:t> </a:t>
            </a:r>
            <a:r>
              <a:rPr lang="fr-FR" sz="1200" dirty="0" err="1"/>
              <a:t>Contributors</a:t>
            </a:r>
            <a:r>
              <a:rPr lang="fr-FR" sz="1200" dirty="0"/>
              <a:t>, </a:t>
            </a:r>
            <a:r>
              <a:rPr lang="fr-FR" sz="1200" dirty="0" err="1"/>
              <a:t>Wikipedia</a:t>
            </a:r>
            <a:r>
              <a:rPr lang="fr-FR" sz="1200" dirty="0"/>
              <a:t> https://en.wikipedia.org/wiki/DevOps</a:t>
            </a:r>
          </a:p>
        </p:txBody>
      </p:sp>
      <p:sp>
        <p:nvSpPr>
          <p:cNvPr id="21" name="Rectangle 20"/>
          <p:cNvSpPr/>
          <p:nvPr/>
        </p:nvSpPr>
        <p:spPr>
          <a:xfrm>
            <a:off x="1294286" y="6401136"/>
            <a:ext cx="6096000" cy="369332"/>
          </a:xfrm>
          <a:prstGeom prst="rect">
            <a:avLst/>
          </a:prstGeom>
        </p:spPr>
        <p:txBody>
          <a:bodyPr>
            <a:spAutoFit/>
          </a:bodyPr>
          <a:lstStyle/>
          <a:p>
            <a:r>
              <a:rPr lang="fr-FR" dirty="0"/>
              <a:t>There are </a:t>
            </a:r>
            <a:r>
              <a:rPr lang="fr-FR" dirty="0" err="1"/>
              <a:t>many</a:t>
            </a:r>
            <a:r>
              <a:rPr lang="fr-FR" dirty="0"/>
              <a:t> </a:t>
            </a:r>
            <a:r>
              <a:rPr lang="fr-FR" dirty="0" err="1"/>
              <a:t>variants</a:t>
            </a:r>
            <a:endParaRPr lang="fr-FR" dirty="0"/>
          </a:p>
        </p:txBody>
      </p:sp>
      <p:pic>
        <p:nvPicPr>
          <p:cNvPr id="22" name="Picture 4" descr="Warning Emoji (U+26A0, U+FE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55" y="6215746"/>
            <a:ext cx="646331" cy="646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77250" y="6504396"/>
            <a:ext cx="2510624" cy="246221"/>
          </a:xfrm>
          <a:prstGeom prst="rect">
            <a:avLst/>
          </a:prstGeom>
        </p:spPr>
        <p:txBody>
          <a:bodyPr wrap="none">
            <a:spAutoFit/>
          </a:bodyPr>
          <a:lstStyle/>
          <a:p>
            <a:r>
              <a:rPr lang="fr-FR" sz="1000" dirty="0">
                <a:hlinkClick r:id="rId4"/>
              </a:rPr>
              <a:t>https://theagileadmin.com/what-is-devops/</a:t>
            </a:r>
            <a:r>
              <a:rPr lang="fr-FR" sz="1000" dirty="0"/>
              <a:t> </a:t>
            </a:r>
          </a:p>
        </p:txBody>
      </p:sp>
    </p:spTree>
    <p:extLst>
      <p:ext uri="{BB962C8B-B14F-4D97-AF65-F5344CB8AC3E}">
        <p14:creationId xmlns:p14="http://schemas.microsoft.com/office/powerpoint/2010/main" val="230244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Agile vs </a:t>
            </a:r>
            <a:r>
              <a:rPr lang="fr-FR" dirty="0" err="1"/>
              <a:t>DevOps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a:t>
            </a:fld>
            <a:endParaRPr lang="en-US"/>
          </a:p>
        </p:txBody>
      </p:sp>
      <p:pic>
        <p:nvPicPr>
          <p:cNvPr id="78850" name="Picture 2" descr="https://cdn.guru99.com/images/2-2017/092917_0812_DevOpsTrain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790857"/>
            <a:ext cx="6883400" cy="1664296"/>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https://cdn.guru99.com/images/2-2017/092917_0812_DevOpsTrain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604" y="2599380"/>
            <a:ext cx="6923796" cy="17046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6614831"/>
            <a:ext cx="3097323" cy="246221"/>
          </a:xfrm>
          <a:prstGeom prst="rect">
            <a:avLst/>
          </a:prstGeom>
        </p:spPr>
        <p:txBody>
          <a:bodyPr wrap="none">
            <a:spAutoFit/>
          </a:bodyPr>
          <a:lstStyle/>
          <a:p>
            <a:r>
              <a:rPr lang="fr-FR" sz="1000" dirty="0"/>
              <a:t>Source: </a:t>
            </a:r>
            <a:r>
              <a:rPr lang="fr-FR" sz="1000" dirty="0">
                <a:hlinkClick r:id="rId4"/>
              </a:rPr>
              <a:t>https://www.guru99.com/agile-vs-devops.html</a:t>
            </a:r>
            <a:r>
              <a:rPr lang="fr-FR" sz="1000" dirty="0"/>
              <a:t> </a:t>
            </a:r>
          </a:p>
        </p:txBody>
      </p:sp>
      <p:sp>
        <p:nvSpPr>
          <p:cNvPr id="3" name="Rectangle 2"/>
          <p:cNvSpPr/>
          <p:nvPr/>
        </p:nvSpPr>
        <p:spPr>
          <a:xfrm>
            <a:off x="0" y="4768172"/>
            <a:ext cx="12192000" cy="1846659"/>
          </a:xfrm>
          <a:prstGeom prst="rect">
            <a:avLst/>
          </a:prstGeom>
        </p:spPr>
        <p:txBody>
          <a:bodyPr wrap="square">
            <a:spAutoFit/>
          </a:bodyPr>
          <a:lstStyle/>
          <a:p>
            <a:pPr marL="285750" indent="-285750">
              <a:buFont typeface="Arial" panose="020B0604020202020204" pitchFamily="34" charset="0"/>
              <a:buChar char="•"/>
            </a:pPr>
            <a:r>
              <a:rPr lang="en-US" sz="1600" dirty="0"/>
              <a:t>DevOps is a practice of bringing development and operations teams together whereas Agile is an iterative approach that focuses on collaboration, customer feedback and small rapid releases.</a:t>
            </a:r>
          </a:p>
          <a:p>
            <a:pPr marL="285750" indent="-285750">
              <a:buFont typeface="Arial" panose="020B0604020202020204" pitchFamily="34" charset="0"/>
              <a:buChar char="•"/>
            </a:pPr>
            <a:r>
              <a:rPr lang="en-US" sz="1600" dirty="0"/>
              <a:t>DevOps focuses on constant testing and delivery while the Agile process focuses on constant changes.</a:t>
            </a:r>
          </a:p>
          <a:p>
            <a:pPr marL="285750" indent="-285750">
              <a:buFont typeface="Arial" panose="020B0604020202020204" pitchFamily="34" charset="0"/>
              <a:buChar char="•"/>
            </a:pPr>
            <a:r>
              <a:rPr lang="en-US" sz="1600" dirty="0"/>
              <a:t>DevOps requires relatively a large team while Agile requires a small team.</a:t>
            </a:r>
          </a:p>
          <a:p>
            <a:pPr marL="285750" indent="-285750">
              <a:buFont typeface="Arial" panose="020B0604020202020204" pitchFamily="34" charset="0"/>
              <a:buChar char="•"/>
            </a:pPr>
            <a:r>
              <a:rPr lang="en-US" sz="1600" dirty="0"/>
              <a:t>DevOps leverages both shifts left and right principles, on the other hand, Agile leverage shift-left principle.</a:t>
            </a:r>
          </a:p>
          <a:p>
            <a:pPr marL="285750" indent="-285750">
              <a:buFont typeface="Arial" panose="020B0604020202020204" pitchFamily="34" charset="0"/>
              <a:buChar char="•"/>
            </a:pPr>
            <a:r>
              <a:rPr lang="en-US" sz="1600" dirty="0"/>
              <a:t>The target area of Agile is Software development whereas the Target area of DevOps is to give end-to-end business solutions and fast delivery.</a:t>
            </a:r>
          </a:p>
          <a:p>
            <a:pPr marL="285750" indent="-285750">
              <a:buFont typeface="Arial" panose="020B0604020202020204" pitchFamily="34" charset="0"/>
              <a:buChar char="•"/>
            </a:pPr>
            <a:r>
              <a:rPr lang="en-US" sz="1600" dirty="0"/>
              <a:t>DevOps focuses more on operational and business readiness whereas Agile focuses on functional and non-function readiness.</a:t>
            </a:r>
          </a:p>
        </p:txBody>
      </p:sp>
    </p:spTree>
    <p:extLst>
      <p:ext uri="{BB962C8B-B14F-4D97-AF65-F5344CB8AC3E}">
        <p14:creationId xmlns:p14="http://schemas.microsoft.com/office/powerpoint/2010/main" val="64892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4" name="Picture 10" descr="https://s32860.pcdn.co/wp-content/uploads/2019/11/devops-hero-1-87966cfbc9c5713ae047551c7b2298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2" y="1"/>
            <a:ext cx="11958986" cy="67214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0488829-712A-49CD-A5AC-8F60246B7228}" type="slidenum">
              <a:rPr lang="en-US" smtClean="0"/>
              <a:t>6</a:t>
            </a:fld>
            <a:endParaRPr lang="en-US"/>
          </a:p>
        </p:txBody>
      </p:sp>
      <p:sp>
        <p:nvSpPr>
          <p:cNvPr id="3" name="Rectangle 2"/>
          <p:cNvSpPr/>
          <p:nvPr/>
        </p:nvSpPr>
        <p:spPr>
          <a:xfrm>
            <a:off x="101652" y="6598364"/>
            <a:ext cx="6107762" cy="246221"/>
          </a:xfrm>
          <a:prstGeom prst="rect">
            <a:avLst/>
          </a:prstGeom>
        </p:spPr>
        <p:txBody>
          <a:bodyPr wrap="none">
            <a:spAutoFit/>
          </a:bodyPr>
          <a:lstStyle/>
          <a:p>
            <a:r>
              <a:rPr lang="fr-FR" sz="1000" dirty="0"/>
              <a:t>https://s32860.pcdn.co/wp-content/uploads/2019/11/devops-hero-1-87966cfbc9c5713ae047551c7b22985c.png</a:t>
            </a:r>
          </a:p>
        </p:txBody>
      </p:sp>
    </p:spTree>
    <p:extLst>
      <p:ext uri="{BB962C8B-B14F-4D97-AF65-F5344CB8AC3E}">
        <p14:creationId xmlns:p14="http://schemas.microsoft.com/office/powerpoint/2010/main" val="340484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Definitions</a:t>
            </a:r>
          </a:p>
        </p:txBody>
      </p:sp>
      <p:sp>
        <p:nvSpPr>
          <p:cNvPr id="4" name="Slide Number Placeholder 3"/>
          <p:cNvSpPr>
            <a:spLocks noGrp="1"/>
          </p:cNvSpPr>
          <p:nvPr>
            <p:ph type="sldNum" sz="quarter" idx="12"/>
          </p:nvPr>
        </p:nvSpPr>
        <p:spPr/>
        <p:txBody>
          <a:bodyPr/>
          <a:lstStyle/>
          <a:p>
            <a:fld id="{8D306E86-47BA-43A0-BC71-D402440BD280}" type="slidenum">
              <a:rPr lang="fr-FR" smtClean="0"/>
              <a:t>7</a:t>
            </a:fld>
            <a:endParaRPr lang="fr-FR"/>
          </a:p>
        </p:txBody>
      </p:sp>
      <p:sp>
        <p:nvSpPr>
          <p:cNvPr id="5" name="Rectangle 4"/>
          <p:cNvSpPr/>
          <p:nvPr/>
        </p:nvSpPr>
        <p:spPr>
          <a:xfrm>
            <a:off x="184376" y="6525828"/>
            <a:ext cx="6096000" cy="246221"/>
          </a:xfrm>
          <a:prstGeom prst="rect">
            <a:avLst/>
          </a:prstGeom>
        </p:spPr>
        <p:txBody>
          <a:bodyPr>
            <a:spAutoFit/>
          </a:bodyPr>
          <a:lstStyle/>
          <a:p>
            <a:r>
              <a:rPr lang="en-US" sz="1000" dirty="0">
                <a:hlinkClick r:id="rId2"/>
              </a:rPr>
              <a:t>https://docs.gitlab.com/ee/ci/introduction/</a:t>
            </a:r>
            <a:r>
              <a:rPr lang="en-US" sz="1000" dirty="0"/>
              <a:t> </a:t>
            </a:r>
          </a:p>
        </p:txBody>
      </p:sp>
      <p:sp>
        <p:nvSpPr>
          <p:cNvPr id="6" name="Rectangle 5"/>
          <p:cNvSpPr/>
          <p:nvPr/>
        </p:nvSpPr>
        <p:spPr>
          <a:xfrm>
            <a:off x="545592" y="1695214"/>
            <a:ext cx="10034016" cy="1323439"/>
          </a:xfrm>
          <a:prstGeom prst="rect">
            <a:avLst/>
          </a:prstGeom>
        </p:spPr>
        <p:txBody>
          <a:bodyPr wrap="square">
            <a:spAutoFit/>
          </a:bodyPr>
          <a:lstStyle/>
          <a:p>
            <a:r>
              <a:rPr lang="en-US" sz="2000" b="1" dirty="0"/>
              <a:t>Continuous Integration</a:t>
            </a:r>
          </a:p>
          <a:p>
            <a:r>
              <a:rPr lang="en-US" sz="2000" i="1" dirty="0"/>
              <a:t>for every change submitted to an application - even to development branches - it’s built and tested automatically and continuously, ensuring the introduced changes pass all tests, guidelines, and code compliance standards you established for your app.</a:t>
            </a:r>
          </a:p>
        </p:txBody>
      </p:sp>
      <p:sp>
        <p:nvSpPr>
          <p:cNvPr id="7" name="Rectangle 6"/>
          <p:cNvSpPr/>
          <p:nvPr/>
        </p:nvSpPr>
        <p:spPr>
          <a:xfrm>
            <a:off x="545592" y="3408066"/>
            <a:ext cx="10034016" cy="1015663"/>
          </a:xfrm>
          <a:prstGeom prst="rect">
            <a:avLst/>
          </a:prstGeom>
        </p:spPr>
        <p:txBody>
          <a:bodyPr wrap="square">
            <a:spAutoFit/>
          </a:bodyPr>
          <a:lstStyle/>
          <a:p>
            <a:r>
              <a:rPr lang="en-US" sz="2000" b="1" dirty="0"/>
              <a:t>Continuous Delivery</a:t>
            </a:r>
          </a:p>
          <a:p>
            <a:r>
              <a:rPr lang="en-US" sz="2000" i="1" dirty="0"/>
              <a:t>not only built and tested at every code change pushed to the codebase, but, as an additional step, it’s also deployed continuously, though the deployments are triggered manually</a:t>
            </a:r>
          </a:p>
        </p:txBody>
      </p:sp>
      <p:sp>
        <p:nvSpPr>
          <p:cNvPr id="8" name="Rectangle 7"/>
          <p:cNvSpPr/>
          <p:nvPr/>
        </p:nvSpPr>
        <p:spPr>
          <a:xfrm>
            <a:off x="545592" y="4814434"/>
            <a:ext cx="10034016" cy="1015663"/>
          </a:xfrm>
          <a:prstGeom prst="rect">
            <a:avLst/>
          </a:prstGeom>
        </p:spPr>
        <p:txBody>
          <a:bodyPr wrap="square">
            <a:spAutoFit/>
          </a:bodyPr>
          <a:lstStyle/>
          <a:p>
            <a:r>
              <a:rPr lang="en-US" sz="2000" b="1" dirty="0"/>
              <a:t>Continuous Deployment</a:t>
            </a:r>
          </a:p>
          <a:p>
            <a:r>
              <a:rPr lang="en-US" sz="2000" i="1" dirty="0"/>
              <a:t>instead of deploying your application manually, you set it to be deployed automatically. It does not require human intervention at all to have your application deployed</a:t>
            </a:r>
          </a:p>
        </p:txBody>
      </p:sp>
    </p:spTree>
    <p:extLst>
      <p:ext uri="{BB962C8B-B14F-4D97-AF65-F5344CB8AC3E}">
        <p14:creationId xmlns:p14="http://schemas.microsoft.com/office/powerpoint/2010/main" val="300503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itLab workflow exam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189" y="365125"/>
            <a:ext cx="11614030" cy="64318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D306E86-47BA-43A0-BC71-D402440BD280}" type="slidenum">
              <a:rPr lang="fr-FR" smtClean="0"/>
              <a:t>8</a:t>
            </a:fld>
            <a:endParaRPr lang="fr-FR"/>
          </a:p>
        </p:txBody>
      </p:sp>
      <p:sp>
        <p:nvSpPr>
          <p:cNvPr id="6" name="Rectangle 5"/>
          <p:cNvSpPr/>
          <p:nvPr/>
        </p:nvSpPr>
        <p:spPr>
          <a:xfrm>
            <a:off x="184376" y="6525828"/>
            <a:ext cx="6096000" cy="246221"/>
          </a:xfrm>
          <a:prstGeom prst="rect">
            <a:avLst/>
          </a:prstGeom>
        </p:spPr>
        <p:txBody>
          <a:bodyPr>
            <a:spAutoFit/>
          </a:bodyPr>
          <a:lstStyle/>
          <a:p>
            <a:r>
              <a:rPr lang="en-US" sz="1000" dirty="0">
                <a:hlinkClick r:id="rId3"/>
              </a:rPr>
              <a:t>https://docs.gitlab.com/ee/ci/introduction/</a:t>
            </a:r>
            <a:r>
              <a:rPr lang="en-US" sz="1000" dirty="0"/>
              <a:t> </a:t>
            </a:r>
          </a:p>
        </p:txBody>
      </p:sp>
    </p:spTree>
    <p:extLst>
      <p:ext uri="{BB962C8B-B14F-4D97-AF65-F5344CB8AC3E}">
        <p14:creationId xmlns:p14="http://schemas.microsoft.com/office/powerpoint/2010/main" val="284801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r-FR"/>
          </a:p>
        </p:txBody>
      </p:sp>
      <p:sp>
        <p:nvSpPr>
          <p:cNvPr id="5" name="Content Placeholder 4"/>
          <p:cNvSpPr>
            <a:spLocks noGrp="1"/>
          </p:cNvSpPr>
          <p:nvPr>
            <p:ph idx="1"/>
          </p:nvPr>
        </p:nvSpPr>
        <p:spPr/>
        <p:txBody>
          <a:bodyPr/>
          <a:lstStyle/>
          <a:p>
            <a:endParaRPr lang="fr-FR"/>
          </a:p>
        </p:txBody>
      </p:sp>
      <p:pic>
        <p:nvPicPr>
          <p:cNvPr id="8194" name="Picture 2" descr="Deeper look into the basic CI/CD work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8574"/>
            <a:ext cx="10515600" cy="663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80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5309</TotalTime>
  <Words>1832</Words>
  <Application>Microsoft Office PowerPoint</Application>
  <PresentationFormat>Grand écran</PresentationFormat>
  <Paragraphs>257</Paragraphs>
  <Slides>36</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Calibri Light</vt:lpstr>
      <vt:lpstr>Consolas</vt:lpstr>
      <vt:lpstr>Office Theme</vt:lpstr>
      <vt:lpstr>Technological foundations of software development</vt:lpstr>
      <vt:lpstr>Objectives of the session</vt:lpstr>
      <vt:lpstr>Technological foundations of software development</vt:lpstr>
      <vt:lpstr>DevOps</vt:lpstr>
      <vt:lpstr>Agile vs DevOps</vt:lpstr>
      <vt:lpstr>Présentation PowerPoint</vt:lpstr>
      <vt:lpstr>Definitions</vt:lpstr>
      <vt:lpstr>Présentation PowerPoint</vt:lpstr>
      <vt:lpstr>Présentation PowerPoint</vt:lpstr>
      <vt:lpstr>Présentation PowerPoint</vt:lpstr>
      <vt:lpstr>Many tools for CI/CD …</vt:lpstr>
      <vt:lpstr>… all supporting Docker (2013)</vt:lpstr>
      <vt:lpstr>Technological foundations of software development</vt:lpstr>
      <vt:lpstr>Pipelines</vt:lpstr>
      <vt:lpstr>Pipelines</vt:lpstr>
      <vt:lpstr>Pipelines</vt:lpstr>
      <vt:lpstr>Env variables</vt:lpstr>
      <vt:lpstr>Environments</vt:lpstr>
      <vt:lpstr>Configuration of the pipeline execution</vt:lpstr>
      <vt:lpstr>Configuration of the pipeline execution</vt:lpstr>
      <vt:lpstr>Configuration of the pipeline execution</vt:lpstr>
      <vt:lpstr>Configuration of the pipeline execution</vt:lpstr>
      <vt:lpstr>Configuration de l’exécution du pipeline</vt:lpstr>
      <vt:lpstr>Job artifacts: Output, use, and reuse job artifacts. </vt:lpstr>
      <vt:lpstr>Example</vt:lpstr>
      <vt:lpstr>Example</vt:lpstr>
      <vt:lpstr>Example</vt:lpstr>
      <vt:lpstr>Technological foundations of software development</vt:lpstr>
      <vt:lpstr>GitHub Actions: GitHub's response</vt:lpstr>
      <vt:lpstr>Présentation PowerPoint</vt:lpstr>
      <vt:lpstr>Find actions</vt:lpstr>
      <vt:lpstr>Example</vt:lpstr>
      <vt:lpstr>Example</vt:lpstr>
      <vt:lpstr>Example</vt:lpstr>
      <vt:lpstr>Technological foundations of software development</vt:lpstr>
      <vt:lpstr>...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Maxime Lefrançois</dc:creator>
  <cp:lastModifiedBy>Maxime Lefrancois</cp:lastModifiedBy>
  <cp:revision>332</cp:revision>
  <dcterms:created xsi:type="dcterms:W3CDTF">2021-08-26T08:16:54Z</dcterms:created>
  <dcterms:modified xsi:type="dcterms:W3CDTF">2023-10-04T10:41:56Z</dcterms:modified>
</cp:coreProperties>
</file>