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460" r:id="rId3"/>
    <p:sldId id="369" r:id="rId4"/>
    <p:sldId id="368" r:id="rId5"/>
    <p:sldId id="370" r:id="rId6"/>
    <p:sldId id="372" r:id="rId7"/>
    <p:sldId id="373" r:id="rId8"/>
    <p:sldId id="374" r:id="rId9"/>
    <p:sldId id="379" r:id="rId10"/>
    <p:sldId id="387" r:id="rId11"/>
    <p:sldId id="391" r:id="rId12"/>
    <p:sldId id="400" r:id="rId13"/>
    <p:sldId id="398" r:id="rId14"/>
    <p:sldId id="399" r:id="rId15"/>
    <p:sldId id="395" r:id="rId16"/>
    <p:sldId id="396" r:id="rId17"/>
    <p:sldId id="397" r:id="rId18"/>
    <p:sldId id="382" r:id="rId19"/>
    <p:sldId id="263" r:id="rId20"/>
    <p:sldId id="424" r:id="rId21"/>
    <p:sldId id="264" r:id="rId22"/>
    <p:sldId id="425" r:id="rId23"/>
    <p:sldId id="473" r:id="rId24"/>
    <p:sldId id="493" r:id="rId25"/>
  </p:sldIdLst>
  <p:sldSz cx="6858000" cy="5143500"/>
  <p:notesSz cx="6858000" cy="9144000"/>
  <p:embeddedFontLst>
    <p:embeddedFont>
      <p:font typeface="Garamond" panose="02020404030301010803" pitchFamily="18" charset="0"/>
      <p:regular r:id="rId27"/>
      <p:bold r:id="rId28"/>
      <p:italic r:id="rId29"/>
    </p:embeddedFont>
    <p:embeddedFont>
      <p:font typeface="Comfortaa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osis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D"/>
    <a:srgbClr val="343973"/>
    <a:srgbClr val="DA45DA"/>
    <a:srgbClr val="66CC00"/>
    <a:srgbClr val="FF950E"/>
    <a:srgbClr val="D633D6"/>
    <a:srgbClr val="95DC4E"/>
    <a:srgbClr val="CC00CC"/>
    <a:srgbClr val="93AD7A"/>
    <a:srgbClr val="DB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47" d="100"/>
          <a:sy n="147" d="100"/>
        </p:scale>
        <p:origin x="1542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2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Alors que l’être humain est capable d’aller  sur un moteur de recherche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de mettre des mots clés et de naviguer dans l’ensemble des résultats pour  arriver à la page recherchée.</a:t>
            </a:r>
          </a:p>
        </p:txBody>
      </p:sp>
    </p:spTree>
    <p:extLst>
      <p:ext uri="{BB962C8B-B14F-4D97-AF65-F5344CB8AC3E}">
        <p14:creationId xmlns:p14="http://schemas.microsoft.com/office/powerpoint/2010/main" val="77047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5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But du Web Sémantique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ce qui existe et le rendre accessible via le Web.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 les données dans un format standard 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Accès aux données standard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Machine capable de 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l'interpréter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des informations</a:t>
            </a:r>
          </a:p>
          <a:p>
            <a:pPr marL="914400" lvl="1" indent="-30480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faire des inférences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24748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23697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17599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4350" y="1680186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36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4350" y="27725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678438" y="4704251"/>
            <a:ext cx="411524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19205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64400" y="168912"/>
            <a:ext cx="5265000" cy="569465"/>
          </a:xfrm>
        </p:spPr>
        <p:txBody>
          <a:bodyPr/>
          <a:lstStyle>
            <a:lvl1pPr algn="ctr">
              <a:spcAft>
                <a:spcPts val="150"/>
              </a:spcAft>
              <a:defRPr sz="2700" b="1" cap="none" baseline="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64400" y="1134666"/>
            <a:ext cx="6156000" cy="3219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21" y="4782183"/>
            <a:ext cx="689066" cy="273844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0748" y="4782183"/>
            <a:ext cx="4676504" cy="273844"/>
          </a:xfrm>
        </p:spPr>
        <p:txBody>
          <a:bodyPr/>
          <a:lstStyle>
            <a:lvl1pPr>
              <a:defRPr cap="none" baseline="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44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98224"/>
            <a:ext cx="1505534" cy="106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93" y="226219"/>
            <a:ext cx="3702323" cy="63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2661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fr" sz="975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" sz="975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7" Type="http://schemas.openxmlformats.org/officeDocument/2006/relationships/hyperlink" Target="http://ci.mines-stetienne.fr/cours/2017/dsc-webs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fr.linkedin.com/in/lynda-temal-32a206a/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Web_2.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ffusion-numerique.info-routiere.gouv.fr/description-des-documents-texte-indexes-a23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7" Type="http://schemas.openxmlformats.org/officeDocument/2006/relationships/hyperlink" Target="http://ci.mines-stetienne.fr/cours/2017/dsc-webse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fr.linkedin.com/in/lynda-temal-32a206a/f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tim_berners_lee_on_the_next_web?language=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histoire-internet.vincaria.ne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javainterview.net/question/misc/tcp-ip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orums.cnetfrance.fr/topic/1206074-le-web-n-est-pas-l-internet-mais-en-fait-partie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3.org/People/Berners-Lee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Web_2.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DSC UE2 - Web </a:t>
            </a:r>
            <a:r>
              <a:rPr lang="fr" sz="2400" dirty="0"/>
              <a:t>Sémantique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Librement adapté des présentations de Lynda Thémal,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 même librement addes présentations de Fabien Gandon, Inria.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781" y="3176744"/>
            <a:ext cx="172164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7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7"/>
              </a:rPr>
              <a:t>://ci.mines-stetienne.fr/cours/2017/dsc-websem/</a:t>
            </a:r>
            <a:r>
              <a:rPr lang="fr-FR" sz="1050" dirty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2292" name="Picture 4" descr="https://upload.wikimedia.org/wikiversity/en/a/a3/Web_2.0_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952613"/>
            <a:ext cx="5380369" cy="38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3432" y="4902428"/>
            <a:ext cx="2603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3"/>
              </a:rPr>
              <a:t>https://</a:t>
            </a:r>
            <a:r>
              <a:rPr lang="fr-FR" sz="1100" dirty="0" smtClean="0">
                <a:hlinkClick r:id="rId3"/>
              </a:rPr>
              <a:t>en.wikiversity.org/wiki/Web_2.0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6" y="766555"/>
            <a:ext cx="6669360" cy="44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>
          <a:xfrm>
            <a:off x="116632" y="771550"/>
            <a:ext cx="5904656" cy="3438550"/>
          </a:xfrm>
        </p:spPr>
        <p:txBody>
          <a:bodyPr/>
          <a:lstStyle/>
          <a:p>
            <a:pPr algn="ctr"/>
            <a:r>
              <a:rPr lang="fr-FR" sz="3600" dirty="0" smtClean="0"/>
              <a:t>Eh les machines aussi ont besoin d’utiliser le Web !</a:t>
            </a:r>
            <a:endParaRPr lang="fr-FR" sz="3600" dirty="0"/>
          </a:p>
        </p:txBody>
      </p:sp>
      <p:pic>
        <p:nvPicPr>
          <p:cNvPr id="24580" name="Picture 4" descr="Résultat de recherche d'images pour &quot;robot sa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42" y="2279699"/>
            <a:ext cx="2846982" cy="28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4625"/>
          <a:stretch/>
        </p:blipFill>
        <p:spPr>
          <a:xfrm>
            <a:off x="85565" y="627534"/>
            <a:ext cx="6655803" cy="4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8038" y="196301"/>
            <a:ext cx="6172200" cy="4259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Ce que voit un humain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9901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0"/>
          <p:cNvPicPr preferRelativeResize="0"/>
          <p:nvPr/>
        </p:nvPicPr>
        <p:blipFill rotWithShape="1">
          <a:blip r:embed="rId3">
            <a:alphaModFix/>
          </a:blip>
          <a:srcRect b="5846"/>
          <a:stretch/>
        </p:blipFill>
        <p:spPr>
          <a:xfrm>
            <a:off x="108038" y="622226"/>
            <a:ext cx="6633330" cy="44024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300" y="267494"/>
            <a:ext cx="6172200" cy="4248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fr" dirty="0"/>
              <a:t>Pour la machine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87214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266932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Développement </a:t>
            </a:r>
            <a:r>
              <a:rPr lang="fr-FR" sz="1500" dirty="0" smtClean="0">
                <a:latin typeface="Garamond" panose="02020404030301010803" pitchFamily="18" charset="0"/>
              </a:rPr>
              <a:t>des API Web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2290" name="Picture 2" descr="Web-API-Styles-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843558"/>
            <a:ext cx="4837571" cy="4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26116" y="2307595"/>
            <a:ext cx="116570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Appels à distance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3191" y="2258316"/>
            <a:ext cx="1768433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REST avec </a:t>
            </a:r>
            <a:r>
              <a:rPr lang="fr-FR" sz="900" b="1" dirty="0" err="1" smtClean="0">
                <a:solidFill>
                  <a:schemeClr val="bg1"/>
                </a:solidFill>
              </a:rPr>
              <a:t>operations</a:t>
            </a:r>
            <a:r>
              <a:rPr lang="fr-FR" sz="900" b="1" dirty="0" smtClean="0">
                <a:solidFill>
                  <a:schemeClr val="bg1"/>
                </a:solidFill>
              </a:rPr>
              <a:t> CRUD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6573" y="4912668"/>
            <a:ext cx="265008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REST + </a:t>
            </a:r>
            <a:r>
              <a:rPr lang="fr-FR" sz="900" b="1" dirty="0" err="1" smtClean="0">
                <a:solidFill>
                  <a:schemeClr val="bg1"/>
                </a:solidFill>
              </a:rPr>
              <a:t>ref</a:t>
            </a:r>
            <a:r>
              <a:rPr lang="fr-FR" sz="900" b="1" dirty="0" smtClean="0">
                <a:solidFill>
                  <a:schemeClr val="bg1"/>
                </a:solidFill>
              </a:rPr>
              <a:t> aux prochaines actions possibles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21088" y="4912668"/>
            <a:ext cx="245772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strike="sngStrike" dirty="0" smtClean="0">
                <a:solidFill>
                  <a:schemeClr val="bg1"/>
                </a:solidFill>
              </a:rPr>
              <a:t>REQ -&gt; RES</a:t>
            </a:r>
            <a:r>
              <a:rPr lang="fr-FR" sz="900" b="1" dirty="0" smtClean="0">
                <a:solidFill>
                  <a:schemeClr val="bg1"/>
                </a:solidFill>
              </a:rPr>
              <a:t>    maintenant les 2 directions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8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4704" y="1707654"/>
            <a:ext cx="4605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fait, des API existent aussi ailleurs que sur le Web…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9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4704" y="1707654"/>
            <a:ext cx="4605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fait, des API existent aussi ailleurs que sur le Web…</a:t>
            </a:r>
          </a:p>
          <a:p>
            <a:endParaRPr lang="fr-FR" dirty="0"/>
          </a:p>
          <a:p>
            <a:r>
              <a:rPr lang="fr-FR" dirty="0" smtClean="0"/>
              <a:t> - logiciels </a:t>
            </a:r>
          </a:p>
          <a:p>
            <a:r>
              <a:rPr lang="fr-FR" dirty="0"/>
              <a:t> </a:t>
            </a:r>
            <a:r>
              <a:rPr lang="fr-FR" dirty="0" smtClean="0"/>
              <a:t>- internet (mails, protocole SMTP, 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4338" name="Picture 2" descr="http://diffusion-numerique.info-routiere.gouv.fr/IMG/siteo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394323"/>
            <a:ext cx="6667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648" y="4727824"/>
            <a:ext cx="6823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http://</a:t>
            </a:r>
            <a:r>
              <a:rPr lang="fr-FR" sz="1100" dirty="0" smtClean="0">
                <a:hlinkClick r:id="rId3"/>
              </a:rPr>
              <a:t>diffusion-numerique.info-routiere.gouv.fr/description-des-documents-texte-indexes-a23.html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9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 de recherche d'images pour &quot;open data f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r="24071"/>
          <a:stretch/>
        </p:blipFill>
        <p:spPr bwMode="auto">
          <a:xfrm>
            <a:off x="764704" y="1487845"/>
            <a:ext cx="5723168" cy="36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récents sur le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131590"/>
            <a:ext cx="28184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Développement de l’Open Data</a:t>
            </a: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8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" y="791568"/>
            <a:ext cx="6857999" cy="6430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  Le Web Sémantique </a:t>
            </a:r>
            <a:r>
              <a:rPr lang="fr" sz="1350" dirty="0">
                <a:latin typeface="Calibri"/>
                <a:ea typeface="Calibri"/>
                <a:cs typeface="Calibri"/>
                <a:sym typeface="Calibri"/>
              </a:rPr>
              <a:t>mentionné par Tim Berners-Lee  en 1994 à WWW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13" y="4277982"/>
            <a:ext cx="3771900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481" y="1894163"/>
            <a:ext cx="1551450" cy="10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6881" y="2484075"/>
            <a:ext cx="1551450" cy="10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313" y="1375763"/>
            <a:ext cx="1551450" cy="10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2151" y="3163332"/>
            <a:ext cx="1570574" cy="105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99319" y="2499038"/>
            <a:ext cx="1640700" cy="696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Passer du web des liens </a:t>
            </a:r>
          </a:p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entre des pages peu </a:t>
            </a:r>
          </a:p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compréhensibles </a:t>
            </a:r>
          </a:p>
          <a:p>
            <a:pPr>
              <a:buClr>
                <a:schemeClr val="dk1"/>
              </a:buClr>
            </a:pPr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par les machines à ...</a:t>
            </a:r>
          </a:p>
          <a:p>
            <a:endParaRPr sz="1200" dirty="0"/>
          </a:p>
        </p:txBody>
      </p:sp>
      <p:sp>
        <p:nvSpPr>
          <p:cNvPr id="101" name="Shape 101"/>
          <p:cNvSpPr txBox="1"/>
          <p:nvPr/>
        </p:nvSpPr>
        <p:spPr>
          <a:xfrm>
            <a:off x="5150925" y="2249439"/>
            <a:ext cx="1634268" cy="6763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un  web de choses </a:t>
            </a:r>
          </a:p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reliées à la réalité et </a:t>
            </a:r>
          </a:p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compréhensibles par </a:t>
            </a:r>
          </a:p>
          <a:p>
            <a:r>
              <a:rPr lang="fr" sz="12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les machines</a:t>
            </a: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 bwMode="gray">
          <a:xfrm>
            <a:off x="-151524" y="168912"/>
            <a:ext cx="6496848" cy="56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150"/>
              </a:spcAft>
              <a:buClr>
                <a:srgbClr val="999999"/>
              </a:buClr>
              <a:buSzPct val="100000"/>
              <a:buFont typeface="Calibri"/>
              <a:buNone/>
              <a:defRPr sz="2700" b="1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 smtClean="0"/>
              <a:t>Vecteurs d’innovation récents sur le Web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19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DSC UE2 - Web Sémantique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Librement adapté des présentations de Lynda Thémal,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 même librement addes présentations de Fabien Gandon, Inria.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781" y="3176744"/>
            <a:ext cx="172164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7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7"/>
              </a:rPr>
              <a:t>://ci.mines-stetienne.fr/cours/2017/dsc-websem/</a:t>
            </a:r>
            <a:r>
              <a:rPr lang="fr-FR" sz="1050" dirty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  <p:sp>
        <p:nvSpPr>
          <p:cNvPr id="9" name="Shape 34"/>
          <p:cNvSpPr txBox="1">
            <a:spLocks/>
          </p:cNvSpPr>
          <p:nvPr/>
        </p:nvSpPr>
        <p:spPr>
          <a:xfrm>
            <a:off x="836712" y="2561366"/>
            <a:ext cx="6172200" cy="7118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dirty="0" smtClean="0"/>
              <a:t>1. Dans l’histoire de l’internet et du Web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30350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4157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Ce qu’il faut faire 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</a:t>
            </a:r>
            <a:endParaRPr lang="fr" sz="21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86714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4157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Ce qu’il faut faire 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/ </a:t>
            </a:r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lier lier</a:t>
            </a:r>
            <a:endParaRPr lang="fr" sz="21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Espace réservé du numéro de diapositive 3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21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4157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Ce qu’il faut faire 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/ Expliciter</a:t>
            </a:r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114"/>
          <p:cNvSpPr txBox="1">
            <a:spLocks/>
          </p:cNvSpPr>
          <p:nvPr/>
        </p:nvSpPr>
        <p:spPr>
          <a:xfrm>
            <a:off x="3786072" y="1816304"/>
            <a:ext cx="96545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18" name="Shape 115"/>
          <p:cNvSpPr txBox="1">
            <a:spLocks/>
          </p:cNvSpPr>
          <p:nvPr/>
        </p:nvSpPr>
        <p:spPr>
          <a:xfrm>
            <a:off x="3112770" y="2974757"/>
            <a:ext cx="64794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</a:p>
        </p:txBody>
      </p: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4"/>
          <p:cNvSpPr txBox="1">
            <a:spLocks/>
          </p:cNvSpPr>
          <p:nvPr/>
        </p:nvSpPr>
        <p:spPr>
          <a:xfrm>
            <a:off x="4751527" y="2423800"/>
            <a:ext cx="55800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33" name="Shape 116"/>
          <p:cNvSpPr txBox="1">
            <a:spLocks/>
          </p:cNvSpPr>
          <p:nvPr/>
        </p:nvSpPr>
        <p:spPr>
          <a:xfrm>
            <a:off x="4603193" y="3519001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34" name="Shape 116"/>
          <p:cNvSpPr txBox="1">
            <a:spLocks/>
          </p:cNvSpPr>
          <p:nvPr/>
        </p:nvSpPr>
        <p:spPr>
          <a:xfrm>
            <a:off x="5030530" y="3019398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1737931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Les </a:t>
            </a:r>
            <a:r>
              <a:rPr lang="fr" dirty="0" smtClean="0"/>
              <a:t>Formalismes du </a:t>
            </a:r>
            <a:r>
              <a:rPr lang="fr" dirty="0"/>
              <a:t>Web Sémantique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201869" y="3372206"/>
            <a:ext cx="2985150" cy="948638"/>
          </a:xfrm>
          <a:custGeom>
            <a:avLst/>
            <a:gdLst/>
            <a:ahLst/>
            <a:cxnLst/>
            <a:rect l="0" t="0" r="0" b="0"/>
            <a:pathLst>
              <a:path w="159208" h="50594" extrusionOk="0">
                <a:moveTo>
                  <a:pt x="128109" y="0"/>
                </a:moveTo>
                <a:lnTo>
                  <a:pt x="0" y="465"/>
                </a:lnTo>
                <a:lnTo>
                  <a:pt x="0" y="50130"/>
                </a:lnTo>
                <a:lnTo>
                  <a:pt x="159208" y="50594"/>
                </a:lnTo>
                <a:lnTo>
                  <a:pt x="158744" y="33420"/>
                </a:lnTo>
                <a:lnTo>
                  <a:pt x="129037" y="32492"/>
                </a:lnTo>
                <a:close/>
              </a:path>
            </a:pathLst>
          </a:custGeom>
          <a:solidFill>
            <a:srgbClr val="66CC00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5" name="Shape 255"/>
          <p:cNvSpPr txBox="1"/>
          <p:nvPr/>
        </p:nvSpPr>
        <p:spPr>
          <a:xfrm>
            <a:off x="2621944" y="3624788"/>
            <a:ext cx="1653524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Représentation</a:t>
            </a:r>
          </a:p>
        </p:txBody>
      </p:sp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44101" y="2763119"/>
            <a:ext cx="962609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Requête</a:t>
            </a:r>
          </a:p>
        </p:txBody>
      </p:sp>
      <p:sp>
        <p:nvSpPr>
          <p:cNvPr id="258" name="Shape 258"/>
          <p:cNvSpPr/>
          <p:nvPr/>
        </p:nvSpPr>
        <p:spPr>
          <a:xfrm>
            <a:off x="2671838" y="2293032"/>
            <a:ext cx="2541281" cy="1670981"/>
          </a:xfrm>
          <a:custGeom>
            <a:avLst/>
            <a:gdLst/>
            <a:ahLst/>
            <a:cxnLst/>
            <a:rect l="0" t="0" r="0" b="0"/>
            <a:pathLst>
              <a:path w="135535" h="89119" extrusionOk="0">
                <a:moveTo>
                  <a:pt x="133679" y="89119"/>
                </a:moveTo>
                <a:lnTo>
                  <a:pt x="108150" y="89119"/>
                </a:lnTo>
                <a:lnTo>
                  <a:pt x="107686" y="54307"/>
                </a:lnTo>
                <a:lnTo>
                  <a:pt x="25529" y="53843"/>
                </a:lnTo>
                <a:lnTo>
                  <a:pt x="25993" y="14389"/>
                </a:lnTo>
                <a:lnTo>
                  <a:pt x="464" y="14389"/>
                </a:lnTo>
                <a:lnTo>
                  <a:pt x="0" y="0"/>
                </a:lnTo>
                <a:lnTo>
                  <a:pt x="114184" y="0"/>
                </a:lnTo>
                <a:lnTo>
                  <a:pt x="114184" y="12997"/>
                </a:lnTo>
                <a:lnTo>
                  <a:pt x="135535" y="12997"/>
                </a:lnTo>
                <a:close/>
              </a:path>
            </a:pathLst>
          </a:custGeom>
          <a:solidFill>
            <a:srgbClr val="3866B1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3324563" y="2677313"/>
            <a:ext cx="1566450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Raisonnement</a:t>
            </a: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Confiance</a:t>
            </a: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4598494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Vidéos très (très) recommandée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4150" y="978552"/>
            <a:ext cx="6515100" cy="3725699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présentation de Tim </a:t>
            </a:r>
            <a:r>
              <a:rPr lang="fr-FR" sz="2000" dirty="0" err="1">
                <a:solidFill>
                  <a:schemeClr val="tx1"/>
                </a:solidFill>
              </a:rPr>
              <a:t>Berners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Lee (inventeur du Web) 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Documentaire sur l’Invention du Web</a:t>
            </a:r>
            <a:endParaRPr lang="fr-FR" sz="2000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hlinkClick r:id="rId2"/>
              </a:rPr>
              <a:t>http://www.foreveryone.net/ </a:t>
            </a:r>
            <a:endParaRPr lang="fr-FR" sz="1400" dirty="0" smtClean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28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0648" y="4881890"/>
            <a:ext cx="2342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2"/>
              </a:rPr>
              <a:t>http://histoire-internet.vincaria.net</a:t>
            </a:r>
            <a:r>
              <a:rPr lang="fr-FR" sz="1100" dirty="0" smtClean="0">
                <a:hlinkClick r:id="rId2"/>
              </a:rPr>
              <a:t>/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252"/>
            <a:ext cx="6858000" cy="3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L’Internet – le réseau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3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s.google.com/a/javainterview.net/question/_/rsrc/1425457465044/misc/tcp-ip/tcp_ip_encaps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46" y="1779662"/>
            <a:ext cx="5365814" cy="3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82400" y="4881890"/>
            <a:ext cx="6367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3"/>
              </a:rPr>
              <a:t>https://</a:t>
            </a:r>
            <a:r>
              <a:rPr lang="fr-FR" sz="1050" dirty="0" smtClean="0">
                <a:hlinkClick r:id="rId3"/>
              </a:rPr>
              <a:t>sites.google.com/a/javainterview.net/question/misc/tcp-ip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10" name="Rectangle 9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L’Internet – le réseau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5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0629" y="1712454"/>
            <a:ext cx="402866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Le Web – l’espace d’information (HTTP, 1989)</a:t>
            </a:r>
          </a:p>
          <a:p>
            <a:pPr algn="r"/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Sir 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 </a:t>
            </a:r>
          </a:p>
        </p:txBody>
      </p:sp>
      <p:pic>
        <p:nvPicPr>
          <p:cNvPr id="1028" name="Picture 4" descr="http://webfoundation.org/docs/2009/10/berners-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7" y="1526756"/>
            <a:ext cx="2977901" cy="19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L’Internet – le réseau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pic>
        <p:nvPicPr>
          <p:cNvPr id="1034" name="Picture 10" descr="Résultat de recherche d'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6" y="2793616"/>
            <a:ext cx="872834" cy="5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2859782"/>
            <a:ext cx="4209529" cy="21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0629" y="1712454"/>
            <a:ext cx="402866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Le Web – l’espace d’information (HTTP, 1989)</a:t>
            </a:r>
          </a:p>
          <a:p>
            <a:pPr algn="r"/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Sir 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 </a:t>
            </a:r>
          </a:p>
        </p:txBody>
      </p:sp>
      <p:pic>
        <p:nvPicPr>
          <p:cNvPr id="1028" name="Picture 4" descr="http://webfoundation.org/docs/2009/10/berners-l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7" y="1526756"/>
            <a:ext cx="2977901" cy="19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L’Internet – le réseau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pic>
        <p:nvPicPr>
          <p:cNvPr id="1034" name="Picture 10" descr="Résultat de recherche d'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6" y="2793616"/>
            <a:ext cx="872834" cy="5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27384" y="4876006"/>
            <a:ext cx="5746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5"/>
              </a:rPr>
              <a:t>http://forums.cnetfrance.fr/topic/1206074-le-web-n-est-pas-l-internet-mais-en-fait-partie</a:t>
            </a:r>
            <a:r>
              <a:rPr lang="fr-FR" sz="1050" dirty="0" smtClean="0">
                <a:hlinkClick r:id="rId5"/>
              </a:rPr>
              <a:t>/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9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0629" y="1712454"/>
            <a:ext cx="4145750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Le Web – l’espace d’information (HTTP, 1989)</a:t>
            </a:r>
          </a:p>
          <a:p>
            <a:pPr algn="r"/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Sir 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   </a:t>
            </a:r>
          </a:p>
          <a:p>
            <a:pPr algn="r"/>
            <a:endParaRPr lang="fr-FR" sz="105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lvl="0"/>
            <a:r>
              <a:rPr lang="fr-FR" sz="1500" dirty="0">
                <a:latin typeface="Garamond" panose="02020404030301010803" pitchFamily="18" charset="0"/>
              </a:rPr>
              <a:t>→ 1.0 - Web documentaire, e-commerce</a:t>
            </a:r>
          </a:p>
          <a:p>
            <a:pPr algn="r"/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 </a:t>
            </a:r>
            <a:endParaRPr lang="fr-FR" sz="105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L’Internet – le réseau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84984" y="4900146"/>
            <a:ext cx="27446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2"/>
              </a:rPr>
              <a:t>https://www.w3.org/People/Berners-Lee</a:t>
            </a:r>
            <a:r>
              <a:rPr lang="fr-FR" sz="1100" dirty="0" smtClean="0">
                <a:hlinkClick r:id="rId2"/>
              </a:rPr>
              <a:t>/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92" y="2224187"/>
            <a:ext cx="3690771" cy="271054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6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pic>
        <p:nvPicPr>
          <p:cNvPr id="6146" name="Picture 2" descr="https://upload.wikimedia.org/wikiversity/en/a/a6/Web_1.0_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4" y="915566"/>
            <a:ext cx="4723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3432" y="4902428"/>
            <a:ext cx="2603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3"/>
              </a:rPr>
              <a:t>https://</a:t>
            </a:r>
            <a:r>
              <a:rPr lang="fr-FR" sz="1100" dirty="0" smtClean="0">
                <a:hlinkClick r:id="rId3"/>
              </a:rPr>
              <a:t>en.wikiversity.org/wiki/Web_2.0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2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</a:t>
            </a:r>
            <a:r>
              <a:rPr lang="fr-FR" dirty="0" smtClean="0"/>
              <a:t>sur </a:t>
            </a:r>
            <a:r>
              <a:rPr lang="fr-FR" dirty="0"/>
              <a:t>le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" y="987574"/>
            <a:ext cx="5688632" cy="402019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5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765</Words>
  <Application>Microsoft Office PowerPoint</Application>
  <PresentationFormat>Personnalisé</PresentationFormat>
  <Paragraphs>178</Paragraphs>
  <Slides>24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Garamond</vt:lpstr>
      <vt:lpstr>Comfortaa</vt:lpstr>
      <vt:lpstr>Arial</vt:lpstr>
      <vt:lpstr>Calibri</vt:lpstr>
      <vt:lpstr>Dosis</vt:lpstr>
      <vt:lpstr>Template Sfeir</vt:lpstr>
      <vt:lpstr>M2 DSC UE2 - Web Sémantique</vt:lpstr>
      <vt:lpstr>M2 DSC UE2 - Web Sémantique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que voit un humain</vt:lpstr>
      <vt:lpstr>Pour la machine</vt:lpstr>
      <vt:lpstr>Présentation PowerPoint</vt:lpstr>
      <vt:lpstr>Présentation PowerPoint</vt:lpstr>
      <vt:lpstr>Présentation PowerPoint</vt:lpstr>
      <vt:lpstr>Présentation PowerPoint</vt:lpstr>
      <vt:lpstr>  Le Web Sémantique mentionné par Tim Berners-Lee  en 1994 à WWW</vt:lpstr>
      <vt:lpstr>Ce qu’il faut faire :</vt:lpstr>
      <vt:lpstr>Ce qu’il faut faire :</vt:lpstr>
      <vt:lpstr>Ce qu’il faut faire :</vt:lpstr>
      <vt:lpstr>Les Formalismes du Web Sémantique</vt:lpstr>
      <vt:lpstr>Vidéos très (très) recommandée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LEFRANCOIS Maxime</cp:lastModifiedBy>
  <cp:revision>41</cp:revision>
  <dcterms:modified xsi:type="dcterms:W3CDTF">2017-10-12T21:17:02Z</dcterms:modified>
</cp:coreProperties>
</file>