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38"/>
  </p:notesMasterIdLst>
  <p:sldIdLst>
    <p:sldId id="461" r:id="rId2"/>
    <p:sldId id="475" r:id="rId3"/>
    <p:sldId id="405" r:id="rId4"/>
    <p:sldId id="406" r:id="rId5"/>
    <p:sldId id="423" r:id="rId6"/>
    <p:sldId id="407" r:id="rId7"/>
    <p:sldId id="408" r:id="rId8"/>
    <p:sldId id="409" r:id="rId9"/>
    <p:sldId id="410" r:id="rId10"/>
    <p:sldId id="411" r:id="rId11"/>
    <p:sldId id="412" r:id="rId12"/>
    <p:sldId id="415" r:id="rId13"/>
    <p:sldId id="413" r:id="rId14"/>
    <p:sldId id="431" r:id="rId15"/>
    <p:sldId id="432" r:id="rId16"/>
    <p:sldId id="433" r:id="rId17"/>
    <p:sldId id="414" r:id="rId18"/>
    <p:sldId id="434" r:id="rId19"/>
    <p:sldId id="451" r:id="rId20"/>
    <p:sldId id="452" r:id="rId21"/>
    <p:sldId id="449" r:id="rId22"/>
    <p:sldId id="418" r:id="rId23"/>
    <p:sldId id="419" r:id="rId24"/>
    <p:sldId id="446" r:id="rId25"/>
    <p:sldId id="438" r:id="rId26"/>
    <p:sldId id="441" r:id="rId27"/>
    <p:sldId id="442" r:id="rId28"/>
    <p:sldId id="437" r:id="rId29"/>
    <p:sldId id="422" r:id="rId30"/>
    <p:sldId id="436" r:id="rId31"/>
    <p:sldId id="443" r:id="rId32"/>
    <p:sldId id="444" r:id="rId33"/>
    <p:sldId id="445" r:id="rId34"/>
    <p:sldId id="498" r:id="rId35"/>
    <p:sldId id="499" r:id="rId36"/>
    <p:sldId id="453" r:id="rId37"/>
  </p:sldIdLst>
  <p:sldSz cx="6858000" cy="5143500"/>
  <p:notesSz cx="6858000" cy="9144000"/>
  <p:embeddedFontLst>
    <p:embeddedFont>
      <p:font typeface="Comfortaa" panose="020B0604020202020204" charset="0"/>
      <p:regular r:id="rId39"/>
      <p:bold r:id="rId40"/>
    </p:embeddedFont>
    <p:embeddedFont>
      <p:font typeface="Consolas" panose="020B0609020204030204" pitchFamily="49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Dosis" panose="020B060402020202020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6BD"/>
    <a:srgbClr val="343973"/>
    <a:srgbClr val="DA45DA"/>
    <a:srgbClr val="66CC00"/>
    <a:srgbClr val="FF950E"/>
    <a:srgbClr val="D633D6"/>
    <a:srgbClr val="95DC4E"/>
    <a:srgbClr val="CC00CC"/>
    <a:srgbClr val="93AD7A"/>
    <a:srgbClr val="DB3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 varScale="1">
        <p:scale>
          <a:sx n="147" d="100"/>
          <a:sy n="147" d="100"/>
        </p:scale>
        <p:origin x="1542" y="12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44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je suis Lynda TEMAL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Je suis chez sfeir depuis un an.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J’ai un doctorat de l’université de Rennes I.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Le sujet de la thèse modélisation d’ontologies pour le partage de données dans le domaine de la neuroimagerie.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Aujourd’hui je vais vous présenter une introduction au web semantique. appelé aussi  web de données.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609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38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2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121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504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030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649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2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691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424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60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Le W3C propose un certain nombre de standard pour faire du web semantique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présentation :Je vous présenterai les langages et principes qui permettent de représenter et publier des données liées sur le web.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fr"/>
              <a:t>Sparql : d'interroger  et de sélectionner très précisément ces données à distance et au travers le web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raisonnement : de raisonner et de déduire de nouvelles données pour enrichir les descriptions publiées  .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et enfin plus récemment de tracer toute l’histoire de ces données</a:t>
            </a:r>
          </a:p>
        </p:txBody>
      </p:sp>
    </p:spTree>
    <p:extLst>
      <p:ext uri="{BB962C8B-B14F-4D97-AF65-F5344CB8AC3E}">
        <p14:creationId xmlns:p14="http://schemas.microsoft.com/office/powerpoint/2010/main" val="3839226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255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754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198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790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003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252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547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826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682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8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283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755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627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054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66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78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4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19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80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6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1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14350" y="1680186"/>
            <a:ext cx="5829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defRPr sz="36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14350" y="2772554"/>
            <a:ext cx="58293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CCCCCC"/>
              </a:buClr>
              <a:buNone/>
              <a:defRPr>
                <a:solidFill>
                  <a:srgbClr val="CCCCCC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73763"/>
              </a:buClr>
              <a:defRPr>
                <a:solidFill>
                  <a:srgbClr val="073763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42900" y="936901"/>
            <a:ext cx="61722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71428"/>
              <a:buFont typeface="Calibri"/>
              <a:defRPr sz="2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5678438" y="4704251"/>
            <a:ext cx="411524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42900" y="936901"/>
            <a:ext cx="2995875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71428"/>
              <a:defRPr sz="21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3519205" y="936901"/>
            <a:ext cx="2995875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71428"/>
              <a:defRPr sz="21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42900" y="4406310"/>
            <a:ext cx="61722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270"/>
              </a:spcBef>
              <a:buSzPct val="100000"/>
              <a:buNone/>
              <a:defRPr sz="135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" y="98224"/>
            <a:ext cx="1505534" cy="1067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593" y="226219"/>
            <a:ext cx="3702323" cy="635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126613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73763"/>
              </a:buClr>
              <a:buSzPct val="100000"/>
              <a:buFont typeface="Comfortaa"/>
              <a:buNone/>
              <a:defRPr sz="24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  <a:defRPr sz="3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  <a:defRPr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  <a:defRPr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fr" sz="975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‹N°›</a:t>
            </a:fld>
            <a:endParaRPr lang="fr" sz="975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xime.lefrancois@ems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i.mines-stetienne.fr/cours/2017/dsc-websem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fr.linkedin.com/in/lynda-temal-32a206a/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ana.org/assignments/urn-namespaces/urn-namespaces.x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1759630"/>
            <a:ext cx="6172200" cy="711821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2400" dirty="0" smtClean="0"/>
              <a:t>M2 DSC UE2 - Web Sémantique</a:t>
            </a:r>
            <a:endParaRPr lang="fr" sz="2400" dirty="0"/>
          </a:p>
        </p:txBody>
      </p:sp>
      <p:sp>
        <p:nvSpPr>
          <p:cNvPr id="36" name="Shape 36"/>
          <p:cNvSpPr txBox="1"/>
          <p:nvPr/>
        </p:nvSpPr>
        <p:spPr>
          <a:xfrm>
            <a:off x="1394494" y="3877594"/>
            <a:ext cx="23849" cy="96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endParaRPr sz="1050"/>
          </a:p>
        </p:txBody>
      </p:sp>
      <p:sp>
        <p:nvSpPr>
          <p:cNvPr id="37" name="Shape 37"/>
          <p:cNvSpPr txBox="1"/>
          <p:nvPr/>
        </p:nvSpPr>
        <p:spPr>
          <a:xfrm>
            <a:off x="31210" y="3997068"/>
            <a:ext cx="3168352" cy="48062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 dirty="0">
                <a:solidFill>
                  <a:srgbClr val="252525"/>
                </a:solidFill>
              </a:rPr>
              <a:t>Maxime Lefrançois</a:t>
            </a:r>
          </a:p>
          <a:p>
            <a:r>
              <a:rPr lang="fr" sz="1050" dirty="0" smtClean="0">
                <a:solidFill>
                  <a:srgbClr val="252525"/>
                </a:solidFill>
                <a:hlinkClick r:id="rId3"/>
              </a:rPr>
              <a:t>maxime.lefrancois@emse.fr</a:t>
            </a:r>
            <a:endParaRPr lang="fr" sz="1050" dirty="0" smtClean="0">
              <a:solidFill>
                <a:srgbClr val="252525"/>
              </a:solidFill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0" y="4731333"/>
            <a:ext cx="6858000" cy="295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Librement adapté des présentations de Lynda Thémal, </a:t>
            </a:r>
            <a:r>
              <a:rPr lang="fr-FR" sz="75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https://fr.linkedin.com/in/lynda-temal-32a206a/fr</a:t>
            </a:r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elle même librement addes présentations de Fabien Gandon, Inria.</a:t>
            </a:r>
          </a:p>
        </p:txBody>
      </p:sp>
      <p:pic>
        <p:nvPicPr>
          <p:cNvPr id="1028" name="Picture 4" descr="nouveau logo UJM Jean Mon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20750"/>
            <a:ext cx="1401217" cy="9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0286" y="2317834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050" dirty="0" smtClean="0">
                <a:solidFill>
                  <a:srgbClr val="252525"/>
                </a:solidFill>
                <a:hlinkClick r:id="rId6"/>
              </a:rPr>
              <a:t>http</a:t>
            </a:r>
            <a:r>
              <a:rPr lang="fr-FR" sz="1050" dirty="0">
                <a:solidFill>
                  <a:srgbClr val="252525"/>
                </a:solidFill>
                <a:hlinkClick r:id="rId6"/>
              </a:rPr>
              <a:t>://ci.mines-stetienne.fr/cours/2017/dsc-websem/</a:t>
            </a:r>
            <a:r>
              <a:rPr lang="fr-FR" sz="1050" dirty="0">
                <a:solidFill>
                  <a:srgbClr val="252525"/>
                </a:solidFill>
              </a:rPr>
              <a:t> </a:t>
            </a:r>
            <a:endParaRPr lang="fr" sz="1050" dirty="0">
              <a:solidFill>
                <a:srgbClr val="252525"/>
              </a:solidFill>
            </a:endParaRPr>
          </a:p>
        </p:txBody>
      </p:sp>
      <p:sp>
        <p:nvSpPr>
          <p:cNvPr id="9" name="Shape 34"/>
          <p:cNvSpPr txBox="1">
            <a:spLocks/>
          </p:cNvSpPr>
          <p:nvPr/>
        </p:nvSpPr>
        <p:spPr>
          <a:xfrm>
            <a:off x="836712" y="2868041"/>
            <a:ext cx="6172200" cy="7118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fortaa"/>
              <a:buNone/>
              <a:defRPr sz="2400" b="0" i="0" u="none" strike="noStrike" cap="none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fr" dirty="0" smtClean="0"/>
              <a:t>2. International Resource Identifier</a:t>
            </a:r>
            <a:br>
              <a:rPr lang="fr" dirty="0" smtClean="0"/>
            </a:br>
            <a:r>
              <a:rPr lang="fr" dirty="0" smtClean="0"/>
              <a:t>      Resource Description Framework</a:t>
            </a:r>
            <a:br>
              <a:rPr lang="fr" dirty="0" smtClean="0"/>
            </a:br>
            <a:r>
              <a:rPr lang="fr" dirty="0" smtClean="0"/>
              <a:t>         et la syntaxe Turtle</a:t>
            </a:r>
            <a:endParaRPr lang="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2110359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42900" y="1345613"/>
            <a:ext cx="6172200" cy="27942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lang="fr"/>
              <a:t>Les triplets </a:t>
            </a:r>
            <a:r>
              <a:rPr lang="fr" sz="3600">
                <a:solidFill>
                  <a:srgbClr val="FF950E"/>
                </a:solidFill>
              </a:rPr>
              <a:t>R</a:t>
            </a:r>
            <a:r>
              <a:rPr lang="fr" sz="3600">
                <a:solidFill>
                  <a:srgbClr val="66CC00"/>
                </a:solidFill>
              </a:rPr>
              <a:t>D</a:t>
            </a:r>
            <a:r>
              <a:rPr lang="fr" sz="3600">
                <a:solidFill>
                  <a:srgbClr val="CC00CC"/>
                </a:solidFill>
              </a:rPr>
              <a:t>F</a:t>
            </a:r>
            <a:r>
              <a:rPr lang="fr"/>
              <a:t> peuvent être</a:t>
            </a:r>
          </a:p>
          <a:p>
            <a:pPr>
              <a:lnSpc>
                <a:spcPct val="115000"/>
              </a:lnSpc>
            </a:pPr>
            <a:r>
              <a:rPr lang="fr"/>
              <a:t>représentés par un graphe orienté</a:t>
            </a:r>
          </a:p>
          <a:p>
            <a:pPr>
              <a:lnSpc>
                <a:spcPct val="115000"/>
              </a:lnSpc>
            </a:pPr>
            <a:r>
              <a:rPr lang="fr" sz="2700"/>
              <a:t>          (</a:t>
            </a:r>
            <a:r>
              <a:rPr lang="fr" sz="2700">
                <a:solidFill>
                  <a:srgbClr val="FF9900"/>
                </a:solidFill>
              </a:rPr>
              <a:t>sommet</a:t>
            </a:r>
            <a:r>
              <a:rPr lang="fr" sz="2700"/>
              <a:t>, </a:t>
            </a:r>
            <a:r>
              <a:rPr lang="fr" sz="2700">
                <a:solidFill>
                  <a:srgbClr val="99CC00"/>
                </a:solidFill>
              </a:rPr>
              <a:t>arc</a:t>
            </a:r>
            <a:r>
              <a:rPr lang="fr" sz="2700"/>
              <a:t>, </a:t>
            </a:r>
            <a:r>
              <a:rPr lang="fr" sz="2700">
                <a:solidFill>
                  <a:srgbClr val="CC00CC"/>
                </a:solidFill>
              </a:rPr>
              <a:t>sommet</a:t>
            </a:r>
            <a:r>
              <a:rPr lang="fr" sz="2700"/>
              <a:t>)</a:t>
            </a:r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  <a:buClr>
                <a:schemeClr val="dk1"/>
              </a:buClr>
              <a:buSzPct val="39285"/>
            </a:pPr>
            <a:endParaRPr/>
          </a:p>
          <a:p>
            <a:endParaRPr/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106" y="857250"/>
            <a:ext cx="2771775" cy="11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3291056"/>
            <a:ext cx="1376681" cy="12094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10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5285547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2541865" y="2291888"/>
            <a:ext cx="1166117" cy="332586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800" b="1">
                <a:solidFill>
                  <a:srgbClr val="FF950E"/>
                </a:solidFill>
              </a:rPr>
              <a:t>TimBL</a:t>
            </a:r>
          </a:p>
        </p:txBody>
      </p:sp>
      <p:sp>
        <p:nvSpPr>
          <p:cNvPr id="328" name="Shape 328"/>
          <p:cNvSpPr/>
          <p:nvPr/>
        </p:nvSpPr>
        <p:spPr>
          <a:xfrm>
            <a:off x="2265431" y="3720638"/>
            <a:ext cx="1899734" cy="332586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800" b="1">
                <a:solidFill>
                  <a:srgbClr val="CC00CC"/>
                </a:solidFill>
              </a:rPr>
              <a:t>W3C</a:t>
            </a:r>
          </a:p>
        </p:txBody>
      </p:sp>
      <p:sp>
        <p:nvSpPr>
          <p:cNvPr id="329" name="Shape 329"/>
          <p:cNvSpPr/>
          <p:nvPr/>
        </p:nvSpPr>
        <p:spPr>
          <a:xfrm>
            <a:off x="1995319" y="920288"/>
            <a:ext cx="1712663" cy="332586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800" b="1">
                <a:solidFill>
                  <a:srgbClr val="CC00CC"/>
                </a:solidFill>
              </a:rPr>
              <a:t>1955-06-08</a:t>
            </a:r>
          </a:p>
        </p:txBody>
      </p:sp>
      <p:cxnSp>
        <p:nvCxnSpPr>
          <p:cNvPr id="330" name="Shape 330"/>
          <p:cNvCxnSpPr>
            <a:stCxn id="327" idx="3"/>
            <a:endCxn id="329" idx="3"/>
          </p:cNvCxnSpPr>
          <p:nvPr/>
        </p:nvCxnSpPr>
        <p:spPr>
          <a:xfrm rot="10800000" flipH="1">
            <a:off x="3707981" y="1086581"/>
            <a:ext cx="450" cy="1371600"/>
          </a:xfrm>
          <a:prstGeom prst="curvedConnector3">
            <a:avLst>
              <a:gd name="adj1" fmla="val 39687639"/>
            </a:avLst>
          </a:prstGeom>
          <a:noFill/>
          <a:ln w="38100" cap="flat" cmpd="sng">
            <a:solidFill>
              <a:srgbClr val="66CC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31" name="Shape 331"/>
          <p:cNvCxnSpPr>
            <a:stCxn id="327" idx="1"/>
            <a:endCxn id="328" idx="1"/>
          </p:cNvCxnSpPr>
          <p:nvPr/>
        </p:nvCxnSpPr>
        <p:spPr>
          <a:xfrm flipH="1">
            <a:off x="2265340" y="2458181"/>
            <a:ext cx="276525" cy="1428750"/>
          </a:xfrm>
          <a:prstGeom prst="curvedConnector3">
            <a:avLst>
              <a:gd name="adj1" fmla="val 164552"/>
            </a:avLst>
          </a:prstGeom>
          <a:noFill/>
          <a:ln w="38100" cap="flat" cmpd="sng">
            <a:solidFill>
              <a:srgbClr val="66CC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32" name="Shape 332"/>
          <p:cNvSpPr txBox="1"/>
          <p:nvPr/>
        </p:nvSpPr>
        <p:spPr>
          <a:xfrm>
            <a:off x="2265340" y="1563376"/>
            <a:ext cx="1428785" cy="4488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/>
            <a:r>
              <a:rPr lang="fr" sz="1800" b="1" dirty="0">
                <a:solidFill>
                  <a:srgbClr val="99CC00"/>
                </a:solidFill>
              </a:rPr>
              <a:t>dateOfBirth</a:t>
            </a:r>
            <a:endParaRPr lang="fr" sz="1800" dirty="0">
              <a:solidFill>
                <a:srgbClr val="66CC00"/>
              </a:solidFill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2338950" y="2992126"/>
            <a:ext cx="2008152" cy="4488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 b="1" dirty="0">
                <a:solidFill>
                  <a:srgbClr val="66CC00"/>
                </a:solidFill>
              </a:rPr>
              <a:t>isFounderOf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6673747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xfrm>
            <a:off x="174150" y="741740"/>
            <a:ext cx="6172200" cy="33142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/>
              <a:t>Règles pour écrire des triples </a:t>
            </a:r>
            <a:r>
              <a:rPr lang="fr">
                <a:solidFill>
                  <a:srgbClr val="FF950E"/>
                </a:solidFill>
              </a:rPr>
              <a:t>R</a:t>
            </a:r>
            <a:r>
              <a:rPr lang="fr">
                <a:solidFill>
                  <a:srgbClr val="66CC00"/>
                </a:solidFill>
              </a:rPr>
              <a:t>D</a:t>
            </a:r>
            <a:r>
              <a:rPr lang="fr">
                <a:solidFill>
                  <a:srgbClr val="CC00CC"/>
                </a:solidFill>
              </a:rPr>
              <a:t>F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148369" y="1706269"/>
            <a:ext cx="6617249" cy="23145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42900" indent="-285750">
              <a:buSzPct val="100000"/>
              <a:buFont typeface="Calibri"/>
              <a:buChar char="➢"/>
            </a:pPr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fr" sz="1800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sujet</a:t>
            </a:r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 est toujours une ressource (jamais un littéral)</a:t>
            </a:r>
          </a:p>
          <a:p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buSzPct val="100000"/>
              <a:buFont typeface="Calibri"/>
              <a:buChar char="➢"/>
            </a:pPr>
            <a:r>
              <a:rPr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" sz="1800">
                <a:solidFill>
                  <a:srgbClr val="66CC00"/>
                </a:solidFill>
                <a:latin typeface="Calibri"/>
                <a:ea typeface="Calibri"/>
                <a:cs typeface="Calibri"/>
                <a:sym typeface="Calibri"/>
              </a:rPr>
              <a:t>prédicats</a:t>
            </a:r>
            <a:r>
              <a:rPr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sont des relations binaires identifiées par des URIs</a:t>
            </a:r>
          </a:p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buSzPct val="100000"/>
              <a:buFont typeface="Calibri"/>
              <a:buChar char="➢"/>
            </a:pPr>
            <a:r>
              <a:rPr lang="fr" sz="1800">
                <a:solidFill>
                  <a:srgbClr val="CC00CC"/>
                </a:solidFill>
                <a:latin typeface="Calibri"/>
                <a:ea typeface="Calibri"/>
                <a:cs typeface="Calibri"/>
                <a:sym typeface="Calibri"/>
              </a:rPr>
              <a:t>L'objet</a:t>
            </a:r>
            <a:r>
              <a:rPr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 une ressource ou un littéral</a:t>
            </a:r>
          </a:p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25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2642932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74150" y="195486"/>
            <a:ext cx="6172200" cy="87767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 smtClean="0"/>
              <a:t>Comment identifier de manière unique quelque chose ?</a:t>
            </a:r>
            <a:endParaRPr lang="fr" dirty="0"/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848" y="1226451"/>
            <a:ext cx="4557713" cy="2791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8270532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74150" y="-20538"/>
            <a:ext cx="6172200" cy="87767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 smtClean="0"/>
              <a:t>URL: Universal Resource Locator</a:t>
            </a:r>
            <a:endParaRPr lang="fr" dirty="0"/>
          </a:p>
        </p:txBody>
      </p:sp>
      <p:pic>
        <p:nvPicPr>
          <p:cNvPr id="29700" name="Picture 4" descr="uri (7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771550"/>
            <a:ext cx="6613118" cy="214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339"/>
          <p:cNvSpPr txBox="1">
            <a:spLocks/>
          </p:cNvSpPr>
          <p:nvPr/>
        </p:nvSpPr>
        <p:spPr>
          <a:xfrm>
            <a:off x="195000" y="2972304"/>
            <a:ext cx="6172200" cy="87767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fortaa"/>
              <a:buNone/>
              <a:defRPr sz="2400" b="0" i="0" u="none" strike="noStrike" cap="none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fr" dirty="0" smtClean="0"/>
              <a:t>URN: Universal Resource Name</a:t>
            </a:r>
            <a:endParaRPr lang="fr" dirty="0"/>
          </a:p>
        </p:txBody>
      </p:sp>
      <p:sp>
        <p:nvSpPr>
          <p:cNvPr id="2" name="Rectangle 1"/>
          <p:cNvSpPr/>
          <p:nvPr/>
        </p:nvSpPr>
        <p:spPr>
          <a:xfrm>
            <a:off x="74132" y="3777302"/>
            <a:ext cx="67361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urier New" panose="02070309020205020404" pitchFamily="49" charset="0"/>
              </a:rPr>
              <a:t>urn:isbn:0-395-36341-1 </a:t>
            </a:r>
            <a:r>
              <a:rPr lang="fr-FR" dirty="0">
                <a:latin typeface="Courier New" panose="02070309020205020404" pitchFamily="49" charset="0"/>
              </a:rPr>
              <a:t>(réf. RFC 3187</a:t>
            </a:r>
            <a:r>
              <a:rPr lang="fr-FR" dirty="0" smtClean="0">
                <a:latin typeface="Courier New" panose="02070309020205020404" pitchFamily="49" charset="0"/>
              </a:rPr>
              <a:t>)</a:t>
            </a:r>
          </a:p>
          <a:p>
            <a:r>
              <a:rPr lang="fr-FR" dirty="0" smtClean="0">
                <a:latin typeface="Courier New" panose="02070309020205020404" pitchFamily="49" charset="0"/>
              </a:rPr>
              <a:t>urn:uuid:f81d4fae-7dec-11d0-a765-00a0c91e6bf6 (réf. RFC 4122)</a:t>
            </a:r>
          </a:p>
          <a:p>
            <a:r>
              <a:rPr lang="fr-FR" dirty="0" smtClean="0">
                <a:latin typeface="Courier New" panose="02070309020205020404" pitchFamily="49" charset="0"/>
              </a:rPr>
              <a:t>urn:ietf:rfc:2141 (</a:t>
            </a:r>
            <a:r>
              <a:rPr lang="fr-FR" dirty="0">
                <a:latin typeface="Courier New" panose="02070309020205020404" pitchFamily="49" charset="0"/>
              </a:rPr>
              <a:t>réf. RFC 2648</a:t>
            </a:r>
            <a:r>
              <a:rPr lang="fr-FR" dirty="0" smtClean="0">
                <a:latin typeface="Courier New" panose="02070309020205020404" pitchFamily="49" charset="0"/>
              </a:rPr>
              <a:t>)</a:t>
            </a:r>
            <a:endParaRPr lang="fr-FR" dirty="0">
              <a:latin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80" y="4536121"/>
            <a:ext cx="6292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Voir liste</a:t>
            </a:r>
          </a:p>
          <a:p>
            <a:r>
              <a:rPr lang="fr-FR" dirty="0" smtClean="0">
                <a:hlinkClick r:id="rId4"/>
              </a:rPr>
              <a:t>https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www.iana.org/assignments/urn-namespaces/urn-namespaces.xhtml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14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0918160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74150" y="195486"/>
            <a:ext cx="6172200" cy="87767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 smtClean="0"/>
              <a:t>URI = URN et URI</a:t>
            </a:r>
            <a:endParaRPr lang="fr" dirty="0"/>
          </a:p>
        </p:txBody>
      </p:sp>
      <p:pic>
        <p:nvPicPr>
          <p:cNvPr id="33796" name="Picture 4" descr="URI URL U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1" y="1203598"/>
            <a:ext cx="5773318" cy="35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15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8319389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2541865" y="2291888"/>
            <a:ext cx="1166117" cy="332586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800" b="1">
                <a:solidFill>
                  <a:srgbClr val="FF950E"/>
                </a:solidFill>
              </a:rPr>
              <a:t>TimBL</a:t>
            </a:r>
          </a:p>
        </p:txBody>
      </p:sp>
      <p:sp>
        <p:nvSpPr>
          <p:cNvPr id="328" name="Shape 328"/>
          <p:cNvSpPr/>
          <p:nvPr/>
        </p:nvSpPr>
        <p:spPr>
          <a:xfrm>
            <a:off x="2265431" y="3720638"/>
            <a:ext cx="1899734" cy="332586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800" b="1">
                <a:solidFill>
                  <a:srgbClr val="CC00CC"/>
                </a:solidFill>
              </a:rPr>
              <a:t>W3C</a:t>
            </a:r>
          </a:p>
        </p:txBody>
      </p:sp>
      <p:sp>
        <p:nvSpPr>
          <p:cNvPr id="329" name="Shape 329"/>
          <p:cNvSpPr/>
          <p:nvPr/>
        </p:nvSpPr>
        <p:spPr>
          <a:xfrm>
            <a:off x="1995319" y="920288"/>
            <a:ext cx="1712663" cy="332586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800" b="1">
                <a:solidFill>
                  <a:srgbClr val="CC00CC"/>
                </a:solidFill>
              </a:rPr>
              <a:t>1955-06-08</a:t>
            </a:r>
          </a:p>
        </p:txBody>
      </p:sp>
      <p:cxnSp>
        <p:nvCxnSpPr>
          <p:cNvPr id="330" name="Shape 330"/>
          <p:cNvCxnSpPr>
            <a:stCxn id="327" idx="3"/>
            <a:endCxn id="329" idx="3"/>
          </p:cNvCxnSpPr>
          <p:nvPr/>
        </p:nvCxnSpPr>
        <p:spPr>
          <a:xfrm rot="10800000" flipH="1">
            <a:off x="3707981" y="1086581"/>
            <a:ext cx="450" cy="1371600"/>
          </a:xfrm>
          <a:prstGeom prst="curvedConnector3">
            <a:avLst>
              <a:gd name="adj1" fmla="val 39687639"/>
            </a:avLst>
          </a:prstGeom>
          <a:noFill/>
          <a:ln w="38100" cap="flat" cmpd="sng">
            <a:solidFill>
              <a:srgbClr val="66CC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31" name="Shape 331"/>
          <p:cNvCxnSpPr>
            <a:stCxn id="327" idx="1"/>
            <a:endCxn id="328" idx="1"/>
          </p:cNvCxnSpPr>
          <p:nvPr/>
        </p:nvCxnSpPr>
        <p:spPr>
          <a:xfrm flipH="1">
            <a:off x="2265340" y="2458181"/>
            <a:ext cx="276525" cy="1428750"/>
          </a:xfrm>
          <a:prstGeom prst="curvedConnector3">
            <a:avLst>
              <a:gd name="adj1" fmla="val 164552"/>
            </a:avLst>
          </a:prstGeom>
          <a:noFill/>
          <a:ln w="38100" cap="flat" cmpd="sng">
            <a:solidFill>
              <a:srgbClr val="66CC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32" name="Shape 332"/>
          <p:cNvSpPr txBox="1"/>
          <p:nvPr/>
        </p:nvSpPr>
        <p:spPr>
          <a:xfrm>
            <a:off x="2265340" y="1563376"/>
            <a:ext cx="1428785" cy="4488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/>
            <a:r>
              <a:rPr lang="fr" sz="1800" b="1" dirty="0">
                <a:solidFill>
                  <a:srgbClr val="99CC00"/>
                </a:solidFill>
              </a:rPr>
              <a:t>dateOfBirth</a:t>
            </a:r>
            <a:endParaRPr lang="fr" sz="1800" dirty="0">
              <a:solidFill>
                <a:srgbClr val="66CC00"/>
              </a:solidFill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2338950" y="2992126"/>
            <a:ext cx="2008152" cy="4488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 b="1" dirty="0">
                <a:solidFill>
                  <a:srgbClr val="66CC00"/>
                </a:solidFill>
              </a:rPr>
              <a:t>isFounderOf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16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5055890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512676" y="2291888"/>
            <a:ext cx="5292588" cy="332586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-FR" sz="1800" dirty="0">
                <a:solidFill>
                  <a:srgbClr val="FF950E"/>
                </a:solidFill>
              </a:rPr>
              <a:t>http://dbpedia.org/resource/Tim_Berners-Lee</a:t>
            </a:r>
            <a:endParaRPr lang="fr" sz="1800" dirty="0">
              <a:solidFill>
                <a:srgbClr val="FF950E"/>
              </a:solidFill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808232" y="3720641"/>
            <a:ext cx="2965774" cy="332586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800">
                <a:solidFill>
                  <a:srgbClr val="CC00CC"/>
                </a:solidFill>
              </a:rPr>
              <a:t>http://www.w3.org</a:t>
            </a:r>
          </a:p>
        </p:txBody>
      </p:sp>
      <p:cxnSp>
        <p:nvCxnSpPr>
          <p:cNvPr id="349" name="Shape 349"/>
          <p:cNvCxnSpPr>
            <a:stCxn id="346" idx="3"/>
          </p:cNvCxnSpPr>
          <p:nvPr/>
        </p:nvCxnSpPr>
        <p:spPr>
          <a:xfrm flipH="1" flipV="1">
            <a:off x="4659705" y="1086585"/>
            <a:ext cx="1145559" cy="1371596"/>
          </a:xfrm>
          <a:prstGeom prst="curvedConnector3">
            <a:avLst>
              <a:gd name="adj1" fmla="val -14966"/>
            </a:avLst>
          </a:prstGeom>
          <a:noFill/>
          <a:ln w="38100" cap="flat" cmpd="sng">
            <a:solidFill>
              <a:srgbClr val="66CC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0" name="Shape 350"/>
          <p:cNvCxnSpPr>
            <a:stCxn id="346" idx="1"/>
            <a:endCxn id="347" idx="1"/>
          </p:cNvCxnSpPr>
          <p:nvPr/>
        </p:nvCxnSpPr>
        <p:spPr>
          <a:xfrm rot="10800000" flipH="1" flipV="1">
            <a:off x="512676" y="2458180"/>
            <a:ext cx="1295555" cy="1428754"/>
          </a:xfrm>
          <a:prstGeom prst="curvedConnector3">
            <a:avLst>
              <a:gd name="adj1" fmla="val -13234"/>
            </a:avLst>
          </a:prstGeom>
          <a:noFill/>
          <a:ln w="38100" cap="flat" cmpd="sng">
            <a:solidFill>
              <a:srgbClr val="66CC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51" name="Shape 351"/>
          <p:cNvSpPr txBox="1"/>
          <p:nvPr/>
        </p:nvSpPr>
        <p:spPr>
          <a:xfrm>
            <a:off x="795901" y="1563376"/>
            <a:ext cx="4206824" cy="4488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/>
            <a:r>
              <a:rPr lang="fr-FR" sz="1800" dirty="0">
                <a:solidFill>
                  <a:srgbClr val="66CC00"/>
                </a:solidFill>
              </a:rPr>
              <a:t>http://dbpedia.org/ontology/birthDate</a:t>
            </a:r>
            <a:endParaRPr lang="fr" sz="1800" dirty="0">
              <a:solidFill>
                <a:srgbClr val="66CC00"/>
              </a:solidFill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1767451" y="2992126"/>
            <a:ext cx="4206824" cy="4488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-FR" sz="1800" dirty="0">
                <a:solidFill>
                  <a:srgbClr val="66CC00"/>
                </a:solidFill>
              </a:rPr>
              <a:t>http://dbpedia.org/property/founder</a:t>
            </a:r>
            <a:endParaRPr lang="fr" sz="1800" dirty="0">
              <a:solidFill>
                <a:srgbClr val="66CC00"/>
              </a:solidFill>
            </a:endParaRPr>
          </a:p>
        </p:txBody>
      </p:sp>
      <p:sp>
        <p:nvSpPr>
          <p:cNvPr id="15" name="Shape 353"/>
          <p:cNvSpPr/>
          <p:nvPr/>
        </p:nvSpPr>
        <p:spPr>
          <a:xfrm>
            <a:off x="1693932" y="924019"/>
            <a:ext cx="2965781" cy="325125"/>
          </a:xfrm>
          <a:prstGeom prst="flowChartProcess">
            <a:avLst/>
          </a:prstGeom>
          <a:solidFill>
            <a:srgbClr val="FFFF00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800" dirty="0" smtClean="0">
                <a:solidFill>
                  <a:srgbClr val="CC00CC"/>
                </a:solidFill>
              </a:rPr>
              <a:t>1955-06-08</a:t>
            </a:r>
            <a:endParaRPr lang="fr" sz="1800" dirty="0">
              <a:solidFill>
                <a:srgbClr val="CC00CC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6341002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512676" y="2291888"/>
            <a:ext cx="5292588" cy="332586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-FR" sz="1800" dirty="0">
                <a:solidFill>
                  <a:srgbClr val="FF950E"/>
                </a:solidFill>
              </a:rPr>
              <a:t>http://dbpedia.org/resource/Tim_Berners-Lee</a:t>
            </a:r>
            <a:endParaRPr lang="fr" sz="1800" dirty="0">
              <a:solidFill>
                <a:srgbClr val="FF950E"/>
              </a:solidFill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808232" y="3720641"/>
            <a:ext cx="2965774" cy="332586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800">
                <a:solidFill>
                  <a:srgbClr val="CC00CC"/>
                </a:solidFill>
              </a:rPr>
              <a:t>http://www.w3.org</a:t>
            </a:r>
          </a:p>
        </p:txBody>
      </p:sp>
      <p:cxnSp>
        <p:nvCxnSpPr>
          <p:cNvPr id="349" name="Shape 349"/>
          <p:cNvCxnSpPr>
            <a:stCxn id="346" idx="3"/>
          </p:cNvCxnSpPr>
          <p:nvPr/>
        </p:nvCxnSpPr>
        <p:spPr>
          <a:xfrm flipH="1" flipV="1">
            <a:off x="5589240" y="1249144"/>
            <a:ext cx="216024" cy="1209037"/>
          </a:xfrm>
          <a:prstGeom prst="curvedConnector4">
            <a:avLst>
              <a:gd name="adj1" fmla="val -105822"/>
              <a:gd name="adj2" fmla="val 56877"/>
            </a:avLst>
          </a:prstGeom>
          <a:noFill/>
          <a:ln w="38100" cap="flat" cmpd="sng">
            <a:solidFill>
              <a:srgbClr val="66CC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0" name="Shape 350"/>
          <p:cNvCxnSpPr>
            <a:stCxn id="346" idx="1"/>
            <a:endCxn id="347" idx="1"/>
          </p:cNvCxnSpPr>
          <p:nvPr/>
        </p:nvCxnSpPr>
        <p:spPr>
          <a:xfrm rot="10800000" flipH="1" flipV="1">
            <a:off x="512676" y="2458180"/>
            <a:ext cx="1295555" cy="1428754"/>
          </a:xfrm>
          <a:prstGeom prst="curvedConnector3">
            <a:avLst>
              <a:gd name="adj1" fmla="val -13234"/>
            </a:avLst>
          </a:prstGeom>
          <a:noFill/>
          <a:ln w="38100" cap="flat" cmpd="sng">
            <a:solidFill>
              <a:srgbClr val="66CC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51" name="Shape 351"/>
          <p:cNvSpPr txBox="1"/>
          <p:nvPr/>
        </p:nvSpPr>
        <p:spPr>
          <a:xfrm>
            <a:off x="795901" y="1563376"/>
            <a:ext cx="4206824" cy="4488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/>
            <a:r>
              <a:rPr lang="fr-FR" sz="1800" dirty="0">
                <a:solidFill>
                  <a:srgbClr val="66CC00"/>
                </a:solidFill>
              </a:rPr>
              <a:t>http://dbpedia.org/ontology/birthDate</a:t>
            </a:r>
            <a:endParaRPr lang="fr" sz="1800" dirty="0">
              <a:solidFill>
                <a:srgbClr val="66CC00"/>
              </a:solidFill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1767451" y="2992126"/>
            <a:ext cx="4206824" cy="4488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-FR" sz="1800" dirty="0">
                <a:solidFill>
                  <a:srgbClr val="66CC00"/>
                </a:solidFill>
              </a:rPr>
              <a:t>http://dbpedia.org/property/founder</a:t>
            </a:r>
            <a:endParaRPr lang="fr" sz="1800" dirty="0">
              <a:solidFill>
                <a:srgbClr val="66CC00"/>
              </a:solidFill>
            </a:endParaRPr>
          </a:p>
        </p:txBody>
      </p:sp>
      <p:sp>
        <p:nvSpPr>
          <p:cNvPr id="15" name="Shape 353"/>
          <p:cNvSpPr/>
          <p:nvPr/>
        </p:nvSpPr>
        <p:spPr>
          <a:xfrm>
            <a:off x="188640" y="924019"/>
            <a:ext cx="6048672" cy="325125"/>
          </a:xfrm>
          <a:prstGeom prst="flowChartProcess">
            <a:avLst/>
          </a:prstGeom>
          <a:solidFill>
            <a:srgbClr val="FFFF00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800" dirty="0" smtClean="0">
                <a:solidFill>
                  <a:srgbClr val="CC00CC"/>
                </a:solidFill>
              </a:rPr>
              <a:t>"1955-06-08</a:t>
            </a:r>
            <a:r>
              <a:rPr lang="fr" sz="1800" dirty="0">
                <a:solidFill>
                  <a:srgbClr val="CC00CC"/>
                </a:solidFill>
              </a:rPr>
              <a:t>"^^&lt;</a:t>
            </a:r>
            <a:r>
              <a:rPr lang="fr-FR" sz="1800" dirty="0">
                <a:solidFill>
                  <a:srgbClr val="CC00CC"/>
                </a:solidFill>
              </a:rPr>
              <a:t>http://www.w3.org/2001/XMLSchema#</a:t>
            </a:r>
            <a:r>
              <a:rPr lang="fr" sz="1800" dirty="0">
                <a:solidFill>
                  <a:srgbClr val="CC00CC"/>
                </a:solidFill>
              </a:rPr>
              <a:t>&gt;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18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075702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37175" y="642939"/>
            <a:ext cx="6172200" cy="447074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dirty="0"/>
              <a:t>(l'une des ~) </a:t>
            </a:r>
            <a:r>
              <a:rPr lang="fr" dirty="0" smtClean="0"/>
              <a:t>syntaxes RDF - N-Triple</a:t>
            </a:r>
            <a:endParaRPr lang="fr" dirty="0"/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376369" y="1206994"/>
            <a:ext cx="6172200" cy="31740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http://dbpedia.org/resource/Tim_Berners-Lee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http://purl.org/dc/terms/creator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http://www.w3.org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&gt;.</a:t>
            </a:r>
          </a:p>
          <a:p>
            <a:pPr>
              <a:lnSpc>
                <a:spcPct val="115000"/>
              </a:lnSpc>
            </a:pPr>
            <a:endParaRPr sz="1050" dirty="0"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http://dbpedia.org/resource/Tim_Berners-Lee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http://dbpedia.org/property/dateOfBirth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>
              <a:lnSpc>
                <a:spcPct val="115000"/>
              </a:lnSpc>
            </a:pP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“1955-06-08”^^&lt;http://www.w3.org/2001/XMLSchema#date&gt;.</a:t>
            </a:r>
          </a:p>
          <a:p>
            <a:pPr>
              <a:lnSpc>
                <a:spcPct val="115000"/>
              </a:lnSpc>
            </a:pPr>
            <a:endParaRPr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52388"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http://dbpedia.org/resource/Tim_Berners-Lee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 indent="-52388"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http://dbpedia.org/property/placeOfBirth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&lt;http://dbpedia.org/resource/London&gt;.</a:t>
            </a:r>
          </a:p>
          <a:p>
            <a:pPr marL="209550" indent="-52388">
              <a:lnSpc>
                <a:spcPct val="115000"/>
              </a:lnSpc>
              <a:buClr>
                <a:schemeClr val="dk1"/>
              </a:buClr>
              <a:buSzPct val="78571"/>
            </a:pPr>
            <a:endParaRPr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52388"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http://dbpedia.org/resource/London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 indent="-52388"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http://dbpedia.org/property/isPartOf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&lt;http://dbpedia.org/resource/England&gt;.</a:t>
            </a:r>
          </a:p>
          <a:p>
            <a:pPr marL="209550" indent="-52388">
              <a:lnSpc>
                <a:spcPct val="115000"/>
              </a:lnSpc>
              <a:buClr>
                <a:schemeClr val="dk1"/>
              </a:buClr>
              <a:buSzPct val="61111"/>
            </a:pPr>
            <a:endParaRPr sz="1350" b="1" dirty="0">
              <a:solidFill>
                <a:srgbClr val="CC00CC"/>
              </a:solidFill>
            </a:endParaRPr>
          </a:p>
          <a:p>
            <a:endParaRPr sz="1350" dirty="0"/>
          </a:p>
        </p:txBody>
      </p:sp>
      <p:pic>
        <p:nvPicPr>
          <p:cNvPr id="38916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648074"/>
            <a:ext cx="24479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19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2064944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228600" y="642938"/>
            <a:ext cx="6172200" cy="3680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/>
              <a:t>Les </a:t>
            </a:r>
            <a:r>
              <a:rPr lang="fr" dirty="0" smtClean="0"/>
              <a:t>Formalismes du </a:t>
            </a:r>
            <a:r>
              <a:rPr lang="fr" dirty="0"/>
              <a:t>Web Sémantique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338" y="1154719"/>
            <a:ext cx="3645000" cy="326488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2201869" y="2575313"/>
            <a:ext cx="861524" cy="739799"/>
          </a:xfrm>
          <a:prstGeom prst="rect">
            <a:avLst/>
          </a:prstGeom>
          <a:solidFill>
            <a:srgbClr val="FFFF00">
              <a:alpha val="6769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57" name="Shape 257"/>
          <p:cNvSpPr txBox="1"/>
          <p:nvPr/>
        </p:nvSpPr>
        <p:spPr>
          <a:xfrm rot="2555069" flipH="1">
            <a:off x="2144101" y="2763119"/>
            <a:ext cx="962609" cy="3291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Requête</a:t>
            </a:r>
          </a:p>
        </p:txBody>
      </p:sp>
      <p:sp>
        <p:nvSpPr>
          <p:cNvPr id="258" name="Shape 258"/>
          <p:cNvSpPr/>
          <p:nvPr/>
        </p:nvSpPr>
        <p:spPr>
          <a:xfrm>
            <a:off x="2671838" y="2293032"/>
            <a:ext cx="2541281" cy="1670981"/>
          </a:xfrm>
          <a:custGeom>
            <a:avLst/>
            <a:gdLst/>
            <a:ahLst/>
            <a:cxnLst/>
            <a:rect l="0" t="0" r="0" b="0"/>
            <a:pathLst>
              <a:path w="135535" h="89119" extrusionOk="0">
                <a:moveTo>
                  <a:pt x="133679" y="89119"/>
                </a:moveTo>
                <a:lnTo>
                  <a:pt x="108150" y="89119"/>
                </a:lnTo>
                <a:lnTo>
                  <a:pt x="107686" y="54307"/>
                </a:lnTo>
                <a:lnTo>
                  <a:pt x="25529" y="53843"/>
                </a:lnTo>
                <a:lnTo>
                  <a:pt x="25993" y="14389"/>
                </a:lnTo>
                <a:lnTo>
                  <a:pt x="464" y="14389"/>
                </a:lnTo>
                <a:lnTo>
                  <a:pt x="0" y="0"/>
                </a:lnTo>
                <a:lnTo>
                  <a:pt x="114184" y="0"/>
                </a:lnTo>
                <a:lnTo>
                  <a:pt x="114184" y="12997"/>
                </a:lnTo>
                <a:lnTo>
                  <a:pt x="135535" y="12997"/>
                </a:lnTo>
                <a:close/>
              </a:path>
            </a:pathLst>
          </a:custGeom>
          <a:solidFill>
            <a:srgbClr val="3866B1">
              <a:alpha val="6923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59" name="Shape 259"/>
          <p:cNvSpPr txBox="1"/>
          <p:nvPr/>
        </p:nvSpPr>
        <p:spPr>
          <a:xfrm>
            <a:off x="3324563" y="2677313"/>
            <a:ext cx="1566450" cy="3291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Raisonnement</a:t>
            </a:r>
          </a:p>
        </p:txBody>
      </p:sp>
      <p:sp>
        <p:nvSpPr>
          <p:cNvPr id="260" name="Shape 260"/>
          <p:cNvSpPr/>
          <p:nvPr/>
        </p:nvSpPr>
        <p:spPr>
          <a:xfrm>
            <a:off x="3716194" y="1527169"/>
            <a:ext cx="2019113" cy="2819794"/>
          </a:xfrm>
          <a:custGeom>
            <a:avLst/>
            <a:gdLst/>
            <a:ahLst/>
            <a:cxnLst/>
            <a:rect l="0" t="0" r="0" b="0"/>
            <a:pathLst>
              <a:path w="107686" h="150389" extrusionOk="0">
                <a:moveTo>
                  <a:pt x="107686" y="149460"/>
                </a:moveTo>
                <a:lnTo>
                  <a:pt x="81693" y="150389"/>
                </a:lnTo>
                <a:lnTo>
                  <a:pt x="81229" y="51986"/>
                </a:lnTo>
                <a:lnTo>
                  <a:pt x="59877" y="52450"/>
                </a:lnTo>
                <a:lnTo>
                  <a:pt x="59413" y="38990"/>
                </a:lnTo>
                <a:lnTo>
                  <a:pt x="0" y="39918"/>
                </a:lnTo>
                <a:lnTo>
                  <a:pt x="0" y="20423"/>
                </a:lnTo>
                <a:lnTo>
                  <a:pt x="20888" y="20423"/>
                </a:lnTo>
                <a:lnTo>
                  <a:pt x="21352" y="0"/>
                </a:lnTo>
                <a:lnTo>
                  <a:pt x="106758" y="0"/>
                </a:lnTo>
                <a:close/>
              </a:path>
            </a:pathLst>
          </a:custGeom>
          <a:solidFill>
            <a:srgbClr val="FF0000">
              <a:alpha val="6538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61" name="Shape 261"/>
          <p:cNvSpPr txBox="1"/>
          <p:nvPr/>
        </p:nvSpPr>
        <p:spPr>
          <a:xfrm>
            <a:off x="4181813" y="1705763"/>
            <a:ext cx="1427849" cy="3291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Confiance</a:t>
            </a:r>
          </a:p>
        </p:txBody>
      </p:sp>
      <p:sp>
        <p:nvSpPr>
          <p:cNvPr id="2" name="AutoShape 2" descr="Résultat de recherche d'images pour &quot;w3c&quot;"/>
          <p:cNvSpPr>
            <a:spLocks noChangeAspect="1" noChangeArrowheads="1"/>
          </p:cNvSpPr>
          <p:nvPr/>
        </p:nvSpPr>
        <p:spPr bwMode="auto">
          <a:xfrm>
            <a:off x="116681" y="534591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0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5" y="1105153"/>
            <a:ext cx="107870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hape 269"/>
          <p:cNvSpPr/>
          <p:nvPr/>
        </p:nvSpPr>
        <p:spPr>
          <a:xfrm>
            <a:off x="2159666" y="3347626"/>
            <a:ext cx="3054769" cy="1035656"/>
          </a:xfrm>
          <a:custGeom>
            <a:avLst/>
            <a:gdLst/>
            <a:ahLst/>
            <a:cxnLst/>
            <a:rect l="0" t="0" r="0" b="0"/>
            <a:pathLst>
              <a:path w="162921" h="55235" extrusionOk="0">
                <a:moveTo>
                  <a:pt x="133679" y="5570"/>
                </a:moveTo>
                <a:lnTo>
                  <a:pt x="134607" y="36204"/>
                </a:lnTo>
                <a:lnTo>
                  <a:pt x="162921" y="35740"/>
                </a:lnTo>
                <a:lnTo>
                  <a:pt x="162921" y="55235"/>
                </a:lnTo>
                <a:lnTo>
                  <a:pt x="0" y="54307"/>
                </a:lnTo>
                <a:lnTo>
                  <a:pt x="0" y="0"/>
                </a:lnTo>
                <a:lnTo>
                  <a:pt x="133679" y="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5271171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37175" y="642939"/>
            <a:ext cx="6172200" cy="447074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dirty="0"/>
              <a:t>(l'une des ~) </a:t>
            </a:r>
            <a:r>
              <a:rPr lang="fr" dirty="0" smtClean="0"/>
              <a:t>syntaxes RDF - </a:t>
            </a:r>
            <a:r>
              <a:rPr lang="fr" sz="3600" dirty="0" smtClean="0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Turtle</a:t>
            </a:r>
            <a:r>
              <a:rPr lang="fr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" dirty="0"/>
          </a:p>
        </p:txBody>
      </p:sp>
      <p:sp>
        <p:nvSpPr>
          <p:cNvPr id="6" name="ZoneTexte 5"/>
          <p:cNvSpPr txBox="1"/>
          <p:nvPr/>
        </p:nvSpPr>
        <p:spPr>
          <a:xfrm>
            <a:off x="836712" y="1707654"/>
            <a:ext cx="351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Sucre syntaxique ++</a:t>
            </a:r>
            <a:endParaRPr lang="fr-FR" sz="3200" dirty="0">
              <a:solidFill>
                <a:srgbClr val="073763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9938" name="Picture 2" descr="Résultat de recherche d'images pour &quot;suga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15" y="2513079"/>
            <a:ext cx="3943001" cy="26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20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2994074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37175" y="483518"/>
            <a:ext cx="6172200" cy="447074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dirty="0" smtClean="0"/>
              <a:t>Préfixes et base en Turtle</a:t>
            </a:r>
            <a:endParaRPr lang="fr" dirty="0"/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376369" y="1221600"/>
            <a:ext cx="6172200" cy="3582397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209550" indent="-52388">
              <a:lnSpc>
                <a:spcPct val="115000"/>
              </a:lnSpc>
              <a:buClr>
                <a:schemeClr val="dk1"/>
              </a:buClr>
              <a:buSzPct val="61111"/>
            </a:pPr>
            <a:endParaRPr lang="fr-FR" sz="1400" dirty="0">
              <a:latin typeface="Consolas"/>
              <a:ea typeface="Consolas"/>
              <a:cs typeface="Consolas"/>
            </a:endParaRPr>
          </a:p>
          <a:p>
            <a:pPr marL="52388" indent="-52388">
              <a:lnSpc>
                <a:spcPct val="115000"/>
              </a:lnSpc>
              <a:buClr>
                <a:schemeClr val="dk1"/>
              </a:buClr>
              <a:buSzPct val="61111"/>
            </a:pPr>
            <a:r>
              <a:rPr lang="fr" sz="1400" b="1" dirty="0" smtClean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http://example.org/instances/</a:t>
            </a:r>
            <a:r>
              <a:rPr lang="fr" sz="1400" b="1" dirty="0" smtClean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appartement418</a:t>
            </a:r>
            <a:r>
              <a:rPr lang="fr" sz="140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endParaRPr lang="fr" sz="14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52388" indent="-52388">
              <a:lnSpc>
                <a:spcPct val="115000"/>
              </a:lnSpc>
              <a:buClr>
                <a:schemeClr val="dk1"/>
              </a:buClr>
              <a:buSzPct val="61111"/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-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http</a:t>
            </a:r>
            <a:r>
              <a:rPr lang="fr-FR" sz="140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fr-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www.w3.org/1999/02/22-rdf-syntax-ns#</a:t>
            </a: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type&gt;</a:t>
            </a:r>
          </a:p>
          <a:p>
            <a:pPr marL="52388" indent="-52388">
              <a:lnSpc>
                <a:spcPct val="115000"/>
              </a:lnSpc>
              <a:buClr>
                <a:schemeClr val="dk1"/>
              </a:buClr>
              <a:buSzPct val="61111"/>
            </a:pPr>
            <a:r>
              <a:rPr lang="fr" sz="1400" b="1" dirty="0" smtClean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fr" sz="1400" b="1" dirty="0" smtClean="0">
                <a:solidFill>
                  <a:srgbClr val="DA45DA"/>
                </a:solidFill>
                <a:latin typeface="Consolas"/>
                <a:ea typeface="Consolas"/>
                <a:cs typeface="Consolas"/>
                <a:sym typeface="Consolas"/>
              </a:rPr>
              <a:t>&lt;http</a:t>
            </a:r>
            <a:r>
              <a:rPr lang="fr" sz="1400" b="1" dirty="0">
                <a:solidFill>
                  <a:srgbClr val="DA45DA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fr" sz="1400" b="1" dirty="0" smtClean="0">
                <a:solidFill>
                  <a:srgbClr val="DA45DA"/>
                </a:solidFill>
                <a:latin typeface="Consolas"/>
                <a:ea typeface="Consolas"/>
                <a:cs typeface="Consolas"/>
                <a:sym typeface="Consolas"/>
              </a:rPr>
              <a:t>example.org/vocabulary/T2&gt;</a:t>
            </a:r>
            <a:r>
              <a:rPr lang="fr" sz="1400" b="1" dirty="0" smtClean="0">
                <a:latin typeface="Consolas"/>
                <a:ea typeface="Consolas"/>
                <a:cs typeface="Consolas"/>
                <a:sym typeface="Consolas"/>
              </a:rPr>
              <a:t> .</a:t>
            </a:r>
            <a:endParaRPr lang="fr-FR" sz="1200" dirty="0">
              <a:latin typeface="Consolas"/>
              <a:ea typeface="Consolas"/>
              <a:cs typeface="Consolas"/>
            </a:endParaRPr>
          </a:p>
          <a:p>
            <a:pPr marL="209550" indent="-52388">
              <a:lnSpc>
                <a:spcPct val="115000"/>
              </a:lnSpc>
              <a:buClr>
                <a:schemeClr val="dk1"/>
              </a:buClr>
              <a:buSzPct val="61111"/>
            </a:pPr>
            <a:r>
              <a:rPr lang="fr-FR" sz="1200" dirty="0">
                <a:latin typeface="Consolas"/>
                <a:ea typeface="Consolas"/>
                <a:cs typeface="Consolas"/>
              </a:rPr>
              <a:t>			</a:t>
            </a:r>
            <a:r>
              <a:rPr lang="fr-FR" sz="4800" dirty="0">
                <a:latin typeface="Consolas"/>
                <a:ea typeface="Consolas"/>
                <a:cs typeface="Consolas"/>
              </a:rPr>
              <a:t>=</a:t>
            </a:r>
            <a:endParaRPr lang="fr-FR" sz="1200" dirty="0">
              <a:latin typeface="Consolas"/>
              <a:ea typeface="Consolas"/>
              <a:cs typeface="Consolas"/>
            </a:endParaRPr>
          </a:p>
          <a:p>
            <a:pPr marL="209550" indent="-52388">
              <a:lnSpc>
                <a:spcPct val="115000"/>
              </a:lnSpc>
              <a:buClr>
                <a:schemeClr val="dk1"/>
              </a:buClr>
              <a:buSzPct val="61111"/>
            </a:pPr>
            <a:endParaRPr lang="fr-FR" sz="1350" b="1" dirty="0">
              <a:solidFill>
                <a:srgbClr val="CC00CC"/>
              </a:solidFill>
            </a:endParaRPr>
          </a:p>
          <a:p>
            <a:pPr lvl="0">
              <a:lnSpc>
                <a:spcPct val="115000"/>
              </a:lnSpc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@Prefix rdf: &lt;</a:t>
            </a:r>
            <a:r>
              <a:rPr lang="fr-FR" sz="1400" dirty="0">
                <a:latin typeface="Consolas"/>
                <a:ea typeface="Consolas"/>
                <a:cs typeface="Consolas"/>
                <a:sym typeface="Consolas"/>
              </a:rPr>
              <a:t>http://www.w3.org/1999/02/22-rdf-syntax-ns#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&gt;.</a:t>
            </a:r>
          </a:p>
          <a:p>
            <a:pPr lvl="0">
              <a:lnSpc>
                <a:spcPct val="115000"/>
              </a:lnSpc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@Prefix : &lt;http://example.org/vocabulary/&gt; .</a:t>
            </a:r>
          </a:p>
          <a:p>
            <a:pPr lvl="0">
              <a:lnSpc>
                <a:spcPct val="115000"/>
              </a:lnSpc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@Base &lt;http://example.org/instances/&gt; .</a:t>
            </a:r>
          </a:p>
          <a:p>
            <a:pPr marL="209550" lvl="0" indent="-52388">
              <a:lnSpc>
                <a:spcPct val="115000"/>
              </a:lnSpc>
              <a:buClr>
                <a:srgbClr val="000000"/>
              </a:buClr>
              <a:buSzPct val="78571"/>
            </a:pPr>
            <a:endParaRPr lang="fr-FR" sz="1400" dirty="0">
              <a:latin typeface="Consolas"/>
              <a:ea typeface="Consolas"/>
              <a:cs typeface="Consolas"/>
              <a:sym typeface="Consolas"/>
            </a:endParaRPr>
          </a:p>
          <a:p>
            <a:pPr lvl="0" indent="-52388">
              <a:lnSpc>
                <a:spcPct val="115000"/>
              </a:lnSpc>
              <a:buClr>
                <a:srgbClr val="000000"/>
              </a:buClr>
              <a:buSzPct val="78571"/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appartement418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&gt; rdf:</a:t>
            </a:r>
            <a:r>
              <a:rPr lang="fr" sz="140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:</a:t>
            </a:r>
            <a:r>
              <a:rPr lang="fr" sz="1400" b="1" dirty="0">
                <a:solidFill>
                  <a:srgbClr val="D633D6"/>
                </a:solidFill>
                <a:latin typeface="Consolas"/>
                <a:ea typeface="Consolas"/>
                <a:cs typeface="Consolas"/>
                <a:sym typeface="Consolas"/>
              </a:rPr>
              <a:t>T2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.</a:t>
            </a:r>
          </a:p>
          <a:p>
            <a:pPr marL="209550" indent="-52388">
              <a:lnSpc>
                <a:spcPct val="115000"/>
              </a:lnSpc>
              <a:buClr>
                <a:schemeClr val="dk1"/>
              </a:buClr>
              <a:buSzPct val="61111"/>
            </a:pPr>
            <a:endParaRPr sz="1350" b="1" dirty="0" smtClean="0">
              <a:solidFill>
                <a:srgbClr val="CC00CC"/>
              </a:solidFill>
            </a:endParaRPr>
          </a:p>
          <a:p>
            <a:endParaRPr sz="135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1018199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37175" y="642939"/>
            <a:ext cx="6172200" cy="447074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dirty="0"/>
              <a:t>(l'une des ~) syntaxes RDF - Turtle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376369" y="1221601"/>
            <a:ext cx="6172200" cy="31740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rdf: &lt;</a:t>
            </a:r>
            <a:r>
              <a:rPr lang="fr-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http://www.w3.org/1999/02/22-rdf-syntax-ns#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dbp: &lt;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http://dbpedia.org/property/&gt;.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@Prefix </a:t>
            </a: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dbr: &lt;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http://dbpedia.org/resource/&gt;.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dc: &lt;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http://purl.org/dc/terms/&gt;.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xsd: &lt;</a:t>
            </a:r>
            <a:r>
              <a:rPr lang="fr-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http://www.w3.org/2001/XMLSchema#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endParaRPr lang="fr" sz="1050" dirty="0"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rdf: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fr-FR" sz="1050" dirty="0" err="1">
                <a:latin typeface="Consolas"/>
                <a:ea typeface="Consolas"/>
                <a:cs typeface="Consolas"/>
                <a:sym typeface="Consolas"/>
              </a:rPr>
              <a:t>dbo:</a:t>
            </a:r>
            <a:r>
              <a:rPr lang="fr-FR" sz="1050" b="1" dirty="0" err="1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Scientist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.</a:t>
            </a: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dc: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creator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http://www.w3.org&gt;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.</a:t>
            </a:r>
          </a:p>
          <a:p>
            <a:pPr lvl="0"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dbp: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dateOfBirth 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“1955-06-08”^^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xsd: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date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dbp: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placeOfBirth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London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52388"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dbp: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placeOfBirth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England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52388">
              <a:lnSpc>
                <a:spcPct val="115000"/>
              </a:lnSpc>
              <a:buClr>
                <a:schemeClr val="dk1"/>
              </a:buClr>
              <a:buSzPct val="78571"/>
            </a:pPr>
            <a:endParaRPr lang="fr" sz="1050" dirty="0">
              <a:latin typeface="Consolas"/>
              <a:ea typeface="Consolas"/>
              <a:cs typeface="Consolas"/>
              <a:sym typeface="Consolas"/>
            </a:endParaRPr>
          </a:p>
          <a:p>
            <a:pPr indent="-52388"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London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dbp: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isPartOf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England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09550" indent="-52388">
              <a:lnSpc>
                <a:spcPct val="115000"/>
              </a:lnSpc>
              <a:buClr>
                <a:schemeClr val="dk1"/>
              </a:buClr>
              <a:buSzPct val="61111"/>
            </a:pPr>
            <a:endParaRPr sz="1350" b="1" dirty="0">
              <a:solidFill>
                <a:srgbClr val="CC00CC"/>
              </a:solidFill>
            </a:endParaRPr>
          </a:p>
          <a:p>
            <a:endParaRPr sz="1350" dirty="0"/>
          </a:p>
        </p:txBody>
      </p:sp>
      <p:pic>
        <p:nvPicPr>
          <p:cNvPr id="6" name="Picture 4" descr="Image associ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6" b="1"/>
          <a:stretch/>
        </p:blipFill>
        <p:spPr bwMode="auto">
          <a:xfrm>
            <a:off x="4410075" y="4371950"/>
            <a:ext cx="2447925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5742583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37175" y="642939"/>
            <a:ext cx="6172200" cy="447074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dirty="0"/>
              <a:t>(l'une des ~) syntaxes RDF - Turtle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376369" y="1221601"/>
            <a:ext cx="6172200" cy="31740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rdf: &lt;</a:t>
            </a:r>
            <a:r>
              <a:rPr lang="fr-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http://www.w3.org/1999/02/22-rdf-syntax-ns#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dbp: &lt;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http://dbpedia.org/property/&gt;.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@Prefix </a:t>
            </a: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dbr: &lt;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http://dbpedia.org/resource/&gt;.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dc: &lt;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http://purl.org/dc/terms/&gt;.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xsd: &lt;</a:t>
            </a:r>
            <a:r>
              <a:rPr lang="fr-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http://www.w3.org/2001/XMLSchema#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endParaRPr lang="fr" sz="1050" dirty="0"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rdf: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fr-FR" sz="1050" dirty="0" err="1">
                <a:latin typeface="Consolas"/>
                <a:ea typeface="Consolas"/>
                <a:cs typeface="Consolas"/>
                <a:sym typeface="Consolas"/>
              </a:rPr>
              <a:t>dbo:</a:t>
            </a:r>
            <a:r>
              <a:rPr lang="fr-FR" sz="1050" b="1" dirty="0" err="1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Scientist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;</a:t>
            </a: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                   dc: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creator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http://www.w3.org&gt;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;</a:t>
            </a:r>
          </a:p>
          <a:p>
            <a:pPr lvl="0"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                   dbp: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dateOfBirth 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“1955-06-08”^^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xsd: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date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lang="fr"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                   dbp: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placeOfBirth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London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lang="fr"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                   dbp: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placeOfBirth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England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09550" indent="-52388">
              <a:lnSpc>
                <a:spcPct val="115000"/>
              </a:lnSpc>
              <a:buClr>
                <a:schemeClr val="dk1"/>
              </a:buClr>
              <a:buSzPct val="78571"/>
            </a:pPr>
            <a:endParaRPr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52388"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London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dbp: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isPartOf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England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09550" indent="-52388">
              <a:lnSpc>
                <a:spcPct val="115000"/>
              </a:lnSpc>
              <a:buClr>
                <a:schemeClr val="dk1"/>
              </a:buClr>
              <a:buSzPct val="61111"/>
            </a:pPr>
            <a:endParaRPr sz="1350" b="1" dirty="0">
              <a:solidFill>
                <a:srgbClr val="CC00CC"/>
              </a:solidFill>
            </a:endParaRPr>
          </a:p>
          <a:p>
            <a:endParaRPr sz="1350" dirty="0"/>
          </a:p>
        </p:txBody>
      </p:sp>
      <p:pic>
        <p:nvPicPr>
          <p:cNvPr id="5" name="Picture 4" descr="Image associ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6" b="1"/>
          <a:stretch/>
        </p:blipFill>
        <p:spPr bwMode="auto">
          <a:xfrm>
            <a:off x="4410075" y="4686300"/>
            <a:ext cx="24479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8018067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37175" y="642939"/>
            <a:ext cx="6172200" cy="447074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dirty="0"/>
              <a:t>(l'une des ~) syntaxes RDF - Turtle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376369" y="1221601"/>
            <a:ext cx="6172200" cy="31740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rdf: &lt;</a:t>
            </a:r>
            <a:r>
              <a:rPr lang="fr-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http://www.w3.org/1999/02/22-rdf-syntax-ns#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dbp: &lt;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http://dbpedia.org/property/&gt;.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@Prefix </a:t>
            </a: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dbr: &lt;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http://dbpedia.org/resource/&gt;.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dc: &lt;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http://purl.org/dc/terms/&gt;.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xsd: &lt;</a:t>
            </a:r>
            <a:r>
              <a:rPr lang="fr-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http://www.w3.org/2001/XMLSchema#</a:t>
            </a:r>
            <a:r>
              <a:rPr lang="fr" sz="105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05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endParaRPr lang="fr" sz="1050" dirty="0"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rdf: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fr-FR" sz="1050" dirty="0" err="1">
                <a:latin typeface="Consolas"/>
                <a:ea typeface="Consolas"/>
                <a:cs typeface="Consolas"/>
                <a:sym typeface="Consolas"/>
              </a:rPr>
              <a:t>dbo:</a:t>
            </a:r>
            <a:r>
              <a:rPr lang="fr-FR" sz="1050" b="1" dirty="0" err="1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Scientist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;</a:t>
            </a: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                   dc: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creator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http://www.w3.org&gt;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;</a:t>
            </a:r>
          </a:p>
          <a:p>
            <a:pPr lvl="0"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                   dbp: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dateOfBirth 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“1955-06-08”^^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xsd: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date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lang="fr"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                   dbp: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placeOfBirth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London </a:t>
            </a:r>
            <a:r>
              <a:rPr lang="fr" sz="1050" dirty="0" smtClean="0">
                <a:latin typeface="Consolas"/>
                <a:ea typeface="Consolas"/>
                <a:cs typeface="Consolas"/>
                <a:sym typeface="Consolas"/>
              </a:rPr>
              <a:t>,</a:t>
            </a:r>
            <a:endParaRPr lang="fr"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                   </a:t>
            </a:r>
            <a:r>
              <a:rPr lang="fr" sz="1050" dirty="0" smtClean="0">
                <a:latin typeface="Consolas"/>
                <a:ea typeface="Consolas"/>
                <a:cs typeface="Consolas"/>
                <a:sym typeface="Consolas"/>
              </a:rPr>
              <a:t>                </a:t>
            </a:r>
            <a:r>
              <a:rPr lang="fr" sz="105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England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09550" indent="-52388">
              <a:lnSpc>
                <a:spcPct val="115000"/>
              </a:lnSpc>
              <a:buClr>
                <a:schemeClr val="dk1"/>
              </a:buClr>
              <a:buSzPct val="78571"/>
            </a:pPr>
            <a:endParaRPr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52388"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London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 dbp:</a:t>
            </a:r>
            <a:r>
              <a:rPr lang="fr" sz="105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isPartOf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05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England </a:t>
            </a:r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05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09550" indent="-52388">
              <a:lnSpc>
                <a:spcPct val="115000"/>
              </a:lnSpc>
              <a:buClr>
                <a:schemeClr val="dk1"/>
              </a:buClr>
              <a:buSzPct val="61111"/>
            </a:pPr>
            <a:endParaRPr sz="1350" b="1" dirty="0">
              <a:solidFill>
                <a:srgbClr val="CC00CC"/>
              </a:solidFill>
            </a:endParaRPr>
          </a:p>
          <a:p>
            <a:endParaRPr sz="1350" dirty="0"/>
          </a:p>
        </p:txBody>
      </p:sp>
      <p:pic>
        <p:nvPicPr>
          <p:cNvPr id="4" name="Picture 4" descr="Image associ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28" b="2"/>
          <a:stretch/>
        </p:blipFill>
        <p:spPr bwMode="auto">
          <a:xfrm>
            <a:off x="4410075" y="5048250"/>
            <a:ext cx="2447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24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5468187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188640" y="21729"/>
            <a:ext cx="7029400" cy="132701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450"/>
              </a:spcBef>
            </a:pPr>
            <a:r>
              <a:rPr lang="fr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Comment </a:t>
            </a:r>
            <a:r>
              <a:rPr lang="fr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dire: « Il existe quelque-chose qui… » en </a:t>
            </a:r>
            <a:r>
              <a:rPr lang="fr" sz="3200" dirty="0" smtClean="0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fr" sz="3200" dirty="0" smtClean="0">
                <a:solidFill>
                  <a:srgbClr val="66CC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" sz="3200" dirty="0" smtClean="0">
                <a:solidFill>
                  <a:srgbClr val="CC00CC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fr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>
              <a:spcBef>
                <a:spcPts val="450"/>
              </a:spcBef>
            </a:pPr>
            <a:endParaRPr sz="20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24744" y="915566"/>
            <a:ext cx="5088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Nœud anonyme (</a:t>
            </a:r>
            <a:r>
              <a:rPr lang="fr-FR" sz="3200" dirty="0" err="1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blank</a:t>
            </a:r>
            <a:r>
              <a:rPr lang="fr-FR" sz="3200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3200" dirty="0" err="1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node</a:t>
            </a:r>
            <a:r>
              <a:rPr lang="fr-FR" sz="3200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25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7697875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188640" y="21729"/>
            <a:ext cx="7029400" cy="132701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450"/>
              </a:spcBef>
            </a:pPr>
            <a:r>
              <a:rPr lang="fr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Comment </a:t>
            </a:r>
            <a:r>
              <a:rPr lang="fr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dire: « Il existe quelque-chose qui… » en </a:t>
            </a:r>
            <a:r>
              <a:rPr lang="fr" sz="3200" dirty="0" smtClean="0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Turtle</a:t>
            </a:r>
            <a:r>
              <a:rPr lang="fr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>
              <a:spcBef>
                <a:spcPts val="450"/>
              </a:spcBef>
            </a:pPr>
            <a:endParaRPr sz="20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728" y="1851670"/>
            <a:ext cx="48478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160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600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 </a:t>
            </a:r>
            <a:r>
              <a:rPr lang="fr" sz="1600" dirty="0"/>
              <a:t>dbo:</a:t>
            </a:r>
            <a:r>
              <a:rPr lang="fr" sz="1600" dirty="0">
                <a:solidFill>
                  <a:srgbClr val="66CC00"/>
                </a:solidFill>
              </a:rPr>
              <a:t>marriedTo</a:t>
            </a:r>
            <a:r>
              <a:rPr lang="fr" sz="1600" dirty="0"/>
              <a:t>  </a:t>
            </a:r>
            <a:r>
              <a:rPr lang="fr" sz="1600" dirty="0" smtClean="0"/>
              <a:t>_:</a:t>
            </a:r>
            <a:r>
              <a:rPr lang="fr" sz="1600" dirty="0" smtClean="0">
                <a:solidFill>
                  <a:srgbClr val="CC00CC"/>
                </a:solidFill>
              </a:rPr>
              <a:t>bnode1</a:t>
            </a:r>
            <a:r>
              <a:rPr lang="fr" sz="1600" dirty="0" smtClean="0"/>
              <a:t> .</a:t>
            </a:r>
          </a:p>
          <a:p>
            <a:endParaRPr lang="fr" sz="1600" dirty="0" smtClean="0"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fr" sz="1600" dirty="0"/>
              <a:t>_:</a:t>
            </a:r>
            <a:r>
              <a:rPr lang="fr" sz="1600" dirty="0" smtClean="0">
                <a:solidFill>
                  <a:srgbClr val="CC00CC"/>
                </a:solidFill>
              </a:rPr>
              <a:t>bnode1</a:t>
            </a:r>
            <a:r>
              <a:rPr lang="fr" sz="1600" dirty="0"/>
              <a:t> foaf:firstName "Nancy" ; </a:t>
            </a:r>
          </a:p>
          <a:p>
            <a:r>
              <a:rPr lang="fr" sz="1600" dirty="0"/>
              <a:t>   foaf:lastName "Carlson" </a:t>
            </a:r>
            <a:r>
              <a:rPr lang="fr" sz="1600" dirty="0" smtClean="0"/>
              <a:t>.</a:t>
            </a:r>
            <a:endParaRPr lang="fr" sz="1600" dirty="0" smtClean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4744" y="915566"/>
            <a:ext cx="5088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Nœud anonyme (</a:t>
            </a:r>
            <a:r>
              <a:rPr lang="fr-FR" sz="3200" dirty="0" err="1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blank</a:t>
            </a:r>
            <a:r>
              <a:rPr lang="fr-FR" sz="3200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3200" dirty="0" err="1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node</a:t>
            </a:r>
            <a:r>
              <a:rPr lang="fr-FR" sz="3200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26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1080320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188640" y="21729"/>
            <a:ext cx="7029400" cy="132701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450"/>
              </a:spcBef>
            </a:pPr>
            <a:r>
              <a:rPr lang="fr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Comment </a:t>
            </a:r>
            <a:r>
              <a:rPr lang="fr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dire: « Il existe quelque-chose qui… » en </a:t>
            </a:r>
            <a:r>
              <a:rPr lang="fr" sz="3200" dirty="0" smtClean="0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Turtle</a:t>
            </a:r>
            <a:r>
              <a:rPr lang="fr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>
              <a:spcBef>
                <a:spcPts val="450"/>
              </a:spcBef>
            </a:pPr>
            <a:endParaRPr sz="20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728" y="1995686"/>
            <a:ext cx="567815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16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600" dirty="0" smtClean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 </a:t>
            </a:r>
            <a:r>
              <a:rPr lang="fr" sz="1600" dirty="0" smtClean="0"/>
              <a:t>dbo:marriedTo  [ </a:t>
            </a:r>
          </a:p>
          <a:p>
            <a:r>
              <a:rPr lang="fr" sz="1600" dirty="0" smtClean="0"/>
              <a:t>   foaf:firstName "Nancy" ; </a:t>
            </a:r>
          </a:p>
          <a:p>
            <a:r>
              <a:rPr lang="fr" sz="1600" dirty="0" smtClean="0"/>
              <a:t>   foaf:lastName "Carlson"  ] .</a:t>
            </a:r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latin typeface="Arial Unicode MS"/>
              </a:rPr>
              <a:t>@</a:t>
            </a:r>
            <a:r>
              <a:rPr lang="fr-FR" altLang="fr-FR" sz="1600" dirty="0" err="1" smtClean="0">
                <a:latin typeface="Arial Unicode MS"/>
              </a:rPr>
              <a:t>Prefix</a:t>
            </a:r>
            <a:r>
              <a:rPr lang="fr-FR" altLang="fr-FR" sz="1600" dirty="0" smtClean="0">
                <a:latin typeface="Arial Unicode MS"/>
              </a:rPr>
              <a:t> </a:t>
            </a:r>
            <a:r>
              <a:rPr lang="fr-FR" altLang="fr-FR" sz="1600" dirty="0" err="1">
                <a:latin typeface="Arial Unicode MS"/>
              </a:rPr>
              <a:t>foaf</a:t>
            </a:r>
            <a:r>
              <a:rPr lang="fr-FR" altLang="fr-FR" sz="1600" dirty="0">
                <a:latin typeface="Arial Unicode MS"/>
              </a:rPr>
              <a:t>: &lt;http://xmlns.com/foaf/0.1/&gt; </a:t>
            </a:r>
            <a:r>
              <a:rPr lang="fr-FR" altLang="fr-FR" sz="1600" dirty="0" smtClean="0">
                <a:latin typeface="Arial Unicode MS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latin typeface="Arial Unicode MS"/>
              </a:rPr>
              <a:t> </a:t>
            </a:r>
            <a:r>
              <a:rPr lang="fr-FR" altLang="fr-FR" sz="1600" dirty="0">
                <a:latin typeface="Arial Unicode MS"/>
              </a:rPr>
              <a:t># </a:t>
            </a:r>
            <a:r>
              <a:rPr lang="fr-FR" altLang="fr-FR" sz="1600" dirty="0" err="1">
                <a:latin typeface="Arial Unicode MS"/>
              </a:rPr>
              <a:t>Someone</a:t>
            </a:r>
            <a:r>
              <a:rPr lang="fr-FR" altLang="fr-FR" sz="1600" dirty="0">
                <a:latin typeface="Arial Unicode MS"/>
              </a:rPr>
              <a:t> </a:t>
            </a:r>
            <a:r>
              <a:rPr lang="fr-FR" altLang="fr-FR" sz="1600" dirty="0" err="1">
                <a:latin typeface="Arial Unicode MS"/>
              </a:rPr>
              <a:t>knows</a:t>
            </a:r>
            <a:r>
              <a:rPr lang="fr-FR" altLang="fr-FR" sz="1600" dirty="0">
                <a:latin typeface="Arial Unicode MS"/>
              </a:rPr>
              <a:t> </a:t>
            </a:r>
            <a:r>
              <a:rPr lang="fr-FR" altLang="fr-FR" sz="1600" dirty="0" err="1">
                <a:latin typeface="Arial Unicode MS"/>
              </a:rPr>
              <a:t>someone</a:t>
            </a:r>
            <a:r>
              <a:rPr lang="fr-FR" altLang="fr-FR" sz="1600" dirty="0">
                <a:latin typeface="Arial Unicode MS"/>
              </a:rPr>
              <a:t> </a:t>
            </a:r>
            <a:r>
              <a:rPr lang="fr-FR" altLang="fr-FR" sz="1600" dirty="0" err="1">
                <a:latin typeface="Arial Unicode MS"/>
              </a:rPr>
              <a:t>else</a:t>
            </a:r>
            <a:r>
              <a:rPr lang="fr-FR" altLang="fr-FR" sz="1600" dirty="0">
                <a:latin typeface="Arial Unicode MS"/>
              </a:rPr>
              <a:t>, </a:t>
            </a:r>
            <a:r>
              <a:rPr lang="fr-FR" altLang="fr-FR" sz="1600" dirty="0" err="1">
                <a:latin typeface="Arial Unicode MS"/>
              </a:rPr>
              <a:t>who</a:t>
            </a:r>
            <a:r>
              <a:rPr lang="fr-FR" altLang="fr-FR" sz="1600" dirty="0">
                <a:latin typeface="Arial Unicode MS"/>
              </a:rPr>
              <a:t> has the </a:t>
            </a:r>
            <a:r>
              <a:rPr lang="fr-FR" altLang="fr-FR" sz="1600" dirty="0" err="1">
                <a:latin typeface="Arial Unicode MS"/>
              </a:rPr>
              <a:t>name</a:t>
            </a:r>
            <a:r>
              <a:rPr lang="fr-FR" altLang="fr-FR" sz="1600" dirty="0">
                <a:latin typeface="Arial Unicode MS"/>
              </a:rPr>
              <a:t> "Bob</a:t>
            </a:r>
            <a:r>
              <a:rPr lang="fr-FR" altLang="fr-FR" sz="1600" dirty="0" smtClean="0">
                <a:latin typeface="Arial Unicode MS"/>
              </a:rPr>
              <a:t>".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latin typeface="Arial Unicode MS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latin typeface="Arial Unicode MS"/>
              </a:rPr>
              <a:t>[ ] </a:t>
            </a:r>
            <a:r>
              <a:rPr lang="fr-FR" altLang="fr-FR" sz="1600" dirty="0" err="1">
                <a:latin typeface="Arial Unicode MS"/>
              </a:rPr>
              <a:t>foaf:knows</a:t>
            </a:r>
            <a:r>
              <a:rPr lang="fr-FR" altLang="fr-FR" sz="1600" dirty="0">
                <a:latin typeface="Arial Unicode MS"/>
              </a:rPr>
              <a:t> [ </a:t>
            </a:r>
            <a:r>
              <a:rPr lang="fr-FR" altLang="fr-FR" sz="1600" dirty="0" err="1">
                <a:latin typeface="Arial Unicode MS"/>
              </a:rPr>
              <a:t>foaf:name</a:t>
            </a:r>
            <a:r>
              <a:rPr lang="fr-FR" altLang="fr-FR" sz="1600" dirty="0">
                <a:latin typeface="Arial Unicode MS"/>
              </a:rPr>
              <a:t> "Bob" ] .</a:t>
            </a:r>
            <a:r>
              <a:rPr lang="fr-FR" altLang="fr-FR" sz="800" dirty="0">
                <a:solidFill>
                  <a:schemeClr val="tx1"/>
                </a:solidFill>
              </a:rPr>
              <a:t> </a:t>
            </a:r>
            <a:endParaRPr lang="fr-FR" altLang="fr-FR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1124744" y="915566"/>
            <a:ext cx="5088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Nœud anonyme (</a:t>
            </a:r>
            <a:r>
              <a:rPr lang="fr-FR" sz="3200" dirty="0" err="1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blank</a:t>
            </a:r>
            <a:r>
              <a:rPr lang="fr-FR" sz="3200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3200" dirty="0" err="1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node</a:t>
            </a:r>
            <a:r>
              <a:rPr lang="fr-FR" sz="3200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907485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172088" y="411510"/>
            <a:ext cx="6424650" cy="46291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450"/>
              </a:spcBef>
            </a:pPr>
            <a:r>
              <a:rPr lang="fr" sz="225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Comment représenter une liste fermée en </a:t>
            </a:r>
            <a:r>
              <a:rPr lang="fr" sz="3600" dirty="0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fr" sz="3600" dirty="0">
                <a:solidFill>
                  <a:srgbClr val="66CC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" sz="3600" dirty="0">
                <a:solidFill>
                  <a:srgbClr val="CC00CC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fr" sz="225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225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fr" sz="225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2776" y="2045724"/>
            <a:ext cx="273985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b="1" dirty="0" smtClean="0">
                <a:solidFill>
                  <a:srgbClr val="FF9900"/>
                </a:solidFill>
              </a:rPr>
              <a:t>Web_Science </a:t>
            </a:r>
            <a:r>
              <a:rPr lang="fr" b="1" dirty="0" smtClean="0">
                <a:solidFill>
                  <a:srgbClr val="66CC00"/>
                </a:solidFill>
              </a:rPr>
              <a:t>a pour chapitre:</a:t>
            </a:r>
          </a:p>
          <a:p>
            <a:endParaRPr lang="fr" b="1" dirty="0" smtClean="0">
              <a:solidFill>
                <a:srgbClr val="66CC00"/>
              </a:solidFill>
            </a:endParaRPr>
          </a:p>
          <a:p>
            <a:r>
              <a:rPr lang="fr" b="1" dirty="0">
                <a:solidFill>
                  <a:srgbClr val="66CC00"/>
                </a:solidFill>
              </a:rPr>
              <a:t> </a:t>
            </a:r>
            <a:r>
              <a:rPr lang="fr" b="1" dirty="0" smtClean="0">
                <a:solidFill>
                  <a:srgbClr val="CC00CC"/>
                </a:solidFill>
              </a:rPr>
              <a:t>1. chap1</a:t>
            </a:r>
          </a:p>
          <a:p>
            <a:r>
              <a:rPr lang="fr" b="1" dirty="0">
                <a:solidFill>
                  <a:srgbClr val="CC00CC"/>
                </a:solidFill>
              </a:rPr>
              <a:t> </a:t>
            </a:r>
            <a:r>
              <a:rPr lang="fr" b="1" dirty="0" smtClean="0">
                <a:solidFill>
                  <a:srgbClr val="CC00CC"/>
                </a:solidFill>
              </a:rPr>
              <a:t>2. chap2 </a:t>
            </a:r>
          </a:p>
          <a:p>
            <a:r>
              <a:rPr lang="fr" b="1" dirty="0">
                <a:solidFill>
                  <a:srgbClr val="CC00CC"/>
                </a:solidFill>
              </a:rPr>
              <a:t> </a:t>
            </a:r>
            <a:r>
              <a:rPr lang="fr" b="1" dirty="0" smtClean="0">
                <a:solidFill>
                  <a:srgbClr val="CC00CC"/>
                </a:solidFill>
              </a:rPr>
              <a:t>3. chap3</a:t>
            </a:r>
            <a:r>
              <a:rPr lang="fr" b="1" dirty="0" smtClean="0">
                <a:solidFill>
                  <a:srgbClr val="66CC00"/>
                </a:solidFill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28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9887738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342900" y="1995686"/>
            <a:ext cx="6172200" cy="2884732"/>
          </a:xfrm>
          <a:prstGeom prst="rect">
            <a:avLst/>
          </a:prstGeom>
          <a:noFill/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fr" sz="1800" dirty="0"/>
              <a:t>(</a:t>
            </a:r>
            <a:r>
              <a:rPr lang="fr" sz="1800" b="1" dirty="0" smtClean="0">
                <a:solidFill>
                  <a:srgbClr val="FF9900"/>
                </a:solidFill>
              </a:rPr>
              <a:t>Web_Science</a:t>
            </a:r>
            <a:r>
              <a:rPr lang="fr" sz="1800" b="1" dirty="0" smtClean="0"/>
              <a:t>,</a:t>
            </a:r>
            <a:r>
              <a:rPr lang="fr" sz="1800" b="1" dirty="0" smtClean="0">
                <a:solidFill>
                  <a:srgbClr val="FF950E"/>
                </a:solidFill>
              </a:rPr>
              <a:t> </a:t>
            </a:r>
            <a:r>
              <a:rPr lang="fr" sz="1800" b="1" dirty="0" smtClean="0">
                <a:solidFill>
                  <a:srgbClr val="66CC00"/>
                </a:solidFill>
              </a:rPr>
              <a:t>hasChapter</a:t>
            </a:r>
            <a:r>
              <a:rPr lang="fr" sz="1800" b="1" dirty="0" smtClean="0"/>
              <a:t>, </a:t>
            </a:r>
            <a:r>
              <a:rPr lang="fr" sz="1800" b="1" dirty="0">
                <a:solidFill>
                  <a:srgbClr val="CC00CC"/>
                </a:solidFill>
              </a:rPr>
              <a:t>_:a</a:t>
            </a:r>
            <a:r>
              <a:rPr lang="fr" sz="1800" dirty="0"/>
              <a:t>)</a:t>
            </a:r>
          </a:p>
          <a:p>
            <a:pPr algn="ctr"/>
            <a:endParaRPr sz="1800" dirty="0"/>
          </a:p>
          <a:p>
            <a:pPr algn="ctr">
              <a:buClr>
                <a:schemeClr val="dk1"/>
              </a:buClr>
              <a:buSzPct val="45833"/>
            </a:pPr>
            <a:r>
              <a:rPr lang="fr" sz="1800" dirty="0"/>
              <a:t>(</a:t>
            </a:r>
            <a:r>
              <a:rPr lang="fr" sz="1800" b="1" dirty="0">
                <a:solidFill>
                  <a:srgbClr val="FF950E"/>
                </a:solidFill>
              </a:rPr>
              <a:t>_:a</a:t>
            </a:r>
            <a:r>
              <a:rPr lang="fr" sz="1800" b="1" dirty="0"/>
              <a:t>,</a:t>
            </a:r>
            <a:r>
              <a:rPr lang="fr" sz="1800" b="1" dirty="0">
                <a:solidFill>
                  <a:srgbClr val="FF950E"/>
                </a:solidFill>
              </a:rPr>
              <a:t> </a:t>
            </a:r>
            <a:r>
              <a:rPr lang="fr" sz="1800" b="1" dirty="0">
                <a:solidFill>
                  <a:srgbClr val="66CC00"/>
                </a:solidFill>
              </a:rPr>
              <a:t>rdf:first</a:t>
            </a:r>
            <a:r>
              <a:rPr lang="fr" sz="1800" b="1" dirty="0"/>
              <a:t>, </a:t>
            </a:r>
            <a:r>
              <a:rPr lang="fr" sz="1800" b="1" dirty="0">
                <a:solidFill>
                  <a:srgbClr val="CC00CC"/>
                </a:solidFill>
              </a:rPr>
              <a:t>chap1</a:t>
            </a:r>
            <a:r>
              <a:rPr lang="fr" sz="1800" dirty="0"/>
              <a:t>)</a:t>
            </a:r>
          </a:p>
          <a:p>
            <a:pPr algn="ctr">
              <a:buClr>
                <a:schemeClr val="dk1"/>
              </a:buClr>
              <a:buSzPct val="45833"/>
            </a:pPr>
            <a:r>
              <a:rPr lang="fr" sz="1800" dirty="0"/>
              <a:t>(</a:t>
            </a:r>
            <a:r>
              <a:rPr lang="fr" sz="1800" b="1" dirty="0">
                <a:solidFill>
                  <a:srgbClr val="FF950E"/>
                </a:solidFill>
              </a:rPr>
              <a:t>_:a</a:t>
            </a:r>
            <a:r>
              <a:rPr lang="fr" sz="1800" b="1" dirty="0"/>
              <a:t>,</a:t>
            </a:r>
            <a:r>
              <a:rPr lang="fr" sz="1800" b="1" dirty="0">
                <a:solidFill>
                  <a:srgbClr val="FF950E"/>
                </a:solidFill>
              </a:rPr>
              <a:t> </a:t>
            </a:r>
            <a:r>
              <a:rPr lang="fr" sz="1800" b="1" dirty="0">
                <a:solidFill>
                  <a:srgbClr val="66CC00"/>
                </a:solidFill>
              </a:rPr>
              <a:t>rdf:rest</a:t>
            </a:r>
            <a:r>
              <a:rPr lang="fr" sz="1800" b="1" dirty="0"/>
              <a:t>, </a:t>
            </a:r>
            <a:r>
              <a:rPr lang="fr" sz="1800" b="1" dirty="0">
                <a:solidFill>
                  <a:srgbClr val="CC00CC"/>
                </a:solidFill>
              </a:rPr>
              <a:t>_:b</a:t>
            </a:r>
            <a:r>
              <a:rPr lang="fr" sz="1800" dirty="0"/>
              <a:t>)</a:t>
            </a:r>
          </a:p>
          <a:p>
            <a:pPr algn="ctr"/>
            <a:endParaRPr sz="1800" dirty="0"/>
          </a:p>
          <a:p>
            <a:pPr algn="ctr">
              <a:buClr>
                <a:schemeClr val="dk1"/>
              </a:buClr>
              <a:buSzPct val="45833"/>
            </a:pPr>
            <a:r>
              <a:rPr lang="fr" sz="1800" dirty="0"/>
              <a:t>(</a:t>
            </a:r>
            <a:r>
              <a:rPr lang="fr" sz="1800" b="1" dirty="0">
                <a:solidFill>
                  <a:srgbClr val="FF950E"/>
                </a:solidFill>
              </a:rPr>
              <a:t>_:b</a:t>
            </a:r>
            <a:r>
              <a:rPr lang="fr" sz="1800" b="1" dirty="0"/>
              <a:t>,</a:t>
            </a:r>
            <a:r>
              <a:rPr lang="fr" sz="1800" b="1" dirty="0">
                <a:solidFill>
                  <a:srgbClr val="FF950E"/>
                </a:solidFill>
              </a:rPr>
              <a:t> </a:t>
            </a:r>
            <a:r>
              <a:rPr lang="fr" sz="1800" b="1" dirty="0">
                <a:solidFill>
                  <a:srgbClr val="66CC00"/>
                </a:solidFill>
              </a:rPr>
              <a:t>rdf:first</a:t>
            </a:r>
            <a:r>
              <a:rPr lang="fr" sz="1800" b="1" dirty="0"/>
              <a:t>, </a:t>
            </a:r>
            <a:r>
              <a:rPr lang="fr" sz="1800" b="1" dirty="0">
                <a:solidFill>
                  <a:srgbClr val="CC00CC"/>
                </a:solidFill>
              </a:rPr>
              <a:t>chap2</a:t>
            </a:r>
            <a:r>
              <a:rPr lang="fr" sz="1800" dirty="0"/>
              <a:t>)</a:t>
            </a:r>
          </a:p>
          <a:p>
            <a:pPr algn="ctr"/>
            <a:r>
              <a:rPr lang="fr" sz="1800" dirty="0"/>
              <a:t>(</a:t>
            </a:r>
            <a:r>
              <a:rPr lang="fr" sz="1800" b="1" dirty="0">
                <a:solidFill>
                  <a:srgbClr val="FF950E"/>
                </a:solidFill>
              </a:rPr>
              <a:t>_:b</a:t>
            </a:r>
            <a:r>
              <a:rPr lang="fr" sz="1800" b="1" dirty="0"/>
              <a:t>,</a:t>
            </a:r>
            <a:r>
              <a:rPr lang="fr" sz="1800" b="1" dirty="0">
                <a:solidFill>
                  <a:srgbClr val="FF950E"/>
                </a:solidFill>
              </a:rPr>
              <a:t> </a:t>
            </a:r>
            <a:r>
              <a:rPr lang="fr" sz="1800" b="1" dirty="0">
                <a:solidFill>
                  <a:srgbClr val="66CC00"/>
                </a:solidFill>
              </a:rPr>
              <a:t>rdf:rest</a:t>
            </a:r>
            <a:r>
              <a:rPr lang="fr" sz="1800" b="1" dirty="0"/>
              <a:t>, </a:t>
            </a:r>
            <a:r>
              <a:rPr lang="fr" sz="1800" b="1" dirty="0">
                <a:solidFill>
                  <a:srgbClr val="CC00CC"/>
                </a:solidFill>
              </a:rPr>
              <a:t>_:c</a:t>
            </a:r>
            <a:r>
              <a:rPr lang="fr" sz="1800" dirty="0"/>
              <a:t>)</a:t>
            </a:r>
          </a:p>
          <a:p>
            <a:pPr algn="ctr"/>
            <a:endParaRPr sz="1800" dirty="0"/>
          </a:p>
          <a:p>
            <a:pPr algn="ctr"/>
            <a:r>
              <a:rPr lang="fr" sz="1800" dirty="0"/>
              <a:t>(</a:t>
            </a:r>
            <a:r>
              <a:rPr lang="fr" sz="1800" b="1" dirty="0">
                <a:solidFill>
                  <a:srgbClr val="FF950E"/>
                </a:solidFill>
              </a:rPr>
              <a:t>_:c</a:t>
            </a:r>
            <a:r>
              <a:rPr lang="fr" sz="1800" b="1" dirty="0"/>
              <a:t>,</a:t>
            </a:r>
            <a:r>
              <a:rPr lang="fr" sz="1800" b="1" dirty="0">
                <a:solidFill>
                  <a:srgbClr val="FF950E"/>
                </a:solidFill>
              </a:rPr>
              <a:t> </a:t>
            </a:r>
            <a:r>
              <a:rPr lang="fr" sz="1800" b="1" dirty="0">
                <a:solidFill>
                  <a:srgbClr val="66CC00"/>
                </a:solidFill>
              </a:rPr>
              <a:t>rdf:first</a:t>
            </a:r>
            <a:r>
              <a:rPr lang="fr" sz="1800" b="1" dirty="0"/>
              <a:t>, </a:t>
            </a:r>
            <a:r>
              <a:rPr lang="fr" sz="1800" b="1" dirty="0">
                <a:solidFill>
                  <a:srgbClr val="CC00CC"/>
                </a:solidFill>
              </a:rPr>
              <a:t>chap3</a:t>
            </a:r>
            <a:r>
              <a:rPr lang="fr" sz="1800" dirty="0"/>
              <a:t>)</a:t>
            </a:r>
          </a:p>
          <a:p>
            <a:pPr algn="ctr">
              <a:buClr>
                <a:schemeClr val="dk1"/>
              </a:buClr>
              <a:buSzPct val="45833"/>
            </a:pPr>
            <a:r>
              <a:rPr lang="fr" sz="1800" dirty="0"/>
              <a:t>(</a:t>
            </a:r>
            <a:r>
              <a:rPr lang="fr" sz="1800" b="1" dirty="0">
                <a:solidFill>
                  <a:srgbClr val="FF950E"/>
                </a:solidFill>
              </a:rPr>
              <a:t>_:c</a:t>
            </a:r>
            <a:r>
              <a:rPr lang="fr" sz="1800" b="1" dirty="0"/>
              <a:t>,</a:t>
            </a:r>
            <a:r>
              <a:rPr lang="fr" sz="1800" b="1" dirty="0">
                <a:solidFill>
                  <a:srgbClr val="FF950E"/>
                </a:solidFill>
              </a:rPr>
              <a:t> </a:t>
            </a:r>
            <a:r>
              <a:rPr lang="fr" sz="1800" b="1" dirty="0">
                <a:solidFill>
                  <a:srgbClr val="66CC00"/>
                </a:solidFill>
              </a:rPr>
              <a:t>rdf:rest</a:t>
            </a:r>
            <a:r>
              <a:rPr lang="fr" sz="1800" b="1" dirty="0"/>
              <a:t>, </a:t>
            </a:r>
            <a:r>
              <a:rPr lang="fr" sz="1800" b="1" dirty="0">
                <a:solidFill>
                  <a:srgbClr val="CC00CC"/>
                </a:solidFill>
              </a:rPr>
              <a:t>rdf:nil</a:t>
            </a:r>
            <a:r>
              <a:rPr lang="fr" sz="1800" dirty="0"/>
              <a:t>)</a:t>
            </a:r>
          </a:p>
          <a:p>
            <a:pPr algn="ctr"/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80628" y="1146993"/>
            <a:ext cx="47388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" sz="2250" dirty="0">
                <a:solidFill>
                  <a:srgbClr val="66CC00"/>
                </a:solidFill>
                <a:latin typeface="Calibri"/>
                <a:ea typeface="Calibri"/>
                <a:cs typeface="Calibri"/>
                <a:sym typeface="Calibri"/>
              </a:rPr>
              <a:t>rdf:first</a:t>
            </a:r>
            <a:r>
              <a:rPr lang="fr" sz="225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 et </a:t>
            </a:r>
            <a:r>
              <a:rPr lang="fr" sz="2250" dirty="0">
                <a:solidFill>
                  <a:srgbClr val="66CC00"/>
                </a:solidFill>
                <a:latin typeface="Calibri"/>
                <a:ea typeface="Calibri"/>
                <a:cs typeface="Calibri"/>
                <a:sym typeface="Calibri"/>
              </a:rPr>
              <a:t>rdf:rest</a:t>
            </a:r>
            <a:r>
              <a:rPr lang="fr" sz="225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→ pour lister</a:t>
            </a:r>
          </a:p>
          <a:p>
            <a:pPr lvl="0"/>
            <a:r>
              <a:rPr lang="fr" sz="2250" dirty="0">
                <a:solidFill>
                  <a:srgbClr val="CC00CC"/>
                </a:solidFill>
                <a:latin typeface="Calibri"/>
                <a:ea typeface="Calibri"/>
                <a:cs typeface="Calibri"/>
                <a:sym typeface="Calibri"/>
              </a:rPr>
              <a:t>rdf:nil</a:t>
            </a:r>
            <a:r>
              <a:rPr lang="fr" sz="225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→ pour fermer la liste</a:t>
            </a:r>
          </a:p>
        </p:txBody>
      </p:sp>
      <p:sp>
        <p:nvSpPr>
          <p:cNvPr id="5" name="Shape 445"/>
          <p:cNvSpPr txBox="1"/>
          <p:nvPr/>
        </p:nvSpPr>
        <p:spPr>
          <a:xfrm>
            <a:off x="172088" y="411510"/>
            <a:ext cx="6424650" cy="46291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450"/>
              </a:spcBef>
            </a:pPr>
            <a:r>
              <a:rPr lang="fr" sz="225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Comment représenter une liste fermée en </a:t>
            </a:r>
            <a:r>
              <a:rPr lang="fr" sz="3600" dirty="0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fr" sz="3600" dirty="0">
                <a:solidFill>
                  <a:srgbClr val="66CC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" sz="3600" dirty="0">
                <a:solidFill>
                  <a:srgbClr val="CC00CC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fr" sz="225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225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fr" sz="225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29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011220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74150" y="741740"/>
            <a:ext cx="6172200" cy="33142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/>
              <a:t>RDF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42900" y="1340832"/>
            <a:ext cx="6172200" cy="27942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fr" b="1" dirty="0">
                <a:solidFill>
                  <a:srgbClr val="FF950E"/>
                </a:solidFill>
              </a:rPr>
              <a:t>R</a:t>
            </a:r>
            <a:r>
              <a:rPr lang="fr" b="1" dirty="0"/>
              <a:t>esource</a:t>
            </a:r>
            <a:r>
              <a:rPr lang="fr" dirty="0"/>
              <a:t>: 	entreprises, livres, personnes, </a:t>
            </a:r>
          </a:p>
          <a:p>
            <a:r>
              <a:rPr lang="fr" dirty="0"/>
              <a:t>                </a:t>
            </a:r>
            <a:r>
              <a:rPr lang="fr" dirty="0" smtClean="0"/>
              <a:t>	perceuses</a:t>
            </a:r>
            <a:r>
              <a:rPr lang="fr" dirty="0"/>
              <a:t>, média, services, idées…</a:t>
            </a:r>
          </a:p>
          <a:p>
            <a:r>
              <a:rPr lang="fr" b="1" dirty="0">
                <a:solidFill>
                  <a:srgbClr val="66CC00"/>
                </a:solidFill>
              </a:rPr>
              <a:t>D</a:t>
            </a:r>
            <a:r>
              <a:rPr lang="fr" b="1" dirty="0"/>
              <a:t>escription</a:t>
            </a:r>
            <a:r>
              <a:rPr lang="fr" dirty="0"/>
              <a:t>: attributs, qualités, et </a:t>
            </a:r>
          </a:p>
          <a:p>
            <a:pPr marL="1028700" indent="342900"/>
            <a:r>
              <a:rPr lang="fr" dirty="0"/>
              <a:t>des relations entre les ressources</a:t>
            </a:r>
          </a:p>
          <a:p>
            <a:r>
              <a:rPr lang="fr" b="1" dirty="0">
                <a:solidFill>
                  <a:srgbClr val="CC00CC"/>
                </a:solidFill>
              </a:rPr>
              <a:t>F</a:t>
            </a:r>
            <a:r>
              <a:rPr lang="fr" b="1" dirty="0"/>
              <a:t>ramework</a:t>
            </a:r>
            <a:r>
              <a:rPr lang="fr" dirty="0"/>
              <a:t>: modèle, langages et </a:t>
            </a:r>
          </a:p>
          <a:p>
            <a:pPr marL="1028700" indent="290513">
              <a:buClr>
                <a:schemeClr val="dk1"/>
              </a:buClr>
              <a:buSzPct val="39285"/>
            </a:pPr>
            <a:r>
              <a:rPr lang="fr" dirty="0"/>
              <a:t>syntaxes pour ces descriptions  </a:t>
            </a:r>
          </a:p>
          <a:p>
            <a:endParaRPr dirty="0"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1" y="3291094"/>
            <a:ext cx="1376681" cy="12094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2068058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260648" y="1292124"/>
            <a:ext cx="6465299" cy="2884732"/>
          </a:xfrm>
          <a:prstGeom prst="rect">
            <a:avLst/>
          </a:prstGeom>
          <a:noFill/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 b="1" dirty="0" smtClean="0">
                <a:solidFill>
                  <a:srgbClr val="FF9900"/>
                </a:solidFill>
              </a:rPr>
              <a:t>&lt;Web_Science&gt;</a:t>
            </a:r>
            <a:r>
              <a:rPr lang="fr" sz="1800" b="1" dirty="0" smtClean="0">
                <a:solidFill>
                  <a:srgbClr val="FF950E"/>
                </a:solidFill>
              </a:rPr>
              <a:t> </a:t>
            </a:r>
            <a:r>
              <a:rPr lang="fr" sz="1800" b="1" dirty="0" smtClean="0">
                <a:solidFill>
                  <a:srgbClr val="92D050"/>
                </a:solidFill>
              </a:rPr>
              <a:t>ex:</a:t>
            </a:r>
            <a:r>
              <a:rPr lang="fr" sz="1800" b="1" dirty="0" smtClean="0">
                <a:solidFill>
                  <a:srgbClr val="66CC00"/>
                </a:solidFill>
              </a:rPr>
              <a:t>hasChapter </a:t>
            </a:r>
            <a:r>
              <a:rPr lang="fr" sz="1800" b="1" dirty="0" smtClean="0">
                <a:solidFill>
                  <a:srgbClr val="CC00CC"/>
                </a:solidFill>
              </a:rPr>
              <a:t>_:a</a:t>
            </a:r>
            <a:endParaRPr lang="fr" sz="1800" dirty="0"/>
          </a:p>
          <a:p>
            <a:endParaRPr sz="1800" dirty="0"/>
          </a:p>
          <a:p>
            <a:pPr>
              <a:buClr>
                <a:schemeClr val="dk1"/>
              </a:buClr>
              <a:buSzPct val="45833"/>
            </a:pPr>
            <a:r>
              <a:rPr lang="fr" sz="1800" b="1" dirty="0">
                <a:solidFill>
                  <a:srgbClr val="FF950E"/>
                </a:solidFill>
              </a:rPr>
              <a:t>_:a</a:t>
            </a:r>
            <a:r>
              <a:rPr lang="fr" sz="1800" dirty="0"/>
              <a:t> </a:t>
            </a:r>
            <a:r>
              <a:rPr lang="fr" sz="1800" b="1" dirty="0">
                <a:solidFill>
                  <a:srgbClr val="66CC00"/>
                </a:solidFill>
              </a:rPr>
              <a:t>rdf:first</a:t>
            </a:r>
            <a:r>
              <a:rPr lang="fr" sz="1800" b="1" dirty="0"/>
              <a:t> </a:t>
            </a:r>
            <a:r>
              <a:rPr lang="fr" sz="1800" b="1" dirty="0" smtClean="0"/>
              <a:t>ex:</a:t>
            </a:r>
            <a:r>
              <a:rPr lang="fr" sz="1800" b="1" dirty="0" smtClean="0">
                <a:solidFill>
                  <a:srgbClr val="CC00CC"/>
                </a:solidFill>
              </a:rPr>
              <a:t>chap1 </a:t>
            </a:r>
            <a:r>
              <a:rPr lang="fr" sz="1800" b="1" dirty="0">
                <a:solidFill>
                  <a:srgbClr val="CC00CC"/>
                </a:solidFill>
              </a:rPr>
              <a:t>; </a:t>
            </a:r>
          </a:p>
          <a:p>
            <a:pPr>
              <a:buClr>
                <a:schemeClr val="dk1"/>
              </a:buClr>
              <a:buSzPct val="45833"/>
            </a:pPr>
            <a:r>
              <a:rPr lang="fr" sz="1800" b="1" dirty="0" smtClean="0">
                <a:solidFill>
                  <a:srgbClr val="66CC00"/>
                </a:solidFill>
              </a:rPr>
              <a:t>       rdf:rest</a:t>
            </a:r>
            <a:r>
              <a:rPr lang="fr" sz="1800" b="1" dirty="0" smtClean="0"/>
              <a:t> </a:t>
            </a:r>
            <a:r>
              <a:rPr lang="fr" sz="1800" b="1" dirty="0">
                <a:solidFill>
                  <a:srgbClr val="CC00CC"/>
                </a:solidFill>
              </a:rPr>
              <a:t>_:b </a:t>
            </a:r>
            <a:r>
              <a:rPr lang="fr" sz="1800" b="1" dirty="0" smtClean="0">
                <a:solidFill>
                  <a:srgbClr val="CC00CC"/>
                </a:solidFill>
              </a:rPr>
              <a:t>.</a:t>
            </a:r>
          </a:p>
          <a:p>
            <a:pPr>
              <a:buClr>
                <a:schemeClr val="dk1"/>
              </a:buClr>
              <a:buSzPct val="45833"/>
            </a:pPr>
            <a:endParaRPr lang="fr" sz="1800" dirty="0"/>
          </a:p>
          <a:p>
            <a:r>
              <a:rPr lang="fr" sz="1800" b="1" dirty="0" smtClean="0">
                <a:solidFill>
                  <a:srgbClr val="FF950E"/>
                </a:solidFill>
              </a:rPr>
              <a:t>_:b</a:t>
            </a:r>
            <a:r>
              <a:rPr lang="fr" sz="1800" dirty="0" smtClean="0"/>
              <a:t> </a:t>
            </a:r>
            <a:r>
              <a:rPr lang="fr" sz="1800" b="1" dirty="0">
                <a:solidFill>
                  <a:srgbClr val="66CC00"/>
                </a:solidFill>
              </a:rPr>
              <a:t>rdf:first</a:t>
            </a:r>
            <a:r>
              <a:rPr lang="fr" sz="1800" b="1" dirty="0"/>
              <a:t> </a:t>
            </a:r>
            <a:r>
              <a:rPr lang="fr" sz="1800" b="1" dirty="0" smtClean="0"/>
              <a:t>ex:</a:t>
            </a:r>
            <a:r>
              <a:rPr lang="fr" sz="1800" b="1" dirty="0" smtClean="0">
                <a:solidFill>
                  <a:srgbClr val="CC00CC"/>
                </a:solidFill>
              </a:rPr>
              <a:t>chap2 ;</a:t>
            </a:r>
          </a:p>
          <a:p>
            <a:r>
              <a:rPr lang="fr" sz="1800" b="1" dirty="0">
                <a:solidFill>
                  <a:srgbClr val="CC00CC"/>
                </a:solidFill>
              </a:rPr>
              <a:t> </a:t>
            </a:r>
            <a:r>
              <a:rPr lang="fr" sz="1800" b="1" dirty="0" smtClean="0">
                <a:solidFill>
                  <a:srgbClr val="CC00CC"/>
                </a:solidFill>
              </a:rPr>
              <a:t>      </a:t>
            </a:r>
            <a:r>
              <a:rPr lang="fr" sz="1800" b="1" dirty="0">
                <a:solidFill>
                  <a:srgbClr val="66CC00"/>
                </a:solidFill>
              </a:rPr>
              <a:t>rdf:rest</a:t>
            </a:r>
            <a:r>
              <a:rPr lang="fr" sz="1800" b="1" dirty="0"/>
              <a:t> </a:t>
            </a:r>
            <a:r>
              <a:rPr lang="fr" sz="1800" b="1" dirty="0" smtClean="0">
                <a:solidFill>
                  <a:srgbClr val="CC00CC"/>
                </a:solidFill>
              </a:rPr>
              <a:t>_:c </a:t>
            </a:r>
            <a:r>
              <a:rPr lang="fr" sz="1800" b="1" dirty="0">
                <a:solidFill>
                  <a:srgbClr val="CC00CC"/>
                </a:solidFill>
              </a:rPr>
              <a:t>.</a:t>
            </a:r>
            <a:endParaRPr lang="fr" sz="1800" dirty="0"/>
          </a:p>
          <a:p>
            <a:endParaRPr lang="fr" sz="1800" b="1" dirty="0" smtClean="0">
              <a:solidFill>
                <a:srgbClr val="FF950E"/>
              </a:solidFill>
            </a:endParaRPr>
          </a:p>
          <a:p>
            <a:r>
              <a:rPr lang="fr" sz="1800" b="1" dirty="0" smtClean="0">
                <a:solidFill>
                  <a:srgbClr val="FF950E"/>
                </a:solidFill>
              </a:rPr>
              <a:t>_:c</a:t>
            </a:r>
            <a:r>
              <a:rPr lang="fr" sz="1800" dirty="0" smtClean="0"/>
              <a:t> </a:t>
            </a:r>
            <a:r>
              <a:rPr lang="fr" sz="1800" b="1" dirty="0">
                <a:solidFill>
                  <a:srgbClr val="66CC00"/>
                </a:solidFill>
              </a:rPr>
              <a:t>rdf:first</a:t>
            </a:r>
            <a:r>
              <a:rPr lang="fr" sz="1800" b="1" dirty="0"/>
              <a:t> </a:t>
            </a:r>
            <a:r>
              <a:rPr lang="fr" sz="1800" b="1" dirty="0" smtClean="0"/>
              <a:t>ex:</a:t>
            </a:r>
            <a:r>
              <a:rPr lang="fr" sz="1800" b="1" dirty="0" smtClean="0">
                <a:solidFill>
                  <a:srgbClr val="CC00CC"/>
                </a:solidFill>
              </a:rPr>
              <a:t>chap3 </a:t>
            </a:r>
            <a:r>
              <a:rPr lang="fr" sz="1800" b="1" dirty="0">
                <a:solidFill>
                  <a:srgbClr val="CC00CC"/>
                </a:solidFill>
              </a:rPr>
              <a:t>; </a:t>
            </a:r>
            <a:endParaRPr lang="fr" sz="1800" b="1" dirty="0" smtClean="0">
              <a:solidFill>
                <a:srgbClr val="CC00CC"/>
              </a:solidFill>
            </a:endParaRPr>
          </a:p>
          <a:p>
            <a:r>
              <a:rPr lang="fr" sz="1800" b="1" dirty="0">
                <a:solidFill>
                  <a:srgbClr val="CC00CC"/>
                </a:solidFill>
              </a:rPr>
              <a:t> </a:t>
            </a:r>
            <a:r>
              <a:rPr lang="fr" sz="1800" b="1" dirty="0" smtClean="0">
                <a:solidFill>
                  <a:srgbClr val="CC00CC"/>
                </a:solidFill>
              </a:rPr>
              <a:t>     </a:t>
            </a:r>
            <a:r>
              <a:rPr lang="fr" sz="1800" b="1" dirty="0" smtClean="0">
                <a:solidFill>
                  <a:srgbClr val="66CC00"/>
                </a:solidFill>
              </a:rPr>
              <a:t>rdf:rest</a:t>
            </a:r>
            <a:r>
              <a:rPr lang="fr" sz="1800" b="1" dirty="0" smtClean="0"/>
              <a:t> </a:t>
            </a:r>
            <a:r>
              <a:rPr lang="fr" sz="1800" b="1" dirty="0">
                <a:solidFill>
                  <a:srgbClr val="CC00CC"/>
                </a:solidFill>
              </a:rPr>
              <a:t>rdf:nil</a:t>
            </a:r>
            <a:r>
              <a:rPr lang="fr" sz="1800" b="1" dirty="0" smtClean="0">
                <a:solidFill>
                  <a:srgbClr val="CC00CC"/>
                </a:solidFill>
              </a:rPr>
              <a:t>.</a:t>
            </a:r>
          </a:p>
        </p:txBody>
      </p:sp>
      <p:sp>
        <p:nvSpPr>
          <p:cNvPr id="6" name="Shape 445"/>
          <p:cNvSpPr txBox="1"/>
          <p:nvPr/>
        </p:nvSpPr>
        <p:spPr>
          <a:xfrm>
            <a:off x="172088" y="411510"/>
            <a:ext cx="6424650" cy="46291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450"/>
              </a:spcBef>
            </a:pPr>
            <a:r>
              <a:rPr lang="fr" sz="225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Comment représenter une liste fermée en </a:t>
            </a:r>
            <a:r>
              <a:rPr lang="fr" sz="3600" dirty="0" smtClean="0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Turtle</a:t>
            </a:r>
            <a:r>
              <a:rPr lang="fr" sz="225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lang="fr" sz="225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30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1413517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260648" y="1292124"/>
            <a:ext cx="6465299" cy="2884732"/>
          </a:xfrm>
          <a:prstGeom prst="rect">
            <a:avLst/>
          </a:prstGeom>
          <a:noFill/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 b="1" dirty="0" smtClean="0">
                <a:solidFill>
                  <a:srgbClr val="FF9900"/>
                </a:solidFill>
              </a:rPr>
              <a:t>&lt;Web_Science&gt;</a:t>
            </a:r>
            <a:r>
              <a:rPr lang="fr" sz="1800" b="1" dirty="0" smtClean="0">
                <a:solidFill>
                  <a:srgbClr val="FF950E"/>
                </a:solidFill>
              </a:rPr>
              <a:t> </a:t>
            </a:r>
            <a:r>
              <a:rPr lang="fr" sz="1800" b="1" dirty="0" smtClean="0">
                <a:solidFill>
                  <a:srgbClr val="92D050"/>
                </a:solidFill>
              </a:rPr>
              <a:t>ex:</a:t>
            </a:r>
            <a:r>
              <a:rPr lang="fr" sz="1800" b="1" dirty="0" smtClean="0">
                <a:solidFill>
                  <a:srgbClr val="66CC00"/>
                </a:solidFill>
              </a:rPr>
              <a:t>hasChapter </a:t>
            </a:r>
            <a:r>
              <a:rPr lang="fr" sz="1800" b="1" dirty="0" smtClean="0">
                <a:solidFill>
                  <a:srgbClr val="CC00CC"/>
                </a:solidFill>
              </a:rPr>
              <a:t>[</a:t>
            </a:r>
            <a:endParaRPr lang="fr" sz="1800" dirty="0"/>
          </a:p>
          <a:p>
            <a:pPr>
              <a:buClr>
                <a:schemeClr val="dk1"/>
              </a:buClr>
              <a:buSzPct val="45833"/>
            </a:pPr>
            <a:r>
              <a:rPr lang="fr" sz="1800" dirty="0"/>
              <a:t> </a:t>
            </a:r>
            <a:r>
              <a:rPr lang="fr" sz="1800" dirty="0" smtClean="0"/>
              <a:t>  </a:t>
            </a:r>
            <a:r>
              <a:rPr lang="fr" sz="1800" b="1" dirty="0" smtClean="0">
                <a:solidFill>
                  <a:srgbClr val="66CC00"/>
                </a:solidFill>
              </a:rPr>
              <a:t>rdf:first</a:t>
            </a:r>
            <a:r>
              <a:rPr lang="fr" sz="1800" b="1" dirty="0" smtClean="0"/>
              <a:t> ex:</a:t>
            </a:r>
            <a:r>
              <a:rPr lang="fr" sz="1800" b="1" dirty="0" smtClean="0">
                <a:solidFill>
                  <a:srgbClr val="CC00CC"/>
                </a:solidFill>
              </a:rPr>
              <a:t>chap1 </a:t>
            </a:r>
            <a:r>
              <a:rPr lang="fr" sz="1800" b="1" dirty="0">
                <a:solidFill>
                  <a:srgbClr val="CC00CC"/>
                </a:solidFill>
              </a:rPr>
              <a:t>; </a:t>
            </a:r>
          </a:p>
          <a:p>
            <a:pPr>
              <a:buClr>
                <a:schemeClr val="dk1"/>
              </a:buClr>
              <a:buSzPct val="45833"/>
            </a:pPr>
            <a:r>
              <a:rPr lang="fr" sz="1800" b="1" dirty="0" smtClean="0">
                <a:solidFill>
                  <a:srgbClr val="66CC00"/>
                </a:solidFill>
              </a:rPr>
              <a:t>   rdf:rest</a:t>
            </a:r>
            <a:r>
              <a:rPr lang="fr" sz="1800" b="1" dirty="0" smtClean="0"/>
              <a:t> </a:t>
            </a:r>
            <a:r>
              <a:rPr lang="fr" sz="1800" b="1" dirty="0" smtClean="0">
                <a:solidFill>
                  <a:srgbClr val="CC00CC"/>
                </a:solidFill>
              </a:rPr>
              <a:t>[ </a:t>
            </a:r>
          </a:p>
          <a:p>
            <a:pPr>
              <a:buClr>
                <a:schemeClr val="dk1"/>
              </a:buClr>
              <a:buSzPct val="45833"/>
            </a:pPr>
            <a:r>
              <a:rPr lang="fr" sz="1800" b="1" dirty="0">
                <a:solidFill>
                  <a:srgbClr val="CC00CC"/>
                </a:solidFill>
              </a:rPr>
              <a:t> </a:t>
            </a:r>
            <a:r>
              <a:rPr lang="fr" sz="1800" b="1" dirty="0" smtClean="0">
                <a:solidFill>
                  <a:srgbClr val="CC00CC"/>
                </a:solidFill>
              </a:rPr>
              <a:t>     </a:t>
            </a:r>
            <a:r>
              <a:rPr lang="fr" sz="1800" b="1" dirty="0" smtClean="0">
                <a:solidFill>
                  <a:srgbClr val="66CC00"/>
                </a:solidFill>
              </a:rPr>
              <a:t>rdf:first</a:t>
            </a:r>
            <a:r>
              <a:rPr lang="fr" sz="1800" b="1" dirty="0" smtClean="0"/>
              <a:t> ex:</a:t>
            </a:r>
            <a:r>
              <a:rPr lang="fr" sz="1800" b="1" dirty="0" smtClean="0">
                <a:solidFill>
                  <a:srgbClr val="CC00CC"/>
                </a:solidFill>
              </a:rPr>
              <a:t>chap2 ;</a:t>
            </a:r>
          </a:p>
          <a:p>
            <a:r>
              <a:rPr lang="fr" sz="1800" b="1" dirty="0">
                <a:solidFill>
                  <a:srgbClr val="CC00CC"/>
                </a:solidFill>
              </a:rPr>
              <a:t> </a:t>
            </a:r>
            <a:r>
              <a:rPr lang="fr" sz="1800" b="1" dirty="0" smtClean="0">
                <a:solidFill>
                  <a:srgbClr val="CC00CC"/>
                </a:solidFill>
              </a:rPr>
              <a:t>     </a:t>
            </a:r>
            <a:r>
              <a:rPr lang="fr" sz="1800" b="1" dirty="0" smtClean="0">
                <a:solidFill>
                  <a:srgbClr val="66CC00"/>
                </a:solidFill>
              </a:rPr>
              <a:t>rdf:rest</a:t>
            </a:r>
            <a:r>
              <a:rPr lang="fr" sz="1800" b="1" dirty="0" smtClean="0"/>
              <a:t> </a:t>
            </a:r>
            <a:r>
              <a:rPr lang="fr" sz="1800" b="1" dirty="0" smtClean="0">
                <a:solidFill>
                  <a:srgbClr val="CC00CC"/>
                </a:solidFill>
              </a:rPr>
              <a:t>[</a:t>
            </a:r>
          </a:p>
          <a:p>
            <a:r>
              <a:rPr lang="fr" sz="1800" b="1" dirty="0">
                <a:solidFill>
                  <a:srgbClr val="CC00CC"/>
                </a:solidFill>
              </a:rPr>
              <a:t> </a:t>
            </a:r>
            <a:r>
              <a:rPr lang="fr" sz="1800" b="1" dirty="0" smtClean="0">
                <a:solidFill>
                  <a:srgbClr val="CC00CC"/>
                </a:solidFill>
              </a:rPr>
              <a:t>         </a:t>
            </a:r>
            <a:r>
              <a:rPr lang="fr" sz="1800" b="1" dirty="0" smtClean="0">
                <a:solidFill>
                  <a:srgbClr val="66CC00"/>
                </a:solidFill>
              </a:rPr>
              <a:t>rdf:first</a:t>
            </a:r>
            <a:r>
              <a:rPr lang="fr" sz="1800" b="1" dirty="0" smtClean="0"/>
              <a:t> ex:</a:t>
            </a:r>
            <a:r>
              <a:rPr lang="fr" sz="1800" b="1" dirty="0" smtClean="0">
                <a:solidFill>
                  <a:srgbClr val="CC00CC"/>
                </a:solidFill>
              </a:rPr>
              <a:t>chap3 </a:t>
            </a:r>
            <a:r>
              <a:rPr lang="fr" sz="1800" b="1" dirty="0">
                <a:solidFill>
                  <a:srgbClr val="CC00CC"/>
                </a:solidFill>
              </a:rPr>
              <a:t>; </a:t>
            </a:r>
            <a:endParaRPr lang="fr" sz="1800" b="1" dirty="0" smtClean="0">
              <a:solidFill>
                <a:srgbClr val="CC00CC"/>
              </a:solidFill>
            </a:endParaRPr>
          </a:p>
          <a:p>
            <a:r>
              <a:rPr lang="fr" sz="1800" b="1" dirty="0">
                <a:solidFill>
                  <a:srgbClr val="CC00CC"/>
                </a:solidFill>
              </a:rPr>
              <a:t> </a:t>
            </a:r>
            <a:r>
              <a:rPr lang="fr" sz="1800" b="1" dirty="0" smtClean="0">
                <a:solidFill>
                  <a:srgbClr val="CC00CC"/>
                </a:solidFill>
              </a:rPr>
              <a:t>         </a:t>
            </a:r>
            <a:r>
              <a:rPr lang="fr" sz="1800" b="1" dirty="0" smtClean="0">
                <a:solidFill>
                  <a:srgbClr val="66CC00"/>
                </a:solidFill>
              </a:rPr>
              <a:t>rdf:rest</a:t>
            </a:r>
            <a:r>
              <a:rPr lang="fr" sz="1800" b="1" dirty="0" smtClean="0"/>
              <a:t> </a:t>
            </a:r>
            <a:r>
              <a:rPr lang="fr" sz="1800" b="1" dirty="0" smtClean="0">
                <a:solidFill>
                  <a:srgbClr val="CC00CC"/>
                </a:solidFill>
              </a:rPr>
              <a:t>rdf:nil</a:t>
            </a:r>
            <a:r>
              <a:rPr lang="fr" sz="1800" b="1" dirty="0">
                <a:solidFill>
                  <a:srgbClr val="CC00CC"/>
                </a:solidFill>
              </a:rPr>
              <a:t> </a:t>
            </a:r>
            <a:r>
              <a:rPr lang="fr" sz="1800" b="1" dirty="0" smtClean="0">
                <a:solidFill>
                  <a:srgbClr val="CC00CC"/>
                </a:solidFill>
              </a:rPr>
              <a:t>        ]     ]    ]  .</a:t>
            </a:r>
          </a:p>
        </p:txBody>
      </p:sp>
      <p:sp>
        <p:nvSpPr>
          <p:cNvPr id="6" name="Shape 445"/>
          <p:cNvSpPr txBox="1"/>
          <p:nvPr/>
        </p:nvSpPr>
        <p:spPr>
          <a:xfrm>
            <a:off x="172088" y="411510"/>
            <a:ext cx="6424650" cy="46291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450"/>
              </a:spcBef>
            </a:pPr>
            <a:r>
              <a:rPr lang="fr" sz="225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Comment représenter une liste fermée en </a:t>
            </a:r>
            <a:r>
              <a:rPr lang="fr" sz="3600" dirty="0" smtClean="0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Turtle</a:t>
            </a:r>
            <a:r>
              <a:rPr lang="fr" sz="225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lang="fr" sz="225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31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0559847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260648" y="1292124"/>
            <a:ext cx="6465299" cy="2884732"/>
          </a:xfrm>
          <a:prstGeom prst="rect">
            <a:avLst/>
          </a:prstGeom>
          <a:noFill/>
        </p:spPr>
        <p:txBody>
          <a:bodyPr lIns="68569" tIns="68569" rIns="68569" bIns="68569" anchor="t" anchorCtr="0">
            <a:noAutofit/>
          </a:bodyPr>
          <a:lstStyle/>
          <a:p>
            <a:endParaRPr lang="fr" sz="1800" b="1" dirty="0">
              <a:solidFill>
                <a:srgbClr val="CC00CC"/>
              </a:solidFill>
            </a:endParaRPr>
          </a:p>
          <a:p>
            <a:r>
              <a:rPr lang="fr" sz="1800" b="1" dirty="0" smtClean="0">
                <a:solidFill>
                  <a:schemeClr val="tx1"/>
                </a:solidFill>
              </a:rPr>
              <a:t>OU (parce que c’est quand même pas très pratique)</a:t>
            </a:r>
          </a:p>
          <a:p>
            <a:endParaRPr lang="fr" sz="1800" b="1" dirty="0" smtClean="0">
              <a:solidFill>
                <a:srgbClr val="FF9900"/>
              </a:solidFill>
            </a:endParaRPr>
          </a:p>
          <a:p>
            <a:endParaRPr lang="fr" sz="1800" b="1" dirty="0">
              <a:solidFill>
                <a:srgbClr val="FF9900"/>
              </a:solidFill>
            </a:endParaRPr>
          </a:p>
          <a:p>
            <a:endParaRPr lang="fr" sz="1800" b="1" dirty="0" smtClean="0">
              <a:solidFill>
                <a:srgbClr val="FF9900"/>
              </a:solidFill>
            </a:endParaRPr>
          </a:p>
          <a:p>
            <a:r>
              <a:rPr lang="fr" sz="1800" b="1" dirty="0" smtClean="0">
                <a:solidFill>
                  <a:srgbClr val="FF9900"/>
                </a:solidFill>
              </a:rPr>
              <a:t>&lt;</a:t>
            </a:r>
            <a:r>
              <a:rPr lang="fr" sz="1800" b="1" dirty="0">
                <a:solidFill>
                  <a:srgbClr val="FF9900"/>
                </a:solidFill>
              </a:rPr>
              <a:t>Web_Science&gt;</a:t>
            </a:r>
            <a:r>
              <a:rPr lang="fr" sz="1800" b="1" dirty="0">
                <a:solidFill>
                  <a:srgbClr val="FF950E"/>
                </a:solidFill>
              </a:rPr>
              <a:t> </a:t>
            </a:r>
            <a:r>
              <a:rPr lang="fr" sz="1800" b="1" dirty="0" smtClean="0">
                <a:solidFill>
                  <a:srgbClr val="92D050"/>
                </a:solidFill>
              </a:rPr>
              <a:t>ex:</a:t>
            </a:r>
            <a:r>
              <a:rPr lang="fr" sz="1800" b="1" dirty="0" smtClean="0">
                <a:solidFill>
                  <a:srgbClr val="66CC00"/>
                </a:solidFill>
              </a:rPr>
              <a:t>hasChapter </a:t>
            </a:r>
            <a:r>
              <a:rPr lang="fr" sz="1800" b="1" dirty="0" smtClean="0">
                <a:solidFill>
                  <a:schemeClr val="tx1"/>
                </a:solidFill>
              </a:rPr>
              <a:t>(</a:t>
            </a:r>
            <a:r>
              <a:rPr lang="fr" sz="1800" b="1" dirty="0" smtClean="0">
                <a:solidFill>
                  <a:srgbClr val="66CC00"/>
                </a:solidFill>
              </a:rPr>
              <a:t> </a:t>
            </a:r>
            <a:r>
              <a:rPr lang="fr" sz="1800" b="1" dirty="0" smtClean="0"/>
              <a:t>ex:</a:t>
            </a:r>
            <a:r>
              <a:rPr lang="fr" sz="1800" b="1" dirty="0" smtClean="0">
                <a:solidFill>
                  <a:srgbClr val="CC00CC"/>
                </a:solidFill>
              </a:rPr>
              <a:t>chap1 </a:t>
            </a:r>
            <a:r>
              <a:rPr lang="fr" sz="1800" b="1" dirty="0" smtClean="0"/>
              <a:t>ex:</a:t>
            </a:r>
            <a:r>
              <a:rPr lang="fr" sz="1800" b="1" dirty="0" smtClean="0">
                <a:solidFill>
                  <a:srgbClr val="CC00CC"/>
                </a:solidFill>
              </a:rPr>
              <a:t>chap2 </a:t>
            </a:r>
            <a:r>
              <a:rPr lang="fr" sz="1800" b="1" dirty="0" smtClean="0"/>
              <a:t>ex:</a:t>
            </a:r>
            <a:r>
              <a:rPr lang="fr" sz="1800" b="1" dirty="0" smtClean="0">
                <a:solidFill>
                  <a:srgbClr val="CC00CC"/>
                </a:solidFill>
              </a:rPr>
              <a:t>chap3 </a:t>
            </a:r>
            <a:r>
              <a:rPr lang="fr" sz="1800" b="1" dirty="0" smtClean="0">
                <a:solidFill>
                  <a:schemeClr val="tx1"/>
                </a:solidFill>
              </a:rPr>
              <a:t>)</a:t>
            </a:r>
            <a:r>
              <a:rPr lang="fr" sz="1800" b="1" dirty="0" smtClean="0">
                <a:solidFill>
                  <a:srgbClr val="66CC00"/>
                </a:solidFill>
              </a:rPr>
              <a:t> </a:t>
            </a:r>
            <a:r>
              <a:rPr lang="fr" sz="1800" b="1" dirty="0" smtClean="0">
                <a:solidFill>
                  <a:schemeClr val="tx1"/>
                </a:solidFill>
              </a:rPr>
              <a:t>.</a:t>
            </a:r>
            <a:endParaRPr lang="fr" sz="1800" dirty="0">
              <a:solidFill>
                <a:schemeClr val="tx1"/>
              </a:solidFill>
            </a:endParaRPr>
          </a:p>
        </p:txBody>
      </p:sp>
      <p:sp>
        <p:nvSpPr>
          <p:cNvPr id="6" name="Shape 445"/>
          <p:cNvSpPr txBox="1"/>
          <p:nvPr/>
        </p:nvSpPr>
        <p:spPr>
          <a:xfrm>
            <a:off x="172088" y="411510"/>
            <a:ext cx="6424650" cy="46291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450"/>
              </a:spcBef>
            </a:pPr>
            <a:r>
              <a:rPr lang="fr" sz="225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Comment représenter une liste fermée en </a:t>
            </a:r>
            <a:r>
              <a:rPr lang="fr" sz="3600" dirty="0" smtClean="0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Turtle</a:t>
            </a:r>
            <a:r>
              <a:rPr lang="fr" sz="225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lang="fr" sz="225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32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899166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Résultat de recherche d'images pour &quot;scientifique simps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48" y="2531051"/>
            <a:ext cx="4081952" cy="261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276069" y="1203597"/>
            <a:ext cx="6465299" cy="2566575"/>
          </a:xfrm>
          <a:prstGeom prst="rect">
            <a:avLst/>
          </a:prstGeom>
          <a:noFill/>
        </p:spPr>
        <p:txBody>
          <a:bodyPr lIns="68569" tIns="68569" rIns="68569" bIns="68569" anchor="t" anchorCtr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1800" dirty="0" smtClean="0">
                <a:solidFill>
                  <a:srgbClr val="000000"/>
                </a:solidFill>
                <a:latin typeface="Arial Unicode MS"/>
              </a:rPr>
              <a:t>@</a:t>
            </a:r>
            <a:r>
              <a:rPr lang="fr-FR" altLang="fr-FR" sz="1800" dirty="0" err="1" smtClean="0">
                <a:solidFill>
                  <a:srgbClr val="000000"/>
                </a:solidFill>
                <a:latin typeface="Arial Unicode MS"/>
              </a:rPr>
              <a:t>Prefix</a:t>
            </a:r>
            <a:r>
              <a:rPr lang="fr-FR" altLang="fr-FR" sz="1800" dirty="0" smtClean="0">
                <a:solidFill>
                  <a:srgbClr val="000000"/>
                </a:solidFill>
                <a:latin typeface="Arial Unicode MS"/>
              </a:rPr>
              <a:t>  : &lt;http://example.org/stuff/1.0/&gt;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fr-FR" altLang="fr-FR" sz="1800" dirty="0" smtClean="0">
              <a:solidFill>
                <a:srgbClr val="000000"/>
              </a:solidFill>
              <a:latin typeface="Arial Unicode M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1800" dirty="0" smtClean="0">
                <a:solidFill>
                  <a:srgbClr val="000000"/>
                </a:solidFill>
                <a:latin typeface="Arial Unicode MS"/>
              </a:rPr>
              <a:t> (1 [:p :q] ( 2 ) ) :p2 :q2 .</a:t>
            </a:r>
            <a:r>
              <a:rPr lang="fr-FR" altLang="fr-FR" sz="800" dirty="0" smtClean="0">
                <a:solidFill>
                  <a:schemeClr val="tx1"/>
                </a:solidFill>
              </a:rPr>
              <a:t> </a:t>
            </a:r>
            <a:endParaRPr lang="fr-FR" altLang="fr-FR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445"/>
          <p:cNvSpPr txBox="1"/>
          <p:nvPr/>
        </p:nvSpPr>
        <p:spPr>
          <a:xfrm>
            <a:off x="172088" y="411510"/>
            <a:ext cx="6424650" cy="46291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450"/>
              </a:spcBef>
            </a:pPr>
            <a:r>
              <a:rPr lang="fr" sz="225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On peut compliquer autant qu’on veut</a:t>
            </a:r>
            <a:endParaRPr lang="fr" sz="225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33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8292152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Types de données RDF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58670" y="987574"/>
            <a:ext cx="6017994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A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datatype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i="1" dirty="0">
                <a:solidFill>
                  <a:prstClr val="black"/>
                </a:solidFill>
                <a:latin typeface="Calibri"/>
              </a:rPr>
              <a:t>D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defined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by:</a:t>
            </a:r>
          </a:p>
          <a:p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	A set </a:t>
            </a:r>
            <a:r>
              <a:rPr lang="fr-FR" sz="1350" i="1" dirty="0">
                <a:solidFill>
                  <a:prstClr val="black"/>
                </a:solidFill>
                <a:latin typeface="Calibri"/>
              </a:rPr>
              <a:t>L(D)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of Unicode strings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called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the </a:t>
            </a:r>
            <a:r>
              <a:rPr lang="fr-FR" sz="1350" i="1" dirty="0">
                <a:solidFill>
                  <a:prstClr val="black"/>
                </a:solidFill>
                <a:latin typeface="Calibri"/>
              </a:rPr>
              <a:t>Lexical </a:t>
            </a:r>
            <a:r>
              <a:rPr lang="fr-FR" sz="1350" i="1" dirty="0" err="1">
                <a:solidFill>
                  <a:prstClr val="black"/>
                </a:solidFill>
                <a:latin typeface="Calibri"/>
              </a:rPr>
              <a:t>Space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	A set </a:t>
            </a:r>
            <a:r>
              <a:rPr lang="fr-FR" sz="1350" i="1" dirty="0">
                <a:solidFill>
                  <a:prstClr val="black"/>
                </a:solidFill>
                <a:latin typeface="Calibri"/>
              </a:rPr>
              <a:t>V(D)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called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the </a:t>
            </a:r>
            <a:r>
              <a:rPr lang="fr-FR" sz="1350" i="1" dirty="0">
                <a:solidFill>
                  <a:prstClr val="black"/>
                </a:solidFill>
                <a:latin typeface="Calibri"/>
              </a:rPr>
              <a:t>Value </a:t>
            </a:r>
            <a:r>
              <a:rPr lang="fr-FR" sz="1350" i="1" dirty="0" err="1">
                <a:solidFill>
                  <a:prstClr val="black"/>
                </a:solidFill>
                <a:latin typeface="Calibri"/>
              </a:rPr>
              <a:t>Space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	A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mapping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i="1" dirty="0">
                <a:solidFill>
                  <a:prstClr val="black"/>
                </a:solidFill>
                <a:latin typeface="Calibri"/>
              </a:rPr>
              <a:t>L2V(D) : L(V) </a:t>
            </a:r>
            <a:r>
              <a:rPr lang="fr-FR" sz="1350" i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V(D), </a:t>
            </a:r>
            <a:r>
              <a:rPr lang="fr-FR" sz="135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called</a:t>
            </a:r>
            <a:r>
              <a:rPr lang="fr-FR" sz="135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the Lexical-to-value </a:t>
            </a:r>
            <a:r>
              <a:rPr lang="fr-FR" sz="135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mapping</a:t>
            </a:r>
            <a:r>
              <a:rPr lang="fr-FR" sz="135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, </a:t>
            </a:r>
          </a:p>
          <a:p>
            <a:r>
              <a:rPr lang="fr-FR" sz="135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	 </a:t>
            </a:r>
            <a:r>
              <a:rPr lang="fr-FR" sz="135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   </a:t>
            </a:r>
            <a:r>
              <a:rPr lang="fr-FR" sz="135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maps</a:t>
            </a:r>
            <a:r>
              <a:rPr lang="fr-FR" sz="135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135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all Strings in the lexical </a:t>
            </a:r>
            <a:r>
              <a:rPr lang="fr-FR" sz="135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space</a:t>
            </a:r>
            <a:r>
              <a:rPr lang="fr-FR" sz="135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135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to </a:t>
            </a:r>
            <a:r>
              <a:rPr lang="fr-FR" sz="135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a value in the value </a:t>
            </a:r>
            <a:r>
              <a:rPr lang="fr-FR" sz="135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space</a:t>
            </a:r>
            <a:r>
              <a:rPr lang="fr-FR" sz="135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.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A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Literal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i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datatype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i="1" dirty="0">
                <a:solidFill>
                  <a:prstClr val="black"/>
                </a:solidFill>
                <a:latin typeface="Calibri"/>
              </a:rPr>
              <a:t>D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	In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Turtle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: "xxx"^^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aaa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,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	xxx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the </a:t>
            </a:r>
            <a:r>
              <a:rPr lang="fr-FR" sz="1350" i="1" dirty="0">
                <a:solidFill>
                  <a:prstClr val="black"/>
                </a:solidFill>
                <a:latin typeface="Calibri"/>
              </a:rPr>
              <a:t>Lexical </a:t>
            </a:r>
            <a:r>
              <a:rPr lang="fr-FR" sz="1350" i="1" dirty="0" err="1">
                <a:solidFill>
                  <a:prstClr val="black"/>
                </a:solidFill>
                <a:latin typeface="Calibri"/>
              </a:rPr>
              <a:t>Form</a:t>
            </a:r>
            <a:r>
              <a:rPr lang="fr-FR" sz="1350" i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FR" sz="1350" i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aaa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the IRI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that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i="1" dirty="0">
                <a:solidFill>
                  <a:prstClr val="black"/>
                </a:solidFill>
                <a:latin typeface="Calibri"/>
              </a:rPr>
              <a:t>identifies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datatype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D</a:t>
            </a:r>
            <a:r>
              <a:rPr lang="fr-FR" sz="1350" baseline="-25000" dirty="0">
                <a:solidFill>
                  <a:prstClr val="black"/>
                </a:solidFill>
                <a:latin typeface="Calibri"/>
              </a:rPr>
              <a:t>a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endParaRPr lang="fr-FR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9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e 34"/>
          <p:cNvSpPr/>
          <p:nvPr/>
        </p:nvSpPr>
        <p:spPr>
          <a:xfrm>
            <a:off x="3984154" y="3332260"/>
            <a:ext cx="2363702" cy="146491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517114" y="3166471"/>
            <a:ext cx="2432587" cy="146491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350">
              <a:solidFill>
                <a:prstClr val="white"/>
              </a:solidFill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523891" y="2598407"/>
            <a:ext cx="57134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993757" y="2533694"/>
            <a:ext cx="0" cy="1399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708353" y="3949300"/>
            <a:ext cx="18565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prstClr val="black"/>
                </a:solidFill>
                <a:latin typeface="Calibri"/>
              </a:rPr>
              <a:t>"2015-11-23T14:00:00+02:00"</a:t>
            </a:r>
            <a:endParaRPr lang="fr-FR" sz="105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Connecteur en arc 4"/>
          <p:cNvCxnSpPr>
            <a:stCxn id="31" idx="1"/>
          </p:cNvCxnSpPr>
          <p:nvPr/>
        </p:nvCxnSpPr>
        <p:spPr>
          <a:xfrm rot="10800000">
            <a:off x="993757" y="2674748"/>
            <a:ext cx="872108" cy="984527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865865" y="3543858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prstClr val="black"/>
                </a:solidFill>
                <a:latin typeface="Calibri"/>
              </a:rPr>
              <a:t>"2015-11-23T12:00:00Z" 	</a:t>
            </a:r>
            <a:endParaRPr lang="fr-FR" sz="105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8" name="Connecteur en arc 37"/>
          <p:cNvCxnSpPr>
            <a:stCxn id="2" idx="1"/>
          </p:cNvCxnSpPr>
          <p:nvPr/>
        </p:nvCxnSpPr>
        <p:spPr>
          <a:xfrm rot="10800000">
            <a:off x="993768" y="2673678"/>
            <a:ext cx="714585" cy="1391039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85403" y="3165816"/>
            <a:ext cx="118301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fr-FR" sz="1200" i="1" dirty="0">
                <a:solidFill>
                  <a:prstClr val="black"/>
                </a:solidFill>
                <a:latin typeface="Calibri"/>
              </a:rPr>
              <a:t>L2V(</a:t>
            </a:r>
            <a:r>
              <a:rPr lang="fr-FR" sz="1200" i="1" dirty="0" err="1">
                <a:solidFill>
                  <a:prstClr val="black"/>
                </a:solidFill>
                <a:latin typeface="Calibri"/>
              </a:rPr>
              <a:t>xsd:dateTime</a:t>
            </a:r>
            <a:r>
              <a:rPr lang="fr-FR" sz="1200" i="1" baseline="30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fr-FR" sz="1200" i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2163977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dirty="0">
                <a:solidFill>
                  <a:prstClr val="black"/>
                </a:solidFill>
                <a:latin typeface="Calibri"/>
              </a:rPr>
              <a:t>   L2V(</a:t>
            </a:r>
            <a:r>
              <a:rPr lang="fr-FR" sz="1050" i="1" dirty="0" err="1">
                <a:solidFill>
                  <a:prstClr val="black"/>
                </a:solidFill>
                <a:latin typeface="Calibri"/>
              </a:rPr>
              <a:t>xsd:dateTime</a:t>
            </a:r>
            <a:r>
              <a:rPr lang="fr-FR" sz="1050" i="1" baseline="30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fr-FR" sz="1050" dirty="0">
                <a:solidFill>
                  <a:prstClr val="black"/>
                </a:solidFill>
                <a:latin typeface="Calibri"/>
              </a:rPr>
              <a:t>)("2015-11-23T12:00:00Z" ) </a:t>
            </a:r>
          </a:p>
          <a:p>
            <a:r>
              <a:rPr lang="fr-FR" sz="1050" dirty="0">
                <a:solidFill>
                  <a:prstClr val="black"/>
                </a:solidFill>
                <a:latin typeface="Calibri"/>
              </a:rPr>
              <a:t>= L2V(</a:t>
            </a:r>
            <a:r>
              <a:rPr lang="fr-FR" sz="1050" i="1" dirty="0" err="1">
                <a:solidFill>
                  <a:prstClr val="black"/>
                </a:solidFill>
                <a:latin typeface="Calibri"/>
              </a:rPr>
              <a:t>xsd:dateTime</a:t>
            </a:r>
            <a:r>
              <a:rPr lang="fr-FR" sz="1050" i="1" baseline="30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fr-FR" sz="1050" dirty="0">
                <a:solidFill>
                  <a:prstClr val="black"/>
                </a:solidFill>
                <a:latin typeface="Calibri"/>
              </a:rPr>
              <a:t>)("2015-11-23T14:00:00+02:00")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27152" y="2807913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solidFill>
                  <a:prstClr val="black"/>
                </a:solidFill>
                <a:latin typeface="Calibri"/>
              </a:rPr>
              <a:t>L(</a:t>
            </a:r>
            <a:r>
              <a:rPr lang="fr-FR" sz="1200" i="1" dirty="0" err="1">
                <a:solidFill>
                  <a:prstClr val="black"/>
                </a:solidFill>
                <a:latin typeface="Calibri"/>
              </a:rPr>
              <a:t>xsd:dateTime</a:t>
            </a:r>
            <a:r>
              <a:rPr lang="fr-FR" sz="1200" i="1" baseline="30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fr-FR" sz="1200" i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61" name="Connecteur droit 60"/>
          <p:cNvCxnSpPr/>
          <p:nvPr/>
        </p:nvCxnSpPr>
        <p:spPr>
          <a:xfrm flipV="1">
            <a:off x="2072360" y="3016750"/>
            <a:ext cx="448728" cy="26369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Multiplier 61"/>
          <p:cNvSpPr/>
          <p:nvPr/>
        </p:nvSpPr>
        <p:spPr>
          <a:xfrm>
            <a:off x="569809" y="4180132"/>
            <a:ext cx="469865" cy="551858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172027" y="4879199"/>
            <a:ext cx="1749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prstClr val="black"/>
                </a:solidFill>
                <a:latin typeface="Calibri"/>
              </a:rPr>
              <a:t>"</a:t>
            </a:r>
            <a:r>
              <a:rPr lang="fr-FR" sz="1050" dirty="0" err="1">
                <a:solidFill>
                  <a:prstClr val="black"/>
                </a:solidFill>
                <a:latin typeface="Calibri"/>
              </a:rPr>
              <a:t>blabla</a:t>
            </a:r>
            <a:r>
              <a:rPr lang="fr-FR" sz="1050" dirty="0">
                <a:solidFill>
                  <a:prstClr val="black"/>
                </a:solidFill>
                <a:latin typeface="Calibri"/>
              </a:rPr>
              <a:t>"  ∉   </a:t>
            </a:r>
            <a:r>
              <a:rPr lang="fr-FR" sz="1050" i="1" dirty="0">
                <a:solidFill>
                  <a:prstClr val="black"/>
                </a:solidFill>
                <a:latin typeface="Calibri"/>
              </a:rPr>
              <a:t>L(</a:t>
            </a:r>
            <a:r>
              <a:rPr lang="fr-FR" sz="1050" i="1" dirty="0" err="1">
                <a:solidFill>
                  <a:prstClr val="black"/>
                </a:solidFill>
                <a:latin typeface="Calibri"/>
              </a:rPr>
              <a:t>xsd:dateTime</a:t>
            </a:r>
            <a:r>
              <a:rPr lang="fr-FR" sz="1050" i="1" baseline="30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fr-FR" sz="1050" i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64" name="Connecteur en arc 63"/>
          <p:cNvCxnSpPr>
            <a:stCxn id="63" idx="1"/>
          </p:cNvCxnSpPr>
          <p:nvPr/>
        </p:nvCxnSpPr>
        <p:spPr>
          <a:xfrm rot="10800000">
            <a:off x="758833" y="4458957"/>
            <a:ext cx="1413194" cy="535660"/>
          </a:xfrm>
          <a:prstGeom prst="curvedConnector3">
            <a:avLst>
              <a:gd name="adj1" fmla="val 50000"/>
            </a:avLst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6074366" y="2340965"/>
            <a:ext cx="4235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prstClr val="black"/>
                </a:solidFill>
                <a:latin typeface="Calibri"/>
              </a:rPr>
              <a:t>Time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42924" y="1186768"/>
            <a:ext cx="2627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err="1">
                <a:solidFill>
                  <a:srgbClr val="00B050"/>
                </a:solidFill>
                <a:latin typeface="Calibri"/>
              </a:rPr>
              <a:t>e.g</a:t>
            </a:r>
            <a:r>
              <a:rPr lang="fr-FR" sz="1200" i="1" dirty="0">
                <a:solidFill>
                  <a:srgbClr val="00B050"/>
                </a:solidFill>
                <a:latin typeface="Calibri"/>
              </a:rPr>
              <a:t>., Time dimension,</a:t>
            </a:r>
          </a:p>
          <a:p>
            <a:r>
              <a:rPr lang="fr-FR" sz="1200" i="1" dirty="0" err="1">
                <a:solidFill>
                  <a:srgbClr val="00B050"/>
                </a:solidFill>
                <a:latin typeface="Calibri"/>
              </a:rPr>
              <a:t>Datatype</a:t>
            </a:r>
            <a:r>
              <a:rPr lang="fr-FR" sz="1200" i="1" dirty="0">
                <a:solidFill>
                  <a:srgbClr val="00B050"/>
                </a:solidFill>
                <a:latin typeface="Calibri"/>
              </a:rPr>
              <a:t> for positions  -&gt; </a:t>
            </a:r>
            <a:r>
              <a:rPr lang="fr-FR" sz="1200" i="1" dirty="0" err="1">
                <a:solidFill>
                  <a:srgbClr val="00B050"/>
                </a:solidFill>
                <a:latin typeface="Calibri"/>
              </a:rPr>
              <a:t>xsd:dateTime</a:t>
            </a:r>
            <a:endParaRPr lang="fr-FR" sz="1200" i="1" dirty="0">
              <a:solidFill>
                <a:srgbClr val="00B050"/>
              </a:solidFill>
              <a:latin typeface="Calibri"/>
            </a:endParaRPr>
          </a:p>
          <a:p>
            <a:r>
              <a:rPr lang="fr-FR" sz="1200" i="1" dirty="0" err="1">
                <a:solidFill>
                  <a:srgbClr val="00B050"/>
                </a:solidFill>
                <a:latin typeface="Calibri"/>
              </a:rPr>
              <a:t>Datatype</a:t>
            </a:r>
            <a:r>
              <a:rPr lang="fr-FR" sz="1200" i="1" dirty="0">
                <a:solidFill>
                  <a:srgbClr val="00B050"/>
                </a:solidFill>
                <a:latin typeface="Calibri"/>
              </a:rPr>
              <a:t> for distance -&gt; </a:t>
            </a:r>
            <a:r>
              <a:rPr lang="fr-FR" sz="1200" i="1" dirty="0" err="1">
                <a:solidFill>
                  <a:srgbClr val="00B050"/>
                </a:solidFill>
                <a:latin typeface="Calibri"/>
              </a:rPr>
              <a:t>xsd:duration</a:t>
            </a:r>
            <a:endParaRPr lang="fr-FR" sz="1200" i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06545" y="3488179"/>
            <a:ext cx="1723549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prstClr val="black"/>
                </a:solidFill>
                <a:latin typeface="Calibri"/>
              </a:rPr>
              <a:t>"P1Y"</a:t>
            </a:r>
            <a:r>
              <a:rPr lang="fr-FR" sz="1050" i="1" dirty="0">
                <a:solidFill>
                  <a:prstClr val="black"/>
                </a:solidFill>
                <a:latin typeface="Calibri"/>
              </a:rPr>
              <a:t> – one </a:t>
            </a:r>
            <a:r>
              <a:rPr lang="fr-FR" sz="1050" i="1" dirty="0" err="1">
                <a:solidFill>
                  <a:prstClr val="black"/>
                </a:solidFill>
                <a:latin typeface="Calibri"/>
              </a:rPr>
              <a:t>year</a:t>
            </a:r>
            <a:endParaRPr lang="fr-FR" sz="1050" i="1" dirty="0">
              <a:solidFill>
                <a:prstClr val="black"/>
              </a:solidFill>
              <a:latin typeface="Calibri"/>
            </a:endParaRPr>
          </a:p>
          <a:p>
            <a:endParaRPr lang="fr-FR" sz="1050" dirty="0">
              <a:solidFill>
                <a:prstClr val="black"/>
              </a:solidFill>
              <a:latin typeface="Calibri"/>
            </a:endParaRPr>
          </a:p>
          <a:p>
            <a:r>
              <a:rPr lang="fr-FR" sz="1050" dirty="0">
                <a:solidFill>
                  <a:prstClr val="black"/>
                </a:solidFill>
                <a:latin typeface="Calibri"/>
              </a:rPr>
              <a:t>"PT0S" </a:t>
            </a:r>
            <a:r>
              <a:rPr lang="fr-FR" sz="1050" i="1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fr-FR" sz="1050" i="1" dirty="0" err="1">
                <a:solidFill>
                  <a:prstClr val="black"/>
                </a:solidFill>
                <a:latin typeface="Calibri"/>
              </a:rPr>
              <a:t>zero</a:t>
            </a:r>
            <a:r>
              <a:rPr lang="fr-FR" sz="1050" i="1" dirty="0">
                <a:solidFill>
                  <a:prstClr val="black"/>
                </a:solidFill>
                <a:latin typeface="Calibri"/>
              </a:rPr>
              <a:t> second</a:t>
            </a:r>
          </a:p>
          <a:p>
            <a:endParaRPr lang="fr-FR" sz="1050" i="1" dirty="0">
              <a:solidFill>
                <a:prstClr val="black"/>
              </a:solidFill>
              <a:latin typeface="Calibri"/>
            </a:endParaRPr>
          </a:p>
          <a:p>
            <a:r>
              <a:rPr lang="fr-FR" sz="1050" dirty="0">
                <a:solidFill>
                  <a:prstClr val="black"/>
                </a:solidFill>
                <a:latin typeface="Calibri"/>
              </a:rPr>
              <a:t>"P1Y2M" </a:t>
            </a:r>
            <a:r>
              <a:rPr lang="fr-FR" sz="1050" i="1" dirty="0">
                <a:solidFill>
                  <a:prstClr val="black"/>
                </a:solidFill>
                <a:latin typeface="Calibri"/>
              </a:rPr>
              <a:t>–</a:t>
            </a:r>
            <a:r>
              <a:rPr lang="fr-FR" sz="10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050" i="1" dirty="0">
                <a:solidFill>
                  <a:prstClr val="black"/>
                </a:solidFill>
                <a:latin typeface="Calibri"/>
              </a:rPr>
              <a:t>1 </a:t>
            </a:r>
            <a:r>
              <a:rPr lang="fr-FR" sz="1050" i="1" dirty="0" err="1">
                <a:solidFill>
                  <a:prstClr val="black"/>
                </a:solidFill>
                <a:latin typeface="Calibri"/>
              </a:rPr>
              <a:t>year</a:t>
            </a:r>
            <a:r>
              <a:rPr lang="fr-FR" sz="1050" i="1" dirty="0">
                <a:solidFill>
                  <a:prstClr val="black"/>
                </a:solidFill>
                <a:latin typeface="Calibri"/>
              </a:rPr>
              <a:t>, 2 </a:t>
            </a:r>
            <a:r>
              <a:rPr lang="fr-FR" sz="1050" i="1" dirty="0" err="1">
                <a:solidFill>
                  <a:prstClr val="black"/>
                </a:solidFill>
                <a:latin typeface="Calibri"/>
              </a:rPr>
              <a:t>months</a:t>
            </a:r>
            <a:endParaRPr lang="fr-FR" sz="105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6" name="Connecteur en arc 25"/>
          <p:cNvCxnSpPr>
            <a:stCxn id="24" idx="0"/>
          </p:cNvCxnSpPr>
          <p:nvPr/>
        </p:nvCxnSpPr>
        <p:spPr>
          <a:xfrm rot="5400000" flipH="1" flipV="1">
            <a:off x="5048366" y="3107297"/>
            <a:ext cx="471429" cy="290338"/>
          </a:xfrm>
          <a:prstGeom prst="curvedConnector3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4268252" y="2666672"/>
            <a:ext cx="0" cy="296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6074366" y="2666672"/>
            <a:ext cx="0" cy="296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268252" y="2814777"/>
            <a:ext cx="18061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68252" y="3057805"/>
            <a:ext cx="985847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fr-FR" sz="1050" i="1" dirty="0">
                <a:solidFill>
                  <a:prstClr val="black"/>
                </a:solidFill>
                <a:latin typeface="Calibri"/>
              </a:rPr>
              <a:t>L2V(</a:t>
            </a:r>
            <a:r>
              <a:rPr lang="fr-FR" sz="1050" i="1" dirty="0" err="1">
                <a:solidFill>
                  <a:prstClr val="black"/>
                </a:solidFill>
                <a:latin typeface="Calibri"/>
              </a:rPr>
              <a:t>xsd:duration</a:t>
            </a:r>
            <a:r>
              <a:rPr lang="fr-FR" sz="1050" i="1" baseline="30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fr-FR" sz="1050" i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3975941" y="2533694"/>
            <a:ext cx="0" cy="1399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3975942" y="2733768"/>
            <a:ext cx="821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en arc 35"/>
          <p:cNvCxnSpPr/>
          <p:nvPr/>
        </p:nvCxnSpPr>
        <p:spPr>
          <a:xfrm rot="16200000" flipV="1">
            <a:off x="3610899" y="3171505"/>
            <a:ext cx="1039673" cy="326219"/>
          </a:xfrm>
          <a:prstGeom prst="curvedConnector3">
            <a:avLst>
              <a:gd name="adj1" fmla="val 50000"/>
            </a:avLst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4262947" y="2924454"/>
            <a:ext cx="15917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en arc 42"/>
          <p:cNvCxnSpPr/>
          <p:nvPr/>
        </p:nvCxnSpPr>
        <p:spPr>
          <a:xfrm rot="5400000" flipH="1" flipV="1">
            <a:off x="5272947" y="3366384"/>
            <a:ext cx="1222937" cy="173729"/>
          </a:xfrm>
          <a:prstGeom prst="curvedConnector3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5858467" y="2674748"/>
            <a:ext cx="0" cy="296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7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52738" y="195486"/>
            <a:ext cx="48269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Qu’est-ce qu’il y a </a:t>
            </a:r>
          </a:p>
          <a:p>
            <a:pPr algn="ctr"/>
            <a:r>
              <a:rPr lang="fr-FR" sz="4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quand on va chercher </a:t>
            </a:r>
          </a:p>
          <a:p>
            <a:pPr algn="ctr"/>
            <a:r>
              <a:rPr lang="fr-FR" sz="4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ce qu’il y a à l’URI* ?</a:t>
            </a:r>
            <a:endParaRPr lang="fr-FR" sz="4000" dirty="0">
              <a:solidFill>
                <a:srgbClr val="073763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0962" name="Picture 2" descr="Résultat de recherche d'images pour &quot;cherch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7" y="2255954"/>
            <a:ext cx="3272036" cy="285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632" y="4011910"/>
            <a:ext cx="41937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* c’est donc que c’est aussi une URL si on peut faire ça:</a:t>
            </a:r>
          </a:p>
          <a:p>
            <a:pPr marL="361950" lvl="1"/>
            <a:r>
              <a:rPr lang="fr-FR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pas une URN, </a:t>
            </a:r>
          </a:p>
          <a:p>
            <a:pPr marL="361950" lvl="1"/>
            <a:r>
              <a:rPr lang="fr-FR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pas un littéral</a:t>
            </a:r>
          </a:p>
          <a:p>
            <a:pPr marL="361950" lvl="1"/>
            <a:r>
              <a:rPr lang="fr-FR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pas un </a:t>
            </a:r>
            <a:r>
              <a:rPr lang="fr-FR" dirty="0" err="1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blank</a:t>
            </a:r>
            <a:r>
              <a:rPr lang="fr-FR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dirty="0" err="1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node</a:t>
            </a:r>
            <a:endParaRPr lang="fr-FR" dirty="0" smtClean="0">
              <a:solidFill>
                <a:srgbClr val="07376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15416" y="3075806"/>
            <a:ext cx="4882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http://dbpedia.org/resource/Tim_Berners-Lee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36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193438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14300" y="700088"/>
            <a:ext cx="6172200" cy="37305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>
                <a:solidFill>
                  <a:srgbClr val="FF950E"/>
                </a:solidFill>
              </a:rPr>
              <a:t>R</a:t>
            </a:r>
            <a:r>
              <a:rPr lang="fr" dirty="0">
                <a:solidFill>
                  <a:srgbClr val="66CC00"/>
                </a:solidFill>
              </a:rPr>
              <a:t>D</a:t>
            </a:r>
            <a:r>
              <a:rPr lang="fr" dirty="0">
                <a:solidFill>
                  <a:srgbClr val="CC00CC"/>
                </a:solidFill>
              </a:rPr>
              <a:t>F</a:t>
            </a:r>
            <a:r>
              <a:rPr lang="fr" dirty="0"/>
              <a:t> : un modèle de triplets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42900" y="1314450"/>
            <a:ext cx="6172200" cy="3016575"/>
          </a:xfrm>
          <a:prstGeom prst="rect">
            <a:avLst/>
          </a:prstGeom>
          <a:noFill/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fr" dirty="0">
                <a:solidFill>
                  <a:srgbClr val="000000"/>
                </a:solidFill>
              </a:rPr>
              <a:t>(</a:t>
            </a:r>
            <a:r>
              <a:rPr lang="fr" dirty="0">
                <a:solidFill>
                  <a:srgbClr val="FF950E"/>
                </a:solidFill>
              </a:rPr>
              <a:t> sujet</a:t>
            </a:r>
            <a:r>
              <a:rPr lang="fr" dirty="0">
                <a:solidFill>
                  <a:srgbClr val="000000"/>
                </a:solidFill>
              </a:rPr>
              <a:t> , </a:t>
            </a:r>
            <a:r>
              <a:rPr lang="fr" dirty="0">
                <a:solidFill>
                  <a:srgbClr val="00FF00"/>
                </a:solidFill>
              </a:rPr>
              <a:t>predicat</a:t>
            </a:r>
            <a:r>
              <a:rPr lang="fr" dirty="0">
                <a:solidFill>
                  <a:srgbClr val="000000"/>
                </a:solidFill>
              </a:rPr>
              <a:t>, </a:t>
            </a:r>
            <a:r>
              <a:rPr lang="fr" dirty="0">
                <a:solidFill>
                  <a:srgbClr val="CC00CC"/>
                </a:solidFill>
              </a:rPr>
              <a:t>objet</a:t>
            </a:r>
            <a:r>
              <a:rPr lang="fr" dirty="0">
                <a:solidFill>
                  <a:srgbClr val="000000"/>
                </a:solidFill>
              </a:rPr>
              <a:t> )</a:t>
            </a:r>
          </a:p>
          <a:p>
            <a:pPr algn="ctr"/>
            <a:endParaRPr dirty="0">
              <a:solidFill>
                <a:srgbClr val="000000"/>
              </a:solidFill>
            </a:endParaRPr>
          </a:p>
          <a:p>
            <a:pPr algn="ctr"/>
            <a:r>
              <a:rPr lang="fr" dirty="0"/>
              <a:t>Structure d’une phrase simple</a:t>
            </a:r>
          </a:p>
          <a:p>
            <a:pPr algn="ctr"/>
            <a:r>
              <a:rPr lang="fr" dirty="0">
                <a:solidFill>
                  <a:srgbClr val="FF950E"/>
                </a:solidFill>
              </a:rPr>
              <a:t>Lynda</a:t>
            </a:r>
            <a:r>
              <a:rPr lang="fr" dirty="0"/>
              <a:t> </a:t>
            </a:r>
            <a:r>
              <a:rPr lang="fr" dirty="0">
                <a:solidFill>
                  <a:srgbClr val="00FF00"/>
                </a:solidFill>
              </a:rPr>
              <a:t>works_at</a:t>
            </a:r>
            <a:r>
              <a:rPr lang="fr" dirty="0"/>
              <a:t> </a:t>
            </a:r>
            <a:r>
              <a:rPr lang="fr" dirty="0" smtClean="0">
                <a:solidFill>
                  <a:srgbClr val="CC00CC"/>
                </a:solidFill>
              </a:rPr>
              <a:t>Engie</a:t>
            </a:r>
            <a:endParaRPr lang="fr" dirty="0">
              <a:solidFill>
                <a:srgbClr val="CC00CC"/>
              </a:solidFill>
            </a:endParaRPr>
          </a:p>
          <a:p>
            <a:pPr algn="ctr">
              <a:buClr>
                <a:schemeClr val="dk1"/>
              </a:buClr>
              <a:buSzPct val="39285"/>
            </a:pPr>
            <a:r>
              <a:rPr lang="fr" dirty="0"/>
              <a:t>( </a:t>
            </a:r>
            <a:r>
              <a:rPr lang="fr" dirty="0">
                <a:solidFill>
                  <a:srgbClr val="FF950E"/>
                </a:solidFill>
              </a:rPr>
              <a:t>sujet</a:t>
            </a:r>
            <a:r>
              <a:rPr lang="fr" dirty="0"/>
              <a:t> , </a:t>
            </a:r>
            <a:r>
              <a:rPr lang="fr" dirty="0">
                <a:solidFill>
                  <a:srgbClr val="00FF00"/>
                </a:solidFill>
              </a:rPr>
              <a:t>verbe</a:t>
            </a:r>
            <a:r>
              <a:rPr lang="fr" dirty="0"/>
              <a:t>, </a:t>
            </a:r>
            <a:r>
              <a:rPr lang="fr" dirty="0">
                <a:solidFill>
                  <a:srgbClr val="CC00CC"/>
                </a:solidFill>
              </a:rPr>
              <a:t>complément</a:t>
            </a:r>
            <a:r>
              <a:rPr lang="fr" dirty="0"/>
              <a:t> )</a:t>
            </a:r>
          </a:p>
          <a:p>
            <a:pPr algn="ctr">
              <a:buClr>
                <a:schemeClr val="dk1"/>
              </a:buClr>
              <a:buSzPct val="39285"/>
            </a:pPr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1" y="3291094"/>
            <a:ext cx="1376681" cy="12094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4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1531395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www.w3.org/TR/rdf11-primer/example-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6" y="987574"/>
            <a:ext cx="5695428" cy="38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83"/>
          <p:cNvSpPr txBox="1">
            <a:spLocks noGrp="1"/>
          </p:cNvSpPr>
          <p:nvPr>
            <p:ph type="title"/>
          </p:nvPr>
        </p:nvSpPr>
        <p:spPr>
          <a:xfrm>
            <a:off x="114300" y="184076"/>
            <a:ext cx="6172200" cy="792088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>
                <a:solidFill>
                  <a:srgbClr val="FF950E"/>
                </a:solidFill>
              </a:rPr>
              <a:t>R</a:t>
            </a:r>
            <a:r>
              <a:rPr lang="fr" dirty="0">
                <a:solidFill>
                  <a:srgbClr val="66CC00"/>
                </a:solidFill>
              </a:rPr>
              <a:t>D</a:t>
            </a:r>
            <a:r>
              <a:rPr lang="fr" dirty="0">
                <a:solidFill>
                  <a:srgbClr val="CC00CC"/>
                </a:solidFill>
              </a:rPr>
              <a:t>F</a:t>
            </a:r>
            <a:r>
              <a:rPr lang="fr" dirty="0"/>
              <a:t> : </a:t>
            </a:r>
            <a:r>
              <a:rPr lang="fr" dirty="0" smtClean="0"/>
              <a:t>Un ensemble de triplets </a:t>
            </a:r>
            <a:br>
              <a:rPr lang="fr" dirty="0" smtClean="0"/>
            </a:br>
            <a:r>
              <a:rPr lang="fr" dirty="0" smtClean="0"/>
              <a:t>		= un graphe RDF</a:t>
            </a:r>
            <a:endParaRPr lang="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5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540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413" y="714638"/>
            <a:ext cx="7322175" cy="32984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/>
              <a:t>Contenu non interprétable par la machine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391350" cy="27942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>
                <a:solidFill>
                  <a:srgbClr val="000000"/>
                </a:solidFill>
              </a:rPr>
              <a:t>Timothy John Berners-Lee,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>
                <a:solidFill>
                  <a:srgbClr val="000000"/>
                </a:solidFill>
              </a:rPr>
              <a:t>né le 8 juin 1955 à Londres.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>
                <a:solidFill>
                  <a:srgbClr val="000000"/>
                </a:solidFill>
              </a:rPr>
              <a:t>Il est le principal inventeur du World Wide Web.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>
                <a:solidFill>
                  <a:srgbClr val="000000"/>
                </a:solidFill>
              </a:rPr>
              <a:t>Il préside le World Wide Web Consortium (W3C),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>
                <a:solidFill>
                  <a:srgbClr val="000000"/>
                </a:solidFill>
              </a:rPr>
              <a:t> organisme qu'il a fondé.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>
                <a:solidFill>
                  <a:srgbClr val="000000"/>
                </a:solidFill>
              </a:rPr>
              <a:t>Auteur du livre a Framework for Web Science</a:t>
            </a:r>
            <a:r>
              <a:rPr lang="fr" b="1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ct val="39285"/>
            </a:pPr>
            <a:endParaRPr/>
          </a:p>
          <a:p>
            <a:endParaRPr sz="825" b="1" i="1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6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3835217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74150" y="741740"/>
            <a:ext cx="6172200" cy="33142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/>
              <a:t>Identification : Ressources &amp; Relations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365025" cy="27942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dirty="0">
                <a:solidFill>
                  <a:srgbClr val="FF950E"/>
                </a:solidFill>
              </a:rPr>
              <a:t>T</a:t>
            </a:r>
            <a:r>
              <a:rPr lang="fr" dirty="0">
                <a:solidFill>
                  <a:srgbClr val="FF9900"/>
                </a:solidFill>
              </a:rPr>
              <a:t>imothy John Berners-Lee</a:t>
            </a:r>
            <a:r>
              <a:rPr lang="fr" dirty="0"/>
              <a:t>,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dirty="0">
                <a:solidFill>
                  <a:srgbClr val="66CC00"/>
                </a:solidFill>
              </a:rPr>
              <a:t>né</a:t>
            </a:r>
            <a:r>
              <a:rPr lang="fr" dirty="0"/>
              <a:t> le </a:t>
            </a:r>
            <a:r>
              <a:rPr lang="fr" dirty="0">
                <a:solidFill>
                  <a:srgbClr val="CC00CC"/>
                </a:solidFill>
              </a:rPr>
              <a:t>8 juin 1955</a:t>
            </a:r>
            <a:r>
              <a:rPr lang="fr" dirty="0"/>
              <a:t> </a:t>
            </a:r>
            <a:r>
              <a:rPr lang="fr" dirty="0">
                <a:solidFill>
                  <a:srgbClr val="66CC00"/>
                </a:solidFill>
              </a:rPr>
              <a:t>à</a:t>
            </a:r>
            <a:r>
              <a:rPr lang="fr" dirty="0"/>
              <a:t> </a:t>
            </a:r>
            <a:r>
              <a:rPr lang="fr" dirty="0">
                <a:solidFill>
                  <a:srgbClr val="CC00CC"/>
                </a:solidFill>
              </a:rPr>
              <a:t>Londres</a:t>
            </a:r>
            <a:r>
              <a:rPr lang="fr" dirty="0"/>
              <a:t>.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dirty="0"/>
              <a:t>Il est le principal </a:t>
            </a:r>
            <a:r>
              <a:rPr lang="fr" dirty="0">
                <a:solidFill>
                  <a:srgbClr val="66CC00"/>
                </a:solidFill>
              </a:rPr>
              <a:t>inventeur</a:t>
            </a:r>
            <a:r>
              <a:rPr lang="fr" dirty="0"/>
              <a:t> du </a:t>
            </a:r>
            <a:r>
              <a:rPr lang="fr" dirty="0">
                <a:solidFill>
                  <a:srgbClr val="CC00CC"/>
                </a:solidFill>
              </a:rPr>
              <a:t>World Wide Web.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dirty="0"/>
              <a:t>Il </a:t>
            </a:r>
            <a:r>
              <a:rPr lang="fr" dirty="0" smtClean="0">
                <a:solidFill>
                  <a:srgbClr val="66CC00"/>
                </a:solidFill>
              </a:rPr>
              <a:t>a fondé </a:t>
            </a:r>
            <a:r>
              <a:rPr lang="fr" dirty="0" smtClean="0"/>
              <a:t>le </a:t>
            </a:r>
            <a:r>
              <a:rPr lang="fr" dirty="0">
                <a:solidFill>
                  <a:srgbClr val="CC00CC"/>
                </a:solidFill>
              </a:rPr>
              <a:t>World Wide Web Consortium (W3C</a:t>
            </a:r>
            <a:r>
              <a:rPr lang="fr" dirty="0"/>
              <a:t>),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dirty="0"/>
              <a:t> organisme qu'il a </a:t>
            </a:r>
            <a:r>
              <a:rPr lang="fr" dirty="0">
                <a:solidFill>
                  <a:srgbClr val="66CC00"/>
                </a:solidFill>
              </a:rPr>
              <a:t>fondé.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dirty="0">
                <a:solidFill>
                  <a:srgbClr val="66CC00"/>
                </a:solidFill>
              </a:rPr>
              <a:t>Auteur</a:t>
            </a:r>
            <a:r>
              <a:rPr lang="fr" dirty="0"/>
              <a:t> du </a:t>
            </a:r>
            <a:r>
              <a:rPr lang="fr" dirty="0">
                <a:solidFill>
                  <a:srgbClr val="FF950E"/>
                </a:solidFill>
              </a:rPr>
              <a:t>livre </a:t>
            </a:r>
            <a:r>
              <a:rPr lang="fr" dirty="0">
                <a:solidFill>
                  <a:srgbClr val="FF950E"/>
                </a:solidFill>
                <a:highlight>
                  <a:srgbClr val="FFFFFF"/>
                </a:highlight>
              </a:rPr>
              <a:t>a Framework for Web Science</a:t>
            </a:r>
            <a:r>
              <a:rPr lang="fr" sz="1725" b="1" dirty="0">
                <a:solidFill>
                  <a:srgbClr val="111111"/>
                </a:solidFill>
                <a:highlight>
                  <a:srgbClr val="FFFFFF"/>
                </a:highlight>
              </a:rPr>
              <a:t>.</a:t>
            </a:r>
          </a:p>
          <a:p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193437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114300" y="681395"/>
            <a:ext cx="6172200" cy="35910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/>
              <a:t>Phrases simples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342900" y="1097569"/>
            <a:ext cx="6172200" cy="323977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 </a:t>
            </a:r>
            <a:r>
              <a:rPr lang="fr" b="1" dirty="0">
                <a:solidFill>
                  <a:srgbClr val="99CC00"/>
                </a:solidFill>
              </a:rPr>
              <a:t>has date of birth </a:t>
            </a:r>
            <a:r>
              <a:rPr lang="fr" b="1" dirty="0">
                <a:solidFill>
                  <a:srgbClr val="CC00CC"/>
                </a:solidFill>
              </a:rPr>
              <a:t>1955-06-08.</a:t>
            </a:r>
          </a:p>
          <a:p>
            <a:pPr>
              <a:lnSpc>
                <a:spcPct val="115000"/>
              </a:lnSpc>
            </a:pP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 </a:t>
            </a:r>
            <a:r>
              <a:rPr lang="fr" b="1" dirty="0">
                <a:solidFill>
                  <a:srgbClr val="99CC00"/>
                </a:solidFill>
              </a:rPr>
              <a:t>has place of birth </a:t>
            </a:r>
            <a:r>
              <a:rPr lang="fr" b="1" dirty="0">
                <a:solidFill>
                  <a:srgbClr val="CC00CC"/>
                </a:solidFill>
              </a:rPr>
              <a:t>London. </a:t>
            </a:r>
          </a:p>
          <a:p>
            <a:pPr>
              <a:lnSpc>
                <a:spcPct val="115000"/>
              </a:lnSpc>
            </a:pP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 </a:t>
            </a:r>
            <a:r>
              <a:rPr lang="fr" b="1" dirty="0">
                <a:solidFill>
                  <a:srgbClr val="99CC00"/>
                </a:solidFill>
              </a:rPr>
              <a:t>is inventor of </a:t>
            </a:r>
            <a:r>
              <a:rPr lang="fr" b="1" dirty="0">
                <a:solidFill>
                  <a:srgbClr val="CC00CC"/>
                </a:solidFill>
              </a:rPr>
              <a:t>WWW.</a:t>
            </a:r>
          </a:p>
          <a:p>
            <a:pPr>
              <a:lnSpc>
                <a:spcPct val="115000"/>
              </a:lnSpc>
            </a:pP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 </a:t>
            </a:r>
            <a:r>
              <a:rPr lang="fr" b="1" dirty="0">
                <a:solidFill>
                  <a:srgbClr val="99CC00"/>
                </a:solidFill>
              </a:rPr>
              <a:t>is director of </a:t>
            </a:r>
            <a:r>
              <a:rPr lang="fr" b="1" dirty="0">
                <a:solidFill>
                  <a:srgbClr val="CC00CC"/>
                </a:solidFill>
              </a:rPr>
              <a:t>W3C.</a:t>
            </a:r>
          </a:p>
          <a:p>
            <a:pPr>
              <a:lnSpc>
                <a:spcPct val="115000"/>
              </a:lnSpc>
            </a:pP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 </a:t>
            </a:r>
            <a:r>
              <a:rPr lang="fr" b="1" dirty="0">
                <a:solidFill>
                  <a:srgbClr val="99CC00"/>
                </a:solidFill>
              </a:rPr>
              <a:t>is </a:t>
            </a:r>
            <a:r>
              <a:rPr lang="fr" b="1" dirty="0" smtClean="0">
                <a:solidFill>
                  <a:srgbClr val="99CC00"/>
                </a:solidFill>
              </a:rPr>
              <a:t>founder of </a:t>
            </a:r>
            <a:r>
              <a:rPr lang="fr" b="1" dirty="0">
                <a:solidFill>
                  <a:srgbClr val="CC00CC"/>
                </a:solidFill>
              </a:rPr>
              <a:t>W3C.</a:t>
            </a:r>
          </a:p>
          <a:p>
            <a:pPr>
              <a:lnSpc>
                <a:spcPct val="115000"/>
              </a:lnSpc>
            </a:pP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 </a:t>
            </a:r>
            <a:r>
              <a:rPr lang="fr" b="1" dirty="0">
                <a:solidFill>
                  <a:srgbClr val="99CC00"/>
                </a:solidFill>
              </a:rPr>
              <a:t>is author of </a:t>
            </a:r>
            <a:r>
              <a:rPr lang="fr" b="1" dirty="0">
                <a:solidFill>
                  <a:srgbClr val="CC00CC"/>
                </a:solidFill>
              </a:rPr>
              <a:t>Frame work for Web Sience </a:t>
            </a:r>
            <a:endParaRPr sz="3300" b="1" dirty="0">
              <a:solidFill>
                <a:srgbClr val="CC00CC"/>
              </a:solidFill>
            </a:endParaRPr>
          </a:p>
          <a:p>
            <a:pPr>
              <a:lnSpc>
                <a:spcPct val="115000"/>
              </a:lnSpc>
            </a:pPr>
            <a:endParaRPr sz="3300" b="1" dirty="0">
              <a:solidFill>
                <a:srgbClr val="CC00CC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39285"/>
            </a:pPr>
            <a:endParaRPr b="1" dirty="0">
              <a:solidFill>
                <a:srgbClr val="CC00CC"/>
              </a:solidFill>
            </a:endParaRPr>
          </a:p>
          <a:p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8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1205516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14300" y="625969"/>
            <a:ext cx="6377175" cy="45202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/>
              <a:t>Triplets </a:t>
            </a:r>
            <a:r>
              <a:rPr lang="fr">
                <a:solidFill>
                  <a:srgbClr val="FF950E"/>
                </a:solidFill>
              </a:rPr>
              <a:t>R</a:t>
            </a:r>
            <a:r>
              <a:rPr lang="fr">
                <a:solidFill>
                  <a:srgbClr val="66CC00"/>
                </a:solidFill>
              </a:rPr>
              <a:t>D</a:t>
            </a:r>
            <a:r>
              <a:rPr lang="fr">
                <a:solidFill>
                  <a:srgbClr val="CC00CC"/>
                </a:solidFill>
              </a:rPr>
              <a:t>F</a:t>
            </a:r>
            <a:r>
              <a:rPr lang="fr"/>
              <a:t> : interprétables par la machine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42900" y="1345613"/>
            <a:ext cx="6172200" cy="29954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b="1" dirty="0">
                <a:solidFill>
                  <a:srgbClr val="000000"/>
                </a:solidFill>
              </a:rPr>
              <a:t>(</a:t>
            </a: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>
                <a:solidFill>
                  <a:srgbClr val="000000"/>
                </a:solidFill>
              </a:rPr>
              <a:t>,</a:t>
            </a:r>
            <a:r>
              <a:rPr lang="fr" b="1" dirty="0"/>
              <a:t> </a:t>
            </a:r>
            <a:r>
              <a:rPr lang="fr" b="1" dirty="0">
                <a:solidFill>
                  <a:srgbClr val="99CC00"/>
                </a:solidFill>
              </a:rPr>
              <a:t>dateOfBirth</a:t>
            </a:r>
            <a:r>
              <a:rPr lang="fr" b="1" dirty="0"/>
              <a:t>,</a:t>
            </a:r>
            <a:r>
              <a:rPr lang="fr" b="1" dirty="0">
                <a:solidFill>
                  <a:srgbClr val="99CC00"/>
                </a:solidFill>
              </a:rPr>
              <a:t> </a:t>
            </a:r>
            <a:r>
              <a:rPr lang="fr" b="1" dirty="0">
                <a:solidFill>
                  <a:srgbClr val="CC00CC"/>
                </a:solidFill>
              </a:rPr>
              <a:t>1955-06-08</a:t>
            </a:r>
            <a:r>
              <a:rPr lang="fr" b="1" dirty="0"/>
              <a:t>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b="1" dirty="0"/>
              <a:t>(</a:t>
            </a: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, </a:t>
            </a:r>
            <a:r>
              <a:rPr lang="fr" b="1" dirty="0">
                <a:solidFill>
                  <a:srgbClr val="99CC00"/>
                </a:solidFill>
              </a:rPr>
              <a:t>placeOfBirth</a:t>
            </a:r>
            <a:r>
              <a:rPr lang="fr" b="1" dirty="0"/>
              <a:t>,</a:t>
            </a:r>
            <a:r>
              <a:rPr lang="fr" b="1" dirty="0">
                <a:solidFill>
                  <a:srgbClr val="99CC00"/>
                </a:solidFill>
              </a:rPr>
              <a:t> </a:t>
            </a:r>
            <a:r>
              <a:rPr lang="fr" b="1" dirty="0">
                <a:solidFill>
                  <a:srgbClr val="CC00CC"/>
                </a:solidFill>
              </a:rPr>
              <a:t>London</a:t>
            </a:r>
            <a:r>
              <a:rPr lang="fr" b="1" dirty="0"/>
              <a:t>)</a:t>
            </a:r>
            <a:r>
              <a:rPr lang="fr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b="1" dirty="0"/>
              <a:t>(</a:t>
            </a: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, </a:t>
            </a:r>
            <a:r>
              <a:rPr lang="fr" b="1" dirty="0">
                <a:solidFill>
                  <a:srgbClr val="99CC00"/>
                </a:solidFill>
              </a:rPr>
              <a:t>isInventorOf</a:t>
            </a:r>
            <a:r>
              <a:rPr lang="fr" b="1" dirty="0"/>
              <a:t>,</a:t>
            </a:r>
            <a:r>
              <a:rPr lang="fr" b="1" dirty="0">
                <a:solidFill>
                  <a:srgbClr val="99CC00"/>
                </a:solidFill>
              </a:rPr>
              <a:t> </a:t>
            </a:r>
            <a:r>
              <a:rPr lang="fr" b="1" dirty="0">
                <a:solidFill>
                  <a:srgbClr val="CC00CC"/>
                </a:solidFill>
              </a:rPr>
              <a:t>WWW</a:t>
            </a:r>
            <a:r>
              <a:rPr lang="fr" b="1" dirty="0"/>
              <a:t>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b="1" dirty="0"/>
              <a:t>(</a:t>
            </a: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, </a:t>
            </a:r>
            <a:r>
              <a:rPr lang="fr" b="1" dirty="0">
                <a:solidFill>
                  <a:srgbClr val="99CC00"/>
                </a:solidFill>
              </a:rPr>
              <a:t>isDirectorOf</a:t>
            </a:r>
            <a:r>
              <a:rPr lang="fr" b="1" dirty="0"/>
              <a:t>,</a:t>
            </a:r>
            <a:r>
              <a:rPr lang="fr" b="1" dirty="0">
                <a:solidFill>
                  <a:srgbClr val="99CC00"/>
                </a:solidFill>
              </a:rPr>
              <a:t> </a:t>
            </a:r>
            <a:r>
              <a:rPr lang="fr" b="1" dirty="0">
                <a:solidFill>
                  <a:srgbClr val="CC00CC"/>
                </a:solidFill>
              </a:rPr>
              <a:t>W3C</a:t>
            </a:r>
            <a:r>
              <a:rPr lang="fr" b="1" dirty="0"/>
              <a:t>)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b="1" dirty="0" smtClean="0"/>
              <a:t>(</a:t>
            </a:r>
            <a:r>
              <a:rPr lang="fr" b="1" dirty="0" smtClean="0">
                <a:solidFill>
                  <a:srgbClr val="FF950E"/>
                </a:solidFill>
              </a:rPr>
              <a:t>T</a:t>
            </a:r>
            <a:r>
              <a:rPr lang="fr" b="1" dirty="0" smtClean="0">
                <a:solidFill>
                  <a:srgbClr val="FF9900"/>
                </a:solidFill>
              </a:rPr>
              <a:t>imBL</a:t>
            </a:r>
            <a:r>
              <a:rPr lang="fr" b="1" dirty="0" smtClean="0"/>
              <a:t>, </a:t>
            </a:r>
            <a:r>
              <a:rPr lang="fr-FR" b="1" dirty="0" err="1" smtClean="0">
                <a:solidFill>
                  <a:srgbClr val="99CC00"/>
                </a:solidFill>
              </a:rPr>
              <a:t>isFounderOf</a:t>
            </a:r>
            <a:r>
              <a:rPr lang="fr" b="1" dirty="0" smtClean="0"/>
              <a:t>,</a:t>
            </a:r>
            <a:r>
              <a:rPr lang="fr" b="1" dirty="0" smtClean="0">
                <a:solidFill>
                  <a:srgbClr val="99CC00"/>
                </a:solidFill>
              </a:rPr>
              <a:t> </a:t>
            </a:r>
            <a:r>
              <a:rPr lang="fr" b="1" dirty="0" smtClean="0">
                <a:solidFill>
                  <a:srgbClr val="CC00CC"/>
                </a:solidFill>
              </a:rPr>
              <a:t>W3C</a:t>
            </a:r>
            <a:r>
              <a:rPr lang="fr" b="1" dirty="0" smtClean="0"/>
              <a:t>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b="1" dirty="0" smtClean="0"/>
              <a:t>(</a:t>
            </a: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,</a:t>
            </a:r>
            <a:r>
              <a:rPr lang="fr" b="1" dirty="0">
                <a:solidFill>
                  <a:srgbClr val="CC00CC"/>
                </a:solidFill>
              </a:rPr>
              <a:t> </a:t>
            </a:r>
            <a:r>
              <a:rPr lang="fr" b="1" dirty="0">
                <a:solidFill>
                  <a:srgbClr val="99CC00"/>
                </a:solidFill>
              </a:rPr>
              <a:t>isAuthorOf</a:t>
            </a:r>
            <a:r>
              <a:rPr lang="fr" b="1" dirty="0"/>
              <a:t>,</a:t>
            </a:r>
            <a:r>
              <a:rPr lang="fr" b="1" dirty="0">
                <a:solidFill>
                  <a:srgbClr val="CC00CC"/>
                </a:solidFill>
              </a:rPr>
              <a:t> Web_Science</a:t>
            </a:r>
            <a:r>
              <a:rPr lang="fr" b="1" dirty="0"/>
              <a:t>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39285"/>
            </a:pPr>
            <a:endParaRPr b="1" dirty="0"/>
          </a:p>
          <a:p>
            <a:pPr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b="1" dirty="0"/>
              <a:t>(</a:t>
            </a:r>
            <a:r>
              <a:rPr lang="fr" b="1" dirty="0">
                <a:solidFill>
                  <a:srgbClr val="FF950E"/>
                </a:solidFill>
              </a:rPr>
              <a:t>Sujet</a:t>
            </a:r>
            <a:r>
              <a:rPr lang="fr" b="1" dirty="0"/>
              <a:t>, </a:t>
            </a:r>
            <a:r>
              <a:rPr lang="fr" b="1" dirty="0">
                <a:solidFill>
                  <a:srgbClr val="99CC00"/>
                </a:solidFill>
              </a:rPr>
              <a:t>predicat</a:t>
            </a:r>
            <a:r>
              <a:rPr lang="fr" b="1" dirty="0"/>
              <a:t>,</a:t>
            </a:r>
            <a:r>
              <a:rPr lang="fr" b="1" dirty="0">
                <a:solidFill>
                  <a:srgbClr val="99CC00"/>
                </a:solidFill>
              </a:rPr>
              <a:t> </a:t>
            </a:r>
            <a:r>
              <a:rPr lang="fr" b="1" dirty="0">
                <a:solidFill>
                  <a:srgbClr val="CC00CC"/>
                </a:solidFill>
              </a:rPr>
              <a:t>Objet</a:t>
            </a:r>
            <a:r>
              <a:rPr lang="fr" b="1" dirty="0"/>
              <a:t>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9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6391114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Sfeir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1424</Words>
  <Application>Microsoft Office PowerPoint</Application>
  <PresentationFormat>Personnalisé</PresentationFormat>
  <Paragraphs>323</Paragraphs>
  <Slides>36</Slides>
  <Notes>33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Comfortaa</vt:lpstr>
      <vt:lpstr>Arial Unicode MS</vt:lpstr>
      <vt:lpstr>Consolas</vt:lpstr>
      <vt:lpstr>Arial</vt:lpstr>
      <vt:lpstr>Calibri</vt:lpstr>
      <vt:lpstr>Wingdings</vt:lpstr>
      <vt:lpstr>Courier New</vt:lpstr>
      <vt:lpstr>Dosis</vt:lpstr>
      <vt:lpstr>Template Sfeir</vt:lpstr>
      <vt:lpstr>M2 DSC UE2 - Web Sémantique</vt:lpstr>
      <vt:lpstr>Les Formalismes du Web Sémantique</vt:lpstr>
      <vt:lpstr>RDF</vt:lpstr>
      <vt:lpstr>RDF : un modèle de triplets</vt:lpstr>
      <vt:lpstr>RDF : Un ensemble de triplets    = un graphe RDF</vt:lpstr>
      <vt:lpstr>Contenu non interprétable par la machine</vt:lpstr>
      <vt:lpstr>Identification : Ressources &amp; Relations</vt:lpstr>
      <vt:lpstr>Phrases simples</vt:lpstr>
      <vt:lpstr>Triplets RDF : interprétables par la machine</vt:lpstr>
      <vt:lpstr>Présentation PowerPoint</vt:lpstr>
      <vt:lpstr>Présentation PowerPoint</vt:lpstr>
      <vt:lpstr>Règles pour écrire des triples RDF</vt:lpstr>
      <vt:lpstr>Comment identifier de manière unique quelque chose ?</vt:lpstr>
      <vt:lpstr>URL: Universal Resource Locator</vt:lpstr>
      <vt:lpstr>URI = URN et URI</vt:lpstr>
      <vt:lpstr>Présentation PowerPoint</vt:lpstr>
      <vt:lpstr>Présentation PowerPoint</vt:lpstr>
      <vt:lpstr>Présentation PowerPoint</vt:lpstr>
      <vt:lpstr>(l'une des ~) syntaxes RDF - N-Triple</vt:lpstr>
      <vt:lpstr>(l'une des ~) syntaxes RDF - Turtle </vt:lpstr>
      <vt:lpstr>Préfixes et base en Turtle</vt:lpstr>
      <vt:lpstr>(l'une des ~) syntaxes RDF - Turtle</vt:lpstr>
      <vt:lpstr>(l'une des ~) syntaxes RDF - Turtle</vt:lpstr>
      <vt:lpstr>(l'une des ~) syntaxes RDF - Turtle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Types de données RDF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au  Web Sémantique</dc:title>
  <dc:creator>LEFRANCOIS Maxime</dc:creator>
  <cp:lastModifiedBy>LEFRANCOIS Maxime</cp:lastModifiedBy>
  <cp:revision>41</cp:revision>
  <dcterms:modified xsi:type="dcterms:W3CDTF">2017-10-12T21:13:03Z</dcterms:modified>
</cp:coreProperties>
</file>