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4"/>
  </p:notesMasterIdLst>
  <p:sldIdLst>
    <p:sldId id="462" r:id="rId2"/>
    <p:sldId id="505" r:id="rId3"/>
    <p:sldId id="416" r:id="rId4"/>
    <p:sldId id="459" r:id="rId5"/>
    <p:sldId id="500" r:id="rId6"/>
    <p:sldId id="501" r:id="rId7"/>
    <p:sldId id="503" r:id="rId8"/>
    <p:sldId id="502" r:id="rId9"/>
    <p:sldId id="454" r:id="rId10"/>
    <p:sldId id="455" r:id="rId11"/>
    <p:sldId id="471" r:id="rId12"/>
    <p:sldId id="457" r:id="rId13"/>
    <p:sldId id="470" r:id="rId14"/>
    <p:sldId id="485" r:id="rId15"/>
    <p:sldId id="492" r:id="rId16"/>
    <p:sldId id="486" r:id="rId17"/>
    <p:sldId id="487" r:id="rId18"/>
    <p:sldId id="488" r:id="rId19"/>
    <p:sldId id="489" r:id="rId20"/>
    <p:sldId id="490" r:id="rId21"/>
    <p:sldId id="491" r:id="rId22"/>
    <p:sldId id="482" r:id="rId23"/>
  </p:sldIdLst>
  <p:sldSz cx="6858000" cy="5143500"/>
  <p:notesSz cx="6858000" cy="9144000"/>
  <p:embeddedFontLst>
    <p:embeddedFont>
      <p:font typeface="Garamond" panose="02020404030301010803" pitchFamily="18" charset="0"/>
      <p:regular r:id="rId25"/>
      <p:bold r:id="rId26"/>
      <p:italic r:id="rId27"/>
    </p:embeddedFont>
    <p:embeddedFont>
      <p:font typeface="Comfortaa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osi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D"/>
    <a:srgbClr val="343973"/>
    <a:srgbClr val="DA45DA"/>
    <a:srgbClr val="66CC00"/>
    <a:srgbClr val="FF950E"/>
    <a:srgbClr val="D633D6"/>
    <a:srgbClr val="95DC4E"/>
    <a:srgbClr val="CC00CC"/>
    <a:srgbClr val="93AD7A"/>
    <a:srgbClr val="DB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47" d="100"/>
          <a:sy n="147" d="100"/>
        </p:scale>
        <p:origin x="1542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25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2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84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01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48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Shape 9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67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4350" y="1680186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36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4350" y="27725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678438" y="4704251"/>
            <a:ext cx="411524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19205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64400" y="168912"/>
            <a:ext cx="5265000" cy="569465"/>
          </a:xfrm>
        </p:spPr>
        <p:txBody>
          <a:bodyPr/>
          <a:lstStyle>
            <a:lvl1pPr algn="ctr">
              <a:spcAft>
                <a:spcPts val="150"/>
              </a:spcAft>
              <a:defRPr sz="2700" b="1" cap="none" baseline="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64400" y="1134666"/>
            <a:ext cx="6156000" cy="3219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21" y="4782183"/>
            <a:ext cx="689066" cy="273844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0748" y="4782183"/>
            <a:ext cx="4676504" cy="273844"/>
          </a:xfrm>
        </p:spPr>
        <p:txBody>
          <a:bodyPr/>
          <a:lstStyle>
            <a:lvl1pPr>
              <a:defRPr cap="none" baseline="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44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98224"/>
            <a:ext cx="1505534" cy="106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93" y="226219"/>
            <a:ext cx="3702323" cy="63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26613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fr" sz="975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" sz="975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i.mines-stetienne.fr/cours/2017/dsc-webse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fr.linkedin.com/in/lynda-temal-32a206a/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SEASworkshop2015_gandon_semantic_web/" TargetMode="External"/><Relationship Id="rId2" Type="http://schemas.openxmlformats.org/officeDocument/2006/relationships/hyperlink" Target="https://www.ted.com/talks/tim_berners_lee_on_the_next_web?language=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resource/Tim_Berners-Le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DSC UE2 - Web Sémantique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Librement adapté des présentations de Lynda Thémal,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 même librement addes présentations de Fabien Gandon, Inria.</a:t>
            </a:r>
          </a:p>
        </p:txBody>
      </p:sp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6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6"/>
              </a:rPr>
              <a:t>://ci.mines-stetienne.fr/cours/2017/dsc-websem/</a:t>
            </a:r>
            <a:r>
              <a:rPr lang="fr-FR" sz="1050" dirty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  <p:sp>
        <p:nvSpPr>
          <p:cNvPr id="9" name="Shape 34"/>
          <p:cNvSpPr txBox="1">
            <a:spLocks/>
          </p:cNvSpPr>
          <p:nvPr/>
        </p:nvSpPr>
        <p:spPr>
          <a:xfrm>
            <a:off x="764704" y="2499742"/>
            <a:ext cx="6172200" cy="7118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dirty="0" smtClean="0"/>
              <a:t>3. Linked Data</a:t>
            </a:r>
            <a:br>
              <a:rPr lang="fr" dirty="0" smtClean="0"/>
            </a:br>
            <a:r>
              <a:rPr lang="fr" dirty="0" smtClean="0"/>
              <a:t>     Un Web de données liées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496811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57150" y="31651"/>
            <a:ext cx="6172200" cy="6430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Linked Open Data</a:t>
            </a:r>
          </a:p>
        </p:txBody>
      </p:sp>
      <p:pic>
        <p:nvPicPr>
          <p:cNvPr id="927" name="Shape 9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1" y="555526"/>
            <a:ext cx="671041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Shape 928"/>
          <p:cNvSpPr txBox="1"/>
          <p:nvPr/>
        </p:nvSpPr>
        <p:spPr>
          <a:xfrm>
            <a:off x="76200" y="4804876"/>
            <a:ext cx="935550" cy="3386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/>
              <a:t>Janvier 2015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32698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linked data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23939"/>
          <a:stretch/>
        </p:blipFill>
        <p:spPr bwMode="auto">
          <a:xfrm>
            <a:off x="2996952" y="1347614"/>
            <a:ext cx="3528392" cy="41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8911" y="1074330"/>
            <a:ext cx="45380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latin typeface="Garamond" panose="02020404030301010803" pitchFamily="18" charset="0"/>
              </a:rPr>
              <a:t>→ Développement du Web des Données Liées</a:t>
            </a:r>
          </a:p>
          <a:p>
            <a:r>
              <a:rPr lang="fr-FR" sz="1500" dirty="0">
                <a:latin typeface="Garamond" panose="02020404030301010803" pitchFamily="18" charset="0"/>
              </a:rPr>
              <a:t>→ Développement du Web des Données Ouvertes Liées</a:t>
            </a: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Vecteurs d’innovation récents sur le Web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89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>
            <a:spLocks noGrp="1"/>
          </p:cNvSpPr>
          <p:nvPr>
            <p:ph type="body" idx="1"/>
          </p:nvPr>
        </p:nvSpPr>
        <p:spPr>
          <a:xfrm>
            <a:off x="342900" y="662863"/>
            <a:ext cx="6172200" cy="279427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fr-FR" dirty="0" smtClean="0"/>
              <a:t>les gouvernements et les entreprises y sont déjà, </a:t>
            </a:r>
            <a:endParaRPr dirty="0"/>
          </a:p>
        </p:txBody>
      </p:sp>
      <p:pic>
        <p:nvPicPr>
          <p:cNvPr id="975" name="Shape 9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64" y="1383618"/>
            <a:ext cx="5658018" cy="30089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66188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0"/>
            <a:ext cx="53558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13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629860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vocabulaires/ontologies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 err="1" smtClean="0">
                <a:solidFill>
                  <a:srgbClr val="C00000"/>
                </a:solidFill>
              </a:rPr>
              <a:t>dcterms</a:t>
            </a:r>
            <a:r>
              <a:rPr lang="fr-FR" sz="1800" b="1" dirty="0" smtClean="0">
                <a:solidFill>
                  <a:srgbClr val="C00000"/>
                </a:solidFill>
              </a:rPr>
              <a:t>, dc </a:t>
            </a:r>
            <a:r>
              <a:rPr lang="fr-FR" sz="1800" b="1" dirty="0" err="1" smtClean="0">
                <a:solidFill>
                  <a:srgbClr val="C00000"/>
                </a:solidFill>
              </a:rPr>
              <a:t>elements</a:t>
            </a:r>
            <a:r>
              <a:rPr lang="fr-FR" sz="1800" dirty="0" smtClean="0"/>
              <a:t>: Dublin </a:t>
            </a:r>
            <a:r>
              <a:rPr lang="fr-FR" sz="1800" dirty="0" err="1" smtClean="0"/>
              <a:t>Core</a:t>
            </a:r>
            <a:endParaRPr lang="fr-FR" sz="1800" dirty="0"/>
          </a:p>
          <a:p>
            <a:endParaRPr lang="en-US" sz="1800" dirty="0" smtClean="0"/>
          </a:p>
          <a:p>
            <a:r>
              <a:rPr lang="fr-FR" sz="1800" b="1" dirty="0" err="1">
                <a:solidFill>
                  <a:srgbClr val="C00000"/>
                </a:solidFill>
              </a:rPr>
              <a:t>foaf</a:t>
            </a:r>
            <a:r>
              <a:rPr lang="fr-FR" sz="1800" dirty="0"/>
              <a:t>: </a:t>
            </a:r>
            <a:r>
              <a:rPr lang="fr-FR" sz="1800" dirty="0" err="1"/>
              <a:t>Friend</a:t>
            </a:r>
            <a:r>
              <a:rPr lang="fr-FR" sz="1800" dirty="0"/>
              <a:t> of a </a:t>
            </a:r>
            <a:r>
              <a:rPr lang="fr-FR" sz="1800" dirty="0" err="1"/>
              <a:t>Friend</a:t>
            </a:r>
            <a:r>
              <a:rPr lang="fr-FR" sz="1800" dirty="0"/>
              <a:t> </a:t>
            </a:r>
          </a:p>
          <a:p>
            <a:endParaRPr lang="en-US" sz="1800" dirty="0" smtClean="0"/>
          </a:p>
          <a:p>
            <a:r>
              <a:rPr lang="fr-FR" sz="1800" b="1" dirty="0" smtClean="0">
                <a:solidFill>
                  <a:srgbClr val="C00000"/>
                </a:solidFill>
              </a:rPr>
              <a:t>pizza</a:t>
            </a:r>
            <a:r>
              <a:rPr lang="fr-FR" sz="1800" dirty="0" smtClean="0"/>
              <a:t>: Une ontologie lourde jouet pour décrire les pizza</a:t>
            </a:r>
            <a:endParaRPr lang="fr-FR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29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vocabulaires/ontologies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 err="1" smtClean="0">
                <a:solidFill>
                  <a:srgbClr val="C00000"/>
                </a:solidFill>
              </a:rPr>
              <a:t>vCard</a:t>
            </a:r>
            <a:r>
              <a:rPr lang="fr-FR" sz="1800" dirty="0"/>
              <a:t>: </a:t>
            </a:r>
            <a:r>
              <a:rPr lang="fr-FR" sz="1800" dirty="0" smtClean="0"/>
              <a:t>décrire les contacts</a:t>
            </a:r>
            <a:endParaRPr lang="fr-FR" sz="1800" dirty="0"/>
          </a:p>
          <a:p>
            <a:pPr lvl="1"/>
            <a:r>
              <a:rPr lang="fr-FR" sz="1500" dirty="0"/>
              <a:t>IETF RFC6350 standard</a:t>
            </a:r>
            <a:endParaRPr lang="en-US" sz="1500" dirty="0"/>
          </a:p>
          <a:p>
            <a:pPr lvl="1"/>
            <a:r>
              <a:rPr lang="en-US" sz="1500" dirty="0"/>
              <a:t>As ontology: W3C Interest Group Note 22 May 2014</a:t>
            </a:r>
          </a:p>
          <a:p>
            <a:endParaRPr lang="en-US" sz="1800" dirty="0"/>
          </a:p>
          <a:p>
            <a:pPr lvl="1"/>
            <a:endParaRPr lang="fr-FR" sz="1500" dirty="0"/>
          </a:p>
        </p:txBody>
      </p:sp>
      <p:sp>
        <p:nvSpPr>
          <p:cNvPr id="4" name="Rectangle 3"/>
          <p:cNvSpPr/>
          <p:nvPr/>
        </p:nvSpPr>
        <p:spPr>
          <a:xfrm>
            <a:off x="522480" y="2886201"/>
            <a:ext cx="5886654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200" dirty="0"/>
              <a:t>&lt;http://purl.org/NET/cnr#Siège%20Social%20de%20Lyon&gt;</a:t>
            </a:r>
          </a:p>
          <a:p>
            <a:pPr algn="l"/>
            <a:r>
              <a:rPr lang="fr-FR" sz="1200" dirty="0"/>
              <a:t>  </a:t>
            </a:r>
            <a:r>
              <a:rPr lang="fr-FR" sz="1200" b="1" dirty="0" err="1"/>
              <a:t>vcard:organization-name</a:t>
            </a:r>
            <a:r>
              <a:rPr lang="fr-FR" sz="1200" dirty="0"/>
              <a:t> "Siège Social de Lyon" ;</a:t>
            </a:r>
          </a:p>
          <a:p>
            <a:pPr algn="l"/>
            <a:r>
              <a:rPr lang="fr-FR" sz="1200" dirty="0"/>
              <a:t>  </a:t>
            </a:r>
            <a:r>
              <a:rPr lang="fr-FR" sz="1200" b="1" dirty="0" err="1"/>
              <a:t>vcard:hasEmail</a:t>
            </a:r>
            <a:r>
              <a:rPr lang="fr-FR" sz="1200" dirty="0"/>
              <a:t> &lt;mailto:cnr.lyon@cnr.tm.fr&gt; ;</a:t>
            </a:r>
          </a:p>
          <a:p>
            <a:pPr algn="l"/>
            <a:r>
              <a:rPr lang="fr-FR" sz="1200" dirty="0"/>
              <a:t>  </a:t>
            </a:r>
            <a:r>
              <a:rPr lang="fr-FR" sz="1200" b="1" dirty="0" err="1"/>
              <a:t>vcard:hasAddress</a:t>
            </a:r>
            <a:r>
              <a:rPr lang="fr-FR" sz="1200" dirty="0"/>
              <a:t> [ </a:t>
            </a:r>
          </a:p>
          <a:p>
            <a:pPr algn="l"/>
            <a:r>
              <a:rPr lang="fr-FR" sz="1200" dirty="0"/>
              <a:t>    </a:t>
            </a:r>
            <a:r>
              <a:rPr lang="fr-FR" sz="1200" b="1" dirty="0" err="1"/>
              <a:t>vcard:street-address</a:t>
            </a:r>
            <a:r>
              <a:rPr lang="fr-FR" sz="1200" dirty="0"/>
              <a:t> "2, rue André Bonin" ;</a:t>
            </a:r>
          </a:p>
          <a:p>
            <a:pPr algn="l"/>
            <a:r>
              <a:rPr lang="fr-FR" sz="1200" dirty="0"/>
              <a:t>    </a:t>
            </a:r>
            <a:r>
              <a:rPr lang="fr-FR" sz="1200" b="1" dirty="0" err="1"/>
              <a:t>vcard:postal-code</a:t>
            </a:r>
            <a:r>
              <a:rPr lang="fr-FR" sz="1200" dirty="0"/>
              <a:t> "69004" ;</a:t>
            </a:r>
          </a:p>
          <a:p>
            <a:pPr algn="l"/>
            <a:r>
              <a:rPr lang="fr-FR" sz="1200" dirty="0"/>
              <a:t>    </a:t>
            </a:r>
            <a:r>
              <a:rPr lang="fr-FR" sz="1200" b="1" dirty="0" err="1"/>
              <a:t>vcard:locality</a:t>
            </a:r>
            <a:r>
              <a:rPr lang="fr-FR" sz="1200" dirty="0"/>
              <a:t> "Lyon" ;</a:t>
            </a:r>
          </a:p>
          <a:p>
            <a:pPr algn="l"/>
            <a:r>
              <a:rPr lang="fr-FR" sz="1200" dirty="0"/>
              <a:t>    </a:t>
            </a:r>
            <a:r>
              <a:rPr lang="fr-FR" sz="1200" b="1" dirty="0" err="1"/>
              <a:t>vcard:country-name</a:t>
            </a:r>
            <a:r>
              <a:rPr lang="fr-FR" sz="1200" dirty="0"/>
              <a:t> "France" ] ;</a:t>
            </a:r>
          </a:p>
          <a:p>
            <a:pPr algn="l"/>
            <a:r>
              <a:rPr lang="fr-FR" sz="1200" b="1" dirty="0"/>
              <a:t>  </a:t>
            </a:r>
            <a:r>
              <a:rPr lang="fr-FR" sz="1200" b="1" dirty="0" err="1"/>
              <a:t>vcard:hasTelephone</a:t>
            </a:r>
            <a:r>
              <a:rPr lang="fr-FR" sz="1200" b="1" dirty="0"/>
              <a:t> </a:t>
            </a:r>
            <a:r>
              <a:rPr lang="fr-FR" sz="1200" dirty="0"/>
              <a:t>[ a </a:t>
            </a:r>
            <a:r>
              <a:rPr lang="fr-FR" sz="1200" b="1" dirty="0" err="1"/>
              <a:t>vcard:Voice</a:t>
            </a:r>
            <a:r>
              <a:rPr lang="fr-FR" sz="1200" dirty="0"/>
              <a:t> ; </a:t>
            </a:r>
            <a:r>
              <a:rPr lang="fr-FR" sz="1200" b="1" dirty="0" err="1"/>
              <a:t>vcard:hasValue</a:t>
            </a:r>
            <a:r>
              <a:rPr lang="fr-FR" sz="1200" dirty="0"/>
              <a:t> "tel:+33472006969" ] ;</a:t>
            </a:r>
          </a:p>
          <a:p>
            <a:pPr algn="l"/>
            <a:r>
              <a:rPr lang="fr-FR" sz="1200" b="1" dirty="0"/>
              <a:t>  </a:t>
            </a:r>
            <a:r>
              <a:rPr lang="fr-FR" sz="1200" b="1" dirty="0" err="1"/>
              <a:t>vcard:hasTelephone</a:t>
            </a:r>
            <a:r>
              <a:rPr lang="fr-FR" sz="1200" b="1" dirty="0"/>
              <a:t> </a:t>
            </a:r>
            <a:r>
              <a:rPr lang="fr-FR" sz="1200" dirty="0"/>
              <a:t>[ a </a:t>
            </a:r>
            <a:r>
              <a:rPr lang="fr-FR" sz="1200" b="1" dirty="0" err="1"/>
              <a:t>vcard:Fax</a:t>
            </a:r>
            <a:r>
              <a:rPr lang="fr-FR" sz="1200" dirty="0"/>
              <a:t> ; </a:t>
            </a:r>
            <a:r>
              <a:rPr lang="fr-FR" sz="1200" b="1" dirty="0" err="1"/>
              <a:t>vcard:hasValue</a:t>
            </a:r>
            <a:r>
              <a:rPr lang="fr-FR" sz="1200" dirty="0"/>
              <a:t> "tel:+33472106666" ] ;</a:t>
            </a:r>
          </a:p>
          <a:p>
            <a:pPr algn="l"/>
            <a:r>
              <a:rPr lang="fr-FR" sz="1200" b="1" dirty="0"/>
              <a:t>  </a:t>
            </a:r>
            <a:r>
              <a:rPr lang="fr-FR" sz="1200" b="1" dirty="0" err="1"/>
              <a:t>vcard:hasGeo</a:t>
            </a:r>
            <a:r>
              <a:rPr lang="fr-FR" sz="1200" b="1" dirty="0"/>
              <a:t> </a:t>
            </a:r>
            <a:r>
              <a:rPr lang="fr-FR" sz="1200" dirty="0"/>
              <a:t>&lt;geo:45.775005,4.813461&gt; .</a:t>
            </a:r>
          </a:p>
        </p:txBody>
      </p:sp>
    </p:spTree>
    <p:extLst>
      <p:ext uri="{BB962C8B-B14F-4D97-AF65-F5344CB8AC3E}">
        <p14:creationId xmlns:p14="http://schemas.microsoft.com/office/powerpoint/2010/main" val="15950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SKOS</a:t>
            </a:r>
            <a:r>
              <a:rPr lang="fr-FR" sz="1800" dirty="0"/>
              <a:t>: Simple </a:t>
            </a:r>
            <a:r>
              <a:rPr lang="fr-FR" sz="1800" dirty="0" err="1"/>
              <a:t>Knowledge</a:t>
            </a:r>
            <a:r>
              <a:rPr lang="fr-FR" sz="1800" dirty="0"/>
              <a:t> </a:t>
            </a:r>
            <a:r>
              <a:rPr lang="fr-FR" sz="1800" dirty="0" err="1"/>
              <a:t>Organization</a:t>
            </a:r>
            <a:r>
              <a:rPr lang="fr-FR" sz="1800" dirty="0"/>
              <a:t> System</a:t>
            </a:r>
          </a:p>
          <a:p>
            <a:pPr lvl="1"/>
            <a:r>
              <a:rPr lang="fr-FR" sz="1500" dirty="0"/>
              <a:t>W3C </a:t>
            </a:r>
            <a:r>
              <a:rPr lang="fr-FR" sz="1500" dirty="0" err="1"/>
              <a:t>Recommendation</a:t>
            </a:r>
            <a:r>
              <a:rPr lang="fr-FR" sz="1500" dirty="0"/>
              <a:t> 18 August 2009</a:t>
            </a:r>
          </a:p>
          <a:p>
            <a:r>
              <a:rPr lang="fr-FR" sz="1800" dirty="0"/>
              <a:t>at least labels… + note on </a:t>
            </a:r>
            <a:r>
              <a:rPr lang="fr-FR" sz="1800" dirty="0" err="1"/>
              <a:t>semantics</a:t>
            </a:r>
            <a:r>
              <a:rPr lang="fr-FR" sz="1800" dirty="0"/>
              <a:t>…</a:t>
            </a:r>
          </a:p>
          <a:p>
            <a:pPr lvl="1"/>
            <a:endParaRPr lang="en-US" sz="1500" dirty="0"/>
          </a:p>
          <a:p>
            <a:pPr lvl="1"/>
            <a:endParaRPr lang="fr-FR" sz="1500" dirty="0"/>
          </a:p>
        </p:txBody>
      </p:sp>
      <p:sp>
        <p:nvSpPr>
          <p:cNvPr id="4" name="Rectangle 3"/>
          <p:cNvSpPr/>
          <p:nvPr/>
        </p:nvSpPr>
        <p:spPr>
          <a:xfrm>
            <a:off x="368530" y="3867894"/>
            <a:ext cx="5886654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500" dirty="0"/>
              <a:t>cnr:FR:CN1:P:10002 </a:t>
            </a:r>
          </a:p>
          <a:p>
            <a:pPr algn="l"/>
            <a:r>
              <a:rPr lang="fr-FR" sz="1500" dirty="0"/>
              <a:t>  </a:t>
            </a:r>
            <a:r>
              <a:rPr lang="fr-FR" sz="1500" b="1" dirty="0" err="1"/>
              <a:t>skos:prefLabel</a:t>
            </a:r>
            <a:r>
              <a:rPr lang="fr-FR" sz="1500" dirty="0"/>
              <a:t> "DRB-Bureaux 2" ;</a:t>
            </a:r>
          </a:p>
          <a:p>
            <a:pPr algn="l"/>
            <a:r>
              <a:rPr lang="fr-FR" sz="1500" dirty="0"/>
              <a:t>  </a:t>
            </a:r>
            <a:r>
              <a:rPr lang="fr-FR" sz="1500" b="1" dirty="0" err="1"/>
              <a:t>skos:hiddenLabel</a:t>
            </a:r>
            <a:r>
              <a:rPr lang="fr-FR" sz="1500" dirty="0"/>
              <a:t> "FR*CN1*P*10002" ;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658" y="2733768"/>
            <a:ext cx="5886654" cy="784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500" dirty="0" err="1"/>
              <a:t>cnr:DBT</a:t>
            </a:r>
            <a:r>
              <a:rPr lang="fr-FR" sz="1500" dirty="0"/>
              <a:t> </a:t>
            </a:r>
          </a:p>
          <a:p>
            <a:pPr algn="l"/>
            <a:r>
              <a:rPr lang="fr-FR" sz="1500" dirty="0"/>
              <a:t>  </a:t>
            </a:r>
            <a:r>
              <a:rPr lang="fr-FR" sz="1500" b="1" dirty="0" err="1"/>
              <a:t>skos:prefLabel</a:t>
            </a:r>
            <a:r>
              <a:rPr lang="fr-FR" sz="1500" dirty="0"/>
              <a:t> "Douaisienne de Basse Tension" ;</a:t>
            </a:r>
          </a:p>
          <a:p>
            <a:pPr algn="l"/>
            <a:r>
              <a:rPr lang="fr-FR" sz="1500" dirty="0"/>
              <a:t> </a:t>
            </a:r>
            <a:r>
              <a:rPr lang="fr-FR" sz="1500" b="1" dirty="0"/>
              <a:t> </a:t>
            </a:r>
            <a:r>
              <a:rPr lang="fr-FR" sz="1500" b="1" dirty="0" err="1"/>
              <a:t>skos:altLabel</a:t>
            </a:r>
            <a:r>
              <a:rPr lang="fr-FR" sz="1500" dirty="0"/>
              <a:t> "DBT" ;</a:t>
            </a:r>
          </a:p>
        </p:txBody>
      </p:sp>
    </p:spTree>
    <p:extLst>
      <p:ext uri="{BB962C8B-B14F-4D97-AF65-F5344CB8AC3E}">
        <p14:creationId xmlns:p14="http://schemas.microsoft.com/office/powerpoint/2010/main" val="30847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GEO</a:t>
            </a:r>
            <a:r>
              <a:rPr lang="fr-FR" sz="1800" dirty="0"/>
              <a:t>: </a:t>
            </a:r>
            <a:r>
              <a:rPr lang="en-US" sz="1800" dirty="0"/>
              <a:t>Basic Geo (WGS84 </a:t>
            </a:r>
            <a:r>
              <a:rPr lang="en-US" sz="1800" dirty="0" err="1"/>
              <a:t>lat</a:t>
            </a:r>
            <a:r>
              <a:rPr lang="en-US" sz="1800" dirty="0"/>
              <a:t>/long) Vocabulary</a:t>
            </a:r>
            <a:endParaRPr lang="fr-FR" sz="1800" dirty="0"/>
          </a:p>
          <a:p>
            <a:endParaRPr lang="fr-FR" sz="1800" dirty="0"/>
          </a:p>
          <a:p>
            <a:pPr lvl="1"/>
            <a:endParaRPr lang="en-US" sz="1500" dirty="0"/>
          </a:p>
          <a:p>
            <a:pPr lvl="1"/>
            <a:endParaRPr lang="fr-FR" sz="1500" dirty="0"/>
          </a:p>
        </p:txBody>
      </p:sp>
      <p:sp>
        <p:nvSpPr>
          <p:cNvPr id="5" name="Rectangle 4"/>
          <p:cNvSpPr/>
          <p:nvPr/>
        </p:nvSpPr>
        <p:spPr>
          <a:xfrm>
            <a:off x="350658" y="2625756"/>
            <a:ext cx="588665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500" dirty="0"/>
              <a:t>cnr:FR:CN1:P:00011</a:t>
            </a:r>
          </a:p>
          <a:p>
            <a:pPr algn="l"/>
            <a:r>
              <a:rPr lang="fr-FR" sz="1500" dirty="0"/>
              <a:t>  </a:t>
            </a:r>
            <a:r>
              <a:rPr lang="fr-FR" sz="1500" b="1" dirty="0" err="1"/>
              <a:t>geo:location</a:t>
            </a:r>
            <a:r>
              <a:rPr lang="fr-FR" sz="1500" dirty="0"/>
              <a:t> [ </a:t>
            </a:r>
            <a:r>
              <a:rPr lang="fr-FR" sz="1500" b="1" dirty="0" err="1"/>
              <a:t>geo:lat</a:t>
            </a:r>
            <a:r>
              <a:rPr lang="fr-FR" sz="1500" dirty="0"/>
              <a:t> 45.775005 ; </a:t>
            </a:r>
            <a:r>
              <a:rPr lang="fr-FR" sz="1500" b="1" dirty="0" err="1"/>
              <a:t>geo:long</a:t>
            </a:r>
            <a:r>
              <a:rPr lang="fr-FR" sz="1500" dirty="0"/>
              <a:t> 4.813461 ] ;</a:t>
            </a:r>
          </a:p>
        </p:txBody>
      </p:sp>
    </p:spTree>
    <p:extLst>
      <p:ext uri="{BB962C8B-B14F-4D97-AF65-F5344CB8AC3E}">
        <p14:creationId xmlns:p14="http://schemas.microsoft.com/office/powerpoint/2010/main" val="36155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OM</a:t>
            </a:r>
            <a:r>
              <a:rPr lang="fr-FR" sz="1800" dirty="0"/>
              <a:t>: </a:t>
            </a:r>
            <a:r>
              <a:rPr lang="fr-FR" sz="1800" dirty="0" err="1"/>
              <a:t>Ontology</a:t>
            </a:r>
            <a:r>
              <a:rPr lang="fr-FR" sz="1800" dirty="0"/>
              <a:t> of </a:t>
            </a:r>
            <a:r>
              <a:rPr lang="fr-FR" sz="1800" dirty="0" err="1"/>
              <a:t>Units</a:t>
            </a:r>
            <a:r>
              <a:rPr lang="fr-FR" sz="1800" dirty="0"/>
              <a:t> of </a:t>
            </a:r>
            <a:r>
              <a:rPr lang="fr-FR" sz="1800" dirty="0" err="1"/>
              <a:t>Measure</a:t>
            </a:r>
            <a:endParaRPr lang="fr-FR" sz="1800" dirty="0"/>
          </a:p>
          <a:p>
            <a:pPr lvl="1"/>
            <a:endParaRPr lang="fr-FR" sz="1500" dirty="0"/>
          </a:p>
          <a:p>
            <a:r>
              <a:rPr lang="fr-FR" sz="1800" dirty="0" smtClean="0"/>
              <a:t>Valeur des quantités physiques, unités de mesure, précision, </a:t>
            </a:r>
            <a:r>
              <a:rPr lang="fr-FR" sz="1800" dirty="0"/>
              <a:t>…</a:t>
            </a:r>
          </a:p>
          <a:p>
            <a:endParaRPr lang="fr-FR" sz="1800" dirty="0"/>
          </a:p>
          <a:p>
            <a:pPr lvl="1"/>
            <a:endParaRPr lang="en-US" sz="1500" dirty="0"/>
          </a:p>
          <a:p>
            <a:pPr lvl="1"/>
            <a:endParaRPr lang="fr-FR" sz="1500" dirty="0"/>
          </a:p>
        </p:txBody>
      </p:sp>
      <p:sp>
        <p:nvSpPr>
          <p:cNvPr id="5" name="Rectangle 4"/>
          <p:cNvSpPr/>
          <p:nvPr/>
        </p:nvSpPr>
        <p:spPr>
          <a:xfrm>
            <a:off x="347700" y="3921901"/>
            <a:ext cx="5886654" cy="113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350" dirty="0"/>
              <a:t>cnr:FR:CN1:C:10002 </a:t>
            </a:r>
          </a:p>
          <a:p>
            <a:pPr algn="l"/>
            <a:r>
              <a:rPr lang="fr-FR" sz="1350" dirty="0"/>
              <a:t>  </a:t>
            </a:r>
            <a:r>
              <a:rPr lang="fr-FR" sz="1350" dirty="0" err="1"/>
              <a:t>seas:maximalCurrent</a:t>
            </a:r>
            <a:r>
              <a:rPr lang="fr-FR" sz="1350" dirty="0"/>
              <a:t> [ </a:t>
            </a:r>
          </a:p>
          <a:p>
            <a:pPr algn="l"/>
            <a:r>
              <a:rPr lang="fr-FR" sz="1350" dirty="0"/>
              <a:t>    </a:t>
            </a:r>
            <a:r>
              <a:rPr lang="fr-FR" sz="1350" b="1" dirty="0" err="1"/>
              <a:t>om:value</a:t>
            </a:r>
            <a:r>
              <a:rPr lang="fr-FR" sz="1350" dirty="0"/>
              <a:t> [ </a:t>
            </a:r>
          </a:p>
          <a:p>
            <a:pPr algn="l"/>
            <a:r>
              <a:rPr lang="fr-FR" sz="1350" dirty="0"/>
              <a:t>      </a:t>
            </a:r>
            <a:r>
              <a:rPr lang="fr-FR" sz="1350" b="1" dirty="0" err="1"/>
              <a:t>om:unit_of_measure_or_measurement_scale</a:t>
            </a:r>
            <a:r>
              <a:rPr lang="fr-FR" sz="1350" dirty="0"/>
              <a:t> </a:t>
            </a:r>
            <a:r>
              <a:rPr lang="fr-FR" sz="1350" b="1" dirty="0" err="1"/>
              <a:t>om:ampere</a:t>
            </a:r>
            <a:r>
              <a:rPr lang="fr-FR" sz="1350" dirty="0"/>
              <a:t> ;</a:t>
            </a:r>
          </a:p>
          <a:p>
            <a:pPr algn="l"/>
            <a:r>
              <a:rPr lang="fr-FR" sz="1350" dirty="0"/>
              <a:t>      </a:t>
            </a:r>
            <a:r>
              <a:rPr lang="fr-FR" sz="1350" b="1" dirty="0" err="1"/>
              <a:t>om:numerical_value</a:t>
            </a:r>
            <a:r>
              <a:rPr lang="fr-FR" sz="1350" dirty="0"/>
              <a:t> 32.0 ] ] 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2646" y="3127716"/>
            <a:ext cx="1026114" cy="44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/>
              <a:t>Some</a:t>
            </a:r>
            <a:endParaRPr lang="fr-FR" sz="1200" dirty="0"/>
          </a:p>
          <a:p>
            <a:r>
              <a:rPr lang="fr-FR" sz="1200" dirty="0" err="1"/>
              <a:t>om:Quantity</a:t>
            </a:r>
            <a:endParaRPr lang="fr-FR" sz="1200" dirty="0"/>
          </a:p>
        </p:txBody>
      </p:sp>
      <p:cxnSp>
        <p:nvCxnSpPr>
          <p:cNvPr id="34" name="Connecteur droit avec flèche 33"/>
          <p:cNvCxnSpPr>
            <a:stCxn id="33" idx="3"/>
            <a:endCxn id="35" idx="1"/>
          </p:cNvCxnSpPr>
          <p:nvPr/>
        </p:nvCxnSpPr>
        <p:spPr>
          <a:xfrm flipV="1">
            <a:off x="1268760" y="3334579"/>
            <a:ext cx="918102" cy="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86862" y="3139611"/>
            <a:ext cx="1728192" cy="38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/>
              <a:t>some</a:t>
            </a:r>
            <a:r>
              <a:rPr lang="fr-FR" sz="1200" dirty="0"/>
              <a:t> </a:t>
            </a:r>
            <a:r>
              <a:rPr lang="fr-FR" sz="1200" dirty="0" err="1"/>
              <a:t>om:QuantityValue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366987" y="3078636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om:value</a:t>
            </a:r>
            <a:endParaRPr lang="fr-FR" sz="1200" dirty="0"/>
          </a:p>
        </p:txBody>
      </p:sp>
      <p:cxnSp>
        <p:nvCxnSpPr>
          <p:cNvPr id="37" name="Connecteur droit avec flèche 36"/>
          <p:cNvCxnSpPr>
            <a:stCxn id="35" idx="3"/>
            <a:endCxn id="39" idx="1"/>
          </p:cNvCxnSpPr>
          <p:nvPr/>
        </p:nvCxnSpPr>
        <p:spPr>
          <a:xfrm flipV="1">
            <a:off x="3915054" y="2952527"/>
            <a:ext cx="1539171" cy="382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5" idx="3"/>
            <a:endCxn id="41" idx="1"/>
          </p:cNvCxnSpPr>
          <p:nvPr/>
        </p:nvCxnSpPr>
        <p:spPr>
          <a:xfrm>
            <a:off x="3915054" y="3334579"/>
            <a:ext cx="1458162" cy="21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54225" y="2733769"/>
            <a:ext cx="1134126" cy="43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/>
              <a:t>Some</a:t>
            </a:r>
            <a:endParaRPr lang="fr-FR" sz="1200" dirty="0"/>
          </a:p>
          <a:p>
            <a:r>
              <a:rPr lang="fr-FR" sz="1200" dirty="0" err="1"/>
              <a:t>om:Unit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4100645" y="2875546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om:unit</a:t>
            </a:r>
            <a:r>
              <a:rPr lang="fr-FR" sz="1200" dirty="0"/>
              <a:t>…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73216" y="3392003"/>
            <a:ext cx="1296144" cy="30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err="1"/>
              <a:t>Some</a:t>
            </a:r>
            <a:r>
              <a:rPr lang="fr-FR" sz="1200" dirty="0"/>
              <a:t> value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20793" y="3482884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om:numerical_value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926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Gr</a:t>
            </a:r>
            <a:r>
              <a:rPr lang="fr-FR" sz="1800" dirty="0"/>
              <a:t>: Good Relations (</a:t>
            </a:r>
            <a:r>
              <a:rPr lang="fr-FR" sz="1800" dirty="0" err="1"/>
              <a:t>ontology</a:t>
            </a:r>
            <a:r>
              <a:rPr lang="fr-FR" sz="1800" dirty="0"/>
              <a:t> for the e-commerce)</a:t>
            </a:r>
          </a:p>
          <a:p>
            <a:pPr lvl="1"/>
            <a:r>
              <a:rPr lang="fr-FR" sz="1500" dirty="0" smtClean="0"/>
              <a:t>Utilisé par de très grands groupes (</a:t>
            </a:r>
            <a:r>
              <a:rPr lang="fr-FR" sz="1500" dirty="0" err="1"/>
              <a:t>amazon</a:t>
            </a:r>
            <a:r>
              <a:rPr lang="fr-FR" sz="1500" dirty="0"/>
              <a:t>, </a:t>
            </a:r>
            <a:r>
              <a:rPr lang="fr-FR" sz="1500" dirty="0" err="1"/>
              <a:t>google</a:t>
            </a:r>
            <a:r>
              <a:rPr lang="fr-FR" sz="1500" dirty="0"/>
              <a:t>, …)</a:t>
            </a:r>
          </a:p>
          <a:p>
            <a:pPr lvl="1"/>
            <a:endParaRPr lang="fr-FR" sz="1500" dirty="0" smtClean="0"/>
          </a:p>
          <a:p>
            <a:pPr lvl="1"/>
            <a:r>
              <a:rPr lang="fr-FR" sz="1500" dirty="0" err="1" smtClean="0"/>
              <a:t>BusinessEntity</a:t>
            </a:r>
            <a:r>
              <a:rPr lang="fr-FR" sz="1500" dirty="0"/>
              <a:t>, </a:t>
            </a:r>
            <a:r>
              <a:rPr lang="fr-FR" sz="1500" dirty="0" err="1"/>
              <a:t>Offering</a:t>
            </a:r>
            <a:r>
              <a:rPr lang="fr-FR" sz="1500" dirty="0"/>
              <a:t>, </a:t>
            </a:r>
            <a:r>
              <a:rPr lang="fr-FR" sz="1500" dirty="0" err="1"/>
              <a:t>PriceSpecification</a:t>
            </a:r>
            <a:r>
              <a:rPr lang="fr-FR" sz="1500" dirty="0"/>
              <a:t>, </a:t>
            </a:r>
            <a:r>
              <a:rPr lang="fr-FR" sz="1500" dirty="0" err="1"/>
              <a:t>ProductOrServiceModel</a:t>
            </a:r>
            <a:r>
              <a:rPr lang="fr-FR" sz="1500" dirty="0"/>
              <a:t>,…</a:t>
            </a:r>
          </a:p>
          <a:p>
            <a:pPr lvl="1"/>
            <a:r>
              <a:rPr lang="fr-FR" sz="1500" dirty="0"/>
              <a:t>Description </a:t>
            </a:r>
            <a:r>
              <a:rPr lang="fr-FR" sz="1500" dirty="0" smtClean="0"/>
              <a:t>des produits</a:t>
            </a:r>
            <a:endParaRPr lang="fr-FR" sz="1500" dirty="0"/>
          </a:p>
          <a:p>
            <a:pPr lvl="1"/>
            <a:r>
              <a:rPr lang="fr-FR" sz="1500" dirty="0"/>
              <a:t>Description </a:t>
            </a:r>
            <a:r>
              <a:rPr lang="fr-FR" sz="1500" dirty="0" smtClean="0"/>
              <a:t>des offres</a:t>
            </a:r>
            <a:endParaRPr lang="fr-FR" sz="1500" dirty="0"/>
          </a:p>
        </p:txBody>
      </p:sp>
      <p:sp>
        <p:nvSpPr>
          <p:cNvPr id="7" name="Rectangle 6"/>
          <p:cNvSpPr/>
          <p:nvPr/>
        </p:nvSpPr>
        <p:spPr>
          <a:xfrm>
            <a:off x="347700" y="3373841"/>
            <a:ext cx="5886654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350" dirty="0" err="1"/>
              <a:t>cnr:DBT_GNS</a:t>
            </a:r>
            <a:r>
              <a:rPr lang="fr-FR" sz="1350" dirty="0"/>
              <a:t> a </a:t>
            </a:r>
            <a:r>
              <a:rPr lang="fr-FR" sz="1350" b="1" dirty="0" err="1"/>
              <a:t>gr:ProductOrServiceModel</a:t>
            </a:r>
            <a:r>
              <a:rPr lang="fr-FR" sz="1350" dirty="0"/>
              <a:t> ; </a:t>
            </a:r>
          </a:p>
          <a:p>
            <a:pPr algn="l"/>
            <a:r>
              <a:rPr lang="fr-FR" sz="1350" dirty="0"/>
              <a:t>  </a:t>
            </a:r>
            <a:r>
              <a:rPr lang="fr-FR" sz="1350" b="1" dirty="0" err="1"/>
              <a:t>gr:hasManufacturer</a:t>
            </a:r>
            <a:r>
              <a:rPr lang="fr-FR" sz="1350" dirty="0"/>
              <a:t> </a:t>
            </a:r>
            <a:r>
              <a:rPr lang="fr-FR" sz="1350" dirty="0" err="1"/>
              <a:t>cnr:DBT</a:t>
            </a:r>
            <a:r>
              <a:rPr lang="fr-FR" sz="1350" dirty="0"/>
              <a:t> 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464" y="4075918"/>
            <a:ext cx="588665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350" dirty="0"/>
              <a:t>cnr:Compagnie%20Nationale%20du%20Rhône a </a:t>
            </a:r>
            <a:r>
              <a:rPr lang="fr-FR" sz="1350" b="1" dirty="0" err="1"/>
              <a:t>gr:BusinessEntity</a:t>
            </a:r>
            <a:r>
              <a:rPr lang="fr-FR" sz="1350" dirty="0"/>
              <a:t> ;</a:t>
            </a:r>
          </a:p>
          <a:p>
            <a:pPr algn="l"/>
            <a:r>
              <a:rPr lang="fr-FR" sz="1350" dirty="0"/>
              <a:t>   </a:t>
            </a:r>
            <a:r>
              <a:rPr lang="fr-FR" sz="1350" b="1" dirty="0" err="1"/>
              <a:t>gr:offers</a:t>
            </a:r>
            <a:r>
              <a:rPr lang="fr-FR" sz="1350" dirty="0"/>
              <a:t> &lt;</a:t>
            </a:r>
            <a:r>
              <a:rPr lang="fr-FR" sz="1350" dirty="0" err="1"/>
              <a:t>chargings</a:t>
            </a:r>
            <a:r>
              <a:rPr lang="fr-FR" sz="1350" dirty="0"/>
              <a:t>&gt; .</a:t>
            </a:r>
          </a:p>
          <a:p>
            <a:pPr algn="l"/>
            <a:endParaRPr lang="fr-FR" sz="1350" dirty="0"/>
          </a:p>
          <a:p>
            <a:pPr algn="l"/>
            <a:r>
              <a:rPr lang="fr-FR" sz="1350" dirty="0"/>
              <a:t>&lt;</a:t>
            </a:r>
            <a:r>
              <a:rPr lang="fr-FR" sz="1350" dirty="0" err="1"/>
              <a:t>chargings</a:t>
            </a:r>
            <a:r>
              <a:rPr lang="fr-FR" sz="1350" dirty="0"/>
              <a:t>&gt; </a:t>
            </a:r>
            <a:r>
              <a:rPr lang="fr-FR" sz="1350" b="1" dirty="0" err="1"/>
              <a:t>gr:availableAtOrFrom</a:t>
            </a:r>
            <a:r>
              <a:rPr lang="fr-FR" sz="1350" dirty="0"/>
              <a:t> cnr:FR:CN1:P:10002 </a:t>
            </a:r>
          </a:p>
        </p:txBody>
      </p:sp>
    </p:spTree>
    <p:extLst>
      <p:ext uri="{BB962C8B-B14F-4D97-AF65-F5344CB8AC3E}">
        <p14:creationId xmlns:p14="http://schemas.microsoft.com/office/powerpoint/2010/main" val="28894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52738" y="195486"/>
            <a:ext cx="48269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Qu’est-ce qu’il y a </a:t>
            </a:r>
          </a:p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quand on va chercher </a:t>
            </a:r>
          </a:p>
          <a:p>
            <a:pPr algn="ctr"/>
            <a:r>
              <a:rPr lang="fr-FR" sz="4000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ce qu’il y a à l’URI* ?</a:t>
            </a:r>
            <a:endParaRPr lang="fr-FR" sz="4000" dirty="0">
              <a:solidFill>
                <a:srgbClr val="07376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0962" name="Picture 2" descr="Résultat de recherche d'images pour &quot;cherch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2255954"/>
            <a:ext cx="3272036" cy="28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632" y="4011910"/>
            <a:ext cx="41937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* c’est donc que c’est aussi une URL si on peut faire ça: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une URN, 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 littéral</a:t>
            </a:r>
          </a:p>
          <a:p>
            <a:pPr marL="361950" lvl="1"/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pas un </a:t>
            </a:r>
            <a:r>
              <a:rPr lang="fr-FR" dirty="0" err="1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blank</a:t>
            </a:r>
            <a:r>
              <a:rPr lang="fr-FR" dirty="0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node</a:t>
            </a:r>
            <a:endParaRPr lang="fr-FR" dirty="0" smtClean="0">
              <a:solidFill>
                <a:srgbClr val="07376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5416" y="3075806"/>
            <a:ext cx="4882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http://dbpedia.org/resource/Tim_Berners-Lee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44547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++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 err="1">
                <a:solidFill>
                  <a:srgbClr val="C00000"/>
                </a:solidFill>
              </a:rPr>
              <a:t>Org</a:t>
            </a:r>
            <a:r>
              <a:rPr lang="fr-FR" sz="1800" dirty="0"/>
              <a:t>: The </a:t>
            </a:r>
            <a:r>
              <a:rPr lang="fr-FR" sz="1800" dirty="0" err="1"/>
              <a:t>Organization</a:t>
            </a:r>
            <a:r>
              <a:rPr lang="fr-FR" sz="1800" dirty="0"/>
              <a:t> </a:t>
            </a:r>
            <a:r>
              <a:rPr lang="fr-FR" sz="1800" dirty="0" err="1"/>
              <a:t>Ontology</a:t>
            </a:r>
            <a:endParaRPr lang="fr-FR" sz="1800" dirty="0"/>
          </a:p>
          <a:p>
            <a:pPr lvl="1"/>
            <a:r>
              <a:rPr lang="en-US" sz="1500" dirty="0"/>
              <a:t>W3C Recommendation 16 January 2014</a:t>
            </a:r>
            <a:endParaRPr lang="fr-FR" sz="1500" dirty="0"/>
          </a:p>
          <a:p>
            <a:pPr lvl="1"/>
            <a:r>
              <a:rPr lang="fr-FR" sz="1500" dirty="0" err="1"/>
              <a:t>Enables</a:t>
            </a:r>
            <a:r>
              <a:rPr lang="fr-FR" sz="1500" dirty="0"/>
              <a:t> to </a:t>
            </a:r>
            <a:r>
              <a:rPr lang="fr-FR" sz="1500" dirty="0" err="1"/>
              <a:t>describe</a:t>
            </a:r>
            <a:r>
              <a:rPr lang="fr-FR" sz="1500" dirty="0"/>
              <a:t> the structure of </a:t>
            </a:r>
            <a:r>
              <a:rPr lang="fr-FR" sz="1500" dirty="0" err="1"/>
              <a:t>organizations</a:t>
            </a:r>
            <a:endParaRPr lang="fr-FR" sz="1500" dirty="0"/>
          </a:p>
          <a:p>
            <a:endParaRPr lang="fr-FR" sz="1800" dirty="0"/>
          </a:p>
          <a:p>
            <a:r>
              <a:rPr lang="fr-FR" sz="1800" b="1" dirty="0">
                <a:solidFill>
                  <a:srgbClr val="C00000"/>
                </a:solidFill>
              </a:rPr>
              <a:t>SSN</a:t>
            </a:r>
            <a:r>
              <a:rPr lang="fr-FR" sz="1800" dirty="0"/>
              <a:t>: </a:t>
            </a:r>
            <a:r>
              <a:rPr lang="fr-FR" sz="1800" dirty="0" err="1"/>
              <a:t>Semantic</a:t>
            </a:r>
            <a:r>
              <a:rPr lang="fr-FR" sz="1800" dirty="0"/>
              <a:t> </a:t>
            </a:r>
            <a:r>
              <a:rPr lang="fr-FR" sz="1800" dirty="0" err="1"/>
              <a:t>Sensor</a:t>
            </a:r>
            <a:r>
              <a:rPr lang="fr-FR" sz="1800" dirty="0"/>
              <a:t> Network</a:t>
            </a:r>
          </a:p>
          <a:p>
            <a:pPr lvl="1"/>
            <a:r>
              <a:rPr lang="fr-FR" sz="1500" dirty="0" err="1" smtClean="0"/>
              <a:t>Co-éditeur</a:t>
            </a:r>
            <a:r>
              <a:rPr lang="fr-FR" sz="1500" dirty="0" smtClean="0"/>
              <a:t> du standard ;-)</a:t>
            </a:r>
            <a:endParaRPr lang="fr-FR" sz="1500" dirty="0"/>
          </a:p>
          <a:p>
            <a:endParaRPr lang="fr-FR" sz="1800" dirty="0"/>
          </a:p>
          <a:p>
            <a:r>
              <a:rPr lang="fr-FR" sz="1800" b="1" dirty="0">
                <a:solidFill>
                  <a:srgbClr val="C00000"/>
                </a:solidFill>
              </a:rPr>
              <a:t>OWL-time</a:t>
            </a:r>
            <a:r>
              <a:rPr lang="fr-FR" sz="1800" dirty="0"/>
              <a:t>: OWL Time </a:t>
            </a:r>
            <a:r>
              <a:rPr lang="fr-FR" sz="1800" dirty="0" err="1"/>
              <a:t>ontology</a:t>
            </a:r>
            <a:endParaRPr lang="fr-FR" sz="1800" dirty="0"/>
          </a:p>
          <a:p>
            <a:pPr lvl="1"/>
            <a:r>
              <a:rPr lang="fr-FR" sz="1500" dirty="0"/>
              <a:t>On </a:t>
            </a:r>
            <a:r>
              <a:rPr lang="fr-FR" sz="1500" dirty="0" err="1"/>
              <a:t>its</a:t>
            </a:r>
            <a:r>
              <a:rPr lang="fr-FR" sz="1500" dirty="0"/>
              <a:t> </a:t>
            </a:r>
            <a:r>
              <a:rPr lang="fr-FR" sz="1500" dirty="0" err="1"/>
              <a:t>way</a:t>
            </a:r>
            <a:r>
              <a:rPr lang="fr-FR" sz="1500" dirty="0"/>
              <a:t> for </a:t>
            </a:r>
            <a:r>
              <a:rPr lang="fr-FR" sz="1500" dirty="0" err="1"/>
              <a:t>recommendation</a:t>
            </a:r>
            <a:endParaRPr lang="fr-FR" sz="15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599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Reused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r>
              <a:rPr lang="fr-FR" dirty="0" smtClean="0"/>
              <a:t>/ontologies - ++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PROV</a:t>
            </a:r>
            <a:r>
              <a:rPr lang="fr-FR" sz="1800" dirty="0"/>
              <a:t>: The Provenance </a:t>
            </a:r>
            <a:r>
              <a:rPr lang="fr-FR" sz="1800" dirty="0" err="1"/>
              <a:t>Ontology</a:t>
            </a:r>
            <a:endParaRPr lang="fr-FR" sz="1800" dirty="0"/>
          </a:p>
          <a:p>
            <a:pPr lvl="1"/>
            <a:r>
              <a:rPr lang="fr-FR" sz="1500" dirty="0" err="1"/>
              <a:t>prov:Agent</a:t>
            </a:r>
            <a:r>
              <a:rPr lang="fr-FR" sz="1500" dirty="0"/>
              <a:t> (</a:t>
            </a:r>
            <a:r>
              <a:rPr lang="fr-FR" sz="1500" dirty="0" err="1"/>
              <a:t>organization</a:t>
            </a:r>
            <a:r>
              <a:rPr lang="fr-FR" sz="1500" dirty="0"/>
              <a:t>, </a:t>
            </a:r>
            <a:r>
              <a:rPr lang="fr-FR" sz="1500" dirty="0" err="1"/>
              <a:t>person</a:t>
            </a:r>
            <a:r>
              <a:rPr lang="fr-FR" sz="1500" dirty="0"/>
              <a:t>, software, </a:t>
            </a:r>
            <a:r>
              <a:rPr lang="fr-FR" sz="1500" b="1" dirty="0" err="1"/>
              <a:t>sensor</a:t>
            </a:r>
            <a:r>
              <a:rPr lang="fr-FR" sz="1500" dirty="0"/>
              <a:t>, </a:t>
            </a:r>
            <a:r>
              <a:rPr lang="fr-FR" sz="1500" b="1" dirty="0" err="1"/>
              <a:t>actuator</a:t>
            </a:r>
            <a:r>
              <a:rPr lang="fr-FR" sz="1500" dirty="0"/>
              <a:t>…)</a:t>
            </a:r>
          </a:p>
          <a:p>
            <a:pPr lvl="1"/>
            <a:r>
              <a:rPr lang="fr-FR" sz="1500" dirty="0" err="1"/>
              <a:t>prov:Activity</a:t>
            </a:r>
            <a:r>
              <a:rPr lang="fr-FR" sz="1500" dirty="0"/>
              <a:t> (translate a document, </a:t>
            </a:r>
            <a:r>
              <a:rPr lang="fr-FR" sz="1500" b="1" dirty="0" err="1"/>
              <a:t>predict</a:t>
            </a:r>
            <a:r>
              <a:rPr lang="fr-FR" sz="1500" dirty="0"/>
              <a:t>, </a:t>
            </a:r>
            <a:r>
              <a:rPr lang="fr-FR" sz="1500" b="1" dirty="0" err="1"/>
              <a:t>measure</a:t>
            </a:r>
            <a:r>
              <a:rPr lang="fr-FR" sz="1500" dirty="0"/>
              <a:t>…)</a:t>
            </a:r>
          </a:p>
          <a:p>
            <a:pPr lvl="1"/>
            <a:r>
              <a:rPr lang="fr-FR" sz="1500" dirty="0" err="1"/>
              <a:t>prov:Entity</a:t>
            </a:r>
            <a:r>
              <a:rPr lang="fr-FR" sz="1500" dirty="0"/>
              <a:t> (observation, </a:t>
            </a:r>
            <a:r>
              <a:rPr lang="fr-FR" sz="1500" dirty="0" err="1"/>
              <a:t>prediction</a:t>
            </a:r>
            <a:r>
              <a:rPr lang="fr-FR" sz="1500" dirty="0"/>
              <a:t>, </a:t>
            </a:r>
            <a:r>
              <a:rPr lang="fr-FR" sz="1500" dirty="0" err="1"/>
              <a:t>aggregated</a:t>
            </a:r>
            <a:r>
              <a:rPr lang="fr-FR" sz="1500" dirty="0"/>
              <a:t> or </a:t>
            </a:r>
            <a:r>
              <a:rPr lang="fr-FR" sz="1500" dirty="0" err="1"/>
              <a:t>obfuscated</a:t>
            </a:r>
            <a:r>
              <a:rPr lang="fr-FR" sz="1500" dirty="0"/>
              <a:t>…) </a:t>
            </a:r>
          </a:p>
          <a:p>
            <a:endParaRPr lang="fr-FR" sz="1800" dirty="0"/>
          </a:p>
          <a:p>
            <a:pPr lvl="1"/>
            <a:endParaRPr lang="en-US" sz="1500" dirty="0"/>
          </a:p>
          <a:p>
            <a:pPr lvl="1"/>
            <a:endParaRPr lang="fr-FR" sz="15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463738"/>
            <a:ext cx="4507919" cy="25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Vidéos très (très) recommandée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4150" y="978552"/>
            <a:ext cx="6515100" cy="3725699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présentation de Tim </a:t>
            </a:r>
            <a:r>
              <a:rPr lang="fr-FR" sz="2000" dirty="0" err="1">
                <a:solidFill>
                  <a:schemeClr val="tx1"/>
                </a:solidFill>
              </a:rPr>
              <a:t>Berners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Lee (inventeur du Web) 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Documentaire sur l’Invention du Web</a:t>
            </a:r>
            <a:endParaRPr lang="fr-FR" sz="2000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hlinkClick r:id="rId2"/>
              </a:rPr>
              <a:t>http://www.foreveryone.net/ </a:t>
            </a:r>
            <a:endParaRPr lang="fr-FR" sz="1400" dirty="0" smtClean="0">
              <a:solidFill>
                <a:schemeClr val="tx1"/>
              </a:solidFill>
              <a:hlinkClick r:id="rId2"/>
            </a:endParaRPr>
          </a:p>
          <a:p>
            <a:pPr algn="ctr"/>
            <a:endParaRPr lang="fr-FR" sz="2000" dirty="0" smtClean="0">
              <a:solidFill>
                <a:srgbClr val="000000"/>
              </a:solidFill>
            </a:endParaRPr>
          </a:p>
          <a:p>
            <a:pPr algn="ctr"/>
            <a:r>
              <a:rPr lang="fr-FR" sz="2000" dirty="0" smtClean="0">
                <a:solidFill>
                  <a:srgbClr val="000000"/>
                </a:solidFill>
              </a:rPr>
              <a:t>TED talk sur le </a:t>
            </a:r>
            <a:r>
              <a:rPr lang="fr-FR" sz="2000" dirty="0" err="1" smtClean="0">
                <a:solidFill>
                  <a:srgbClr val="000000"/>
                </a:solidFill>
              </a:rPr>
              <a:t>Linked</a:t>
            </a:r>
            <a:r>
              <a:rPr lang="fr-FR" sz="2000" dirty="0" smtClean="0">
                <a:solidFill>
                  <a:srgbClr val="000000"/>
                </a:solidFill>
              </a:rPr>
              <a:t> Data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fr-FR" sz="1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fr-FR" sz="1400" dirty="0" smtClean="0">
                <a:solidFill>
                  <a:schemeClr val="tx1"/>
                </a:solidFill>
                <a:hlinkClick r:id="rId2"/>
              </a:rPr>
              <a:t>www.ted.com/talks/tim_berners_lee_on_the_next_web?language=fr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présentation de Fabien </a:t>
            </a:r>
            <a:r>
              <a:rPr lang="fr-FR" sz="2000" dirty="0" err="1">
                <a:solidFill>
                  <a:schemeClr val="tx1"/>
                </a:solidFill>
              </a:rPr>
              <a:t>Gandon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(Directeur de Recherche </a:t>
            </a:r>
            <a:r>
              <a:rPr lang="fr-FR" sz="2000" dirty="0" err="1" smtClean="0">
                <a:solidFill>
                  <a:schemeClr val="tx1"/>
                </a:solidFill>
              </a:rPr>
              <a:t>Inria</a:t>
            </a:r>
            <a:r>
              <a:rPr lang="fr-FR" sz="2000" dirty="0" smtClean="0">
                <a:solidFill>
                  <a:schemeClr val="tx1"/>
                </a:solidFill>
              </a:rPr>
              <a:t> Sophia-Antipolis </a:t>
            </a:r>
            <a:r>
              <a:rPr lang="fr-FR" sz="2000" dirty="0" err="1" smtClean="0">
                <a:solidFill>
                  <a:schemeClr val="tx1"/>
                </a:solidFill>
              </a:rPr>
              <a:t>Mediterranée</a:t>
            </a:r>
            <a:r>
              <a:rPr lang="fr-FR" sz="2000" dirty="0" smtClean="0">
                <a:solidFill>
                  <a:schemeClr val="tx1"/>
                </a:solidFill>
              </a:rPr>
              <a:t>) sur l’usage du </a:t>
            </a:r>
            <a:r>
              <a:rPr lang="fr-FR" sz="2000" dirty="0" err="1" smtClean="0">
                <a:solidFill>
                  <a:schemeClr val="tx1"/>
                </a:solidFill>
              </a:rPr>
              <a:t>Linked</a:t>
            </a:r>
            <a:r>
              <a:rPr lang="fr-FR" sz="2000" dirty="0" smtClean="0">
                <a:solidFill>
                  <a:schemeClr val="tx1"/>
                </a:solidFill>
              </a:rPr>
              <a:t> Data par les entreprises (1h)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hlinkClick r:id="rId3"/>
              </a:rPr>
              <a:t>http://videolectures.net/SEASworkshop2015_gandon_semantic_web</a:t>
            </a:r>
            <a:r>
              <a:rPr lang="fr-FR" sz="16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dirty="0"/>
          </a:p>
          <a:p>
            <a:pPr algn="ctr"/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461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Linked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1113589"/>
            <a:ext cx="6172200" cy="2794274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en-US" dirty="0" smtClean="0"/>
              <a:t>1. Use </a:t>
            </a:r>
            <a:r>
              <a:rPr lang="en-US" dirty="0"/>
              <a:t>URIs as names for </a:t>
            </a:r>
            <a:r>
              <a:rPr lang="en-US" dirty="0" smtClean="0"/>
              <a:t>things</a:t>
            </a:r>
            <a:endParaRPr lang="en-US" dirty="0"/>
          </a:p>
          <a:p>
            <a:pPr>
              <a:spcBef>
                <a:spcPts val="750"/>
              </a:spcBef>
            </a:pPr>
            <a:r>
              <a:rPr lang="en-US" dirty="0" smtClean="0"/>
              <a:t>2. Use </a:t>
            </a:r>
            <a:r>
              <a:rPr lang="en-US" dirty="0"/>
              <a:t>HTTP URIs so that people can look up those names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750"/>
              </a:spcBef>
            </a:pPr>
            <a:r>
              <a:rPr lang="en-US" dirty="0" smtClean="0"/>
              <a:t>3. When </a:t>
            </a:r>
            <a:r>
              <a:rPr lang="en-US" dirty="0"/>
              <a:t>someone looks up a URI, provide useful information, using the standards (RDF*, SPARQL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750"/>
              </a:spcBef>
            </a:pPr>
            <a:r>
              <a:rPr lang="en-US" dirty="0" smtClean="0"/>
              <a:t>4. Include </a:t>
            </a:r>
            <a:r>
              <a:rPr lang="en-US" dirty="0"/>
              <a:t>links to other URIs. so that they can discover more things.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52736" y="4600368"/>
            <a:ext cx="416652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350" dirty="0" err="1">
                <a:solidFill>
                  <a:schemeClr val="tx1"/>
                </a:solidFill>
              </a:rPr>
              <a:t>demo</a:t>
            </a:r>
            <a:r>
              <a:rPr lang="fr-FR" sz="1350" dirty="0">
                <a:solidFill>
                  <a:schemeClr val="tx1"/>
                </a:solidFill>
              </a:rPr>
              <a:t>: </a:t>
            </a:r>
            <a:r>
              <a:rPr lang="fr-FR" sz="1350" dirty="0">
                <a:solidFill>
                  <a:schemeClr val="tx1"/>
                </a:solidFill>
                <a:hlinkClick r:id="rId2"/>
              </a:rPr>
              <a:t>http://dbpedia.org/resource/Tim_Berners-Lee</a:t>
            </a:r>
            <a:endParaRPr lang="fr" sz="1350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351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3" y="2270795"/>
            <a:ext cx="2507699" cy="1804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1320" y="1019063"/>
            <a:ext cx="4882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http://dbpedia.org/resource/Tim_Berners-Lee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8" y="2283718"/>
            <a:ext cx="2122142" cy="1970360"/>
          </a:xfrm>
          <a:prstGeom prst="rect">
            <a:avLst/>
          </a:prstGeom>
        </p:spPr>
      </p:pic>
      <p:sp>
        <p:nvSpPr>
          <p:cNvPr id="15" name="Forme libre 14"/>
          <p:cNvSpPr/>
          <p:nvPr/>
        </p:nvSpPr>
        <p:spPr>
          <a:xfrm>
            <a:off x="2724150" y="1393726"/>
            <a:ext cx="695325" cy="1466056"/>
          </a:xfrm>
          <a:custGeom>
            <a:avLst/>
            <a:gdLst>
              <a:gd name="connsiteX0" fmla="*/ 695325 w 695325"/>
              <a:gd name="connsiteY0" fmla="*/ 0 h 1220355"/>
              <a:gd name="connsiteX1" fmla="*/ 495300 w 695325"/>
              <a:gd name="connsiteY1" fmla="*/ 1057275 h 1220355"/>
              <a:gd name="connsiteX2" fmla="*/ 0 w 695325"/>
              <a:gd name="connsiteY2" fmla="*/ 1200150 h 12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1220355">
                <a:moveTo>
                  <a:pt x="695325" y="0"/>
                </a:moveTo>
                <a:cubicBezTo>
                  <a:pt x="653256" y="428625"/>
                  <a:pt x="611187" y="857250"/>
                  <a:pt x="495300" y="1057275"/>
                </a:cubicBezTo>
                <a:cubicBezTo>
                  <a:pt x="379413" y="1257300"/>
                  <a:pt x="189706" y="1228725"/>
                  <a:pt x="0" y="120015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orme libre 18"/>
          <p:cNvSpPr/>
          <p:nvPr/>
        </p:nvSpPr>
        <p:spPr>
          <a:xfrm flipH="1">
            <a:off x="3419475" y="1393726"/>
            <a:ext cx="1045834" cy="1466056"/>
          </a:xfrm>
          <a:custGeom>
            <a:avLst/>
            <a:gdLst>
              <a:gd name="connsiteX0" fmla="*/ 695325 w 695325"/>
              <a:gd name="connsiteY0" fmla="*/ 0 h 1220355"/>
              <a:gd name="connsiteX1" fmla="*/ 495300 w 695325"/>
              <a:gd name="connsiteY1" fmla="*/ 1057275 h 1220355"/>
              <a:gd name="connsiteX2" fmla="*/ 0 w 695325"/>
              <a:gd name="connsiteY2" fmla="*/ 1200150 h 12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1220355">
                <a:moveTo>
                  <a:pt x="695325" y="0"/>
                </a:moveTo>
                <a:cubicBezTo>
                  <a:pt x="653256" y="428625"/>
                  <a:pt x="611187" y="857250"/>
                  <a:pt x="495300" y="1057275"/>
                </a:cubicBezTo>
                <a:cubicBezTo>
                  <a:pt x="379413" y="1257300"/>
                  <a:pt x="189706" y="1228725"/>
                  <a:pt x="0" y="120015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 bwMode="gray">
          <a:xfrm>
            <a:off x="-151524" y="168912"/>
            <a:ext cx="6496848" cy="56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150"/>
              </a:spcAft>
              <a:buClr>
                <a:srgbClr val="999999"/>
              </a:buClr>
              <a:buSzPct val="100000"/>
              <a:buFont typeface="Calibri"/>
              <a:buNone/>
              <a:defRPr sz="2700" b="1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 smtClean="0"/>
              <a:t>Pour les machines ET pour les humains</a:t>
            </a:r>
            <a:endParaRPr lang="fr-FR" dirty="0"/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 bwMode="gray">
          <a:xfrm>
            <a:off x="100504" y="4522565"/>
            <a:ext cx="6496848" cy="56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150"/>
              </a:spcAft>
              <a:buClr>
                <a:srgbClr val="999999"/>
              </a:buClr>
              <a:buSzPct val="100000"/>
              <a:buFont typeface="Calibri"/>
              <a:buNone/>
              <a:defRPr sz="2700" b="1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 smtClean="0"/>
              <a:t>Content </a:t>
            </a:r>
            <a:r>
              <a:rPr lang="fr-FR" dirty="0" err="1" smtClean="0"/>
              <a:t>negociation</a:t>
            </a:r>
            <a:r>
              <a:rPr lang="fr-FR" dirty="0" smtClean="0"/>
              <a:t>  -  HTTP </a:t>
            </a:r>
            <a:r>
              <a:rPr lang="fr-FR" dirty="0" err="1" smtClean="0"/>
              <a:t>Accept</a:t>
            </a:r>
            <a:r>
              <a:rPr lang="fr-FR" dirty="0" smtClean="0"/>
              <a:t> header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97627" y="297438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text</a:t>
            </a:r>
            <a:r>
              <a:rPr lang="fr-FR" dirty="0" smtClean="0"/>
              <a:t>/html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719995" y="3003798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text</a:t>
            </a:r>
            <a:r>
              <a:rPr lang="fr-FR" dirty="0" smtClean="0"/>
              <a:t>/</a:t>
            </a:r>
            <a:r>
              <a:rPr lang="fr-FR" dirty="0" err="1" smtClean="0"/>
              <a:t>turtle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4</a:t>
            </a:fld>
            <a:endParaRPr lang="fr-FR" dirty="0"/>
          </a:p>
        </p:txBody>
      </p:sp>
      <p:pic>
        <p:nvPicPr>
          <p:cNvPr id="18" name="Picture 4" descr="http://cdn.mysitemyway.com/etc-mysitemyway/icons/legacy-previews/icons-256/glossy-black-icons-business/080873-glossy-black-icon-business-ro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3" y="1665443"/>
            <a:ext cx="791703" cy="7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upload.wikimedia.org/wikipedia/commons/thumb/7/7c/User_font_awesome.svg/240px-User_font_awesom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91" y="1746741"/>
            <a:ext cx="464088" cy="4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2646" y="2803008"/>
            <a:ext cx="6210690" cy="22170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fr-FR" altLang="fr-FR" sz="1800" b="1" dirty="0"/>
              <a:t>Cool </a:t>
            </a:r>
            <a:r>
              <a:rPr lang="fr-FR" altLang="fr-FR" sz="1800" b="1" dirty="0" err="1"/>
              <a:t>URIs</a:t>
            </a:r>
            <a:r>
              <a:rPr lang="fr-FR" altLang="fr-FR" sz="1800" b="1" dirty="0"/>
              <a:t> </a:t>
            </a:r>
            <a:r>
              <a:rPr lang="fr-FR" altLang="fr-FR" sz="1800" b="1" dirty="0" err="1"/>
              <a:t>don’t</a:t>
            </a:r>
            <a:r>
              <a:rPr lang="fr-FR" altLang="fr-FR" sz="1800" b="1" dirty="0"/>
              <a:t> change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4150" y="257642"/>
            <a:ext cx="6783242" cy="441900"/>
          </a:xfrm>
        </p:spPr>
        <p:txBody>
          <a:bodyPr/>
          <a:lstStyle/>
          <a:p>
            <a:r>
              <a:rPr lang="fr-FR" altLang="fr-FR" sz="1800" b="1" dirty="0" err="1" smtClean="0"/>
              <a:t>Déréferencer</a:t>
            </a:r>
            <a:r>
              <a:rPr lang="fr-FR" altLang="fr-FR" sz="1800" dirty="0" smtClean="0"/>
              <a:t>: aller à l’URL pour obtenir une représentation de la ressource identifiée</a:t>
            </a:r>
            <a:r>
              <a:rPr lang="fr-FR" altLang="fr-FR" sz="1800" dirty="0"/>
              <a:t/>
            </a:r>
            <a:br>
              <a:rPr lang="fr-FR" altLang="fr-FR" sz="1800" dirty="0"/>
            </a:br>
            <a:endParaRPr 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1576903" y="1382804"/>
            <a:ext cx="3018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GET http://purl.org/NET/seas#Building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944724" y="1549976"/>
            <a:ext cx="4806534" cy="26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944724" y="2219897"/>
            <a:ext cx="4806534" cy="8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28700" y="1344130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6080" y="3183818"/>
            <a:ext cx="5004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client</a:t>
            </a:r>
            <a:endParaRPr lang="fr-FR" sz="1050" dirty="0"/>
          </a:p>
        </p:txBody>
      </p:sp>
      <p:sp>
        <p:nvSpPr>
          <p:cNvPr id="20" name="Rectangle 19"/>
          <p:cNvSpPr/>
          <p:nvPr/>
        </p:nvSpPr>
        <p:spPr>
          <a:xfrm>
            <a:off x="5704662" y="3183818"/>
            <a:ext cx="5597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server</a:t>
            </a:r>
            <a:endParaRPr lang="fr-FR" sz="1050" dirty="0"/>
          </a:p>
        </p:txBody>
      </p:sp>
      <p:sp>
        <p:nvSpPr>
          <p:cNvPr id="22" name="Rectangle 21"/>
          <p:cNvSpPr/>
          <p:nvPr/>
        </p:nvSpPr>
        <p:spPr>
          <a:xfrm>
            <a:off x="978447" y="1756237"/>
            <a:ext cx="4273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303 </a:t>
            </a:r>
            <a:r>
              <a:rPr lang="fr-FR" sz="1050" b="1" dirty="0" err="1">
                <a:solidFill>
                  <a:srgbClr val="FF6600"/>
                </a:solidFill>
              </a:rPr>
              <a:t>see</a:t>
            </a:r>
            <a:r>
              <a:rPr lang="fr-FR" sz="1050" b="1" dirty="0">
                <a:solidFill>
                  <a:srgbClr val="FF6600"/>
                </a:solidFill>
              </a:rPr>
              <a:t> </a:t>
            </a:r>
            <a:r>
              <a:rPr lang="fr-FR" sz="1050" b="1" dirty="0" err="1">
                <a:solidFill>
                  <a:srgbClr val="FF6600"/>
                </a:solidFill>
              </a:rPr>
              <a:t>also</a:t>
            </a:r>
            <a:r>
              <a:rPr lang="fr-FR" sz="1050" b="1" dirty="0">
                <a:solidFill>
                  <a:srgbClr val="FF6600"/>
                </a:solidFill>
              </a:rPr>
              <a:t> </a:t>
            </a:r>
          </a:p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http://wiki-lve.maxime-lefrancois.info/index.php/Resource:Seas:</a:t>
            </a:r>
            <a:endParaRPr lang="fr-FR" sz="2100" b="1" dirty="0">
              <a:solidFill>
                <a:srgbClr val="FF66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7279" y="3538568"/>
            <a:ext cx="38298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in the future, </a:t>
            </a:r>
            <a:r>
              <a:rPr lang="fr-FR" sz="1050" dirty="0" err="1"/>
              <a:t>this</a:t>
            </a:r>
            <a:r>
              <a:rPr lang="fr-FR" sz="1050" dirty="0"/>
              <a:t> </a:t>
            </a:r>
            <a:r>
              <a:rPr lang="fr-FR" sz="1050" dirty="0" err="1"/>
              <a:t>resource</a:t>
            </a:r>
            <a:r>
              <a:rPr lang="fr-FR" sz="1050" dirty="0"/>
              <a:t> </a:t>
            </a:r>
            <a:r>
              <a:rPr lang="fr-FR" sz="1050" dirty="0" err="1"/>
              <a:t>can</a:t>
            </a:r>
            <a:r>
              <a:rPr lang="fr-FR" sz="1050" dirty="0"/>
              <a:t> </a:t>
            </a:r>
            <a:r>
              <a:rPr lang="fr-FR" sz="1050" dirty="0" err="1"/>
              <a:t>be</a:t>
            </a:r>
            <a:r>
              <a:rPr lang="fr-FR" sz="1050" dirty="0"/>
              <a:t> </a:t>
            </a:r>
            <a:r>
              <a:rPr lang="fr-FR" sz="1050" dirty="0" err="1"/>
              <a:t>described</a:t>
            </a:r>
            <a:r>
              <a:rPr lang="fr-FR" sz="1050" dirty="0"/>
              <a:t> </a:t>
            </a:r>
            <a:r>
              <a:rPr lang="fr-FR" sz="1050" dirty="0" err="1"/>
              <a:t>somewhere</a:t>
            </a:r>
            <a:r>
              <a:rPr lang="fr-FR" sz="1050" dirty="0"/>
              <a:t> </a:t>
            </a:r>
            <a:r>
              <a:rPr lang="fr-FR" sz="1050" dirty="0" err="1"/>
              <a:t>else</a:t>
            </a:r>
            <a:endParaRPr lang="fr-FR" sz="1050" dirty="0"/>
          </a:p>
        </p:txBody>
      </p:sp>
      <p:sp>
        <p:nvSpPr>
          <p:cNvPr id="25" name="Rectangle 24"/>
          <p:cNvSpPr/>
          <p:nvPr/>
        </p:nvSpPr>
        <p:spPr>
          <a:xfrm>
            <a:off x="1576903" y="3946260"/>
            <a:ext cx="30187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GET http://purl.org/NET/seas#Building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944724" y="4113431"/>
            <a:ext cx="4806534" cy="26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944724" y="4783353"/>
            <a:ext cx="4806534" cy="8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78446" y="4319693"/>
            <a:ext cx="14045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303 </a:t>
            </a:r>
            <a:r>
              <a:rPr lang="fr-FR" sz="1050" b="1" dirty="0" err="1">
                <a:solidFill>
                  <a:srgbClr val="FF6600"/>
                </a:solidFill>
              </a:rPr>
              <a:t>see</a:t>
            </a:r>
            <a:r>
              <a:rPr lang="fr-FR" sz="1050" b="1" dirty="0">
                <a:solidFill>
                  <a:srgbClr val="FF6600"/>
                </a:solidFill>
              </a:rPr>
              <a:t> </a:t>
            </a:r>
            <a:r>
              <a:rPr lang="fr-FR" sz="1050" b="1" dirty="0" err="1">
                <a:solidFill>
                  <a:srgbClr val="FF6600"/>
                </a:solidFill>
              </a:rPr>
              <a:t>also</a:t>
            </a:r>
            <a:r>
              <a:rPr lang="fr-FR" sz="1050" b="1" dirty="0">
                <a:solidFill>
                  <a:srgbClr val="FF6600"/>
                </a:solidFill>
              </a:rPr>
              <a:t> </a:t>
            </a:r>
          </a:p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http://?????</a:t>
            </a:r>
            <a:endParaRPr lang="fr-FR" sz="2100" b="1" dirty="0">
              <a:solidFill>
                <a:srgbClr val="FF66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75829" y="2321028"/>
            <a:ext cx="32447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303: the Building </a:t>
            </a:r>
            <a:r>
              <a:rPr lang="fr-FR" sz="1050" dirty="0" err="1"/>
              <a:t>is</a:t>
            </a:r>
            <a:r>
              <a:rPr lang="fr-FR" sz="1050" dirty="0"/>
              <a:t> not </a:t>
            </a:r>
            <a:r>
              <a:rPr lang="fr-FR" sz="1050" dirty="0" err="1"/>
              <a:t>located</a:t>
            </a:r>
            <a:r>
              <a:rPr lang="fr-FR" sz="1050" dirty="0"/>
              <a:t> on the web, </a:t>
            </a:r>
            <a:br>
              <a:rPr lang="fr-FR" sz="1050" dirty="0"/>
            </a:br>
            <a:r>
              <a:rPr lang="fr-FR" sz="1050" dirty="0"/>
              <a:t>	but </a:t>
            </a:r>
            <a:r>
              <a:rPr lang="fr-FR" sz="1050" dirty="0" err="1"/>
              <a:t>you</a:t>
            </a:r>
            <a:r>
              <a:rPr lang="fr-FR" sz="1050" dirty="0"/>
              <a:t> </a:t>
            </a:r>
            <a:r>
              <a:rPr lang="fr-FR" sz="1050" dirty="0" err="1"/>
              <a:t>may</a:t>
            </a:r>
            <a:r>
              <a:rPr lang="fr-FR" sz="1050" dirty="0"/>
              <a:t> </a:t>
            </a:r>
            <a:r>
              <a:rPr lang="fr-FR" sz="1050" dirty="0" err="1"/>
              <a:t>find</a:t>
            </a:r>
            <a:r>
              <a:rPr lang="fr-FR" sz="1050" dirty="0"/>
              <a:t> a description </a:t>
            </a:r>
            <a:r>
              <a:rPr lang="fr-FR" sz="1050" dirty="0" err="1"/>
              <a:t>there</a:t>
            </a:r>
            <a:endParaRPr lang="fr-FR" sz="105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13029" y="3521181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965936" y="3460817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980261" y="1401620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6080" y="1101103"/>
            <a:ext cx="5004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client</a:t>
            </a:r>
            <a:endParaRPr lang="fr-FR" sz="1050" dirty="0"/>
          </a:p>
        </p:txBody>
      </p:sp>
      <p:sp>
        <p:nvSpPr>
          <p:cNvPr id="38" name="Rectangle 37"/>
          <p:cNvSpPr/>
          <p:nvPr/>
        </p:nvSpPr>
        <p:spPr>
          <a:xfrm>
            <a:off x="5704662" y="1101103"/>
            <a:ext cx="5597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server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1787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 txBox="1">
            <a:spLocks/>
          </p:cNvSpPr>
          <p:nvPr/>
        </p:nvSpPr>
        <p:spPr>
          <a:xfrm>
            <a:off x="268970" y="310936"/>
            <a:ext cx="6172200" cy="4644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altLang="fr-FR" sz="18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5981238" y="894042"/>
            <a:ext cx="0" cy="367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04662" y="4677984"/>
            <a:ext cx="5597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server</a:t>
            </a:r>
            <a:endParaRPr lang="fr-FR" sz="1050" dirty="0"/>
          </a:p>
        </p:txBody>
      </p:sp>
      <p:sp>
        <p:nvSpPr>
          <p:cNvPr id="12" name="Rectangle 11"/>
          <p:cNvSpPr/>
          <p:nvPr/>
        </p:nvSpPr>
        <p:spPr>
          <a:xfrm>
            <a:off x="2132856" y="781006"/>
            <a:ext cx="246253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GET  http://.../</a:t>
            </a:r>
            <a:r>
              <a:rPr lang="fr-FR" sz="1050" b="1" dirty="0" err="1">
                <a:solidFill>
                  <a:srgbClr val="FF6600"/>
                </a:solidFill>
              </a:rPr>
              <a:t>Resource:Seas</a:t>
            </a:r>
            <a:r>
              <a:rPr lang="fr-FR" sz="1050" b="1" dirty="0">
                <a:solidFill>
                  <a:srgbClr val="FF6600"/>
                </a:solidFill>
              </a:rPr>
              <a:t>:</a:t>
            </a:r>
          </a:p>
          <a:p>
            <a:pPr>
              <a:defRPr/>
            </a:pPr>
            <a:r>
              <a:rPr lang="fr-FR" sz="1050" b="1" dirty="0" err="1">
                <a:solidFill>
                  <a:srgbClr val="FF6600"/>
                </a:solidFill>
              </a:rPr>
              <a:t>Accept</a:t>
            </a:r>
            <a:r>
              <a:rPr lang="fr-FR" sz="1050" b="1" dirty="0">
                <a:solidFill>
                  <a:srgbClr val="FF6600"/>
                </a:solidFill>
              </a:rPr>
              <a:t>: </a:t>
            </a:r>
            <a:r>
              <a:rPr lang="fr-FR" sz="1050" b="1" dirty="0" err="1">
                <a:solidFill>
                  <a:srgbClr val="C00000"/>
                </a:solidFill>
              </a:rPr>
              <a:t>text</a:t>
            </a:r>
            <a:r>
              <a:rPr lang="fr-FR" sz="1050" b="1" dirty="0">
                <a:solidFill>
                  <a:srgbClr val="C00000"/>
                </a:solidFill>
              </a:rPr>
              <a:t>/html</a:t>
            </a:r>
          </a:p>
          <a:p>
            <a:pPr>
              <a:defRPr/>
            </a:pPr>
            <a:endParaRPr lang="fr-FR" sz="1050" b="1" dirty="0">
              <a:solidFill>
                <a:srgbClr val="FF66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916832" y="1202305"/>
            <a:ext cx="3834426" cy="26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thumb/7/7c/User_font_awesome.svg/240px-User_font_awesom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04" y="894042"/>
            <a:ext cx="464088" cy="4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 flipH="1">
            <a:off x="1916832" y="1907867"/>
            <a:ext cx="3819117" cy="8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2856" y="1646886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200 OK … a HTML document</a:t>
            </a:r>
          </a:p>
        </p:txBody>
      </p:sp>
      <p:pic>
        <p:nvPicPr>
          <p:cNvPr id="1028" name="Picture 4" descr="http://cdn.mysitemyway.com/etc-mysitemyway/icons/legacy-previews/icons-256/glossy-black-icons-business/080873-glossy-black-icon-business-r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19" y="2949792"/>
            <a:ext cx="791703" cy="7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237749" y="2943011"/>
            <a:ext cx="2462534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GET  http://.../</a:t>
            </a:r>
            <a:r>
              <a:rPr lang="fr-FR" sz="1050" b="1" dirty="0" err="1">
                <a:solidFill>
                  <a:srgbClr val="FF6600"/>
                </a:solidFill>
              </a:rPr>
              <a:t>Resource:Seas</a:t>
            </a:r>
            <a:r>
              <a:rPr lang="fr-FR" sz="1050" b="1" dirty="0">
                <a:solidFill>
                  <a:srgbClr val="FF6600"/>
                </a:solidFill>
              </a:rPr>
              <a:t>:</a:t>
            </a:r>
          </a:p>
          <a:p>
            <a:pPr>
              <a:defRPr/>
            </a:pPr>
            <a:r>
              <a:rPr lang="fr-FR" sz="1050" b="1" dirty="0" err="1">
                <a:solidFill>
                  <a:srgbClr val="FF6600"/>
                </a:solidFill>
              </a:rPr>
              <a:t>Accept</a:t>
            </a:r>
            <a:r>
              <a:rPr lang="fr-FR" sz="1050" b="1" dirty="0">
                <a:solidFill>
                  <a:srgbClr val="FF6600"/>
                </a:solidFill>
              </a:rPr>
              <a:t>: </a:t>
            </a:r>
            <a:r>
              <a:rPr lang="fr-FR" sz="1050" b="1" dirty="0" err="1">
                <a:solidFill>
                  <a:srgbClr val="C00000"/>
                </a:solidFill>
              </a:rPr>
              <a:t>text</a:t>
            </a:r>
            <a:r>
              <a:rPr lang="fr-FR" sz="1050" b="1" dirty="0">
                <a:solidFill>
                  <a:srgbClr val="C00000"/>
                </a:solidFill>
              </a:rPr>
              <a:t>/</a:t>
            </a:r>
            <a:r>
              <a:rPr lang="fr-FR" sz="1050" b="1" dirty="0" err="1">
                <a:solidFill>
                  <a:srgbClr val="C00000"/>
                </a:solidFill>
              </a:rPr>
              <a:t>turtle</a:t>
            </a:r>
            <a:endParaRPr lang="fr-FR" sz="1050" b="1" dirty="0">
              <a:solidFill>
                <a:srgbClr val="C00000"/>
              </a:solidFill>
            </a:endParaRPr>
          </a:p>
          <a:p>
            <a:pPr>
              <a:defRPr/>
            </a:pPr>
            <a:endParaRPr lang="fr-FR" sz="1050" b="1" dirty="0">
              <a:solidFill>
                <a:srgbClr val="FF66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2021725" y="3364310"/>
            <a:ext cx="3834426" cy="264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2021725" y="4069872"/>
            <a:ext cx="3819117" cy="81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37749" y="3808891"/>
            <a:ext cx="241123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dirty="0">
                <a:solidFill>
                  <a:srgbClr val="FF6600"/>
                </a:solidFill>
              </a:rPr>
              <a:t>HTTP 200 OK … </a:t>
            </a:r>
            <a:r>
              <a:rPr lang="fr-FR" sz="1050" b="1">
                <a:solidFill>
                  <a:srgbClr val="FF6600"/>
                </a:solidFill>
              </a:rPr>
              <a:t>a </a:t>
            </a:r>
            <a:r>
              <a:rPr lang="fr-FR" sz="1050" b="1" dirty="0" err="1">
                <a:solidFill>
                  <a:srgbClr val="FF6600"/>
                </a:solidFill>
              </a:rPr>
              <a:t>Turtle</a:t>
            </a:r>
            <a:r>
              <a:rPr lang="fr-FR" sz="1050" b="1" dirty="0">
                <a:solidFill>
                  <a:srgbClr val="FF6600"/>
                </a:solidFill>
              </a:rPr>
              <a:t> document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96683" y="2266879"/>
            <a:ext cx="665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/>
              <a:t>vs.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6712" y="642506"/>
            <a:ext cx="11079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client (browser)</a:t>
            </a:r>
            <a:endParaRPr lang="fr-FR" sz="1050" dirty="0"/>
          </a:p>
        </p:txBody>
      </p:sp>
      <p:sp>
        <p:nvSpPr>
          <p:cNvPr id="42" name="Rectangle 41"/>
          <p:cNvSpPr/>
          <p:nvPr/>
        </p:nvSpPr>
        <p:spPr>
          <a:xfrm>
            <a:off x="5704662" y="642506"/>
            <a:ext cx="5597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server</a:t>
            </a:r>
            <a:endParaRPr lang="fr-FR" sz="1050" dirty="0"/>
          </a:p>
        </p:txBody>
      </p:sp>
      <p:sp>
        <p:nvSpPr>
          <p:cNvPr id="43" name="Rectangle 42"/>
          <p:cNvSpPr/>
          <p:nvPr/>
        </p:nvSpPr>
        <p:spPr>
          <a:xfrm>
            <a:off x="836712" y="2811293"/>
            <a:ext cx="11384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50" dirty="0"/>
              <a:t>client (machine)</a:t>
            </a:r>
            <a:endParaRPr lang="fr-FR" sz="105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 </a:t>
            </a:r>
            <a:r>
              <a:rPr lang="fr-FR" dirty="0" err="1" smtClean="0"/>
              <a:t>negociation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5" y="1382360"/>
            <a:ext cx="1922923" cy="138405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76" y="3616853"/>
            <a:ext cx="1656346" cy="15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rdfa highlighte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" y="1299424"/>
            <a:ext cx="6719267" cy="375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24" y="1001753"/>
            <a:ext cx="1224136" cy="5614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 bwMode="gray">
          <a:xfrm>
            <a:off x="-151524" y="168912"/>
            <a:ext cx="6496848" cy="56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150"/>
              </a:spcAft>
              <a:buClr>
                <a:srgbClr val="999999"/>
              </a:buClr>
              <a:buSzPct val="100000"/>
              <a:buFont typeface="Calibri"/>
              <a:buNone/>
              <a:defRPr sz="2700" b="1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 smtClean="0"/>
              <a:t>Pour les machines ET pour les humains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9406" y="880091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Syntaxe </a:t>
            </a:r>
            <a:r>
              <a:rPr lang="fr-FR" sz="2000" dirty="0" err="1" smtClean="0"/>
              <a:t>RDFa</a:t>
            </a:r>
            <a:r>
              <a:rPr lang="fr-FR" sz="2000" dirty="0" smtClean="0"/>
              <a:t> (a pour annotations)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7</a:t>
            </a:fld>
            <a:endParaRPr lang="fr-FR" dirty="0"/>
          </a:p>
        </p:txBody>
      </p:sp>
      <p:pic>
        <p:nvPicPr>
          <p:cNvPr id="11" name="Picture 4" descr="http://cdn.mysitemyway.com/etc-mysitemyway/icons/legacy-previews/icons-256/glossy-black-icons-business/080873-glossy-black-icon-business-r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5" y="906087"/>
            <a:ext cx="791703" cy="7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pload.wikimedia.org/wikipedia/commons/thumb/7/7c/User_font_awesome.svg/240px-User_font_awesom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99126"/>
            <a:ext cx="464088" cy="4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Moyens de publier du RDF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type="body" idx="1"/>
          </p:nvPr>
        </p:nvSpPr>
        <p:spPr>
          <a:xfrm>
            <a:off x="342900" y="936901"/>
            <a:ext cx="6398468" cy="3725699"/>
          </a:xfrm>
        </p:spPr>
        <p:txBody>
          <a:bodyPr>
            <a:normAutofit/>
          </a:bodyPr>
          <a:lstStyle/>
          <a:p>
            <a:r>
              <a:rPr lang="fr-FR" altLang="fr-FR" sz="1900" dirty="0" smtClean="0"/>
              <a:t>Mettre un fichier RDF en ligne</a:t>
            </a:r>
            <a:r>
              <a:rPr lang="fr-FR" altLang="fr-FR" sz="1600" dirty="0" smtClean="0"/>
              <a:t> (RDF/XML, N-Triple, </a:t>
            </a:r>
            <a:r>
              <a:rPr lang="fr-FR" altLang="fr-FR" sz="1600" dirty="0" err="1" smtClean="0"/>
              <a:t>Turtle</a:t>
            </a:r>
            <a:r>
              <a:rPr lang="fr-FR" altLang="fr-FR" sz="1600" dirty="0" smtClean="0"/>
              <a:t>, JSON-LD)</a:t>
            </a:r>
            <a:endParaRPr lang="fr-FR" altLang="fr-FR" sz="1900" dirty="0" smtClean="0"/>
          </a:p>
          <a:p>
            <a:r>
              <a:rPr lang="fr-FR" altLang="fr-FR" sz="1900" dirty="0" smtClean="0"/>
              <a:t>Incorporer des annotations RDF dans une page web </a:t>
            </a:r>
            <a:r>
              <a:rPr lang="fr-FR" altLang="fr-FR" sz="1600" dirty="0" smtClean="0"/>
              <a:t>(</a:t>
            </a:r>
            <a:r>
              <a:rPr lang="fr-FR" altLang="fr-FR" sz="1600" dirty="0" err="1" smtClean="0"/>
              <a:t>RDFa</a:t>
            </a:r>
            <a:r>
              <a:rPr lang="fr-FR" altLang="fr-FR" sz="1600" dirty="0" smtClean="0"/>
              <a:t>)</a:t>
            </a:r>
          </a:p>
          <a:p>
            <a:pPr lvl="1"/>
            <a:r>
              <a:rPr lang="fr-FR" altLang="fr-FR" sz="1900" dirty="0" smtClean="0"/>
              <a:t>Des CMS génèrent du </a:t>
            </a:r>
            <a:r>
              <a:rPr lang="fr-FR" altLang="fr-FR" sz="1900" dirty="0" err="1" smtClean="0"/>
              <a:t>RDFa</a:t>
            </a:r>
            <a:r>
              <a:rPr lang="fr-FR" altLang="fr-FR" sz="1900" dirty="0" smtClean="0"/>
              <a:t> automatiquement</a:t>
            </a:r>
            <a:r>
              <a:rPr lang="fr-FR" altLang="fr-FR" sz="1600" dirty="0" smtClean="0"/>
              <a:t> (</a:t>
            </a:r>
            <a:r>
              <a:rPr lang="fr-FR" altLang="fr-FR" sz="1600" dirty="0" err="1" smtClean="0"/>
              <a:t>Drupal</a:t>
            </a:r>
            <a:r>
              <a:rPr lang="fr-FR" altLang="fr-FR" sz="1600" dirty="0" smtClean="0"/>
              <a:t> 7)</a:t>
            </a:r>
          </a:p>
          <a:p>
            <a:endParaRPr lang="fr-FR" altLang="fr-FR" sz="1900" dirty="0" smtClean="0"/>
          </a:p>
          <a:p>
            <a:r>
              <a:rPr lang="fr-FR" altLang="fr-FR" sz="1900" dirty="0" smtClean="0"/>
              <a:t>Générer du RDF depuis d’autres formats:</a:t>
            </a:r>
          </a:p>
          <a:p>
            <a:r>
              <a:rPr lang="fr-FR" altLang="fr-FR" sz="1900" dirty="0" smtClean="0"/>
              <a:t>- </a:t>
            </a:r>
            <a:r>
              <a:rPr lang="fr-FR" altLang="fr-FR" sz="1900" dirty="0" err="1"/>
              <a:t>Triplifiers</a:t>
            </a:r>
            <a:r>
              <a:rPr lang="fr-FR" altLang="fr-FR" sz="1900" dirty="0"/>
              <a:t>: </a:t>
            </a:r>
            <a:r>
              <a:rPr lang="fr-FR" altLang="fr-FR" sz="1900" u="sng" dirty="0">
                <a:solidFill>
                  <a:schemeClr val="accent2"/>
                </a:solidFill>
              </a:rPr>
              <a:t>http://www.w3.org/wiki/ConverterToRdf</a:t>
            </a:r>
          </a:p>
          <a:p>
            <a:r>
              <a:rPr lang="fr-FR" altLang="fr-FR" sz="1900" dirty="0" smtClean="0"/>
              <a:t>- W3C R2RML et Direct </a:t>
            </a:r>
            <a:r>
              <a:rPr lang="fr-FR" altLang="fr-FR" sz="1900" dirty="0" err="1" smtClean="0"/>
              <a:t>Mapping</a:t>
            </a:r>
            <a:r>
              <a:rPr lang="fr-FR" altLang="fr-FR" sz="1900" dirty="0" smtClean="0"/>
              <a:t>: depuis des BD relationnelles</a:t>
            </a:r>
          </a:p>
          <a:p>
            <a:pPr lvl="1"/>
            <a:r>
              <a:rPr lang="fr-FR" altLang="fr-FR" sz="1900" dirty="0" smtClean="0"/>
              <a:t>- RML, SPARQL-</a:t>
            </a:r>
            <a:r>
              <a:rPr lang="fr-FR" altLang="fr-FR" sz="1900" dirty="0" err="1" smtClean="0"/>
              <a:t>Generate</a:t>
            </a:r>
            <a:r>
              <a:rPr lang="fr-FR" altLang="fr-FR" sz="1900" dirty="0" smtClean="0"/>
              <a:t>: depuis JSON, CSV, XML, …</a:t>
            </a:r>
          </a:p>
          <a:p>
            <a:pPr lvl="1"/>
            <a:endParaRPr lang="fr-FR" altLang="fr-FR" sz="1900" dirty="0" smtClean="0"/>
          </a:p>
          <a:p>
            <a:endParaRPr lang="fr-FR" altLang="fr-FR" sz="1900" dirty="0" smtClean="0"/>
          </a:p>
          <a:p>
            <a:r>
              <a:rPr lang="fr-FR" altLang="fr-FR" sz="1900" dirty="0" smtClean="0"/>
              <a:t>Exposer une base RDF via un </a:t>
            </a:r>
            <a:r>
              <a:rPr lang="fr-FR" altLang="fr-FR" sz="1900" dirty="0" err="1" smtClean="0"/>
              <a:t>endpoint</a:t>
            </a:r>
            <a:r>
              <a:rPr lang="fr-FR" altLang="fr-FR" sz="1900" dirty="0" smtClean="0"/>
              <a:t> SPARQL </a:t>
            </a:r>
            <a:r>
              <a:rPr lang="fr-FR" altLang="fr-FR" sz="1600" dirty="0" smtClean="0"/>
              <a:t>(prochain cours)</a:t>
            </a:r>
            <a:endParaRPr lang="fr-FR" altLang="fr-FR" sz="1900" dirty="0" smtClean="0"/>
          </a:p>
        </p:txBody>
      </p:sp>
    </p:spTree>
    <p:extLst>
      <p:ext uri="{BB962C8B-B14F-4D97-AF65-F5344CB8AC3E}">
        <p14:creationId xmlns:p14="http://schemas.microsoft.com/office/powerpoint/2010/main" val="37891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Shape 9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32" y="25523"/>
            <a:ext cx="6624736" cy="497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40107398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953</Words>
  <Application>Microsoft Office PowerPoint</Application>
  <PresentationFormat>Personnalisé</PresentationFormat>
  <Paragraphs>183</Paragraphs>
  <Slides>22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Garamond</vt:lpstr>
      <vt:lpstr>Comfortaa</vt:lpstr>
      <vt:lpstr>Arial</vt:lpstr>
      <vt:lpstr>Calibri</vt:lpstr>
      <vt:lpstr>Dosis</vt:lpstr>
      <vt:lpstr>Template Sfeir</vt:lpstr>
      <vt:lpstr>M2 DSC UE2 - Web Sémantique</vt:lpstr>
      <vt:lpstr>Présentation PowerPoint</vt:lpstr>
      <vt:lpstr>Linked Data</vt:lpstr>
      <vt:lpstr>Présentation PowerPoint</vt:lpstr>
      <vt:lpstr>Déréferencer: aller à l’URL pour obtenir une représentation de la ressource identifiée </vt:lpstr>
      <vt:lpstr>Content negociation</vt:lpstr>
      <vt:lpstr>Présentation PowerPoint</vt:lpstr>
      <vt:lpstr>Moyens de publier du RDF</vt:lpstr>
      <vt:lpstr>Présentation PowerPoint</vt:lpstr>
      <vt:lpstr>Linked Open Data</vt:lpstr>
      <vt:lpstr>Présentation PowerPoint</vt:lpstr>
      <vt:lpstr>Présentation PowerPoint</vt:lpstr>
      <vt:lpstr>Présentation PowerPoint</vt:lpstr>
      <vt:lpstr>Quelques vocabulaires/ontologies</vt:lpstr>
      <vt:lpstr>Quelques vocabulaires/ontologies</vt:lpstr>
      <vt:lpstr>Reused vocabularies/ontologies - 2</vt:lpstr>
      <vt:lpstr>Reused vocabularies/ontologies - 3</vt:lpstr>
      <vt:lpstr>Reused vocabularies/ontologies - 4</vt:lpstr>
      <vt:lpstr>Reused vocabularies/ontologies - 5</vt:lpstr>
      <vt:lpstr>Reused vocabularies/ontologies - ++</vt:lpstr>
      <vt:lpstr>Reused vocabularies/ontologies - ++</vt:lpstr>
      <vt:lpstr>Vidéos très (très) recommandée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LEFRANCOIS Maxime</cp:lastModifiedBy>
  <cp:revision>41</cp:revision>
  <dcterms:modified xsi:type="dcterms:W3CDTF">2017-10-12T21:14:19Z</dcterms:modified>
</cp:coreProperties>
</file>