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1"/>
  </p:notesMasterIdLst>
  <p:sldIdLst>
    <p:sldId id="463" r:id="rId2"/>
    <p:sldId id="465" r:id="rId3"/>
    <p:sldId id="268" r:id="rId4"/>
    <p:sldId id="466" r:id="rId5"/>
    <p:sldId id="468" r:id="rId6"/>
    <p:sldId id="469" r:id="rId7"/>
    <p:sldId id="476" r:id="rId8"/>
    <p:sldId id="477" r:id="rId9"/>
    <p:sldId id="302" r:id="rId10"/>
    <p:sldId id="303" r:id="rId11"/>
    <p:sldId id="304" r:id="rId12"/>
    <p:sldId id="305" r:id="rId13"/>
    <p:sldId id="306" r:id="rId14"/>
    <p:sldId id="312" r:id="rId15"/>
    <p:sldId id="313" r:id="rId16"/>
    <p:sldId id="478" r:id="rId17"/>
    <p:sldId id="472" r:id="rId18"/>
    <p:sldId id="315" r:id="rId19"/>
    <p:sldId id="316" r:id="rId20"/>
  </p:sldIdLst>
  <p:sldSz cx="6858000" cy="5143500"/>
  <p:notesSz cx="6858000" cy="9144000"/>
  <p:embeddedFontLst>
    <p:embeddedFont>
      <p:font typeface="Comfortaa" panose="020B0604020202020204" charset="0"/>
      <p:regular r:id="rId22"/>
      <p:bold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osi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D"/>
    <a:srgbClr val="343973"/>
    <a:srgbClr val="DA45DA"/>
    <a:srgbClr val="66CC00"/>
    <a:srgbClr val="FF950E"/>
    <a:srgbClr val="D633D6"/>
    <a:srgbClr val="95DC4E"/>
    <a:srgbClr val="CC00CC"/>
    <a:srgbClr val="93AD7A"/>
    <a:srgbClr val="DB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47" d="100"/>
          <a:sy n="147" d="100"/>
        </p:scale>
        <p:origin x="1542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22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111947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03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317082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390993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04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177834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111750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4350" y="1680186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36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4350" y="27725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678438" y="4704251"/>
            <a:ext cx="411524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19205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98224"/>
            <a:ext cx="1505534" cy="106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93" y="226219"/>
            <a:ext cx="3702323" cy="63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2661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fr" sz="975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" sz="975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i.mines-stetienne.fr/cours/2017/dsc-webse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fr.linkedin.com/in/lynda-temal-32a206a/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DSC UE2 - Web Sémantique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Librement adapté des présentations de Lynda Thémal,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 même librement addes présentations de Fabien Gandon, Inria.</a:t>
            </a:r>
          </a:p>
        </p:txBody>
      </p:sp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6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6"/>
              </a:rPr>
              <a:t>://ci.mines-stetienne.fr/cours/2017/dsc-websem/</a:t>
            </a:r>
            <a:r>
              <a:rPr lang="fr-FR" sz="1050" dirty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  <p:sp>
        <p:nvSpPr>
          <p:cNvPr id="9" name="Shape 34"/>
          <p:cNvSpPr txBox="1">
            <a:spLocks/>
          </p:cNvSpPr>
          <p:nvPr/>
        </p:nvSpPr>
        <p:spPr>
          <a:xfrm>
            <a:off x="764704" y="2499742"/>
            <a:ext cx="6172200" cy="7118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dirty="0" smtClean="0"/>
              <a:t>4. Schémas et Ontologies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60354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342900" y="1900126"/>
            <a:ext cx="6172200" cy="24842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fr" sz="3600" dirty="0">
                <a:solidFill>
                  <a:srgbClr val="000000"/>
                </a:solidFill>
              </a:rPr>
              <a:t>RDF</a:t>
            </a:r>
            <a:r>
              <a:rPr lang="fr" sz="3600" dirty="0"/>
              <a:t>S</a:t>
            </a:r>
            <a:r>
              <a:rPr lang="fr" dirty="0"/>
              <a:t> permet de définir des classes de ressources et de les organiser en hiérarchie</a:t>
            </a:r>
            <a:r>
              <a:rPr lang="fr" dirty="0">
                <a:solidFill>
                  <a:srgbClr val="000000"/>
                </a:solidFill>
              </a:rPr>
              <a:t> </a:t>
            </a:r>
          </a:p>
          <a:p>
            <a:endParaRPr dirty="0">
              <a:solidFill>
                <a:srgbClr val="000000"/>
              </a:solidFill>
              <a:highlight>
                <a:srgbClr val="EEEEEE"/>
              </a:highlight>
            </a:endParaRPr>
          </a:p>
          <a:p>
            <a:r>
              <a:rPr lang="fr" dirty="0">
                <a:latin typeface="Consolas"/>
                <a:ea typeface="Consolas"/>
                <a:cs typeface="Consolas"/>
                <a:sym typeface="Consolas"/>
              </a:rPr>
              <a:t>rdfs:Class </a:t>
            </a:r>
          </a:p>
          <a:p>
            <a:r>
              <a:rPr lang="fr" dirty="0">
                <a:latin typeface="Consolas"/>
                <a:ea typeface="Consolas"/>
                <a:cs typeface="Consolas"/>
                <a:sym typeface="Consolas"/>
              </a:rPr>
              <a:t>rdfs:subClassOf</a:t>
            </a:r>
          </a:p>
          <a:p>
            <a:endParaRPr dirty="0">
              <a:solidFill>
                <a:srgbClr val="000000"/>
              </a:solidFill>
              <a:highlight>
                <a:srgbClr val="EEEEEE"/>
              </a:highlight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43388" y="2794313"/>
            <a:ext cx="890325" cy="38564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Document</a:t>
            </a:r>
          </a:p>
        </p:txBody>
      </p:sp>
      <p:sp>
        <p:nvSpPr>
          <p:cNvPr id="513" name="Shape 513"/>
          <p:cNvSpPr/>
          <p:nvPr/>
        </p:nvSpPr>
        <p:spPr>
          <a:xfrm>
            <a:off x="4031288" y="3749344"/>
            <a:ext cx="712125" cy="38564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Book</a:t>
            </a:r>
          </a:p>
        </p:txBody>
      </p:sp>
      <p:cxnSp>
        <p:nvCxnSpPr>
          <p:cNvPr id="514" name="Shape 514"/>
          <p:cNvCxnSpPr>
            <a:stCxn id="513" idx="0"/>
            <a:endCxn id="512" idx="2"/>
          </p:cNvCxnSpPr>
          <p:nvPr/>
        </p:nvCxnSpPr>
        <p:spPr>
          <a:xfrm rot="10800000" flipH="1">
            <a:off x="4387350" y="3179869"/>
            <a:ext cx="301275" cy="5694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5" name="Shape 515"/>
          <p:cNvSpPr/>
          <p:nvPr/>
        </p:nvSpPr>
        <p:spPr>
          <a:xfrm>
            <a:off x="5415581" y="789544"/>
            <a:ext cx="521775" cy="186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6" name="Shape 516"/>
          <p:cNvSpPr/>
          <p:nvPr/>
        </p:nvSpPr>
        <p:spPr>
          <a:xfrm>
            <a:off x="5415581" y="1246744"/>
            <a:ext cx="521775" cy="186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7" name="Shape 517"/>
          <p:cNvSpPr/>
          <p:nvPr/>
        </p:nvSpPr>
        <p:spPr>
          <a:xfrm>
            <a:off x="4665206" y="1189772"/>
            <a:ext cx="521775" cy="186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8" name="Shape 518"/>
          <p:cNvSpPr/>
          <p:nvPr/>
        </p:nvSpPr>
        <p:spPr>
          <a:xfrm>
            <a:off x="6101381" y="1246744"/>
            <a:ext cx="521775" cy="186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19" name="Shape 519"/>
          <p:cNvSpPr/>
          <p:nvPr/>
        </p:nvSpPr>
        <p:spPr>
          <a:xfrm>
            <a:off x="5701331" y="1646794"/>
            <a:ext cx="521775" cy="186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520" name="Shape 520"/>
          <p:cNvCxnSpPr>
            <a:stCxn id="518" idx="0"/>
            <a:endCxn id="515" idx="2"/>
          </p:cNvCxnSpPr>
          <p:nvPr/>
        </p:nvCxnSpPr>
        <p:spPr>
          <a:xfrm rot="10800000">
            <a:off x="5676469" y="975844"/>
            <a:ext cx="685800" cy="27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1" name="Shape 521"/>
          <p:cNvCxnSpPr>
            <a:stCxn id="516" idx="0"/>
            <a:endCxn id="515" idx="2"/>
          </p:cNvCxnSpPr>
          <p:nvPr/>
        </p:nvCxnSpPr>
        <p:spPr>
          <a:xfrm rot="10800000">
            <a:off x="5676469" y="975844"/>
            <a:ext cx="0" cy="27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2" name="Shape 522"/>
          <p:cNvCxnSpPr>
            <a:stCxn id="517" idx="0"/>
            <a:endCxn id="515" idx="2"/>
          </p:cNvCxnSpPr>
          <p:nvPr/>
        </p:nvCxnSpPr>
        <p:spPr>
          <a:xfrm rot="10800000" flipH="1">
            <a:off x="4926094" y="975797"/>
            <a:ext cx="750375" cy="2139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3" name="Shape 523"/>
          <p:cNvCxnSpPr>
            <a:stCxn id="519" idx="0"/>
            <a:endCxn id="518" idx="2"/>
          </p:cNvCxnSpPr>
          <p:nvPr/>
        </p:nvCxnSpPr>
        <p:spPr>
          <a:xfrm rot="10800000" flipH="1">
            <a:off x="5962219" y="1433044"/>
            <a:ext cx="400050" cy="2137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4" name="Shape 524"/>
          <p:cNvCxnSpPr>
            <a:stCxn id="519" idx="0"/>
            <a:endCxn id="516" idx="2"/>
          </p:cNvCxnSpPr>
          <p:nvPr/>
        </p:nvCxnSpPr>
        <p:spPr>
          <a:xfrm rot="10800000">
            <a:off x="5676469" y="1433044"/>
            <a:ext cx="285750" cy="2137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5" name="Shape 525"/>
          <p:cNvSpPr/>
          <p:nvPr/>
        </p:nvSpPr>
        <p:spPr>
          <a:xfrm>
            <a:off x="5019338" y="3749344"/>
            <a:ext cx="712125" cy="38564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Report</a:t>
            </a:r>
          </a:p>
        </p:txBody>
      </p:sp>
      <p:cxnSp>
        <p:nvCxnSpPr>
          <p:cNvPr id="526" name="Shape 526"/>
          <p:cNvCxnSpPr>
            <a:stCxn id="525" idx="0"/>
            <a:endCxn id="512" idx="2"/>
          </p:cNvCxnSpPr>
          <p:nvPr/>
        </p:nvCxnSpPr>
        <p:spPr>
          <a:xfrm rot="10800000">
            <a:off x="4688475" y="3179869"/>
            <a:ext cx="686925" cy="5694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10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342900" y="943605"/>
            <a:ext cx="6172200" cy="23141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fr" sz="3600" dirty="0">
                <a:solidFill>
                  <a:srgbClr val="000000"/>
                </a:solidFill>
              </a:rPr>
              <a:t>RDF</a:t>
            </a:r>
            <a:r>
              <a:rPr lang="fr" sz="3600" dirty="0"/>
              <a:t>S</a:t>
            </a:r>
            <a:r>
              <a:rPr lang="fr" dirty="0" smtClean="0"/>
              <a:t> </a:t>
            </a:r>
            <a:r>
              <a:rPr lang="fr" dirty="0"/>
              <a:t>permet de définir des propriétés et de les organiser en hiérarchie </a:t>
            </a:r>
          </a:p>
        </p:txBody>
      </p:sp>
      <p:grpSp>
        <p:nvGrpSpPr>
          <p:cNvPr id="533" name="Shape 533"/>
          <p:cNvGrpSpPr/>
          <p:nvPr/>
        </p:nvGrpSpPr>
        <p:grpSpPr>
          <a:xfrm>
            <a:off x="1435200" y="3756128"/>
            <a:ext cx="4186331" cy="550836"/>
            <a:chOff x="1913599" y="307400"/>
            <a:chExt cx="5581775" cy="734448"/>
          </a:xfrm>
        </p:grpSpPr>
        <p:sp>
          <p:nvSpPr>
            <p:cNvPr id="534" name="Shape 534"/>
            <p:cNvSpPr/>
            <p:nvPr/>
          </p:nvSpPr>
          <p:spPr>
            <a:xfrm>
              <a:off x="1913599" y="598400"/>
              <a:ext cx="1506599" cy="443448"/>
            </a:xfrm>
            <a:prstGeom prst="flowChartTerminator">
              <a:avLst/>
            </a:prstGeom>
            <a:solidFill>
              <a:srgbClr val="EAD1DC"/>
            </a:solidFill>
            <a:ln w="19050" cap="flat" cmpd="sng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fr" sz="1800" dirty="0">
                  <a:solidFill>
                    <a:srgbClr val="E06812"/>
                  </a:solidFill>
                </a:rPr>
                <a:t>TimBL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5701225" y="598400"/>
              <a:ext cx="1794149" cy="443448"/>
            </a:xfrm>
            <a:prstGeom prst="flowChartTerminator">
              <a:avLst/>
            </a:prstGeom>
            <a:solidFill>
              <a:srgbClr val="EAD1DC"/>
            </a:solidFill>
            <a:ln w="19050" cap="flat" cmpd="sng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/>
              <a:r>
                <a:rPr lang="fr" sz="1800" dirty="0">
                  <a:solidFill>
                    <a:srgbClr val="CC00CC"/>
                  </a:solidFill>
                </a:rPr>
                <a:t>w3c</a:t>
              </a:r>
            </a:p>
          </p:txBody>
        </p:sp>
        <p:cxnSp>
          <p:nvCxnSpPr>
            <p:cNvPr id="536" name="Shape 536"/>
            <p:cNvCxnSpPr>
              <a:stCxn id="534" idx="3"/>
              <a:endCxn id="535" idx="1"/>
            </p:cNvCxnSpPr>
            <p:nvPr/>
          </p:nvCxnSpPr>
          <p:spPr>
            <a:xfrm>
              <a:off x="3420199" y="820124"/>
              <a:ext cx="2280900" cy="0"/>
            </a:xfrm>
            <a:prstGeom prst="straightConnector1">
              <a:avLst/>
            </a:pr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537" name="Shape 537"/>
            <p:cNvSpPr txBox="1"/>
            <p:nvPr/>
          </p:nvSpPr>
          <p:spPr>
            <a:xfrm>
              <a:off x="3725000" y="307400"/>
              <a:ext cx="1711096" cy="443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r>
                <a:rPr lang="fr" sz="1800" dirty="0">
                  <a:solidFill>
                    <a:srgbClr val="99CC00"/>
                  </a:solidFill>
                </a:rPr>
                <a:t>president</a:t>
              </a:r>
            </a:p>
          </p:txBody>
        </p:sp>
      </p:grpSp>
      <p:cxnSp>
        <p:nvCxnSpPr>
          <p:cNvPr id="540" name="Shape 540"/>
          <p:cNvCxnSpPr/>
          <p:nvPr/>
        </p:nvCxnSpPr>
        <p:spPr>
          <a:xfrm flipV="1">
            <a:off x="3276918" y="3177446"/>
            <a:ext cx="1125" cy="64921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537"/>
          <p:cNvSpPr txBox="1"/>
          <p:nvPr/>
        </p:nvSpPr>
        <p:spPr>
          <a:xfrm>
            <a:off x="2695038" y="2838642"/>
            <a:ext cx="1166010" cy="3325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800" dirty="0">
                <a:solidFill>
                  <a:srgbClr val="99CC00"/>
                </a:solidFill>
              </a:rPr>
              <a:t>member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8044" y="3480165"/>
            <a:ext cx="15921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1050" dirty="0">
                <a:latin typeface="Consolas"/>
                <a:ea typeface="Consolas"/>
                <a:cs typeface="Consolas"/>
                <a:sym typeface="Consolas"/>
              </a:rPr>
              <a:t>rdfs:subPropertyOf</a:t>
            </a:r>
            <a:r>
              <a:rPr lang="fr" sz="1050" dirty="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fr-FR" sz="105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11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71451" y="1623582"/>
            <a:ext cx="6630524" cy="2542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R="114300">
              <a:lnSpc>
                <a:spcPct val="160000"/>
              </a:lnSpc>
              <a:spcAft>
                <a:spcPts val="825"/>
              </a:spcAft>
            </a:pPr>
            <a:r>
              <a:rPr lang="fr" sz="3600">
                <a:solidFill>
                  <a:srgbClr val="000000"/>
                </a:solidFill>
              </a:rPr>
              <a:t>RDF</a:t>
            </a:r>
            <a:r>
              <a:rPr lang="fr" sz="3600"/>
              <a:t>S</a:t>
            </a:r>
            <a:r>
              <a:rPr lang="fr" sz="1800"/>
              <a:t> </a:t>
            </a:r>
            <a:r>
              <a:rPr lang="fr" sz="1950"/>
              <a:t>permet de définir la signature de chaque propriété</a:t>
            </a:r>
            <a:r>
              <a:rPr lang="fr" sz="1800"/>
              <a:t> </a:t>
            </a:r>
          </a:p>
          <a:p>
            <a:pPr marR="114300" indent="342900">
              <a:lnSpc>
                <a:spcPct val="160000"/>
              </a:lnSpc>
              <a:spcAft>
                <a:spcPts val="825"/>
              </a:spcAft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rdfs:domain</a:t>
            </a:r>
            <a:r>
              <a:rPr lang="fr" sz="1800"/>
              <a:t> → </a:t>
            </a:r>
            <a:r>
              <a:rPr lang="fr" sz="1350"/>
              <a:t>type de la ressource d’où part la relation</a:t>
            </a:r>
          </a:p>
          <a:p>
            <a:pPr marR="114300" indent="342900">
              <a:lnSpc>
                <a:spcPct val="160000"/>
              </a:lnSpc>
              <a:spcAft>
                <a:spcPts val="825"/>
              </a:spcAft>
            </a:pPr>
            <a:r>
              <a:rPr lang="fr" sz="1800">
                <a:latin typeface="Consolas"/>
                <a:ea typeface="Consolas"/>
                <a:cs typeface="Consolas"/>
                <a:sym typeface="Consolas"/>
              </a:rPr>
              <a:t>rdfs:range</a:t>
            </a:r>
            <a:r>
              <a:rPr lang="fr" sz="1800"/>
              <a:t>   → </a:t>
            </a:r>
            <a:r>
              <a:rPr lang="fr" sz="1350"/>
              <a:t>type de la ressource vers laquelle pointe la relation</a:t>
            </a:r>
          </a:p>
          <a:p>
            <a:endParaRPr sz="1800">
              <a:solidFill>
                <a:srgbClr val="000000"/>
              </a:solidFill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1661250" y="1013119"/>
            <a:ext cx="818302" cy="370169"/>
          </a:xfrm>
          <a:prstGeom prst="flowChartTerminator">
            <a:avLst/>
          </a:prstGeom>
          <a:solidFill>
            <a:srgbClr val="6FA8D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Domain</a:t>
            </a:r>
          </a:p>
        </p:txBody>
      </p:sp>
      <p:sp>
        <p:nvSpPr>
          <p:cNvPr id="548" name="Shape 548"/>
          <p:cNvSpPr/>
          <p:nvPr/>
        </p:nvSpPr>
        <p:spPr>
          <a:xfrm>
            <a:off x="3947250" y="1013119"/>
            <a:ext cx="818302" cy="370169"/>
          </a:xfrm>
          <a:prstGeom prst="flowChartTerminator">
            <a:avLst/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Range</a:t>
            </a:r>
          </a:p>
        </p:txBody>
      </p:sp>
      <p:cxnSp>
        <p:nvCxnSpPr>
          <p:cNvPr id="549" name="Shape 549"/>
          <p:cNvCxnSpPr>
            <a:stCxn id="547" idx="3"/>
            <a:endCxn id="548" idx="1"/>
          </p:cNvCxnSpPr>
          <p:nvPr/>
        </p:nvCxnSpPr>
        <p:spPr>
          <a:xfrm>
            <a:off x="2479552" y="1198203"/>
            <a:ext cx="146767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50" name="Shape 550"/>
          <p:cNvSpPr txBox="1"/>
          <p:nvPr/>
        </p:nvSpPr>
        <p:spPr>
          <a:xfrm>
            <a:off x="2622301" y="816338"/>
            <a:ext cx="1093724" cy="3325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solidFill>
                  <a:srgbClr val="66CC00"/>
                </a:solidFill>
                <a:latin typeface="Calibri"/>
                <a:ea typeface="Calibri"/>
                <a:cs typeface="Calibri"/>
                <a:sym typeface="Calibri"/>
              </a:rPr>
              <a:t>relation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12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R="114300">
              <a:lnSpc>
                <a:spcPct val="160000"/>
              </a:lnSpc>
              <a:spcAft>
                <a:spcPts val="825"/>
              </a:spcAft>
            </a:pPr>
            <a:r>
              <a:rPr lang="fr" sz="3600">
                <a:solidFill>
                  <a:srgbClr val="000000"/>
                </a:solidFill>
              </a:rPr>
              <a:t>RDF</a:t>
            </a:r>
            <a:r>
              <a:rPr lang="fr" sz="3600"/>
              <a:t>S</a:t>
            </a:r>
            <a:r>
              <a:rPr lang="fr"/>
              <a:t> </a:t>
            </a:r>
            <a:r>
              <a:rPr lang="fr" sz="2700"/>
              <a:t>définit une sémantique </a:t>
            </a:r>
            <a:r>
              <a:rPr lang="fr"/>
              <a:t>: </a:t>
            </a:r>
          </a:p>
          <a:p>
            <a:pPr marR="114300">
              <a:lnSpc>
                <a:spcPct val="160000"/>
              </a:lnSpc>
              <a:spcAft>
                <a:spcPts val="825"/>
              </a:spcAft>
            </a:pPr>
            <a:r>
              <a:rPr lang="fr"/>
              <a:t>des règles de </a:t>
            </a:r>
            <a:r>
              <a:rPr lang="fr">
                <a:solidFill>
                  <a:srgbClr val="FF0000"/>
                </a:solidFill>
              </a:rPr>
              <a:t>déduction</a:t>
            </a:r>
            <a:r>
              <a:rPr lang="fr"/>
              <a:t> standard permettant de créer des triplets </a:t>
            </a:r>
            <a:r>
              <a:rPr lang="fr">
                <a:solidFill>
                  <a:srgbClr val="FF0000"/>
                </a:solidFill>
              </a:rPr>
              <a:t>additionnels</a:t>
            </a:r>
            <a:r>
              <a:rPr lang="fr"/>
              <a:t> à partir des triplets </a:t>
            </a:r>
            <a:r>
              <a:rPr lang="fr">
                <a:solidFill>
                  <a:srgbClr val="FF0000"/>
                </a:solidFill>
              </a:rPr>
              <a:t>existants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342900" y="853276"/>
            <a:ext cx="6172200" cy="34841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fr" sz="3600" dirty="0">
                <a:solidFill>
                  <a:srgbClr val="000000"/>
                </a:solidFill>
              </a:rPr>
              <a:t>RDF</a:t>
            </a:r>
            <a:r>
              <a:rPr lang="fr" sz="3600" dirty="0"/>
              <a:t>S</a:t>
            </a:r>
            <a:r>
              <a:rPr lang="fr" dirty="0"/>
              <a:t> fournit aussi 2 primitives très </a:t>
            </a:r>
            <a:r>
              <a:rPr lang="fr" dirty="0" smtClean="0"/>
              <a:t>utilisées pour décrire les ressource</a:t>
            </a:r>
            <a:r>
              <a:rPr lang="fr" dirty="0">
                <a:solidFill>
                  <a:srgbClr val="000000"/>
                </a:solidFill>
              </a:rPr>
              <a:t>s</a:t>
            </a:r>
          </a:p>
          <a:p>
            <a:pPr algn="ctr">
              <a:lnSpc>
                <a:spcPct val="115000"/>
              </a:lnSpc>
            </a:pPr>
            <a:endParaRPr sz="2700" dirty="0"/>
          </a:p>
          <a:p>
            <a:pPr algn="ctr">
              <a:lnSpc>
                <a:spcPct val="115000"/>
              </a:lnSpc>
            </a:pPr>
            <a:r>
              <a:rPr lang="fr" sz="1800" dirty="0"/>
              <a:t>(</a:t>
            </a:r>
            <a:r>
              <a:rPr lang="fr" sz="1800" b="1" dirty="0"/>
              <a:t>Person</a:t>
            </a:r>
            <a:r>
              <a:rPr lang="fr" sz="18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800" b="1" dirty="0">
                <a:solidFill>
                  <a:srgbClr val="FF950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rdfs:label</a:t>
            </a:r>
            <a:r>
              <a:rPr lang="fr" sz="18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800" b="1" dirty="0"/>
              <a:t> “Personne”@fr)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ct val="45833"/>
            </a:pPr>
            <a:r>
              <a:rPr lang="fr" sz="1800" dirty="0"/>
              <a:t>(</a:t>
            </a:r>
            <a:r>
              <a:rPr lang="fr" sz="1800" b="1" dirty="0"/>
              <a:t>Person</a:t>
            </a:r>
            <a:r>
              <a:rPr lang="fr" sz="18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800" b="1" dirty="0">
                <a:solidFill>
                  <a:srgbClr val="FF950E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fr" sz="1800" b="1" dirty="0">
                <a:solidFill>
                  <a:srgbClr val="66CC00"/>
                </a:solidFill>
              </a:rPr>
              <a:t>rdfs:comment</a:t>
            </a:r>
            <a:r>
              <a:rPr lang="fr" sz="1800" b="1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fr" sz="1800" b="1" dirty="0"/>
              <a:t>”votre commentaire” )</a:t>
            </a:r>
          </a:p>
          <a:p>
            <a:endParaRPr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14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endParaRPr>
              <a:solidFill>
                <a:srgbClr val="000000"/>
              </a:solidFill>
            </a:endParaRPr>
          </a:p>
          <a:p>
            <a:r>
              <a:rPr lang="fr" sz="3600">
                <a:solidFill>
                  <a:srgbClr val="000000"/>
                </a:solidFill>
              </a:rPr>
              <a:t>RDF</a:t>
            </a:r>
            <a:r>
              <a:rPr lang="fr" sz="3600"/>
              <a:t>S</a:t>
            </a:r>
            <a:r>
              <a:rPr lang="fr" sz="2700"/>
              <a:t> permet uniquement des </a:t>
            </a:r>
            <a:r>
              <a:rPr lang="fr" sz="2700">
                <a:solidFill>
                  <a:srgbClr val="FF0000"/>
                </a:solidFill>
              </a:rPr>
              <a:t>inférences simples</a:t>
            </a:r>
            <a:r>
              <a:rPr lang="fr" sz="2700"/>
              <a:t>.</a:t>
            </a:r>
          </a:p>
          <a:p>
            <a:endParaRPr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15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44101" y="2763119"/>
            <a:ext cx="962609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497"/>
          <p:cNvSpPr/>
          <p:nvPr/>
        </p:nvSpPr>
        <p:spPr>
          <a:xfrm>
            <a:off x="3178538" y="2575313"/>
            <a:ext cx="1453463" cy="35647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" name="Shape 498"/>
          <p:cNvSpPr txBox="1"/>
          <p:nvPr/>
        </p:nvSpPr>
        <p:spPr>
          <a:xfrm>
            <a:off x="96544" y="4536201"/>
            <a:ext cx="5996752" cy="3413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2800" dirty="0"/>
              <a:t>Ontology Web Language (OWL)</a:t>
            </a:r>
            <a:endParaRPr lang="fr" sz="2800" dirty="0">
              <a:solidFill>
                <a:srgbClr val="0B00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925219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4" y="642938"/>
            <a:ext cx="5510893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74150" y="741740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Définition de  l’ontologie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803555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endParaRPr dirty="0"/>
          </a:p>
          <a:p>
            <a:r>
              <a:rPr lang="fr" sz="3600" dirty="0"/>
              <a:t>OWL</a:t>
            </a:r>
            <a:r>
              <a:rPr lang="fr" sz="2700" dirty="0"/>
              <a:t> fournit des </a:t>
            </a:r>
            <a:r>
              <a:rPr lang="fr" sz="2700" dirty="0">
                <a:solidFill>
                  <a:srgbClr val="FF0000"/>
                </a:solidFill>
              </a:rPr>
              <a:t>primitives </a:t>
            </a:r>
            <a:r>
              <a:rPr lang="fr" sz="2700" dirty="0" smtClean="0">
                <a:solidFill>
                  <a:srgbClr val="FF0000"/>
                </a:solidFill>
              </a:rPr>
              <a:t>additionnelles</a:t>
            </a:r>
            <a:endParaRPr lang="fr" sz="2700" dirty="0"/>
          </a:p>
        </p:txBody>
      </p:sp>
      <p:pic>
        <p:nvPicPr>
          <p:cNvPr id="683" name="Shape 6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19" y="1073569"/>
            <a:ext cx="842963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18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174150" y="741740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/>
              <a:t>Primitives de OWL</a:t>
            </a:r>
          </a:p>
        </p:txBody>
      </p:sp>
      <p:pic>
        <p:nvPicPr>
          <p:cNvPr id="2050" name="Picture 2" descr="C:\Users\maxime.lefrancois\Downloads\owl-axiom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" y="1504276"/>
            <a:ext cx="6715713" cy="21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" y="987574"/>
            <a:ext cx="5695428" cy="38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 noGrp="1"/>
          </p:cNvSpPr>
          <p:nvPr>
            <p:ph type="title"/>
          </p:nvPr>
        </p:nvSpPr>
        <p:spPr>
          <a:xfrm>
            <a:off x="114300" y="184076"/>
            <a:ext cx="6172200" cy="792088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>
                <a:solidFill>
                  <a:srgbClr val="FF950E"/>
                </a:solidFill>
              </a:rPr>
              <a:t>R</a:t>
            </a:r>
            <a:r>
              <a:rPr lang="fr" dirty="0">
                <a:solidFill>
                  <a:srgbClr val="66CC00"/>
                </a:solidFill>
              </a:rPr>
              <a:t>D</a:t>
            </a:r>
            <a:r>
              <a:rPr lang="fr" dirty="0">
                <a:solidFill>
                  <a:srgbClr val="CC00CC"/>
                </a:solidFill>
              </a:rPr>
              <a:t>F</a:t>
            </a:r>
            <a:r>
              <a:rPr lang="fr" dirty="0"/>
              <a:t> : </a:t>
            </a:r>
            <a:r>
              <a:rPr lang="fr" dirty="0" smtClean="0"/>
              <a:t>Un ensemble de triplets </a:t>
            </a:r>
            <a:br>
              <a:rPr lang="fr" dirty="0" smtClean="0"/>
            </a:br>
            <a:r>
              <a:rPr lang="fr" dirty="0" smtClean="0"/>
              <a:t>		= un graphe RDF</a:t>
            </a:r>
            <a:endParaRPr lang="fr" dirty="0"/>
          </a:p>
        </p:txBody>
      </p:sp>
      <p:sp>
        <p:nvSpPr>
          <p:cNvPr id="2" name="Ellipse 1"/>
          <p:cNvSpPr/>
          <p:nvPr/>
        </p:nvSpPr>
        <p:spPr>
          <a:xfrm>
            <a:off x="836712" y="3579862"/>
            <a:ext cx="110830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0328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74150" y="313659"/>
            <a:ext cx="6172200" cy="3314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Relation de </a:t>
            </a:r>
            <a:r>
              <a:rPr lang="fr" dirty="0" smtClean="0"/>
              <a:t>subsomption </a:t>
            </a:r>
            <a:r>
              <a:rPr lang="fr" dirty="0"/>
              <a:t>: C </a:t>
            </a:r>
            <a:r>
              <a:rPr lang="fr" dirty="0">
                <a:solidFill>
                  <a:srgbClr val="FF0000"/>
                </a:solidFill>
              </a:rPr>
              <a:t>is a </a:t>
            </a:r>
            <a:r>
              <a:rPr lang="fr" dirty="0"/>
              <a:t>B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22125" y="1257281"/>
            <a:ext cx="572400" cy="325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Voiture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844119" y="2129250"/>
            <a:ext cx="1157174" cy="325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r>
              <a:rPr lang="f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roues motrices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514544" y="1766203"/>
            <a:ext cx="1157174" cy="325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4 roues motrices</a:t>
            </a:r>
          </a:p>
        </p:txBody>
      </p:sp>
      <p:cxnSp>
        <p:nvCxnSpPr>
          <p:cNvPr id="148" name="Shape 148"/>
          <p:cNvCxnSpPr>
            <a:stCxn id="147" idx="0"/>
            <a:endCxn id="145" idx="2"/>
          </p:cNvCxnSpPr>
          <p:nvPr/>
        </p:nvCxnSpPr>
        <p:spPr>
          <a:xfrm rot="10800000">
            <a:off x="4808381" y="1583053"/>
            <a:ext cx="1284750" cy="1831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9" name="Shape 149"/>
          <p:cNvCxnSpPr>
            <a:stCxn id="146" idx="0"/>
            <a:endCxn id="145" idx="2"/>
          </p:cNvCxnSpPr>
          <p:nvPr/>
        </p:nvCxnSpPr>
        <p:spPr>
          <a:xfrm rot="10800000">
            <a:off x="4808231" y="1583175"/>
            <a:ext cx="614475" cy="5460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3216882" y="2183044"/>
            <a:ext cx="690074" cy="3575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Essence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416606" y="2491294"/>
            <a:ext cx="781650" cy="4223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/>
              <a:t>Voiture</a:t>
            </a:r>
          </a:p>
          <a:p>
            <a:r>
              <a:rPr lang="fr" sz="1050"/>
              <a:t>Hybride</a:t>
            </a:r>
          </a:p>
        </p:txBody>
      </p:sp>
      <p:cxnSp>
        <p:nvCxnSpPr>
          <p:cNvPr id="152" name="Shape 152"/>
          <p:cNvCxnSpPr>
            <a:stCxn id="145" idx="2"/>
            <a:endCxn id="153" idx="0"/>
          </p:cNvCxnSpPr>
          <p:nvPr/>
        </p:nvCxnSpPr>
        <p:spPr>
          <a:xfrm flipH="1">
            <a:off x="4432575" y="1583081"/>
            <a:ext cx="375750" cy="769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>
            <a:stCxn id="151" idx="0"/>
            <a:endCxn id="145" idx="2"/>
          </p:cNvCxnSpPr>
          <p:nvPr/>
        </p:nvCxnSpPr>
        <p:spPr>
          <a:xfrm rot="10800000" flipH="1">
            <a:off x="3807431" y="1583194"/>
            <a:ext cx="1000800" cy="90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>
            <a:stCxn id="150" idx="0"/>
            <a:endCxn id="145" idx="2"/>
          </p:cNvCxnSpPr>
          <p:nvPr/>
        </p:nvCxnSpPr>
        <p:spPr>
          <a:xfrm rot="10800000" flipH="1">
            <a:off x="3561918" y="1582969"/>
            <a:ext cx="1246500" cy="6000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3831319" y="3110213"/>
            <a:ext cx="1391624" cy="4223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Toyota Yaris </a:t>
            </a:r>
          </a:p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hybride</a:t>
            </a:r>
          </a:p>
        </p:txBody>
      </p:sp>
      <p:cxnSp>
        <p:nvCxnSpPr>
          <p:cNvPr id="157" name="Shape 157"/>
          <p:cNvCxnSpPr>
            <a:stCxn id="156" idx="0"/>
            <a:endCxn id="151" idx="2"/>
          </p:cNvCxnSpPr>
          <p:nvPr/>
        </p:nvCxnSpPr>
        <p:spPr>
          <a:xfrm rot="10800000">
            <a:off x="3807356" y="2913563"/>
            <a:ext cx="719775" cy="1966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>
            <a:stCxn id="156" idx="0"/>
            <a:endCxn id="146" idx="2"/>
          </p:cNvCxnSpPr>
          <p:nvPr/>
        </p:nvCxnSpPr>
        <p:spPr>
          <a:xfrm rot="10800000" flipH="1">
            <a:off x="4527131" y="2455013"/>
            <a:ext cx="895500" cy="65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9" name="Shape 159"/>
          <p:cNvSpPr txBox="1"/>
          <p:nvPr/>
        </p:nvSpPr>
        <p:spPr>
          <a:xfrm>
            <a:off x="250894" y="1419638"/>
            <a:ext cx="781650" cy="325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Personne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50894" y="2142205"/>
            <a:ext cx="767475" cy="3777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Adulte</a:t>
            </a:r>
          </a:p>
        </p:txBody>
      </p:sp>
      <p:cxnSp>
        <p:nvCxnSpPr>
          <p:cNvPr id="161" name="Shape 161"/>
          <p:cNvCxnSpPr>
            <a:stCxn id="160" idx="0"/>
            <a:endCxn id="159" idx="2"/>
          </p:cNvCxnSpPr>
          <p:nvPr/>
        </p:nvCxnSpPr>
        <p:spPr>
          <a:xfrm rot="10800000" flipH="1">
            <a:off x="634631" y="1745529"/>
            <a:ext cx="7200" cy="3966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3" name="Shape 153"/>
          <p:cNvSpPr txBox="1"/>
          <p:nvPr/>
        </p:nvSpPr>
        <p:spPr>
          <a:xfrm>
            <a:off x="4041863" y="2352675"/>
            <a:ext cx="781650" cy="325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Voiture</a:t>
            </a:r>
          </a:p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Electrique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606731" y="1167413"/>
            <a:ext cx="572400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 of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63957" y="1749019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922532" y="27145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836682" y="288602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22582" y="14572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922532" y="18001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236732" y="20287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836682" y="20287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82856" y="3948994"/>
            <a:ext cx="503550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073763"/>
                </a:solidFill>
              </a:rPr>
              <a:t>Marie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480525" y="3840732"/>
            <a:ext cx="883800" cy="5717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fr" sz="10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Toyota Yaris </a:t>
            </a:r>
          </a:p>
          <a:p>
            <a:pPr algn="ctr"/>
            <a:r>
              <a:rPr lang="fr" sz="10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hybride</a:t>
            </a:r>
          </a:p>
          <a:p>
            <a:pPr algn="ctr"/>
            <a:r>
              <a:rPr lang="fr" sz="105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mate  xyz</a:t>
            </a:r>
          </a:p>
        </p:txBody>
      </p:sp>
      <p:cxnSp>
        <p:nvCxnSpPr>
          <p:cNvPr id="172" name="Shape 172"/>
          <p:cNvCxnSpPr/>
          <p:nvPr/>
        </p:nvCxnSpPr>
        <p:spPr>
          <a:xfrm rot="10800000" flipH="1">
            <a:off x="3912451" y="3503869"/>
            <a:ext cx="604799" cy="3777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3" name="Shape 173"/>
          <p:cNvCxnSpPr>
            <a:stCxn id="170" idx="0"/>
            <a:endCxn id="160" idx="2"/>
          </p:cNvCxnSpPr>
          <p:nvPr/>
        </p:nvCxnSpPr>
        <p:spPr>
          <a:xfrm rot="10800000">
            <a:off x="634631" y="2520019"/>
            <a:ext cx="0" cy="14289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>
            <a:stCxn id="171" idx="1"/>
            <a:endCxn id="170" idx="3"/>
          </p:cNvCxnSpPr>
          <p:nvPr/>
        </p:nvCxnSpPr>
        <p:spPr>
          <a:xfrm rot="10800000">
            <a:off x="886500" y="4109718"/>
            <a:ext cx="2594025" cy="168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1577734" y="3840732"/>
            <a:ext cx="855449" cy="264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-FR" sz="105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 sz="105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ppartient à</a:t>
            </a:r>
            <a:r>
              <a:rPr lang="fr" sz="105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050" dirty="0" smtClean="0"/>
              <a:t> </a:t>
            </a:r>
            <a:endParaRPr lang="fr" sz="1050" dirty="0"/>
          </a:p>
        </p:txBody>
      </p:sp>
      <p:sp>
        <p:nvSpPr>
          <p:cNvPr id="176" name="Shape 176"/>
          <p:cNvSpPr txBox="1"/>
          <p:nvPr/>
        </p:nvSpPr>
        <p:spPr>
          <a:xfrm>
            <a:off x="4179582" y="362897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06807" y="2949169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383013" y="1249519"/>
            <a:ext cx="630674" cy="3413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Moteur</a:t>
            </a:r>
          </a:p>
        </p:txBody>
      </p:sp>
      <p:cxnSp>
        <p:nvCxnSpPr>
          <p:cNvPr id="179" name="Shape 179"/>
          <p:cNvCxnSpPr>
            <a:stCxn id="145" idx="1"/>
            <a:endCxn id="178" idx="3"/>
          </p:cNvCxnSpPr>
          <p:nvPr/>
        </p:nvCxnSpPr>
        <p:spPr>
          <a:xfrm rot="10800000">
            <a:off x="3013725" y="1420181"/>
            <a:ext cx="150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4066463" y="1603331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922532" y="714375"/>
            <a:ext cx="969749" cy="396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Moyen</a:t>
            </a:r>
          </a:p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de transport</a:t>
            </a:r>
          </a:p>
        </p:txBody>
      </p:sp>
      <p:cxnSp>
        <p:nvCxnSpPr>
          <p:cNvPr id="183" name="Shape 183"/>
          <p:cNvCxnSpPr>
            <a:stCxn id="145" idx="0"/>
            <a:endCxn id="182" idx="2"/>
          </p:cNvCxnSpPr>
          <p:nvPr/>
        </p:nvCxnSpPr>
        <p:spPr>
          <a:xfrm rot="10800000" flipH="1">
            <a:off x="4808326" y="1111031"/>
            <a:ext cx="599174" cy="146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4751082" y="94292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960019" y="2172917"/>
            <a:ext cx="767475" cy="3777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fr" sz="1050">
                <a:latin typeface="Calibri"/>
                <a:ea typeface="Calibri"/>
                <a:cs typeface="Calibri"/>
                <a:sym typeface="Calibri"/>
              </a:rPr>
              <a:t>Femme</a:t>
            </a:r>
          </a:p>
        </p:txBody>
      </p:sp>
      <p:cxnSp>
        <p:nvCxnSpPr>
          <p:cNvPr id="186" name="Shape 186"/>
          <p:cNvCxnSpPr>
            <a:stCxn id="170" idx="0"/>
            <a:endCxn id="185" idx="2"/>
          </p:cNvCxnSpPr>
          <p:nvPr/>
        </p:nvCxnSpPr>
        <p:spPr>
          <a:xfrm rot="10800000" flipH="1">
            <a:off x="634631" y="2550619"/>
            <a:ext cx="709200" cy="13983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87" name="Shape 187"/>
          <p:cNvSpPr txBox="1"/>
          <p:nvPr/>
        </p:nvSpPr>
        <p:spPr>
          <a:xfrm>
            <a:off x="992607" y="1634719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cxnSp>
        <p:nvCxnSpPr>
          <p:cNvPr id="188" name="Shape 188"/>
          <p:cNvCxnSpPr>
            <a:stCxn id="185" idx="0"/>
            <a:endCxn id="159" idx="2"/>
          </p:cNvCxnSpPr>
          <p:nvPr/>
        </p:nvCxnSpPr>
        <p:spPr>
          <a:xfrm rot="10800000">
            <a:off x="641756" y="1745417"/>
            <a:ext cx="702000" cy="42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9" name="Shape 189"/>
          <p:cNvSpPr txBox="1"/>
          <p:nvPr/>
        </p:nvSpPr>
        <p:spPr>
          <a:xfrm>
            <a:off x="1130119" y="2978738"/>
            <a:ext cx="411074" cy="3213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1655087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Subsomption</a:t>
            </a:r>
            <a:br>
              <a:rPr lang="fr" dirty="0" smtClean="0"/>
            </a:br>
            <a:r>
              <a:rPr lang="fr" dirty="0"/>
              <a:t/>
            </a:r>
            <a:br>
              <a:rPr lang="fr" dirty="0"/>
            </a:br>
            <a:r>
              <a:rPr lang="fr" dirty="0"/>
              <a:t>e</a:t>
            </a:r>
            <a:r>
              <a:rPr lang="fr" dirty="0" smtClean="0"/>
              <a:t>t typage</a:t>
            </a:r>
            <a:endParaRPr lang="fr" dirty="0"/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114"/>
          <p:cNvSpPr txBox="1">
            <a:spLocks/>
          </p:cNvSpPr>
          <p:nvPr/>
        </p:nvSpPr>
        <p:spPr>
          <a:xfrm>
            <a:off x="3786072" y="1816304"/>
            <a:ext cx="96545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18" name="Shape 115"/>
          <p:cNvSpPr txBox="1">
            <a:spLocks/>
          </p:cNvSpPr>
          <p:nvPr/>
        </p:nvSpPr>
        <p:spPr>
          <a:xfrm>
            <a:off x="3112770" y="2974757"/>
            <a:ext cx="64794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</a:p>
        </p:txBody>
      </p: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4"/>
          <p:cNvSpPr txBox="1">
            <a:spLocks/>
          </p:cNvSpPr>
          <p:nvPr/>
        </p:nvSpPr>
        <p:spPr>
          <a:xfrm>
            <a:off x="4751527" y="2423800"/>
            <a:ext cx="55800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33" name="Shape 116"/>
          <p:cNvSpPr txBox="1">
            <a:spLocks/>
          </p:cNvSpPr>
          <p:nvPr/>
        </p:nvSpPr>
        <p:spPr>
          <a:xfrm>
            <a:off x="4603193" y="3519001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34" name="Shape 116"/>
          <p:cNvSpPr txBox="1">
            <a:spLocks/>
          </p:cNvSpPr>
          <p:nvPr/>
        </p:nvSpPr>
        <p:spPr>
          <a:xfrm>
            <a:off x="5030530" y="3019398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ZoneTexte 20"/>
          <p:cNvSpPr txBox="1"/>
          <p:nvPr/>
        </p:nvSpPr>
        <p:spPr>
          <a:xfrm>
            <a:off x="109578" y="3883547"/>
            <a:ext cx="2154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dbr:Cat</a:t>
            </a:r>
            <a:r>
              <a:rPr lang="fr-FR" dirty="0" smtClean="0"/>
              <a:t> </a:t>
            </a:r>
            <a:r>
              <a:rPr lang="fr-FR" i="1" dirty="0" err="1" smtClean="0"/>
              <a:t>is_a</a:t>
            </a:r>
            <a:r>
              <a:rPr lang="fr-FR" dirty="0" smtClean="0"/>
              <a:t> </a:t>
            </a:r>
            <a:r>
              <a:rPr lang="fr-FR" dirty="0" err="1"/>
              <a:t>dbr:Animal</a:t>
            </a:r>
            <a:r>
              <a:rPr lang="fr-FR" dirty="0"/>
              <a:t> .</a:t>
            </a:r>
          </a:p>
          <a:p>
            <a:endParaRPr lang="fr-FR" dirty="0"/>
          </a:p>
          <a:p>
            <a:r>
              <a:rPr lang="fr-FR" dirty="0" smtClean="0"/>
              <a:t>&lt;</a:t>
            </a:r>
            <a:r>
              <a:rPr lang="fr-FR" dirty="0" err="1" smtClean="0"/>
              <a:t>myCat</a:t>
            </a:r>
            <a:r>
              <a:rPr lang="fr-FR" dirty="0" smtClean="0"/>
              <a:t>&gt; </a:t>
            </a:r>
            <a:r>
              <a:rPr lang="fr-FR" i="1" dirty="0" err="1" smtClean="0"/>
              <a:t>is_a</a:t>
            </a:r>
            <a:r>
              <a:rPr lang="fr-FR" dirty="0" smtClean="0"/>
              <a:t> </a:t>
            </a:r>
            <a:r>
              <a:rPr lang="fr-FR" dirty="0" err="1" smtClean="0"/>
              <a:t>dbr:Cat</a:t>
            </a:r>
            <a:r>
              <a:rPr lang="fr-FR" dirty="0" smtClean="0"/>
              <a:t> 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36828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1655087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Subsomption</a:t>
            </a:r>
            <a:br>
              <a:rPr lang="fr" dirty="0" smtClean="0"/>
            </a:br>
            <a:r>
              <a:rPr lang="fr" dirty="0"/>
              <a:t/>
            </a:r>
            <a:br>
              <a:rPr lang="fr" dirty="0"/>
            </a:br>
            <a:r>
              <a:rPr lang="fr" dirty="0"/>
              <a:t>e</a:t>
            </a:r>
            <a:r>
              <a:rPr lang="fr" dirty="0" smtClean="0"/>
              <a:t>t appartenance à une classe</a:t>
            </a:r>
            <a:endParaRPr lang="fr" dirty="0"/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114"/>
          <p:cNvSpPr txBox="1">
            <a:spLocks/>
          </p:cNvSpPr>
          <p:nvPr/>
        </p:nvSpPr>
        <p:spPr>
          <a:xfrm>
            <a:off x="3786072" y="1816304"/>
            <a:ext cx="96545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18" name="Shape 115"/>
          <p:cNvSpPr txBox="1">
            <a:spLocks/>
          </p:cNvSpPr>
          <p:nvPr/>
        </p:nvSpPr>
        <p:spPr>
          <a:xfrm>
            <a:off x="3112770" y="2974757"/>
            <a:ext cx="64794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</a:p>
        </p:txBody>
      </p: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4"/>
          <p:cNvSpPr txBox="1">
            <a:spLocks/>
          </p:cNvSpPr>
          <p:nvPr/>
        </p:nvSpPr>
        <p:spPr>
          <a:xfrm>
            <a:off x="4751527" y="2423800"/>
            <a:ext cx="55800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33" name="Shape 116"/>
          <p:cNvSpPr txBox="1">
            <a:spLocks/>
          </p:cNvSpPr>
          <p:nvPr/>
        </p:nvSpPr>
        <p:spPr>
          <a:xfrm>
            <a:off x="4603193" y="3519001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34" name="Shape 116"/>
          <p:cNvSpPr txBox="1">
            <a:spLocks/>
          </p:cNvSpPr>
          <p:nvPr/>
        </p:nvSpPr>
        <p:spPr>
          <a:xfrm>
            <a:off x="5030530" y="3019398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ZoneTexte 1"/>
          <p:cNvSpPr txBox="1"/>
          <p:nvPr/>
        </p:nvSpPr>
        <p:spPr>
          <a:xfrm>
            <a:off x="109578" y="3883547"/>
            <a:ext cx="3100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dbr:Cat</a:t>
            </a:r>
            <a:r>
              <a:rPr lang="fr-FR" dirty="0" smtClean="0"/>
              <a:t> </a:t>
            </a:r>
            <a:r>
              <a:rPr lang="fr-FR" dirty="0" err="1" smtClean="0"/>
              <a:t>rdfs:subClassOf</a:t>
            </a:r>
            <a:r>
              <a:rPr lang="fr-FR" dirty="0" smtClean="0"/>
              <a:t> </a:t>
            </a:r>
            <a:r>
              <a:rPr lang="fr-FR" dirty="0" err="1"/>
              <a:t>dbr:Animal</a:t>
            </a:r>
            <a:r>
              <a:rPr lang="fr-FR" dirty="0"/>
              <a:t> .</a:t>
            </a:r>
          </a:p>
          <a:p>
            <a:endParaRPr lang="fr-FR" dirty="0"/>
          </a:p>
          <a:p>
            <a:r>
              <a:rPr lang="fr-FR" dirty="0" smtClean="0"/>
              <a:t>&lt;</a:t>
            </a:r>
            <a:r>
              <a:rPr lang="fr-FR" dirty="0" err="1" smtClean="0"/>
              <a:t>myCat</a:t>
            </a:r>
            <a:r>
              <a:rPr lang="fr-FR" dirty="0" smtClean="0"/>
              <a:t>&gt; </a:t>
            </a:r>
            <a:r>
              <a:rPr lang="fr-FR" dirty="0" err="1" smtClean="0"/>
              <a:t>rdf:type</a:t>
            </a:r>
            <a:r>
              <a:rPr lang="fr-FR" dirty="0" smtClean="0"/>
              <a:t> </a:t>
            </a:r>
            <a:r>
              <a:rPr lang="fr-FR" dirty="0" err="1" smtClean="0"/>
              <a:t>dbr:Cat</a:t>
            </a:r>
            <a:r>
              <a:rPr lang="fr-FR" dirty="0" smtClean="0"/>
              <a:t> 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7524743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285750" y="123131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fr" sz="3600" dirty="0" smtClean="0">
                <a:solidFill>
                  <a:srgbClr val="FF950E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fr" sz="3600" dirty="0" smtClean="0">
                <a:solidFill>
                  <a:srgbClr val="66CC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fr" sz="3600" dirty="0" smtClean="0">
                <a:solidFill>
                  <a:srgbClr val="CC00CC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fr" dirty="0" smtClean="0"/>
              <a:t> </a:t>
            </a:r>
            <a:r>
              <a:rPr lang="fr" sz="2700" dirty="0" smtClean="0"/>
              <a:t>définit la relation de typage</a:t>
            </a:r>
          </a:p>
          <a:p>
            <a:endParaRPr lang="fr" sz="2700" dirty="0"/>
          </a:p>
          <a:p>
            <a:r>
              <a:rPr lang="fr" sz="3600" dirty="0" smtClean="0">
                <a:solidFill>
                  <a:srgbClr val="FF950E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fr" sz="3600" dirty="0" smtClean="0">
                <a:solidFill>
                  <a:srgbClr val="66CC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fr" sz="3600" dirty="0" smtClean="0">
                <a:solidFill>
                  <a:srgbClr val="CC00CC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fr" sz="3600" dirty="0" smtClean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fr" sz="2800" dirty="0" smtClean="0"/>
              <a:t> permet de </a:t>
            </a:r>
            <a:r>
              <a:rPr lang="fr" sz="2700" dirty="0" smtClean="0"/>
              <a:t>définir une hiérarchie </a:t>
            </a:r>
          </a:p>
          <a:p>
            <a:r>
              <a:rPr lang="fr" sz="2700" dirty="0"/>
              <a:t>	 </a:t>
            </a:r>
            <a:r>
              <a:rPr lang="fr" sz="2700" dirty="0" smtClean="0"/>
              <a:t>      de </a:t>
            </a:r>
            <a:r>
              <a:rPr lang="fr" sz="2700" dirty="0"/>
              <a:t>classes ...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71100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44101" y="2763119"/>
            <a:ext cx="962609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58" name="Shape 258"/>
          <p:cNvSpPr/>
          <p:nvPr/>
        </p:nvSpPr>
        <p:spPr>
          <a:xfrm>
            <a:off x="2671838" y="2293032"/>
            <a:ext cx="2541281" cy="1670981"/>
          </a:xfrm>
          <a:custGeom>
            <a:avLst/>
            <a:gdLst/>
            <a:ahLst/>
            <a:cxnLst/>
            <a:rect l="0" t="0" r="0" b="0"/>
            <a:pathLst>
              <a:path w="135535" h="89119" extrusionOk="0">
                <a:moveTo>
                  <a:pt x="133679" y="89119"/>
                </a:moveTo>
                <a:lnTo>
                  <a:pt x="108150" y="89119"/>
                </a:lnTo>
                <a:lnTo>
                  <a:pt x="107686" y="54307"/>
                </a:lnTo>
                <a:lnTo>
                  <a:pt x="25529" y="53843"/>
                </a:lnTo>
                <a:lnTo>
                  <a:pt x="25993" y="14389"/>
                </a:lnTo>
                <a:lnTo>
                  <a:pt x="464" y="14389"/>
                </a:lnTo>
                <a:lnTo>
                  <a:pt x="0" y="0"/>
                </a:lnTo>
                <a:lnTo>
                  <a:pt x="114184" y="0"/>
                </a:lnTo>
                <a:lnTo>
                  <a:pt x="114184" y="12997"/>
                </a:lnTo>
                <a:lnTo>
                  <a:pt x="135535" y="12997"/>
                </a:lnTo>
                <a:close/>
              </a:path>
            </a:pathLst>
          </a:custGeom>
          <a:solidFill>
            <a:srgbClr val="3866B1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3324563" y="2677313"/>
            <a:ext cx="1566450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Raisonnement</a:t>
            </a: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8715241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44101" y="2763119"/>
            <a:ext cx="962609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497"/>
          <p:cNvSpPr/>
          <p:nvPr/>
        </p:nvSpPr>
        <p:spPr>
          <a:xfrm>
            <a:off x="3164782" y="3020363"/>
            <a:ext cx="1518975" cy="29474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" name="Shape 498"/>
          <p:cNvSpPr txBox="1"/>
          <p:nvPr/>
        </p:nvSpPr>
        <p:spPr>
          <a:xfrm>
            <a:off x="96544" y="4536201"/>
            <a:ext cx="5996752" cy="3413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2800">
                <a:latin typeface="Comfortaa"/>
                <a:ea typeface="Comfortaa"/>
                <a:cs typeface="Comfortaa"/>
                <a:sym typeface="Comfortaa"/>
              </a:rPr>
              <a:t>RDF</a:t>
            </a:r>
            <a:r>
              <a:rPr lang="fr" sz="2800">
                <a:solidFill>
                  <a:srgbClr val="0B008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fr" sz="28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 signifie </a:t>
            </a:r>
            <a:r>
              <a:rPr lang="fr" sz="2800">
                <a:solidFill>
                  <a:srgbClr val="FF950E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fr" sz="2800">
                <a:solidFill>
                  <a:srgbClr val="66CC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fr" sz="2800">
                <a:solidFill>
                  <a:srgbClr val="CC00CC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fr" sz="28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fr" sz="2800">
                <a:solidFill>
                  <a:srgbClr val="0B0080"/>
                </a:solidFill>
                <a:latin typeface="Comfortaa"/>
                <a:ea typeface="Comfortaa"/>
                <a:cs typeface="Comfortaa"/>
                <a:sym typeface="Comfortaa"/>
              </a:rPr>
              <a:t>Schema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751297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342900" y="1345613"/>
            <a:ext cx="6172200" cy="2794274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r>
              <a:rPr lang="fr" sz="3600" dirty="0">
                <a:solidFill>
                  <a:srgbClr val="000000"/>
                </a:solidFill>
              </a:rPr>
              <a:t>RDF</a:t>
            </a:r>
            <a:r>
              <a:rPr lang="fr" sz="3600" dirty="0"/>
              <a:t>S</a:t>
            </a:r>
            <a:r>
              <a:rPr lang="fr" dirty="0"/>
              <a:t>: </a:t>
            </a:r>
            <a:r>
              <a:rPr lang="fr" sz="2700" dirty="0"/>
              <a:t>fournit les primitives pour écrire </a:t>
            </a:r>
          </a:p>
          <a:p>
            <a:pPr marL="685800"/>
            <a:r>
              <a:rPr lang="fr" sz="2700" dirty="0"/>
              <a:t>des ontologie légères.</a:t>
            </a:r>
          </a:p>
          <a:p>
            <a:pPr marL="685800" indent="-52388">
              <a:buClr>
                <a:schemeClr val="dk1"/>
              </a:buClr>
              <a:buSzPct val="30555"/>
            </a:pPr>
            <a:r>
              <a:rPr lang="fr" sz="2700" dirty="0" smtClean="0"/>
              <a:t>définir </a:t>
            </a:r>
            <a:r>
              <a:rPr lang="fr" sz="2700" dirty="0"/>
              <a:t>des inférences élémentaires</a:t>
            </a:r>
          </a:p>
          <a:p>
            <a:endParaRPr dirty="0"/>
          </a:p>
        </p:txBody>
      </p:sp>
      <p:pic>
        <p:nvPicPr>
          <p:cNvPr id="505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31" y="3402338"/>
            <a:ext cx="6286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680</Words>
  <Application>Microsoft Office PowerPoint</Application>
  <PresentationFormat>Personnalisé</PresentationFormat>
  <Paragraphs>161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Comfortaa</vt:lpstr>
      <vt:lpstr>Consolas</vt:lpstr>
      <vt:lpstr>Arial</vt:lpstr>
      <vt:lpstr>Calibri</vt:lpstr>
      <vt:lpstr>Courier New</vt:lpstr>
      <vt:lpstr>Dosis</vt:lpstr>
      <vt:lpstr>Template Sfeir</vt:lpstr>
      <vt:lpstr>M2 DSC UE2 - Web Sémantique</vt:lpstr>
      <vt:lpstr>RDF : Un ensemble de triplets    = un graphe RDF</vt:lpstr>
      <vt:lpstr>Relation de subsomption : C is a B</vt:lpstr>
      <vt:lpstr>Subsomption  et typage</vt:lpstr>
      <vt:lpstr>Subsomption  et appartenance à une classe</vt:lpstr>
      <vt:lpstr>Présentation PowerPoint</vt:lpstr>
      <vt:lpstr>Les Formalismes du Web Sémantique</vt:lpstr>
      <vt:lpstr>Les Formalismes du Web Sémantique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Formalismes du Web Sémantique</vt:lpstr>
      <vt:lpstr>Définition de  l’ontologie</vt:lpstr>
      <vt:lpstr>Présentation PowerPoint</vt:lpstr>
      <vt:lpstr>Primitives de OWL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LEFRANCOIS Maxime</cp:lastModifiedBy>
  <cp:revision>42</cp:revision>
  <dcterms:modified xsi:type="dcterms:W3CDTF">2017-10-12T21:15:06Z</dcterms:modified>
</cp:coreProperties>
</file>