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4" r:id="rId1"/>
  </p:sldMasterIdLst>
  <p:notesMasterIdLst>
    <p:notesMasterId r:id="rId16"/>
  </p:notesMasterIdLst>
  <p:sldIdLst>
    <p:sldId id="480" r:id="rId2"/>
    <p:sldId id="328" r:id="rId3"/>
    <p:sldId id="329" r:id="rId4"/>
    <p:sldId id="330" r:id="rId5"/>
    <p:sldId id="331" r:id="rId6"/>
    <p:sldId id="332" r:id="rId7"/>
    <p:sldId id="481" r:id="rId8"/>
    <p:sldId id="333" r:id="rId9"/>
    <p:sldId id="334" r:id="rId10"/>
    <p:sldId id="335" r:id="rId11"/>
    <p:sldId id="336" r:id="rId12"/>
    <p:sldId id="337" r:id="rId13"/>
    <p:sldId id="338" r:id="rId14"/>
    <p:sldId id="339" r:id="rId15"/>
  </p:sldIdLst>
  <p:sldSz cx="6858000" cy="5143500"/>
  <p:notesSz cx="6858000" cy="9144000"/>
  <p:embeddedFontLst>
    <p:embeddedFont>
      <p:font typeface="Comfortaa" panose="020B0604020202020204" charset="0"/>
      <p:regular r:id="rId17"/>
      <p:bold r:id="rId18"/>
    </p:embeddedFont>
    <p:embeddedFont>
      <p:font typeface="Consolas" panose="020B0609020204030204" pitchFamily="49" charset="0"/>
      <p:regular r:id="rId19"/>
      <p:bold r:id="rId20"/>
      <p:italic r:id="rId21"/>
      <p:boldItalic r:id="rId22"/>
    </p:embeddedFont>
    <p:embeddedFont>
      <p:font typeface="Calibri" panose="020F0502020204030204" pitchFamily="34" charset="0"/>
      <p:regular r:id="rId23"/>
      <p:bold r:id="rId24"/>
      <p:italic r:id="rId25"/>
      <p:boldItalic r:id="rId26"/>
    </p:embeddedFont>
    <p:embeddedFont>
      <p:font typeface="Dosis" panose="020B0604020202020204" charset="0"/>
      <p:regular r:id="rId27"/>
      <p:bold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96BD"/>
    <a:srgbClr val="343973"/>
    <a:srgbClr val="DA45DA"/>
    <a:srgbClr val="66CC00"/>
    <a:srgbClr val="FF950E"/>
    <a:srgbClr val="D633D6"/>
    <a:srgbClr val="95DC4E"/>
    <a:srgbClr val="CC00CC"/>
    <a:srgbClr val="93AD7A"/>
    <a:srgbClr val="DB3B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22" autoAdjust="0"/>
  </p:normalViewPr>
  <p:slideViewPr>
    <p:cSldViewPr>
      <p:cViewPr varScale="1">
        <p:scale>
          <a:sx n="147" d="100"/>
          <a:sy n="147" d="100"/>
        </p:scale>
        <p:origin x="1542" y="114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font" Target="fonts/font12.fntdata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font" Target="fonts/font11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6441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/>
              <a:t>je suis Lynda TEMAL</a:t>
            </a:r>
          </a:p>
          <a:p>
            <a:pPr lvl="0" rtl="0">
              <a:spcBef>
                <a:spcPts val="0"/>
              </a:spcBef>
              <a:buNone/>
            </a:pPr>
            <a:r>
              <a:rPr lang="fr"/>
              <a:t>Je suis chez sfeir depuis un an.</a:t>
            </a:r>
          </a:p>
          <a:p>
            <a:pPr lvl="0" rtl="0">
              <a:spcBef>
                <a:spcPts val="0"/>
              </a:spcBef>
              <a:buNone/>
            </a:pPr>
            <a:r>
              <a:rPr lang="fr"/>
              <a:t>J’ai un doctorat de l’université de Rennes I.</a:t>
            </a:r>
          </a:p>
          <a:p>
            <a:pPr lvl="0" rtl="0">
              <a:spcBef>
                <a:spcPts val="0"/>
              </a:spcBef>
              <a:buNone/>
            </a:pPr>
            <a:r>
              <a:rPr lang="fr"/>
              <a:t>Le sujet de la thèse modélisation d’ontologies pour le partage de données dans le domaine de la neuroimagerie.</a:t>
            </a:r>
          </a:p>
          <a:p>
            <a:pPr lvl="0" rtl="0">
              <a:spcBef>
                <a:spcPts val="0"/>
              </a:spcBef>
              <a:buNone/>
            </a:pPr>
            <a:r>
              <a:rPr lang="fr"/>
              <a:t>Aujourd’hui je vais vous présenter une introduction au web semantique. appelé aussi  web de données.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25723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" name="Shape 8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3" name="Shape 8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Shape 8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0" name="Shape 8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Shape 8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7" name="Shape 8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Shape 8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4" name="Shape 8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" name="Shape 8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1" name="Shape 8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Shape 80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3" name="Shape 8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Shape 8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1" name="Shape 8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Shape 8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8" name="Shape 8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Shape 8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5" name="Shape 8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Shape 8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2" name="Shape 8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Shape 8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2" name="Shape 8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1553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Shape 8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9" name="Shape 8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Shape 8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6" name="Shape 8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514350" y="1680186"/>
            <a:ext cx="5829300" cy="115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buFont typeface="Dosis"/>
              <a:defRPr sz="3600" b="1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defRPr sz="3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514350" y="2772554"/>
            <a:ext cx="58293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rgbClr val="CCCCCC"/>
              </a:buClr>
              <a:buNone/>
              <a:defRPr>
                <a:solidFill>
                  <a:srgbClr val="CCCCCC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25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25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25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25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25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25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25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25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6417588" y="4749850"/>
            <a:ext cx="411524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fr" smtClean="0"/>
              <a:pPr/>
              <a:t>‹N°›</a:t>
            </a:fld>
            <a:endParaRPr lang="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174150" y="131737"/>
            <a:ext cx="6172200" cy="441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073763"/>
              </a:buClr>
              <a:defRPr>
                <a:solidFill>
                  <a:srgbClr val="073763"/>
                </a:solidFill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342900" y="936901"/>
            <a:ext cx="61722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rgbClr val="999999"/>
              </a:buClr>
              <a:buSzPct val="71428"/>
              <a:buFont typeface="Calibri"/>
              <a:defRPr sz="21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buClr>
                <a:srgbClr val="999999"/>
              </a:buClr>
              <a:buFont typeface="Calibri"/>
              <a:defRPr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5678438" y="4704251"/>
            <a:ext cx="411524" cy="392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fr" smtClean="0"/>
              <a:pPr/>
              <a:t>‹N°›</a:t>
            </a:fld>
            <a:endParaRPr lang="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174150" y="131737"/>
            <a:ext cx="6172200" cy="441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342900" y="936901"/>
            <a:ext cx="2995875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71428"/>
              <a:defRPr sz="21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3519205" y="936901"/>
            <a:ext cx="2995875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71428"/>
              <a:defRPr sz="21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417588" y="4749850"/>
            <a:ext cx="411524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fr" smtClean="0"/>
              <a:pPr/>
              <a:t>‹N°›</a:t>
            </a:fld>
            <a:endParaRPr lang="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174150" y="131737"/>
            <a:ext cx="6172200" cy="441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417588" y="4749850"/>
            <a:ext cx="411524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fr" smtClean="0"/>
              <a:pPr/>
              <a:t>‹N°›</a:t>
            </a:fld>
            <a:endParaRPr lang="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42900" y="4406310"/>
            <a:ext cx="61722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270"/>
              </a:spcBef>
              <a:buSzPct val="100000"/>
              <a:buNone/>
              <a:defRPr sz="1350"/>
            </a:lvl1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417588" y="4749850"/>
            <a:ext cx="411524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fld id="{00000000-1234-1234-1234-123412341234}" type="slidenum">
              <a:rPr lang="fr" smtClean="0"/>
              <a:pPr/>
              <a:t>‹N°›</a:t>
            </a:fld>
            <a:endParaRPr lang="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2" y="98224"/>
            <a:ext cx="1505534" cy="10676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7593" y="226219"/>
            <a:ext cx="3702323" cy="6357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6126613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74150" y="131737"/>
            <a:ext cx="6172200" cy="44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073763"/>
              </a:buClr>
              <a:buSzPct val="100000"/>
              <a:buFont typeface="Comfortaa"/>
              <a:buNone/>
              <a:defRPr sz="2400">
                <a:solidFill>
                  <a:srgbClr val="073763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42900" y="1200151"/>
            <a:ext cx="61722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999999"/>
              </a:buClr>
              <a:buSzPct val="100000"/>
              <a:buFont typeface="Calibri"/>
              <a:defRPr sz="30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480"/>
              </a:spcBef>
              <a:buClr>
                <a:srgbClr val="999999"/>
              </a:buClr>
              <a:buSzPct val="100000"/>
              <a:buFont typeface="Calibri"/>
              <a:defRPr sz="24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480"/>
              </a:spcBef>
              <a:buClr>
                <a:srgbClr val="999999"/>
              </a:buClr>
              <a:buSzPct val="100000"/>
              <a:buFont typeface="Calibri"/>
              <a:defRPr sz="24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360"/>
              </a:spcBef>
              <a:buClr>
                <a:srgbClr val="999999"/>
              </a:buClr>
              <a:buSzPct val="100000"/>
              <a:buFont typeface="Calibri"/>
              <a:defRPr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360"/>
              </a:spcBef>
              <a:buClr>
                <a:srgbClr val="999999"/>
              </a:buClr>
              <a:buSzPct val="100000"/>
              <a:buFont typeface="Calibri"/>
              <a:defRPr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360"/>
              </a:spcBef>
              <a:buClr>
                <a:srgbClr val="999999"/>
              </a:buClr>
              <a:buSzPct val="100000"/>
              <a:buFont typeface="Calibri"/>
              <a:defRPr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360"/>
              </a:spcBef>
              <a:buClr>
                <a:srgbClr val="999999"/>
              </a:buClr>
              <a:buSzPct val="100000"/>
              <a:buFont typeface="Calibri"/>
              <a:defRPr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360"/>
              </a:spcBef>
              <a:buClr>
                <a:srgbClr val="999999"/>
              </a:buClr>
              <a:buSzPct val="100000"/>
              <a:buFont typeface="Calibri"/>
              <a:defRPr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360"/>
              </a:spcBef>
              <a:buClr>
                <a:srgbClr val="999999"/>
              </a:buClr>
              <a:buSzPct val="100000"/>
              <a:buFont typeface="Calibri"/>
              <a:defRPr sz="180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6417588" y="4749850"/>
            <a:ext cx="411524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/>
            <a:fld id="{00000000-1234-1234-1234-123412341234}" type="slidenum">
              <a:rPr lang="fr" sz="975" smtClean="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‹N°›</a:t>
            </a:fld>
            <a:endParaRPr lang="fr" sz="975" dirty="0">
              <a:solidFill>
                <a:srgbClr val="07376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6" r:id="rId6"/>
  </p:sldLayoutIdLst>
  <p:timing>
    <p:tnLst>
      <p:par>
        <p:cTn id="1" dur="indefinite" restart="never" nodeType="tmRoot"/>
      </p:par>
    </p:tnLst>
  </p:timing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xime.lefrancois@emse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ci.mines-stetienne.fr/cours/2017/dsc-websem/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s://fr.linkedin.com/in/lynda-temal-32a206a/fr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685800" y="1759630"/>
            <a:ext cx="6172200" cy="711821"/>
          </a:xfrm>
          <a:prstGeom prst="rect">
            <a:avLst/>
          </a:prstGeom>
        </p:spPr>
        <p:txBody>
          <a:bodyPr lIns="68569" tIns="68569" rIns="68569" bIns="68569" anchor="ctr" anchorCtr="0">
            <a:noAutofit/>
          </a:bodyPr>
          <a:lstStyle/>
          <a:p>
            <a:pPr lvl="0"/>
            <a:r>
              <a:rPr lang="fr" sz="2400" dirty="0" smtClean="0"/>
              <a:t>M2 DSC UE2 - Web Sémantique</a:t>
            </a:r>
            <a:endParaRPr lang="fr" sz="2400" dirty="0"/>
          </a:p>
        </p:txBody>
      </p:sp>
      <p:sp>
        <p:nvSpPr>
          <p:cNvPr id="36" name="Shape 36"/>
          <p:cNvSpPr txBox="1"/>
          <p:nvPr/>
        </p:nvSpPr>
        <p:spPr>
          <a:xfrm>
            <a:off x="1394494" y="3877594"/>
            <a:ext cx="23849" cy="9675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endParaRPr sz="1050"/>
          </a:p>
        </p:txBody>
      </p:sp>
      <p:sp>
        <p:nvSpPr>
          <p:cNvPr id="37" name="Shape 37"/>
          <p:cNvSpPr txBox="1"/>
          <p:nvPr/>
        </p:nvSpPr>
        <p:spPr>
          <a:xfrm>
            <a:off x="31210" y="3997068"/>
            <a:ext cx="3168352" cy="480623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fr" sz="1050" dirty="0">
                <a:solidFill>
                  <a:srgbClr val="252525"/>
                </a:solidFill>
              </a:rPr>
              <a:t>Maxime Lefrançois</a:t>
            </a:r>
          </a:p>
          <a:p>
            <a:r>
              <a:rPr lang="fr" sz="1050" dirty="0" smtClean="0">
                <a:solidFill>
                  <a:srgbClr val="252525"/>
                </a:solidFill>
                <a:hlinkClick r:id="rId3"/>
              </a:rPr>
              <a:t>maxime.lefrancois@emse.fr</a:t>
            </a:r>
            <a:endParaRPr lang="fr" sz="1050" dirty="0" smtClean="0">
              <a:solidFill>
                <a:srgbClr val="252525"/>
              </a:solidFill>
            </a:endParaRPr>
          </a:p>
        </p:txBody>
      </p:sp>
      <p:sp>
        <p:nvSpPr>
          <p:cNvPr id="38" name="Shape 38"/>
          <p:cNvSpPr txBox="1"/>
          <p:nvPr/>
        </p:nvSpPr>
        <p:spPr>
          <a:xfrm>
            <a:off x="0" y="4731333"/>
            <a:ext cx="6858000" cy="295200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/>
            <a:r>
              <a:rPr lang="fr" sz="75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Librement adapté des présentations de Lynda Thémal, </a:t>
            </a:r>
            <a:r>
              <a:rPr lang="fr-FR" sz="750" dirty="0">
                <a:solidFill>
                  <a:schemeClr val="tx1">
                    <a:lumMod val="85000"/>
                    <a:lumOff val="15000"/>
                  </a:schemeClr>
                </a:solidFill>
                <a:hlinkClick r:id="rId4"/>
              </a:rPr>
              <a:t>https://fr.linkedin.com/in/lynda-temal-32a206a/fr</a:t>
            </a:r>
            <a:r>
              <a:rPr lang="fr" sz="75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lvl="0"/>
            <a:r>
              <a:rPr lang="fr" sz="75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elle même librement addes présentations de Fabien Gandon, Inria.</a:t>
            </a:r>
          </a:p>
        </p:txBody>
      </p:sp>
      <p:pic>
        <p:nvPicPr>
          <p:cNvPr id="1028" name="Picture 4" descr="nouveau logo UJM Jean Monne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1208" y="120750"/>
            <a:ext cx="1401217" cy="923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00286" y="2317834"/>
            <a:ext cx="3429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fr-FR" sz="1050" dirty="0" smtClean="0">
                <a:solidFill>
                  <a:srgbClr val="252525"/>
                </a:solidFill>
                <a:hlinkClick r:id="rId6"/>
              </a:rPr>
              <a:t>http</a:t>
            </a:r>
            <a:r>
              <a:rPr lang="fr-FR" sz="1050" dirty="0">
                <a:solidFill>
                  <a:srgbClr val="252525"/>
                </a:solidFill>
                <a:hlinkClick r:id="rId6"/>
              </a:rPr>
              <a:t>://ci.mines-stetienne.fr/cours/2017/dsc-websem/</a:t>
            </a:r>
            <a:r>
              <a:rPr lang="fr-FR" sz="1050" dirty="0">
                <a:solidFill>
                  <a:srgbClr val="252525"/>
                </a:solidFill>
              </a:rPr>
              <a:t> </a:t>
            </a:r>
            <a:endParaRPr lang="fr" sz="1050" dirty="0">
              <a:solidFill>
                <a:srgbClr val="252525"/>
              </a:solidFill>
            </a:endParaRPr>
          </a:p>
        </p:txBody>
      </p:sp>
      <p:sp>
        <p:nvSpPr>
          <p:cNvPr id="9" name="Shape 34"/>
          <p:cNvSpPr txBox="1">
            <a:spLocks/>
          </p:cNvSpPr>
          <p:nvPr/>
        </p:nvSpPr>
        <p:spPr>
          <a:xfrm>
            <a:off x="764704" y="2499742"/>
            <a:ext cx="6172200" cy="711821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00000"/>
              <a:buFont typeface="Comfortaa"/>
              <a:buNone/>
              <a:defRPr sz="2400" b="0" i="0" u="none" strike="noStrike" cap="none">
                <a:solidFill>
                  <a:srgbClr val="073763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r>
              <a:rPr lang="fr" dirty="0" smtClean="0"/>
              <a:t>5. Langage et Protocole </a:t>
            </a:r>
            <a:r>
              <a:rPr lang="fr" dirty="0" smtClean="0"/>
              <a:t>de requête</a:t>
            </a:r>
            <a:r>
              <a:rPr lang="fr" dirty="0" smtClean="0"/>
              <a:t/>
            </a:r>
            <a:br>
              <a:rPr lang="fr" dirty="0" smtClean="0"/>
            </a:br>
            <a:r>
              <a:rPr lang="fr" dirty="0" smtClean="0"/>
              <a:t>    SPARQL</a:t>
            </a:r>
            <a:endParaRPr lang="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1</a:t>
            </a:fld>
            <a:endParaRPr lang="fr"/>
          </a:p>
        </p:txBody>
      </p:sp>
    </p:spTree>
    <p:extLst>
      <p:ext uri="{BB962C8B-B14F-4D97-AF65-F5344CB8AC3E}">
        <p14:creationId xmlns:p14="http://schemas.microsoft.com/office/powerpoint/2010/main" val="387696119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" name="Shape 855"/>
          <p:cNvSpPr txBox="1">
            <a:spLocks noGrp="1"/>
          </p:cNvSpPr>
          <p:nvPr>
            <p:ph type="title"/>
          </p:nvPr>
        </p:nvSpPr>
        <p:spPr>
          <a:xfrm>
            <a:off x="74588" y="642938"/>
            <a:ext cx="6708824" cy="643050"/>
          </a:xfrm>
          <a:prstGeom prst="rect">
            <a:avLst/>
          </a:prstGeom>
        </p:spPr>
        <p:txBody>
          <a:bodyPr lIns="68569" tIns="68569" rIns="68569" bIns="68569" anchor="ctr" anchorCtr="0">
            <a:noAutofit/>
          </a:bodyPr>
          <a:lstStyle/>
          <a:p>
            <a:r>
              <a:rPr lang="fr"/>
              <a:t>UNION </a:t>
            </a:r>
            <a:r>
              <a:rPr lang="fr" sz="1500"/>
              <a:t>pour donner des modèles alternatifs dans une requête</a:t>
            </a:r>
          </a:p>
        </p:txBody>
      </p:sp>
      <p:sp>
        <p:nvSpPr>
          <p:cNvPr id="856" name="Shape 856"/>
          <p:cNvSpPr txBox="1">
            <a:spLocks noGrp="1"/>
          </p:cNvSpPr>
          <p:nvPr>
            <p:ph type="body" idx="1"/>
          </p:nvPr>
        </p:nvSpPr>
        <p:spPr>
          <a:xfrm>
            <a:off x="342900" y="1407769"/>
            <a:ext cx="6172200" cy="2929500"/>
          </a:xfrm>
          <a:prstGeom prst="rect">
            <a:avLst/>
          </a:prstGeom>
        </p:spPr>
        <p:txBody>
          <a:bodyPr lIns="68569" tIns="68569" rIns="68569" bIns="68569" anchor="t" anchorCtr="0">
            <a:noAutofit/>
          </a:bodyPr>
          <a:lstStyle/>
          <a:p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PREFIX ex: &lt;http://www.exemple.fr/schema#&gt; </a:t>
            </a:r>
          </a:p>
          <a:p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SELECT ?name </a:t>
            </a:r>
          </a:p>
          <a:p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WHERE { </a:t>
            </a:r>
          </a:p>
          <a:p>
            <a:pPr marL="685800" indent="342900"/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?person ex:name ?name . </a:t>
            </a:r>
          </a:p>
          <a:p>
            <a:pPr marL="342900" indent="342900"/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{ </a:t>
            </a:r>
          </a:p>
          <a:p>
            <a:pPr marL="685800" indent="342900"/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{ ?person rdf:type ex:Adult. } </a:t>
            </a:r>
          </a:p>
          <a:p>
            <a:pPr marL="685800"/>
            <a:r>
              <a:rPr lang="fr" sz="135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UNION</a:t>
            </a:r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 </a:t>
            </a:r>
          </a:p>
          <a:p>
            <a:pPr marL="685800" indent="342900"/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{ ?person ex:age ?age. </a:t>
            </a:r>
          </a:p>
          <a:p>
            <a:pPr marL="1028700" indent="342900"/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FILTER (?age &gt; 17) </a:t>
            </a:r>
          </a:p>
          <a:p>
            <a:pPr marL="1028700"/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} </a:t>
            </a:r>
          </a:p>
          <a:p>
            <a:pPr marL="685800"/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indent="-52388">
              <a:buClr>
                <a:schemeClr val="dk1"/>
              </a:buClr>
              <a:buSzPct val="61111"/>
            </a:pPr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 }</a:t>
            </a:r>
          </a:p>
          <a:p>
            <a:endParaRPr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10</a:t>
            </a:fld>
            <a:endParaRPr lang="fr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Shape 862"/>
          <p:cNvSpPr txBox="1">
            <a:spLocks noGrp="1"/>
          </p:cNvSpPr>
          <p:nvPr>
            <p:ph type="title"/>
          </p:nvPr>
        </p:nvSpPr>
        <p:spPr>
          <a:xfrm>
            <a:off x="174150" y="741740"/>
            <a:ext cx="6172200" cy="331425"/>
          </a:xfrm>
          <a:prstGeom prst="rect">
            <a:avLst/>
          </a:prstGeom>
        </p:spPr>
        <p:txBody>
          <a:bodyPr lIns="68569" tIns="68569" rIns="68569" bIns="68569" anchor="ctr" anchorCtr="0">
            <a:noAutofit/>
          </a:bodyPr>
          <a:lstStyle/>
          <a:p>
            <a:r>
              <a:rPr lang="fr"/>
              <a:t>ORDER BY &amp; LIMIT &amp; OFFSET</a:t>
            </a:r>
          </a:p>
        </p:txBody>
      </p:sp>
      <p:sp>
        <p:nvSpPr>
          <p:cNvPr id="863" name="Shape 863"/>
          <p:cNvSpPr txBox="1">
            <a:spLocks noGrp="1"/>
          </p:cNvSpPr>
          <p:nvPr>
            <p:ph type="body" idx="1"/>
          </p:nvPr>
        </p:nvSpPr>
        <p:spPr>
          <a:xfrm>
            <a:off x="342900" y="1345613"/>
            <a:ext cx="6172200" cy="2794274"/>
          </a:xfrm>
          <a:prstGeom prst="rect">
            <a:avLst/>
          </a:prstGeom>
        </p:spPr>
        <p:txBody>
          <a:bodyPr lIns="68569" tIns="68569" rIns="68569" bIns="68569" anchor="t" anchorCtr="0">
            <a:noAutofit/>
          </a:bodyPr>
          <a:lstStyle/>
          <a:p>
            <a:pPr>
              <a:buClr>
                <a:schemeClr val="dk1"/>
              </a:buClr>
              <a:buSzPct val="61111"/>
            </a:pPr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PREFIX ex: &lt;http://www.exemple.fr/schema#&gt; </a:t>
            </a:r>
          </a:p>
          <a:p>
            <a:pPr>
              <a:buClr>
                <a:schemeClr val="dk1"/>
              </a:buClr>
              <a:buSzPct val="61111"/>
            </a:pPr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SELECT ?person ?name </a:t>
            </a:r>
          </a:p>
          <a:p>
            <a:pPr>
              <a:buClr>
                <a:schemeClr val="dk1"/>
              </a:buClr>
              <a:buSzPct val="61111"/>
            </a:pPr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WHERE { </a:t>
            </a:r>
          </a:p>
          <a:p>
            <a:pPr marL="342900" indent="290513">
              <a:buClr>
                <a:schemeClr val="dk1"/>
              </a:buClr>
              <a:buSzPct val="61111"/>
            </a:pPr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?person rdf:type ex:Person. </a:t>
            </a:r>
          </a:p>
          <a:p>
            <a:pPr marL="342900" indent="290513">
              <a:buClr>
                <a:schemeClr val="dk1"/>
              </a:buClr>
              <a:buSzPct val="61111"/>
            </a:pPr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?person ex:name ?name . </a:t>
            </a:r>
          </a:p>
          <a:p>
            <a:pPr indent="342900"/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r>
              <a:rPr lang="fr" sz="135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ORDER BY ?name</a:t>
            </a:r>
          </a:p>
          <a:p>
            <a:r>
              <a:rPr lang="fr" sz="135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LIMIT 20</a:t>
            </a:r>
          </a:p>
          <a:p>
            <a:r>
              <a:rPr lang="fr" sz="135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OFFSET 20</a:t>
            </a:r>
          </a:p>
          <a:p>
            <a:pPr indent="290513">
              <a:buClr>
                <a:schemeClr val="dk1"/>
              </a:buClr>
              <a:buSzPct val="61111"/>
            </a:pPr>
            <a:endParaRPr sz="135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11</a:t>
            </a:fld>
            <a:endParaRPr lang="fr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Shape 869"/>
          <p:cNvSpPr txBox="1">
            <a:spLocks noGrp="1"/>
          </p:cNvSpPr>
          <p:nvPr>
            <p:ph type="title"/>
          </p:nvPr>
        </p:nvSpPr>
        <p:spPr>
          <a:xfrm>
            <a:off x="174150" y="741740"/>
            <a:ext cx="6172200" cy="331425"/>
          </a:xfrm>
          <a:prstGeom prst="rect">
            <a:avLst/>
          </a:prstGeom>
        </p:spPr>
        <p:txBody>
          <a:bodyPr lIns="68569" tIns="68569" rIns="68569" bIns="68569" anchor="ctr" anchorCtr="0">
            <a:noAutofit/>
          </a:bodyPr>
          <a:lstStyle/>
          <a:p>
            <a:r>
              <a:rPr lang="fr"/>
              <a:t>ASK ? “true” ou “false”</a:t>
            </a:r>
          </a:p>
        </p:txBody>
      </p:sp>
      <p:sp>
        <p:nvSpPr>
          <p:cNvPr id="870" name="Shape 870"/>
          <p:cNvSpPr txBox="1">
            <a:spLocks noGrp="1"/>
          </p:cNvSpPr>
          <p:nvPr>
            <p:ph type="body" idx="1"/>
          </p:nvPr>
        </p:nvSpPr>
        <p:spPr>
          <a:xfrm>
            <a:off x="342900" y="1345613"/>
            <a:ext cx="6172200" cy="2794274"/>
          </a:xfrm>
          <a:prstGeom prst="rect">
            <a:avLst/>
          </a:prstGeom>
        </p:spPr>
        <p:txBody>
          <a:bodyPr lIns="68569" tIns="68569" rIns="68569" bIns="68569" anchor="t" anchorCtr="0">
            <a:noAutofit/>
          </a:bodyPr>
          <a:lstStyle/>
          <a:p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PREFIX ex: &lt;http://www.exemple.fr/schema#&gt; </a:t>
            </a:r>
          </a:p>
          <a:p>
            <a:r>
              <a:rPr lang="fr" sz="135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ASK</a:t>
            </a:r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 { </a:t>
            </a:r>
          </a:p>
          <a:p>
            <a:pPr marL="342900" indent="342900"/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?person ex:age ?age. </a:t>
            </a:r>
          </a:p>
          <a:p>
            <a:pPr marL="342900" indent="342900"/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FILTER (?age &gt; 17) </a:t>
            </a:r>
          </a:p>
          <a:p>
            <a:pPr marL="342900" indent="-52388">
              <a:buClr>
                <a:schemeClr val="dk1"/>
              </a:buClr>
              <a:buSzPct val="61111"/>
            </a:pPr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 }</a:t>
            </a:r>
          </a:p>
          <a:p>
            <a:endParaRPr/>
          </a:p>
          <a:p>
            <a:r>
              <a:rPr lang="fr"/>
              <a:t>Y a t-il une personne âgée de plus de 17 ?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12</a:t>
            </a:fld>
            <a:endParaRPr lang="fr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" name="Shape 876"/>
          <p:cNvSpPr txBox="1">
            <a:spLocks noGrp="1"/>
          </p:cNvSpPr>
          <p:nvPr>
            <p:ph type="title"/>
          </p:nvPr>
        </p:nvSpPr>
        <p:spPr>
          <a:xfrm>
            <a:off x="174150" y="741740"/>
            <a:ext cx="6172200" cy="331425"/>
          </a:xfrm>
          <a:prstGeom prst="rect">
            <a:avLst/>
          </a:prstGeom>
        </p:spPr>
        <p:txBody>
          <a:bodyPr lIns="68569" tIns="68569" rIns="68569" bIns="68569" anchor="ctr" anchorCtr="0">
            <a:noAutofit/>
          </a:bodyPr>
          <a:lstStyle/>
          <a:p>
            <a:r>
              <a:rPr lang="fr"/>
              <a:t>CONSTRUCT</a:t>
            </a:r>
          </a:p>
        </p:txBody>
      </p:sp>
      <p:sp>
        <p:nvSpPr>
          <p:cNvPr id="877" name="Shape 877"/>
          <p:cNvSpPr txBox="1">
            <a:spLocks noGrp="1"/>
          </p:cNvSpPr>
          <p:nvPr>
            <p:ph type="body" idx="1"/>
          </p:nvPr>
        </p:nvSpPr>
        <p:spPr>
          <a:xfrm>
            <a:off x="342900" y="1345613"/>
            <a:ext cx="6172200" cy="2794274"/>
          </a:xfrm>
          <a:prstGeom prst="rect">
            <a:avLst/>
          </a:prstGeom>
        </p:spPr>
        <p:txBody>
          <a:bodyPr lIns="68569" tIns="68569" rIns="68569" bIns="68569" anchor="t" anchorCtr="0">
            <a:noAutofit/>
          </a:bodyPr>
          <a:lstStyle/>
          <a:p>
            <a:r>
              <a:rPr lang="fr" sz="1350" dirty="0">
                <a:latin typeface="Consolas"/>
                <a:ea typeface="Consolas"/>
                <a:cs typeface="Consolas"/>
                <a:sym typeface="Consolas"/>
              </a:rPr>
              <a:t>PREFIX ex: &lt;http://www.exemple.fr/schema#&gt; </a:t>
            </a:r>
          </a:p>
          <a:p>
            <a:endParaRPr sz="135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fr" sz="1350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CONSTRUCT</a:t>
            </a:r>
            <a:r>
              <a:rPr lang="fr" sz="1350" dirty="0">
                <a:latin typeface="Consolas"/>
                <a:ea typeface="Consolas"/>
                <a:cs typeface="Consolas"/>
                <a:sym typeface="Consolas"/>
              </a:rPr>
              <a:t> </a:t>
            </a:r>
          </a:p>
          <a:p>
            <a:r>
              <a:rPr lang="fr" sz="1350" dirty="0">
                <a:latin typeface="Consolas"/>
                <a:ea typeface="Consolas"/>
                <a:cs typeface="Consolas"/>
                <a:sym typeface="Consolas"/>
              </a:rPr>
              <a:t>{ </a:t>
            </a:r>
          </a:p>
          <a:p>
            <a:pPr indent="342900"/>
            <a:r>
              <a:rPr lang="fr" sz="1350" dirty="0">
                <a:latin typeface="Consolas"/>
                <a:ea typeface="Consolas"/>
                <a:cs typeface="Consolas"/>
                <a:sym typeface="Consolas"/>
              </a:rPr>
              <a:t>?person rdf:type ex:Adult </a:t>
            </a:r>
          </a:p>
          <a:p>
            <a:r>
              <a:rPr lang="fr" sz="1350" dirty="0">
                <a:latin typeface="Consolas"/>
                <a:ea typeface="Consolas"/>
                <a:cs typeface="Consolas"/>
                <a:sym typeface="Consolas"/>
              </a:rPr>
              <a:t>} </a:t>
            </a:r>
          </a:p>
          <a:p>
            <a:r>
              <a:rPr lang="fr" sz="1350" dirty="0">
                <a:latin typeface="Consolas"/>
                <a:ea typeface="Consolas"/>
                <a:cs typeface="Consolas"/>
                <a:sym typeface="Consolas"/>
              </a:rPr>
              <a:t>WHERE { </a:t>
            </a:r>
          </a:p>
          <a:p>
            <a:pPr marL="685800" indent="342900"/>
            <a:r>
              <a:rPr lang="fr" sz="1350" dirty="0">
                <a:latin typeface="Consolas"/>
                <a:ea typeface="Consolas"/>
                <a:cs typeface="Consolas"/>
                <a:sym typeface="Consolas"/>
              </a:rPr>
              <a:t>?person ex:age ?age</a:t>
            </a:r>
          </a:p>
          <a:p>
            <a:pPr marL="685800" indent="342900"/>
            <a:r>
              <a:rPr lang="fr" sz="1350" dirty="0">
                <a:latin typeface="Consolas"/>
                <a:ea typeface="Consolas"/>
                <a:cs typeface="Consolas"/>
                <a:sym typeface="Consolas"/>
              </a:rPr>
              <a:t> FILTER (?age &gt; 17) </a:t>
            </a:r>
          </a:p>
          <a:p>
            <a:pPr marL="342900" indent="342900"/>
            <a:r>
              <a:rPr lang="fr" sz="1350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13</a:t>
            </a:fld>
            <a:endParaRPr lang="fr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Shape 883"/>
          <p:cNvSpPr/>
          <p:nvPr/>
        </p:nvSpPr>
        <p:spPr>
          <a:xfrm>
            <a:off x="2227219" y="3046257"/>
            <a:ext cx="685350" cy="257174"/>
          </a:xfrm>
          <a:prstGeom prst="cube">
            <a:avLst>
              <a:gd name="adj" fmla="val 25000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r>
              <a:rPr lang="fr" sz="750"/>
              <a:t>Application</a:t>
            </a:r>
          </a:p>
        </p:txBody>
      </p:sp>
      <p:sp>
        <p:nvSpPr>
          <p:cNvPr id="884" name="Shape 884"/>
          <p:cNvSpPr txBox="1">
            <a:spLocks noGrp="1"/>
          </p:cNvSpPr>
          <p:nvPr>
            <p:ph type="title"/>
          </p:nvPr>
        </p:nvSpPr>
        <p:spPr>
          <a:xfrm>
            <a:off x="80888" y="762020"/>
            <a:ext cx="6172200" cy="364274"/>
          </a:xfrm>
          <a:prstGeom prst="rect">
            <a:avLst/>
          </a:prstGeom>
        </p:spPr>
        <p:txBody>
          <a:bodyPr lIns="68569" tIns="68569" rIns="68569" bIns="68569" anchor="ctr" anchorCtr="0">
            <a:noAutofit/>
          </a:bodyPr>
          <a:lstStyle/>
          <a:p>
            <a:r>
              <a:rPr lang="fr"/>
              <a:t>SPARQL : </a:t>
            </a:r>
            <a:r>
              <a:rPr lang="fr" sz="1800"/>
              <a:t>API universelle d'accès aux données ?</a:t>
            </a:r>
          </a:p>
        </p:txBody>
      </p:sp>
      <p:sp>
        <p:nvSpPr>
          <p:cNvPr id="885" name="Shape 885"/>
          <p:cNvSpPr/>
          <p:nvPr/>
        </p:nvSpPr>
        <p:spPr>
          <a:xfrm>
            <a:off x="230062" y="2376338"/>
            <a:ext cx="473663" cy="364275"/>
          </a:xfrm>
          <a:prstGeom prst="flowChartMagneticDisk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algn="ctr"/>
            <a:r>
              <a:rPr lang="fr" sz="750"/>
              <a:t>Data</a:t>
            </a:r>
          </a:p>
        </p:txBody>
      </p:sp>
      <p:sp>
        <p:nvSpPr>
          <p:cNvPr id="886" name="Shape 886"/>
          <p:cNvSpPr/>
          <p:nvPr/>
        </p:nvSpPr>
        <p:spPr>
          <a:xfrm>
            <a:off x="230062" y="3004988"/>
            <a:ext cx="473663" cy="364275"/>
          </a:xfrm>
          <a:prstGeom prst="flowChartMagneticDisk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algn="ctr"/>
            <a:r>
              <a:rPr lang="fr" sz="750"/>
              <a:t>Data</a:t>
            </a:r>
          </a:p>
        </p:txBody>
      </p:sp>
      <p:sp>
        <p:nvSpPr>
          <p:cNvPr id="887" name="Shape 887"/>
          <p:cNvSpPr/>
          <p:nvPr/>
        </p:nvSpPr>
        <p:spPr>
          <a:xfrm>
            <a:off x="230062" y="3690788"/>
            <a:ext cx="473663" cy="364275"/>
          </a:xfrm>
          <a:prstGeom prst="flowChartMagneticDisk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algn="ctr"/>
            <a:r>
              <a:rPr lang="fr" sz="750"/>
              <a:t>Data</a:t>
            </a:r>
          </a:p>
        </p:txBody>
      </p:sp>
      <p:sp>
        <p:nvSpPr>
          <p:cNvPr id="888" name="Shape 888"/>
          <p:cNvSpPr/>
          <p:nvPr/>
        </p:nvSpPr>
        <p:spPr>
          <a:xfrm>
            <a:off x="1020938" y="2417401"/>
            <a:ext cx="710550" cy="283049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algn="ctr"/>
            <a:r>
              <a:rPr lang="fr" sz="750"/>
              <a:t>API</a:t>
            </a:r>
          </a:p>
          <a:p>
            <a:pPr algn="ctr"/>
            <a:r>
              <a:rPr lang="fr" sz="750"/>
              <a:t>spécifique</a:t>
            </a:r>
          </a:p>
        </p:txBody>
      </p:sp>
      <p:sp>
        <p:nvSpPr>
          <p:cNvPr id="889" name="Shape 889"/>
          <p:cNvSpPr/>
          <p:nvPr/>
        </p:nvSpPr>
        <p:spPr>
          <a:xfrm>
            <a:off x="1020938" y="3046051"/>
            <a:ext cx="710550" cy="283049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algn="ctr"/>
            <a:r>
              <a:rPr lang="fr" sz="750"/>
              <a:t>API</a:t>
            </a:r>
          </a:p>
          <a:p>
            <a:pPr algn="ctr"/>
            <a:r>
              <a:rPr lang="fr" sz="750"/>
              <a:t>spécifique</a:t>
            </a:r>
          </a:p>
        </p:txBody>
      </p:sp>
      <p:sp>
        <p:nvSpPr>
          <p:cNvPr id="890" name="Shape 890"/>
          <p:cNvSpPr/>
          <p:nvPr/>
        </p:nvSpPr>
        <p:spPr>
          <a:xfrm>
            <a:off x="1020938" y="3731851"/>
            <a:ext cx="710550" cy="283049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algn="ctr"/>
            <a:r>
              <a:rPr lang="fr" sz="750"/>
              <a:t>API</a:t>
            </a:r>
          </a:p>
          <a:p>
            <a:pPr algn="ctr"/>
            <a:r>
              <a:rPr lang="fr" sz="750"/>
              <a:t>spécifique</a:t>
            </a:r>
          </a:p>
        </p:txBody>
      </p:sp>
      <p:cxnSp>
        <p:nvCxnSpPr>
          <p:cNvPr id="891" name="Shape 891"/>
          <p:cNvCxnSpPr/>
          <p:nvPr/>
        </p:nvCxnSpPr>
        <p:spPr>
          <a:xfrm>
            <a:off x="3040200" y="1499550"/>
            <a:ext cx="63675" cy="2832075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lg" len="lg"/>
            <a:tailEnd type="none" w="lg" len="lg"/>
          </a:ln>
        </p:spPr>
      </p:cxnSp>
      <p:cxnSp>
        <p:nvCxnSpPr>
          <p:cNvPr id="892" name="Shape 892"/>
          <p:cNvCxnSpPr>
            <a:stCxn id="888" idx="1"/>
            <a:endCxn id="885" idx="4"/>
          </p:cNvCxnSpPr>
          <p:nvPr/>
        </p:nvCxnSpPr>
        <p:spPr>
          <a:xfrm rot="10800000">
            <a:off x="703688" y="2558474"/>
            <a:ext cx="317250" cy="45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cxnSp>
        <p:nvCxnSpPr>
          <p:cNvPr id="893" name="Shape 893"/>
          <p:cNvCxnSpPr>
            <a:stCxn id="889" idx="1"/>
            <a:endCxn id="886" idx="4"/>
          </p:cNvCxnSpPr>
          <p:nvPr/>
        </p:nvCxnSpPr>
        <p:spPr>
          <a:xfrm rot="10800000">
            <a:off x="703688" y="3187124"/>
            <a:ext cx="317250" cy="45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cxnSp>
        <p:nvCxnSpPr>
          <p:cNvPr id="894" name="Shape 894"/>
          <p:cNvCxnSpPr>
            <a:stCxn id="890" idx="1"/>
            <a:endCxn id="887" idx="4"/>
          </p:cNvCxnSpPr>
          <p:nvPr/>
        </p:nvCxnSpPr>
        <p:spPr>
          <a:xfrm rot="10800000">
            <a:off x="703688" y="3872924"/>
            <a:ext cx="317250" cy="45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stealth" w="lg" len="lg"/>
          </a:ln>
        </p:spPr>
      </p:cxnSp>
      <p:cxnSp>
        <p:nvCxnSpPr>
          <p:cNvPr id="895" name="Shape 895"/>
          <p:cNvCxnSpPr>
            <a:stCxn id="883" idx="2"/>
            <a:endCxn id="889" idx="3"/>
          </p:cNvCxnSpPr>
          <p:nvPr/>
        </p:nvCxnSpPr>
        <p:spPr>
          <a:xfrm rot="10800000">
            <a:off x="1731544" y="3187640"/>
            <a:ext cx="495675" cy="1935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896" name="Shape 896"/>
          <p:cNvCxnSpPr>
            <a:stCxn id="883" idx="0"/>
            <a:endCxn id="888" idx="3"/>
          </p:cNvCxnSpPr>
          <p:nvPr/>
        </p:nvCxnSpPr>
        <p:spPr>
          <a:xfrm rot="10800000">
            <a:off x="1731515" y="2558906"/>
            <a:ext cx="870525" cy="48735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897" name="Shape 897"/>
          <p:cNvCxnSpPr>
            <a:stCxn id="883" idx="3"/>
            <a:endCxn id="890" idx="3"/>
          </p:cNvCxnSpPr>
          <p:nvPr/>
        </p:nvCxnSpPr>
        <p:spPr>
          <a:xfrm flipH="1">
            <a:off x="1731572" y="3303431"/>
            <a:ext cx="806175" cy="569925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898" name="Shape 898"/>
          <p:cNvSpPr/>
          <p:nvPr/>
        </p:nvSpPr>
        <p:spPr>
          <a:xfrm>
            <a:off x="3290963" y="3620306"/>
            <a:ext cx="906469" cy="711225"/>
          </a:xfrm>
          <a:prstGeom prst="flowChartMagneticDisk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algn="ctr"/>
            <a:r>
              <a:rPr lang="fr" sz="750">
                <a:latin typeface="Calibri"/>
                <a:ea typeface="Calibri"/>
                <a:cs typeface="Calibri"/>
                <a:sym typeface="Calibri"/>
              </a:rPr>
              <a:t>Data RDF</a:t>
            </a:r>
          </a:p>
          <a:p>
            <a:pPr algn="ctr"/>
            <a:r>
              <a:rPr lang="fr" sz="750">
                <a:latin typeface="Calibri"/>
                <a:ea typeface="Calibri"/>
                <a:cs typeface="Calibri"/>
                <a:sym typeface="Calibri"/>
              </a:rPr>
              <a:t>+</a:t>
            </a:r>
          </a:p>
          <a:p>
            <a:pPr algn="ctr"/>
            <a:r>
              <a:rPr lang="fr" sz="750">
                <a:latin typeface="Calibri"/>
                <a:ea typeface="Calibri"/>
                <a:cs typeface="Calibri"/>
                <a:sym typeface="Calibri"/>
              </a:rPr>
              <a:t>SPARQL endpoint</a:t>
            </a:r>
          </a:p>
        </p:txBody>
      </p:sp>
      <p:sp>
        <p:nvSpPr>
          <p:cNvPr id="899" name="Shape 899"/>
          <p:cNvSpPr/>
          <p:nvPr/>
        </p:nvSpPr>
        <p:spPr>
          <a:xfrm>
            <a:off x="3290963" y="2785106"/>
            <a:ext cx="906469" cy="746325"/>
          </a:xfrm>
          <a:prstGeom prst="flowChartMagneticDisk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algn="ctr"/>
            <a:r>
              <a:rPr lang="fr" sz="750">
                <a:latin typeface="Calibri"/>
                <a:ea typeface="Calibri"/>
                <a:cs typeface="Calibri"/>
                <a:sym typeface="Calibri"/>
              </a:rPr>
              <a:t>Data RDF</a:t>
            </a:r>
          </a:p>
          <a:p>
            <a:pPr algn="ctr"/>
            <a:r>
              <a:rPr lang="fr" sz="750">
                <a:latin typeface="Calibri"/>
                <a:ea typeface="Calibri"/>
                <a:cs typeface="Calibri"/>
                <a:sym typeface="Calibri"/>
              </a:rPr>
              <a:t>+</a:t>
            </a:r>
          </a:p>
          <a:p>
            <a:pPr algn="ctr"/>
            <a:r>
              <a:rPr lang="fr" sz="750">
                <a:latin typeface="Calibri"/>
                <a:ea typeface="Calibri"/>
                <a:cs typeface="Calibri"/>
                <a:sym typeface="Calibri"/>
              </a:rPr>
              <a:t>SPARQL endpoint</a:t>
            </a:r>
          </a:p>
        </p:txBody>
      </p:sp>
      <p:sp>
        <p:nvSpPr>
          <p:cNvPr id="900" name="Shape 900"/>
          <p:cNvSpPr/>
          <p:nvPr/>
        </p:nvSpPr>
        <p:spPr>
          <a:xfrm>
            <a:off x="3290963" y="2020106"/>
            <a:ext cx="906469" cy="711225"/>
          </a:xfrm>
          <a:prstGeom prst="flowChartMagneticDisk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algn="ctr"/>
            <a:r>
              <a:rPr lang="fr" sz="750">
                <a:latin typeface="Calibri"/>
                <a:ea typeface="Calibri"/>
                <a:cs typeface="Calibri"/>
                <a:sym typeface="Calibri"/>
              </a:rPr>
              <a:t>Data RDF</a:t>
            </a:r>
          </a:p>
          <a:p>
            <a:pPr algn="ctr"/>
            <a:r>
              <a:rPr lang="fr" sz="750">
                <a:latin typeface="Calibri"/>
                <a:ea typeface="Calibri"/>
                <a:cs typeface="Calibri"/>
                <a:sym typeface="Calibri"/>
              </a:rPr>
              <a:t>+</a:t>
            </a:r>
          </a:p>
          <a:p>
            <a:pPr algn="ctr"/>
            <a:r>
              <a:rPr lang="fr" sz="750">
                <a:latin typeface="Calibri"/>
                <a:ea typeface="Calibri"/>
                <a:cs typeface="Calibri"/>
                <a:sym typeface="Calibri"/>
              </a:rPr>
              <a:t>SPARQL endpoint</a:t>
            </a:r>
          </a:p>
        </p:txBody>
      </p:sp>
      <p:sp>
        <p:nvSpPr>
          <p:cNvPr id="901" name="Shape 901"/>
          <p:cNvSpPr/>
          <p:nvPr/>
        </p:nvSpPr>
        <p:spPr>
          <a:xfrm>
            <a:off x="4935226" y="3122100"/>
            <a:ext cx="530324" cy="2070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r>
              <a:rPr lang="fr" sz="750"/>
              <a:t>SPARQL</a:t>
            </a:r>
          </a:p>
        </p:txBody>
      </p:sp>
      <p:sp>
        <p:nvSpPr>
          <p:cNvPr id="902" name="Shape 902"/>
          <p:cNvSpPr/>
          <p:nvPr/>
        </p:nvSpPr>
        <p:spPr>
          <a:xfrm>
            <a:off x="5999213" y="3068738"/>
            <a:ext cx="685350" cy="257174"/>
          </a:xfrm>
          <a:prstGeom prst="cube">
            <a:avLst>
              <a:gd name="adj" fmla="val 25000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r>
              <a:rPr lang="fr" sz="750"/>
              <a:t>Application</a:t>
            </a:r>
          </a:p>
        </p:txBody>
      </p:sp>
      <p:cxnSp>
        <p:nvCxnSpPr>
          <p:cNvPr id="903" name="Shape 903"/>
          <p:cNvCxnSpPr>
            <a:stCxn id="901" idx="1"/>
            <a:endCxn id="899" idx="4"/>
          </p:cNvCxnSpPr>
          <p:nvPr/>
        </p:nvCxnSpPr>
        <p:spPr>
          <a:xfrm rot="10800000">
            <a:off x="4197450" y="3158325"/>
            <a:ext cx="737775" cy="67275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904" name="Shape 904"/>
          <p:cNvCxnSpPr>
            <a:stCxn id="901" idx="0"/>
            <a:endCxn id="900" idx="4"/>
          </p:cNvCxnSpPr>
          <p:nvPr/>
        </p:nvCxnSpPr>
        <p:spPr>
          <a:xfrm rot="10800000">
            <a:off x="4197337" y="2375775"/>
            <a:ext cx="1003050" cy="746325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905" name="Shape 905"/>
          <p:cNvCxnSpPr>
            <a:stCxn id="901" idx="2"/>
            <a:endCxn id="898" idx="4"/>
          </p:cNvCxnSpPr>
          <p:nvPr/>
        </p:nvCxnSpPr>
        <p:spPr>
          <a:xfrm flipH="1">
            <a:off x="4197337" y="3329100"/>
            <a:ext cx="1003050" cy="646875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906" name="Shape 906"/>
          <p:cNvCxnSpPr>
            <a:stCxn id="902" idx="2"/>
            <a:endCxn id="901" idx="3"/>
          </p:cNvCxnSpPr>
          <p:nvPr/>
        </p:nvCxnSpPr>
        <p:spPr>
          <a:xfrm rot="10800000">
            <a:off x="5465513" y="3225647"/>
            <a:ext cx="533700" cy="3825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907" name="Shape 907"/>
          <p:cNvSpPr txBox="1"/>
          <p:nvPr/>
        </p:nvSpPr>
        <p:spPr>
          <a:xfrm>
            <a:off x="503888" y="1444472"/>
            <a:ext cx="1620675" cy="338624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fr" sz="1050"/>
              <a:t>Sans RDF et SPARQL</a:t>
            </a:r>
          </a:p>
        </p:txBody>
      </p:sp>
      <p:sp>
        <p:nvSpPr>
          <p:cNvPr id="908" name="Shape 908"/>
          <p:cNvSpPr txBox="1"/>
          <p:nvPr/>
        </p:nvSpPr>
        <p:spPr>
          <a:xfrm>
            <a:off x="4130325" y="1444472"/>
            <a:ext cx="1620675" cy="338624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fr" sz="1050"/>
              <a:t>Avec RDF et SPARQL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14</a:t>
            </a:fld>
            <a:endParaRPr lang="fr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Shape 805"/>
          <p:cNvSpPr txBox="1">
            <a:spLocks noGrp="1"/>
          </p:cNvSpPr>
          <p:nvPr>
            <p:ph type="title"/>
          </p:nvPr>
        </p:nvSpPr>
        <p:spPr>
          <a:xfrm>
            <a:off x="174150" y="741740"/>
            <a:ext cx="6172200" cy="331425"/>
          </a:xfrm>
          <a:prstGeom prst="rect">
            <a:avLst/>
          </a:prstGeom>
        </p:spPr>
        <p:txBody>
          <a:bodyPr lIns="68569" tIns="68569" rIns="68569" bIns="68569" anchor="ctr" anchorCtr="0">
            <a:noAutofit/>
          </a:bodyPr>
          <a:lstStyle/>
          <a:p>
            <a:r>
              <a:rPr lang="fr" dirty="0"/>
              <a:t>SPARQL en trois </a:t>
            </a:r>
            <a:r>
              <a:rPr lang="fr" dirty="0" smtClean="0"/>
              <a:t>parties</a:t>
            </a:r>
            <a:endParaRPr lang="fr" sz="21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6" name="Shape 806"/>
          <p:cNvSpPr txBox="1">
            <a:spLocks noGrp="1"/>
          </p:cNvSpPr>
          <p:nvPr>
            <p:ph type="body" idx="1"/>
          </p:nvPr>
        </p:nvSpPr>
        <p:spPr>
          <a:xfrm>
            <a:off x="342900" y="1345613"/>
            <a:ext cx="6172200" cy="2794274"/>
          </a:xfrm>
          <a:prstGeom prst="rect">
            <a:avLst/>
          </a:prstGeom>
        </p:spPr>
        <p:txBody>
          <a:bodyPr lIns="68569" tIns="68569" rIns="68569" bIns="68569" anchor="t" anchorCtr="0">
            <a:noAutofit/>
          </a:bodyPr>
          <a:lstStyle/>
          <a:p>
            <a:endParaRPr/>
          </a:p>
          <a:p>
            <a:endParaRPr/>
          </a:p>
          <a:p>
            <a:pPr marL="1028700" indent="-171450" algn="just">
              <a:buAutoNum type="arabicPeriod"/>
            </a:pPr>
            <a:r>
              <a:rPr lang="fr"/>
              <a:t>Un </a:t>
            </a:r>
            <a:r>
              <a:rPr lang="fr">
                <a:solidFill>
                  <a:srgbClr val="FF0000"/>
                </a:solidFill>
              </a:rPr>
              <a:t>langage</a:t>
            </a:r>
            <a:r>
              <a:rPr lang="fr"/>
              <a:t> de requêtes </a:t>
            </a:r>
          </a:p>
          <a:p>
            <a:pPr marL="1028700" indent="-171450" algn="just">
              <a:buAutoNum type="arabicPeriod"/>
            </a:pPr>
            <a:r>
              <a:rPr lang="fr"/>
              <a:t>Un </a:t>
            </a:r>
            <a:r>
              <a:rPr lang="fr">
                <a:solidFill>
                  <a:srgbClr val="FF0000"/>
                </a:solidFill>
              </a:rPr>
              <a:t>format</a:t>
            </a:r>
            <a:r>
              <a:rPr lang="fr"/>
              <a:t> de résultats </a:t>
            </a:r>
          </a:p>
          <a:p>
            <a:pPr marL="1028700" indent="-171450" algn="just">
              <a:buAutoNum type="arabicPeriod"/>
            </a:pPr>
            <a:r>
              <a:rPr lang="fr"/>
              <a:t>Un </a:t>
            </a:r>
            <a:r>
              <a:rPr lang="fr">
                <a:solidFill>
                  <a:srgbClr val="FF0000"/>
                </a:solidFill>
              </a:rPr>
              <a:t>protocole</a:t>
            </a:r>
            <a:r>
              <a:rPr lang="fr"/>
              <a:t> d’accès</a:t>
            </a:r>
          </a:p>
        </p:txBody>
      </p:sp>
      <p:pic>
        <p:nvPicPr>
          <p:cNvPr id="808" name="Shape 8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20988" y="3565819"/>
            <a:ext cx="2800350" cy="5429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2</a:t>
            </a:fld>
            <a:endParaRPr lang="fr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Shape 813"/>
          <p:cNvSpPr txBox="1">
            <a:spLocks noGrp="1"/>
          </p:cNvSpPr>
          <p:nvPr>
            <p:ph type="title"/>
          </p:nvPr>
        </p:nvSpPr>
        <p:spPr>
          <a:xfrm>
            <a:off x="174150" y="741740"/>
            <a:ext cx="6172200" cy="331425"/>
          </a:xfrm>
          <a:prstGeom prst="rect">
            <a:avLst/>
          </a:prstGeom>
        </p:spPr>
        <p:txBody>
          <a:bodyPr lIns="68569" tIns="68569" rIns="68569" bIns="68569" anchor="ctr" anchorCtr="0">
            <a:noAutofit/>
          </a:bodyPr>
          <a:lstStyle/>
          <a:p>
            <a:r>
              <a:rPr lang="fr" sz="2250"/>
              <a:t>SPARQL : langage de requêtes</a:t>
            </a:r>
          </a:p>
        </p:txBody>
      </p:sp>
      <p:sp>
        <p:nvSpPr>
          <p:cNvPr id="814" name="Shape 814"/>
          <p:cNvSpPr txBox="1">
            <a:spLocks noGrp="1"/>
          </p:cNvSpPr>
          <p:nvPr>
            <p:ph type="body" idx="1"/>
          </p:nvPr>
        </p:nvSpPr>
        <p:spPr>
          <a:xfrm>
            <a:off x="342900" y="1345613"/>
            <a:ext cx="6172200" cy="2794274"/>
          </a:xfrm>
          <a:prstGeom prst="rect">
            <a:avLst/>
          </a:prstGeom>
        </p:spPr>
        <p:txBody>
          <a:bodyPr lIns="68569" tIns="68569" rIns="68569" bIns="68569" anchor="t" anchorCtr="0">
            <a:noAutofit/>
          </a:bodyPr>
          <a:lstStyle/>
          <a:p>
            <a:endParaRPr/>
          </a:p>
          <a:p>
            <a:pPr marL="1028700" indent="342900"/>
            <a:r>
              <a:rPr lang="fr"/>
              <a:t>Prefix</a:t>
            </a:r>
          </a:p>
          <a:p>
            <a:pPr marL="1371600"/>
            <a:r>
              <a:rPr lang="fr"/>
              <a:t>Select ...</a:t>
            </a:r>
          </a:p>
          <a:p>
            <a:pPr marL="1371600"/>
            <a:r>
              <a:rPr lang="fr"/>
              <a:t>From ...</a:t>
            </a:r>
          </a:p>
          <a:p>
            <a:pPr marL="1371600"/>
            <a:r>
              <a:rPr lang="fr"/>
              <a:t>Where {...}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3</a:t>
            </a:fld>
            <a:endParaRPr lang="fr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Shape 820"/>
          <p:cNvSpPr txBox="1">
            <a:spLocks noGrp="1"/>
          </p:cNvSpPr>
          <p:nvPr>
            <p:ph type="title"/>
          </p:nvPr>
        </p:nvSpPr>
        <p:spPr>
          <a:xfrm>
            <a:off x="174150" y="741740"/>
            <a:ext cx="6172200" cy="331425"/>
          </a:xfrm>
          <a:prstGeom prst="rect">
            <a:avLst/>
          </a:prstGeom>
        </p:spPr>
        <p:txBody>
          <a:bodyPr lIns="68569" tIns="68569" rIns="68569" bIns="68569" anchor="ctr" anchorCtr="0">
            <a:noAutofit/>
          </a:bodyPr>
          <a:lstStyle/>
          <a:p>
            <a:r>
              <a:rPr lang="fr"/>
              <a:t>Structure d’une requête</a:t>
            </a:r>
          </a:p>
        </p:txBody>
      </p:sp>
      <p:sp>
        <p:nvSpPr>
          <p:cNvPr id="821" name="Shape 821"/>
          <p:cNvSpPr txBox="1">
            <a:spLocks noGrp="1"/>
          </p:cNvSpPr>
          <p:nvPr>
            <p:ph type="body" idx="1"/>
          </p:nvPr>
        </p:nvSpPr>
        <p:spPr>
          <a:xfrm>
            <a:off x="342900" y="1345613"/>
            <a:ext cx="6172200" cy="2268674"/>
          </a:xfrm>
          <a:prstGeom prst="rect">
            <a:avLst/>
          </a:prstGeom>
        </p:spPr>
        <p:txBody>
          <a:bodyPr lIns="68569" tIns="68569" rIns="68569" bIns="68569" anchor="t" anchorCtr="0">
            <a:noAutofit/>
          </a:bodyPr>
          <a:lstStyle/>
          <a:p>
            <a:pPr marL="342900" indent="-285750">
              <a:spcAft>
                <a:spcPts val="750"/>
              </a:spcAft>
              <a:buSzPct val="100000"/>
              <a:buAutoNum type="arabicPeriod"/>
            </a:pPr>
            <a:r>
              <a:rPr lang="fr" sz="1800"/>
              <a:t>La clause </a:t>
            </a:r>
            <a:r>
              <a:rPr lang="fr" sz="1800">
                <a:solidFill>
                  <a:srgbClr val="FF0000"/>
                </a:solidFill>
              </a:rPr>
              <a:t>SELECT</a:t>
            </a:r>
            <a:r>
              <a:rPr lang="fr" sz="1800"/>
              <a:t>  identifie les valeurs à retourner.</a:t>
            </a:r>
          </a:p>
          <a:p>
            <a:pPr marL="342900" indent="-285750">
              <a:spcAft>
                <a:spcPts val="750"/>
              </a:spcAft>
              <a:buSzPct val="100000"/>
              <a:buAutoNum type="arabicPeriod"/>
            </a:pPr>
            <a:r>
              <a:rPr lang="fr" sz="1800"/>
              <a:t>La clause </a:t>
            </a:r>
            <a:r>
              <a:rPr lang="fr" sz="1800">
                <a:solidFill>
                  <a:srgbClr val="FF0000"/>
                </a:solidFill>
              </a:rPr>
              <a:t>FROM</a:t>
            </a:r>
            <a:r>
              <a:rPr lang="fr" sz="1800"/>
              <a:t> identifie la source de données à interroger. </a:t>
            </a:r>
          </a:p>
          <a:p>
            <a:pPr marL="342900" indent="-285750">
              <a:spcAft>
                <a:spcPts val="750"/>
              </a:spcAft>
              <a:buSzPct val="100000"/>
              <a:buAutoNum type="arabicPeriod"/>
            </a:pPr>
            <a:r>
              <a:rPr lang="fr" sz="1800"/>
              <a:t>La clause </a:t>
            </a:r>
            <a:r>
              <a:rPr lang="fr" sz="1800">
                <a:solidFill>
                  <a:srgbClr val="FF0000"/>
                </a:solidFill>
              </a:rPr>
              <a:t>WHERE</a:t>
            </a:r>
            <a:r>
              <a:rPr lang="fr" sz="1800"/>
              <a:t> le modèle de triplet/graphe qui est comparé au graphe RDF.</a:t>
            </a:r>
          </a:p>
          <a:p>
            <a:pPr marL="342900" indent="-285750">
              <a:spcAft>
                <a:spcPts val="750"/>
              </a:spcAft>
              <a:buSzPct val="100000"/>
              <a:buAutoNum type="arabicPeriod"/>
            </a:pPr>
            <a:r>
              <a:rPr lang="fr" sz="1800"/>
              <a:t>La partie  </a:t>
            </a:r>
            <a:r>
              <a:rPr lang="fr" sz="1800">
                <a:solidFill>
                  <a:srgbClr val="FF0000"/>
                </a:solidFill>
              </a:rPr>
              <a:t>PREFIX</a:t>
            </a:r>
            <a:r>
              <a:rPr lang="fr" sz="1800"/>
              <a:t> déclare les schémas utilisés dans la requête.</a:t>
            </a:r>
          </a:p>
          <a:p>
            <a:endParaRPr sz="180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4</a:t>
            </a:fld>
            <a:endParaRPr lang="fr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Shape 827"/>
          <p:cNvSpPr txBox="1">
            <a:spLocks noGrp="1"/>
          </p:cNvSpPr>
          <p:nvPr>
            <p:ph type="title"/>
          </p:nvPr>
        </p:nvSpPr>
        <p:spPr>
          <a:xfrm>
            <a:off x="174150" y="741740"/>
            <a:ext cx="6172200" cy="331425"/>
          </a:xfrm>
          <a:prstGeom prst="rect">
            <a:avLst/>
          </a:prstGeom>
        </p:spPr>
        <p:txBody>
          <a:bodyPr lIns="68569" tIns="68569" rIns="68569" bIns="68569" anchor="ctr" anchorCtr="0">
            <a:noAutofit/>
          </a:bodyPr>
          <a:lstStyle/>
          <a:p>
            <a:r>
              <a:rPr lang="fr"/>
              <a:t>Requête simple : </a:t>
            </a:r>
            <a:r>
              <a:rPr lang="fr" sz="1800"/>
              <a:t>personnes et leur nom</a:t>
            </a:r>
          </a:p>
        </p:txBody>
      </p:sp>
      <p:sp>
        <p:nvSpPr>
          <p:cNvPr id="828" name="Shape 828"/>
          <p:cNvSpPr txBox="1">
            <a:spLocks noGrp="1"/>
          </p:cNvSpPr>
          <p:nvPr>
            <p:ph type="body" idx="1"/>
          </p:nvPr>
        </p:nvSpPr>
        <p:spPr>
          <a:xfrm>
            <a:off x="342900" y="1345613"/>
            <a:ext cx="6172200" cy="2794274"/>
          </a:xfrm>
          <a:prstGeom prst="rect">
            <a:avLst/>
          </a:prstGeom>
        </p:spPr>
        <p:txBody>
          <a:bodyPr lIns="68569" tIns="68569" rIns="68569" bIns="68569" anchor="t" anchorCtr="0">
            <a:noAutofit/>
          </a:bodyPr>
          <a:lstStyle/>
          <a:p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PREFIX ex: &lt;http://www.exemple.fr/schema#&gt; </a:t>
            </a:r>
          </a:p>
          <a:p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SELECT </a:t>
            </a:r>
            <a:r>
              <a:rPr lang="fr" sz="135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?person</a:t>
            </a:r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fr" sz="135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?name</a:t>
            </a:r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 </a:t>
            </a:r>
          </a:p>
          <a:p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WHERE { </a:t>
            </a:r>
          </a:p>
          <a:p>
            <a:pPr marL="342900" indent="342900"/>
            <a:r>
              <a:rPr lang="fr" sz="135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?person</a:t>
            </a:r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 rdf:type ex:Person. </a:t>
            </a:r>
          </a:p>
          <a:p>
            <a:pPr marL="342900" indent="342900"/>
            <a:r>
              <a:rPr lang="fr" sz="135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?person</a:t>
            </a:r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 ex:name </a:t>
            </a:r>
            <a:r>
              <a:rPr lang="fr" sz="135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?name</a:t>
            </a:r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. </a:t>
            </a:r>
          </a:p>
          <a:p>
            <a:pPr indent="290513">
              <a:buClr>
                <a:schemeClr val="dk1"/>
              </a:buClr>
              <a:buSzPct val="61111"/>
            </a:pPr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endParaRPr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5</a:t>
            </a:fld>
            <a:endParaRPr lang="fr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Shape 834"/>
          <p:cNvSpPr txBox="1">
            <a:spLocks noGrp="1"/>
          </p:cNvSpPr>
          <p:nvPr>
            <p:ph type="title"/>
          </p:nvPr>
        </p:nvSpPr>
        <p:spPr>
          <a:xfrm>
            <a:off x="342900" y="625972"/>
            <a:ext cx="6172200" cy="643050"/>
          </a:xfrm>
          <a:prstGeom prst="rect">
            <a:avLst/>
          </a:prstGeom>
        </p:spPr>
        <p:txBody>
          <a:bodyPr lIns="68569" tIns="68569" rIns="68569" bIns="68569" anchor="ctr" anchorCtr="0">
            <a:noAutofit/>
          </a:bodyPr>
          <a:lstStyle/>
          <a:p>
            <a:r>
              <a:rPr lang="fr" dirty="0"/>
              <a:t>Exemple </a:t>
            </a:r>
            <a:r>
              <a:rPr lang="fr" sz="1800" dirty="0"/>
              <a:t>de </a:t>
            </a:r>
            <a:r>
              <a:rPr lang="fr" sz="1800" dirty="0" smtClean="0"/>
              <a:t>résultats -&gt; XML</a:t>
            </a:r>
            <a:endParaRPr lang="fr" sz="1800" dirty="0"/>
          </a:p>
        </p:txBody>
      </p:sp>
      <p:sp>
        <p:nvSpPr>
          <p:cNvPr id="835" name="Shape 835"/>
          <p:cNvSpPr txBox="1">
            <a:spLocks noGrp="1"/>
          </p:cNvSpPr>
          <p:nvPr>
            <p:ph type="body" idx="1"/>
          </p:nvPr>
        </p:nvSpPr>
        <p:spPr>
          <a:xfrm>
            <a:off x="342900" y="1197451"/>
            <a:ext cx="6172200" cy="3139874"/>
          </a:xfrm>
          <a:prstGeom prst="rect">
            <a:avLst/>
          </a:prstGeom>
        </p:spPr>
        <p:txBody>
          <a:bodyPr lIns="68569" tIns="68569" rIns="68569" bIns="68569" anchor="t" anchorCtr="0">
            <a:noAutofit/>
          </a:bodyPr>
          <a:lstStyle/>
          <a:p>
            <a:endParaRPr sz="105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&lt;?xml version="1.0"?&gt; </a:t>
            </a:r>
          </a:p>
          <a:p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&lt;sparql xmlns="http://www.w3.org/2005/sparql-results#" &gt;</a:t>
            </a:r>
          </a:p>
          <a:p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 &lt;head&gt; </a:t>
            </a:r>
          </a:p>
          <a:p>
            <a:pPr marL="342900"/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&lt;variable name="</a:t>
            </a:r>
            <a:r>
              <a:rPr lang="fr" sz="105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person</a:t>
            </a:r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"/&gt; </a:t>
            </a:r>
          </a:p>
          <a:p>
            <a:pPr marL="342900"/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&lt;variable name="</a:t>
            </a:r>
            <a:r>
              <a:rPr lang="fr" sz="105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name</a:t>
            </a:r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"/&gt; </a:t>
            </a:r>
          </a:p>
          <a:p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&lt;/head&gt;</a:t>
            </a:r>
          </a:p>
          <a:p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&lt;results ordered="false" distinct="false"&gt; </a:t>
            </a:r>
          </a:p>
          <a:p>
            <a:pPr marL="342900"/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&lt;result&gt;</a:t>
            </a:r>
          </a:p>
          <a:p>
            <a:pPr marL="685800"/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fr" sz="105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binding</a:t>
            </a:r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 name="</a:t>
            </a:r>
            <a:r>
              <a:rPr lang="fr" sz="1050">
                <a:solidFill>
                  <a:srgbClr val="0B0080"/>
                </a:solidFill>
                <a:latin typeface="Consolas"/>
                <a:ea typeface="Consolas"/>
                <a:cs typeface="Consolas"/>
                <a:sym typeface="Consolas"/>
              </a:rPr>
              <a:t>person</a:t>
            </a:r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"&gt;</a:t>
            </a:r>
          </a:p>
          <a:p>
            <a:pPr marL="685800" indent="342900"/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fr" sz="1050">
                <a:solidFill>
                  <a:srgbClr val="0B0080"/>
                </a:solidFill>
                <a:latin typeface="Consolas"/>
                <a:ea typeface="Consolas"/>
                <a:cs typeface="Consolas"/>
                <a:sym typeface="Consolas"/>
              </a:rPr>
              <a:t>&lt;uri&gt;</a:t>
            </a:r>
            <a:r>
              <a:rPr lang="fr" sz="105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http://www.exemple.fr/schema#TBL</a:t>
            </a:r>
            <a:r>
              <a:rPr lang="fr" sz="1050">
                <a:solidFill>
                  <a:srgbClr val="0B0080"/>
                </a:solidFill>
                <a:latin typeface="Consolas"/>
                <a:ea typeface="Consolas"/>
                <a:cs typeface="Consolas"/>
                <a:sym typeface="Consolas"/>
              </a:rPr>
              <a:t>&lt;/uri&gt;</a:t>
            </a:r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 </a:t>
            </a:r>
          </a:p>
          <a:p>
            <a:pPr marL="685800"/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&lt;/binding&gt; </a:t>
            </a:r>
          </a:p>
          <a:p>
            <a:pPr marL="685800"/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fr" sz="105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binding</a:t>
            </a:r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 name="</a:t>
            </a:r>
            <a:r>
              <a:rPr lang="fr" sz="1050">
                <a:solidFill>
                  <a:srgbClr val="0B0080"/>
                </a:solidFill>
                <a:latin typeface="Consolas"/>
                <a:ea typeface="Consolas"/>
                <a:cs typeface="Consolas"/>
                <a:sym typeface="Consolas"/>
              </a:rPr>
              <a:t>name</a:t>
            </a:r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"&gt;</a:t>
            </a:r>
          </a:p>
          <a:p>
            <a:pPr marL="685800"/>
            <a:r>
              <a:rPr lang="fr" sz="1050">
                <a:solidFill>
                  <a:srgbClr val="0B0080"/>
                </a:solidFill>
                <a:latin typeface="Consolas"/>
                <a:ea typeface="Consolas"/>
                <a:cs typeface="Consolas"/>
                <a:sym typeface="Consolas"/>
              </a:rPr>
              <a:t> 	&lt;literal&gt;</a:t>
            </a:r>
            <a:r>
              <a:rPr lang="fr" sz="105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Berners-Lee</a:t>
            </a:r>
            <a:r>
              <a:rPr lang="fr" sz="1050">
                <a:solidFill>
                  <a:srgbClr val="0B0080"/>
                </a:solidFill>
                <a:latin typeface="Consolas"/>
                <a:ea typeface="Consolas"/>
                <a:cs typeface="Consolas"/>
                <a:sym typeface="Consolas"/>
              </a:rPr>
              <a:t>&lt;/literal&gt; </a:t>
            </a:r>
          </a:p>
          <a:p>
            <a:pPr marL="685800"/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&lt;/binding&gt; </a:t>
            </a:r>
          </a:p>
          <a:p>
            <a:pPr marL="342900"/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&lt;/result&gt; </a:t>
            </a:r>
          </a:p>
          <a:p>
            <a:pPr>
              <a:buClr>
                <a:schemeClr val="dk1"/>
              </a:buClr>
              <a:buSzPct val="78571"/>
            </a:pPr>
            <a:r>
              <a:rPr lang="fr" sz="1050">
                <a:latin typeface="Consolas"/>
                <a:ea typeface="Consolas"/>
                <a:cs typeface="Consolas"/>
                <a:sym typeface="Consolas"/>
              </a:rPr>
              <a:t>&lt;result&gt;</a:t>
            </a:r>
          </a:p>
          <a:p>
            <a:endParaRPr sz="105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6</a:t>
            </a:fld>
            <a:endParaRPr lang="fr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Shape 834"/>
          <p:cNvSpPr txBox="1">
            <a:spLocks noGrp="1"/>
          </p:cNvSpPr>
          <p:nvPr>
            <p:ph type="title"/>
          </p:nvPr>
        </p:nvSpPr>
        <p:spPr>
          <a:xfrm>
            <a:off x="342900" y="625972"/>
            <a:ext cx="6172200" cy="643050"/>
          </a:xfrm>
          <a:prstGeom prst="rect">
            <a:avLst/>
          </a:prstGeom>
        </p:spPr>
        <p:txBody>
          <a:bodyPr lIns="68569" tIns="68569" rIns="68569" bIns="68569" anchor="ctr" anchorCtr="0">
            <a:noAutofit/>
          </a:bodyPr>
          <a:lstStyle/>
          <a:p>
            <a:r>
              <a:rPr lang="fr" dirty="0"/>
              <a:t>Exemple </a:t>
            </a:r>
            <a:r>
              <a:rPr lang="fr" sz="1800" dirty="0"/>
              <a:t>de </a:t>
            </a:r>
            <a:r>
              <a:rPr lang="fr" sz="1800" dirty="0" smtClean="0"/>
              <a:t>résultats -&gt; JSON</a:t>
            </a:r>
            <a:endParaRPr lang="fr" sz="1800" dirty="0"/>
          </a:p>
        </p:txBody>
      </p:sp>
      <p:sp>
        <p:nvSpPr>
          <p:cNvPr id="835" name="Shape 835"/>
          <p:cNvSpPr txBox="1">
            <a:spLocks noGrp="1"/>
          </p:cNvSpPr>
          <p:nvPr>
            <p:ph type="body" idx="1"/>
          </p:nvPr>
        </p:nvSpPr>
        <p:spPr>
          <a:xfrm>
            <a:off x="342900" y="1197451"/>
            <a:ext cx="6172200" cy="3139874"/>
          </a:xfrm>
          <a:prstGeom prst="rect">
            <a:avLst/>
          </a:prstGeom>
        </p:spPr>
        <p:txBody>
          <a:bodyPr lIns="68569" tIns="68569" rIns="68569" bIns="68569" anchor="t" anchorCtr="0">
            <a:noAutofit/>
          </a:bodyPr>
          <a:lstStyle/>
          <a:p>
            <a:endParaRPr sz="105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fr-FR" sz="1050" dirty="0">
                <a:latin typeface="Consolas"/>
                <a:ea typeface="Consolas"/>
                <a:cs typeface="Consolas"/>
                <a:sym typeface="Consolas"/>
              </a:rPr>
              <a:t>{</a:t>
            </a:r>
          </a:p>
          <a:p>
            <a:r>
              <a:rPr lang="fr-FR" sz="1050" dirty="0">
                <a:latin typeface="Consolas"/>
                <a:ea typeface="Consolas"/>
                <a:cs typeface="Consolas"/>
                <a:sym typeface="Consolas"/>
              </a:rPr>
              <a:t>  "</a:t>
            </a:r>
            <a:r>
              <a:rPr lang="fr-FR" sz="1050" dirty="0" err="1">
                <a:latin typeface="Consolas"/>
                <a:ea typeface="Consolas"/>
                <a:cs typeface="Consolas"/>
                <a:sym typeface="Consolas"/>
              </a:rPr>
              <a:t>head</a:t>
            </a:r>
            <a:r>
              <a:rPr lang="fr-FR" sz="1050" dirty="0">
                <a:latin typeface="Consolas"/>
                <a:ea typeface="Consolas"/>
                <a:cs typeface="Consolas"/>
                <a:sym typeface="Consolas"/>
              </a:rPr>
              <a:t>": { "vars": [ </a:t>
            </a:r>
            <a:r>
              <a:rPr lang="fr-FR" sz="1050" dirty="0" smtClean="0"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fr" sz="1050" dirty="0" smtClean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person</a:t>
            </a:r>
            <a:r>
              <a:rPr lang="fr-FR" sz="1050" dirty="0" smtClean="0">
                <a:latin typeface="Consolas"/>
                <a:ea typeface="Consolas"/>
                <a:cs typeface="Consolas"/>
                <a:sym typeface="Consolas"/>
              </a:rPr>
              <a:t>" </a:t>
            </a:r>
            <a:r>
              <a:rPr lang="fr-FR" sz="1050" dirty="0"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fr-FR" sz="1050" dirty="0" smtClean="0"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fr" sz="1050" dirty="0" smtClean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name</a:t>
            </a:r>
            <a:r>
              <a:rPr lang="fr-FR" sz="1050" dirty="0" smtClean="0">
                <a:latin typeface="Consolas"/>
                <a:ea typeface="Consolas"/>
                <a:cs typeface="Consolas"/>
                <a:sym typeface="Consolas"/>
              </a:rPr>
              <a:t>" </a:t>
            </a:r>
            <a:r>
              <a:rPr lang="fr-FR" sz="1050" dirty="0">
                <a:latin typeface="Consolas"/>
                <a:ea typeface="Consolas"/>
                <a:cs typeface="Consolas"/>
                <a:sym typeface="Consolas"/>
              </a:rPr>
              <a:t>]</a:t>
            </a:r>
          </a:p>
          <a:p>
            <a:r>
              <a:rPr lang="fr-FR" sz="1050" dirty="0">
                <a:latin typeface="Consolas"/>
                <a:ea typeface="Consolas"/>
                <a:cs typeface="Consolas"/>
                <a:sym typeface="Consolas"/>
              </a:rPr>
              <a:t>  } ,</a:t>
            </a:r>
          </a:p>
          <a:p>
            <a:r>
              <a:rPr lang="fr-FR" sz="1050" dirty="0">
                <a:latin typeface="Consolas"/>
                <a:ea typeface="Consolas"/>
                <a:cs typeface="Consolas"/>
                <a:sym typeface="Consolas"/>
              </a:rPr>
              <a:t>  "</a:t>
            </a:r>
            <a:r>
              <a:rPr lang="fr-FR" sz="1050" dirty="0" err="1">
                <a:latin typeface="Consolas"/>
                <a:ea typeface="Consolas"/>
                <a:cs typeface="Consolas"/>
                <a:sym typeface="Consolas"/>
              </a:rPr>
              <a:t>results</a:t>
            </a:r>
            <a:r>
              <a:rPr lang="fr-FR" sz="1050" dirty="0">
                <a:latin typeface="Consolas"/>
                <a:ea typeface="Consolas"/>
                <a:cs typeface="Consolas"/>
                <a:sym typeface="Consolas"/>
              </a:rPr>
              <a:t>": { </a:t>
            </a:r>
          </a:p>
          <a:p>
            <a:r>
              <a:rPr lang="fr-FR" sz="1050" dirty="0">
                <a:latin typeface="Consolas"/>
                <a:ea typeface="Consolas"/>
                <a:cs typeface="Consolas"/>
                <a:sym typeface="Consolas"/>
              </a:rPr>
              <a:t>    "bindings": [</a:t>
            </a:r>
          </a:p>
          <a:p>
            <a:r>
              <a:rPr lang="fr-FR" sz="1050" dirty="0">
                <a:latin typeface="Consolas"/>
                <a:ea typeface="Consolas"/>
                <a:cs typeface="Consolas"/>
                <a:sym typeface="Consolas"/>
              </a:rPr>
              <a:t>      {</a:t>
            </a:r>
          </a:p>
          <a:p>
            <a:r>
              <a:rPr lang="fr-FR" sz="1050" dirty="0">
                <a:latin typeface="Consolas"/>
                <a:ea typeface="Consolas"/>
                <a:cs typeface="Consolas"/>
                <a:sym typeface="Consolas"/>
              </a:rPr>
              <a:t>        "book": { "type": "</a:t>
            </a:r>
            <a:r>
              <a:rPr lang="fr-FR" sz="1050" dirty="0" err="1">
                <a:latin typeface="Consolas"/>
                <a:ea typeface="Consolas"/>
                <a:cs typeface="Consolas"/>
                <a:sym typeface="Consolas"/>
              </a:rPr>
              <a:t>uri</a:t>
            </a:r>
            <a:r>
              <a:rPr lang="fr-FR" sz="1050" dirty="0">
                <a:latin typeface="Consolas"/>
                <a:ea typeface="Consolas"/>
                <a:cs typeface="Consolas"/>
                <a:sym typeface="Consolas"/>
              </a:rPr>
              <a:t>" , "value": </a:t>
            </a:r>
            <a:r>
              <a:rPr lang="fr-FR" sz="1050" dirty="0" smtClean="0"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fr" sz="1050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http://www.exemple.fr/schema#TBL</a:t>
            </a:r>
            <a:r>
              <a:rPr lang="fr-FR" sz="1050" dirty="0" smtClean="0">
                <a:latin typeface="Consolas"/>
                <a:ea typeface="Consolas"/>
                <a:cs typeface="Consolas"/>
                <a:sym typeface="Consolas"/>
              </a:rPr>
              <a:t>" </a:t>
            </a:r>
            <a:r>
              <a:rPr lang="fr-FR" sz="1050" dirty="0">
                <a:latin typeface="Consolas"/>
                <a:ea typeface="Consolas"/>
                <a:cs typeface="Consolas"/>
                <a:sym typeface="Consolas"/>
              </a:rPr>
              <a:t>} ,</a:t>
            </a:r>
          </a:p>
          <a:p>
            <a:r>
              <a:rPr lang="fr-FR" sz="1050" dirty="0">
                <a:latin typeface="Consolas"/>
                <a:ea typeface="Consolas"/>
                <a:cs typeface="Consolas"/>
                <a:sym typeface="Consolas"/>
              </a:rPr>
              <a:t>        "</a:t>
            </a:r>
            <a:r>
              <a:rPr lang="fr-FR" sz="1050" dirty="0" err="1">
                <a:latin typeface="Consolas"/>
                <a:ea typeface="Consolas"/>
                <a:cs typeface="Consolas"/>
                <a:sym typeface="Consolas"/>
              </a:rPr>
              <a:t>title</a:t>
            </a:r>
            <a:r>
              <a:rPr lang="fr-FR" sz="1050" dirty="0">
                <a:latin typeface="Consolas"/>
                <a:ea typeface="Consolas"/>
                <a:cs typeface="Consolas"/>
                <a:sym typeface="Consolas"/>
              </a:rPr>
              <a:t>": { "type": "</a:t>
            </a:r>
            <a:r>
              <a:rPr lang="fr-FR" sz="1050" dirty="0" err="1">
                <a:latin typeface="Consolas"/>
                <a:ea typeface="Consolas"/>
                <a:cs typeface="Consolas"/>
                <a:sym typeface="Consolas"/>
              </a:rPr>
              <a:t>literal</a:t>
            </a:r>
            <a:r>
              <a:rPr lang="fr-FR" sz="1050" dirty="0">
                <a:latin typeface="Consolas"/>
                <a:ea typeface="Consolas"/>
                <a:cs typeface="Consolas"/>
                <a:sym typeface="Consolas"/>
              </a:rPr>
              <a:t>" , "value": </a:t>
            </a:r>
            <a:r>
              <a:rPr lang="fr-FR" sz="1050" dirty="0" smtClean="0"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fr" sz="1050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Berners-Lee</a:t>
            </a:r>
            <a:r>
              <a:rPr lang="fr-FR" sz="1050" dirty="0" smtClean="0">
                <a:latin typeface="Consolas"/>
                <a:ea typeface="Consolas"/>
                <a:cs typeface="Consolas"/>
                <a:sym typeface="Consolas"/>
              </a:rPr>
              <a:t>" </a:t>
            </a:r>
            <a:r>
              <a:rPr lang="fr-FR" sz="1050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r>
              <a:rPr lang="fr-FR" sz="1050" dirty="0"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fr-FR" sz="1050" dirty="0" smtClean="0">
                <a:latin typeface="Consolas"/>
                <a:ea typeface="Consolas"/>
                <a:cs typeface="Consolas"/>
                <a:sym typeface="Consolas"/>
              </a:rPr>
              <a:t>}</a:t>
            </a:r>
            <a:endParaRPr lang="fr-FR" sz="105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fr-FR" sz="1050" dirty="0">
                <a:latin typeface="Consolas"/>
                <a:ea typeface="Consolas"/>
                <a:cs typeface="Consolas"/>
                <a:sym typeface="Consolas"/>
              </a:rPr>
              <a:t>    ]</a:t>
            </a:r>
          </a:p>
          <a:p>
            <a:r>
              <a:rPr lang="fr-FR" sz="1050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r>
              <a:rPr lang="fr-FR" sz="1050" dirty="0" smtClean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7</a:t>
            </a:fld>
            <a:endParaRPr lang="fr"/>
          </a:p>
        </p:txBody>
      </p:sp>
    </p:spTree>
    <p:extLst>
      <p:ext uri="{BB962C8B-B14F-4D97-AF65-F5344CB8AC3E}">
        <p14:creationId xmlns:p14="http://schemas.microsoft.com/office/powerpoint/2010/main" val="46519877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Shape 841"/>
          <p:cNvSpPr txBox="1">
            <a:spLocks noGrp="1"/>
          </p:cNvSpPr>
          <p:nvPr>
            <p:ph type="title"/>
          </p:nvPr>
        </p:nvSpPr>
        <p:spPr>
          <a:xfrm>
            <a:off x="174150" y="741740"/>
            <a:ext cx="6683850" cy="331425"/>
          </a:xfrm>
          <a:prstGeom prst="rect">
            <a:avLst/>
          </a:prstGeom>
        </p:spPr>
        <p:txBody>
          <a:bodyPr lIns="68569" tIns="68569" rIns="68569" bIns="68569" anchor="ctr" anchorCtr="0">
            <a:noAutofit/>
          </a:bodyPr>
          <a:lstStyle/>
          <a:p>
            <a:r>
              <a:rPr lang="fr" dirty="0" smtClean="0"/>
              <a:t>FILTRER: </a:t>
            </a:r>
            <a:r>
              <a:rPr lang="fr" b="0" dirty="0"/>
              <a:t>Les personnes de plus de </a:t>
            </a:r>
            <a:r>
              <a:rPr lang="fr" b="0" dirty="0" smtClean="0"/>
              <a:t>17 </a:t>
            </a:r>
            <a:r>
              <a:rPr lang="fr" b="0" dirty="0"/>
              <a:t>ans</a:t>
            </a:r>
            <a:r>
              <a:rPr lang="fr" dirty="0"/>
              <a:t>  </a:t>
            </a:r>
          </a:p>
        </p:txBody>
      </p:sp>
      <p:sp>
        <p:nvSpPr>
          <p:cNvPr id="842" name="Shape 842"/>
          <p:cNvSpPr txBox="1">
            <a:spLocks noGrp="1"/>
          </p:cNvSpPr>
          <p:nvPr>
            <p:ph type="body" idx="1"/>
          </p:nvPr>
        </p:nvSpPr>
        <p:spPr>
          <a:xfrm>
            <a:off x="342900" y="1345613"/>
            <a:ext cx="6172200" cy="2794274"/>
          </a:xfrm>
          <a:prstGeom prst="rect">
            <a:avLst/>
          </a:prstGeom>
        </p:spPr>
        <p:txBody>
          <a:bodyPr lIns="68569" tIns="68569" rIns="68569" bIns="68569" anchor="t" anchorCtr="0">
            <a:noAutofit/>
          </a:bodyPr>
          <a:lstStyle/>
          <a:p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PREFIX ex: &lt;http://www.exemple.fr/schema#&gt; </a:t>
            </a:r>
          </a:p>
          <a:p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SELECT ?person ?name </a:t>
            </a:r>
          </a:p>
          <a:p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WHERE { </a:t>
            </a:r>
          </a:p>
          <a:p>
            <a:pPr marL="342900" indent="342900"/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?person rdf:type ex:Person.</a:t>
            </a:r>
          </a:p>
          <a:p>
            <a:pPr marL="342900" indent="342900"/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?person ex:name ?name. </a:t>
            </a:r>
          </a:p>
          <a:p>
            <a:pPr marL="342900" indent="342900"/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?person ex:age ?age. </a:t>
            </a:r>
          </a:p>
          <a:p>
            <a:pPr marL="342900" indent="342900"/>
            <a:r>
              <a:rPr lang="fr" sz="135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FILTER (?age &gt; 17).</a:t>
            </a:r>
          </a:p>
          <a:p>
            <a:pPr marL="342900" indent="342900"/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 }</a:t>
            </a:r>
          </a:p>
          <a:p>
            <a:pPr marL="1371600" indent="342900"/>
            <a:endParaRPr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8</a:t>
            </a:fld>
            <a:endParaRPr lang="fr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Shape 848"/>
          <p:cNvSpPr txBox="1">
            <a:spLocks noGrp="1"/>
          </p:cNvSpPr>
          <p:nvPr>
            <p:ph type="title"/>
          </p:nvPr>
        </p:nvSpPr>
        <p:spPr>
          <a:xfrm>
            <a:off x="174150" y="741740"/>
            <a:ext cx="6172200" cy="331425"/>
          </a:xfrm>
          <a:prstGeom prst="rect">
            <a:avLst/>
          </a:prstGeom>
        </p:spPr>
        <p:txBody>
          <a:bodyPr lIns="68569" tIns="68569" rIns="68569" bIns="68569" anchor="ctr" anchorCtr="0">
            <a:noAutofit/>
          </a:bodyPr>
          <a:lstStyle/>
          <a:p>
            <a:r>
              <a:rPr lang="fr" dirty="0"/>
              <a:t>OPTIONAL : </a:t>
            </a:r>
            <a:r>
              <a:rPr lang="fr" sz="1800" dirty="0"/>
              <a:t>retourne l'âge si disponible</a:t>
            </a:r>
          </a:p>
        </p:txBody>
      </p:sp>
      <p:sp>
        <p:nvSpPr>
          <p:cNvPr id="849" name="Shape 849"/>
          <p:cNvSpPr txBox="1">
            <a:spLocks noGrp="1"/>
          </p:cNvSpPr>
          <p:nvPr>
            <p:ph type="body" idx="1"/>
          </p:nvPr>
        </p:nvSpPr>
        <p:spPr>
          <a:xfrm>
            <a:off x="342900" y="1345613"/>
            <a:ext cx="6172200" cy="2794274"/>
          </a:xfrm>
          <a:prstGeom prst="rect">
            <a:avLst/>
          </a:prstGeom>
        </p:spPr>
        <p:txBody>
          <a:bodyPr lIns="68569" tIns="68569" rIns="68569" bIns="68569" anchor="t" anchorCtr="0">
            <a:noAutofit/>
          </a:bodyPr>
          <a:lstStyle/>
          <a:p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PREFIX ex: &lt;http://www.exemple.fr/schema#&gt; </a:t>
            </a:r>
          </a:p>
          <a:p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SELECT ?person ?name ?age </a:t>
            </a:r>
          </a:p>
          <a:p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WHERE { </a:t>
            </a:r>
          </a:p>
          <a:p>
            <a:pPr marL="342900" indent="342900"/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?person rdf:type ex:Person. </a:t>
            </a:r>
          </a:p>
          <a:p>
            <a:pPr marL="342900" indent="342900"/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?person ex:name ?name . </a:t>
            </a:r>
          </a:p>
          <a:p>
            <a:pPr marL="342900" indent="342900"/>
            <a:r>
              <a:rPr lang="fr" sz="135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OPTIONAL { ?person ex:age ?age }</a:t>
            </a:r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 </a:t>
            </a:r>
          </a:p>
          <a:p>
            <a:pPr marL="342900" indent="290513">
              <a:buClr>
                <a:schemeClr val="dk1"/>
              </a:buClr>
              <a:buSzPct val="61111"/>
            </a:pPr>
            <a:r>
              <a:rPr lang="fr" sz="135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endParaRPr/>
          </a:p>
        </p:txBody>
      </p:sp>
      <p:sp>
        <p:nvSpPr>
          <p:cNvPr id="5" name="Shape 848"/>
          <p:cNvSpPr txBox="1">
            <a:spLocks/>
          </p:cNvSpPr>
          <p:nvPr/>
        </p:nvSpPr>
        <p:spPr>
          <a:xfrm>
            <a:off x="174150" y="4299942"/>
            <a:ext cx="6668223" cy="497120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ct val="100000"/>
              <a:buFont typeface="Comfortaa"/>
              <a:buNone/>
              <a:defRPr sz="2400" b="0" i="0" u="none" strike="noStrike" cap="none">
                <a:solidFill>
                  <a:srgbClr val="073763"/>
                </a:solidFill>
                <a:latin typeface="Comfortaa"/>
                <a:ea typeface="Comfortaa"/>
                <a:cs typeface="Comfortaa"/>
                <a:sym typeface="Comforta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r>
              <a:rPr lang="fr" sz="1800" dirty="0" smtClean="0"/>
              <a:t>Si on ne met pas OPTIONAL et que l'âge est indisponible ?</a:t>
            </a:r>
            <a:endParaRPr lang="fr" sz="18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fr" smtClean="0"/>
              <a:pPr/>
              <a:t>9</a:t>
            </a:fld>
            <a:endParaRPr lang="fr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Sfeir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701</Words>
  <Application>Microsoft Office PowerPoint</Application>
  <PresentationFormat>Personnalisé</PresentationFormat>
  <Paragraphs>166</Paragraphs>
  <Slides>14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Comfortaa</vt:lpstr>
      <vt:lpstr>Arial</vt:lpstr>
      <vt:lpstr>Consolas</vt:lpstr>
      <vt:lpstr>Calibri</vt:lpstr>
      <vt:lpstr>Dosis</vt:lpstr>
      <vt:lpstr>Courier New</vt:lpstr>
      <vt:lpstr>Template Sfeir</vt:lpstr>
      <vt:lpstr>M2 DSC UE2 - Web Sémantique</vt:lpstr>
      <vt:lpstr>SPARQL en trois parties</vt:lpstr>
      <vt:lpstr>SPARQL : langage de requêtes</vt:lpstr>
      <vt:lpstr>Structure d’une requête</vt:lpstr>
      <vt:lpstr>Requête simple : personnes et leur nom</vt:lpstr>
      <vt:lpstr>Exemple de résultats -&gt; XML</vt:lpstr>
      <vt:lpstr>Exemple de résultats -&gt; JSON</vt:lpstr>
      <vt:lpstr>FILTRER: Les personnes de plus de 17 ans  </vt:lpstr>
      <vt:lpstr>OPTIONAL : retourne l'âge si disponible</vt:lpstr>
      <vt:lpstr>UNION pour donner des modèles alternatifs dans une requête</vt:lpstr>
      <vt:lpstr>ORDER BY &amp; LIMIT &amp; OFFSET</vt:lpstr>
      <vt:lpstr>ASK ? “true” ou “false”</vt:lpstr>
      <vt:lpstr>CONSTRUCT</vt:lpstr>
      <vt:lpstr>SPARQL : API universelle d'accès aux données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au  Web Sémantique</dc:title>
  <dc:creator>LEFRANCOIS Maxime</dc:creator>
  <cp:lastModifiedBy>LEFRANCOIS Maxime</cp:lastModifiedBy>
  <cp:revision>43</cp:revision>
  <dcterms:modified xsi:type="dcterms:W3CDTF">2017-10-12T21:19:43Z</dcterms:modified>
</cp:coreProperties>
</file>