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987" r:id="rId2"/>
    <p:sldId id="989" r:id="rId3"/>
    <p:sldId id="990" r:id="rId4"/>
    <p:sldId id="993" r:id="rId5"/>
    <p:sldId id="996" r:id="rId6"/>
    <p:sldId id="991" r:id="rId7"/>
    <p:sldId id="992" r:id="rId8"/>
    <p:sldId id="997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16CB7FB-CCA4-48AE-8F7A-7A8F72CE0B33}">
          <p14:sldIdLst>
            <p14:sldId id="987"/>
            <p14:sldId id="989"/>
            <p14:sldId id="990"/>
            <p14:sldId id="993"/>
            <p14:sldId id="996"/>
            <p14:sldId id="991"/>
            <p14:sldId id="992"/>
            <p14:sldId id="99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7C7FF"/>
    <a:srgbClr val="FFFF00"/>
    <a:srgbClr val="FFC000"/>
    <a:srgbClr val="1F4E79"/>
    <a:srgbClr val="1D6689"/>
    <a:srgbClr val="8DC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00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68" d="100"/>
        <a:sy n="168" d="100"/>
      </p:scale>
      <p:origin x="0" y="-579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27BC6-217A-418A-9969-92CD2E8376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9578-8FCF-46B0-BB70-0E209C22327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9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ci.mines-stetienne.fr/cps2/course/data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ci.mines-stetienne.fr/cps2/course/dat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ci.mines-stetienne.fr/cps2/course/data" TargetMode="External"/><Relationship Id="rId2" Type="http://schemas.openxmlformats.org/officeDocument/2006/relationships/hyperlink" Target="https://maxime-lefrancois.info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22C9-8241-4A2F-90BF-8D8B9DB93122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A0AA6925-F254-4717-9330-DC927556B009}"/>
              </a:ext>
            </a:extLst>
          </p:cNvPr>
          <p:cNvSpPr txBox="1"/>
          <p:nvPr userDrawn="1"/>
        </p:nvSpPr>
        <p:spPr bwMode="auto">
          <a:xfrm>
            <a:off x="100584" y="5818477"/>
            <a:ext cx="86287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M1 Cyber Physical and Social Systems – Course unit on Overview of research, development and innovation activities</a:t>
            </a:r>
          </a:p>
          <a:p>
            <a:pPr>
              <a:defRPr/>
            </a:pPr>
            <a:r>
              <a:rPr lang="en-US" sz="1400" dirty="0"/>
              <a:t>Pierre MARET </a:t>
            </a:r>
            <a:br>
              <a:rPr lang="en-US" sz="1400" dirty="0"/>
            </a:br>
            <a:r>
              <a:rPr lang="en-US" sz="1400" dirty="0"/>
              <a:t>Course unit URL: </a:t>
            </a:r>
            <a:r>
              <a:rPr lang="en-US" sz="1400" u="sng" dirty="0">
                <a:hlinkClick r:id="rId2"/>
              </a:rPr>
              <a:t>https://ci.mines-stetienne.fr/cps2/course/data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85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285A-A5B1-4EAE-8D5F-007CA3DF7C68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2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8340-3D59-4371-8C2B-851F3EC7153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7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0C4B-7A79-46BC-A79D-18A45F4310EE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9FF94BEC-A774-47F6-9AB9-EA774020D3AA}"/>
              </a:ext>
            </a:extLst>
          </p:cNvPr>
          <p:cNvSpPr txBox="1"/>
          <p:nvPr userDrawn="1"/>
        </p:nvSpPr>
        <p:spPr bwMode="auto">
          <a:xfrm>
            <a:off x="100584" y="5818477"/>
            <a:ext cx="86287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M1 Cyber Physical and Social Systems – Course unit on Overview of research, development and innovation activities</a:t>
            </a:r>
          </a:p>
          <a:p>
            <a:pPr>
              <a:defRPr/>
            </a:pPr>
            <a:r>
              <a:rPr lang="en-US" sz="1400" dirty="0"/>
              <a:t>Pierre MARET </a:t>
            </a:r>
            <a:br>
              <a:rPr lang="en-US" sz="1400" dirty="0"/>
            </a:br>
            <a:r>
              <a:rPr lang="en-US" sz="1400" dirty="0"/>
              <a:t>Course unit URL: </a:t>
            </a:r>
            <a:r>
              <a:rPr lang="en-US" sz="1400" u="sng" dirty="0">
                <a:hlinkClick r:id="rId2"/>
              </a:rPr>
              <a:t>https://ci.mines-stetienne.fr/cps2/course/data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954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0DA5-C952-49B1-8EA4-324D38C9FB0C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2608921D-B556-45C3-8AE5-BE63873EC721}"/>
              </a:ext>
            </a:extLst>
          </p:cNvPr>
          <p:cNvSpPr txBox="1"/>
          <p:nvPr userDrawn="1"/>
        </p:nvSpPr>
        <p:spPr bwMode="auto">
          <a:xfrm>
            <a:off x="100584" y="5818477"/>
            <a:ext cx="90749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ICM – Toolbox Engineering and Interoperability of Software Systems – Course unit on Data Interoperability and Semantics</a:t>
            </a:r>
            <a:endParaRPr dirty="0"/>
          </a:p>
          <a:p>
            <a:pPr>
              <a:defRPr/>
            </a:pPr>
            <a:r>
              <a:rPr lang="en-US" sz="1400" dirty="0"/>
              <a:t>M1 Cyber Physical and Social Systems – Course unit on Data Interoperability and Semantics</a:t>
            </a:r>
          </a:p>
          <a:p>
            <a:pPr>
              <a:defRPr/>
            </a:pPr>
            <a:r>
              <a:rPr lang="en-US" sz="1400" dirty="0"/>
              <a:t>Maxime </a:t>
            </a:r>
            <a:r>
              <a:rPr lang="en-US" sz="1400" dirty="0" err="1"/>
              <a:t>Lefrançois</a:t>
            </a:r>
            <a:r>
              <a:rPr lang="en-US" sz="1400" dirty="0"/>
              <a:t> </a:t>
            </a:r>
            <a:r>
              <a:rPr lang="en-US" sz="1400" u="sng" dirty="0">
                <a:hlinkClick r:id="rId2"/>
              </a:rPr>
              <a:t>https://maxime-lefrancois.info</a:t>
            </a:r>
            <a:r>
              <a:rPr lang="en-US" sz="1400" u="sng" dirty="0"/>
              <a:t> </a:t>
            </a:r>
            <a:endParaRPr dirty="0"/>
          </a:p>
          <a:p>
            <a:pPr>
              <a:defRPr/>
            </a:pPr>
            <a:r>
              <a:rPr lang="en-US" sz="1400" dirty="0"/>
              <a:t>Course unit URL: </a:t>
            </a:r>
            <a:r>
              <a:rPr lang="en-US" sz="1400" u="sng" dirty="0">
                <a:hlinkClick r:id="rId3"/>
              </a:rPr>
              <a:t>https://ci.mines-stetienne.fr/cps2/course/data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031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234B3-EA70-4B58-89DE-FB3080CC4017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5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AFCD-27A3-46F0-9BB6-23B9F4D698B6}" type="datetime1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489-CA23-4B62-86B4-B1278B4F2E5D}" type="datetime1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9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A193B-D149-425E-BCBA-25A9AEF2DEE2}" type="datetime1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0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47D1-7E92-4F26-B2F0-19AA1100AFD3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1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A002-DBBD-4865-8D5A-9344768495BF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0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FAA10-05C0-444B-83DE-443F01CE8D4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6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.microsoft.com/rs/157-GQE-382/images/Microsoft's%20Digital%20Twin%20'How-To'%20Whitepaper.pdf" TargetMode="External"/><Relationship Id="rId2" Type="http://schemas.openxmlformats.org/officeDocument/2006/relationships/hyperlink" Target="https://gaia-x.eu/wp-content/uploads/files/2021-10/Gaia-X%20SCC%20white%20pape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ora-alliance.org/wp-content/uploads/2021/05/FINAL_LATIA-White-Paper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iconsortium.org/pdf/Smart_Factory_Applications_in_Discrete_Mfg_white_paper_20170222.pdf" TargetMode="External"/><Relationship Id="rId2" Type="http://schemas.openxmlformats.org/officeDocument/2006/relationships/hyperlink" Target="https://www.cognizant.com/us/en/whitepapers/documents/how-cyber-physical-systems-are-reshaping-the-robotics-landscape-codex4484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tos.net/wp-content/uploads/2019/03/atos-global-digital-vision-for-health.pdf" TargetMode="External"/><Relationship Id="rId4" Type="http://schemas.openxmlformats.org/officeDocument/2006/relationships/hyperlink" Target="https://www.energy.gov/sites/default/files/2022-05/2020%20Smart%20Grid%20System%20Report_0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5gaa.org/wp-content/uploads/2021/12/5GAA_Tele_operated_Driving_White_Paper.pdf" TargetMode="External"/><Relationship Id="rId2" Type="http://schemas.openxmlformats.org/officeDocument/2006/relationships/hyperlink" Target="https://atos.net/wp-content/uploads/2021/01/atos-digital-vision-energy-utilities-jan-202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nctad.org/system/files/official-document/tir2020_en.pdf" TargetMode="External"/><Relationship Id="rId4" Type="http://schemas.openxmlformats.org/officeDocument/2006/relationships/hyperlink" Target="https://autonomous.fi/wp-content/uploads/RAAS-SAAN_WhitePaper_November27_fin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research, development and innovation activities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3602038"/>
            <a:ext cx="8026400" cy="1655762"/>
          </a:xfrm>
        </p:spPr>
        <p:txBody>
          <a:bodyPr/>
          <a:lstStyle/>
          <a:p>
            <a:r>
              <a:rPr lang="en-US" dirty="0"/>
              <a:t>Part 4 BIS. Paper reading and understanding</a:t>
            </a:r>
          </a:p>
        </p:txBody>
      </p:sp>
    </p:spTree>
    <p:extLst>
      <p:ext uri="{BB962C8B-B14F-4D97-AF65-F5344CB8AC3E}">
        <p14:creationId xmlns:p14="http://schemas.microsoft.com/office/powerpoint/2010/main" val="165307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7DD84-A192-4052-BA49-26A101699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could be found in a document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A0B8DB-606B-4E46-AF1F-DCA9C424B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992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Types of documents</a:t>
            </a:r>
            <a:r>
              <a:rPr lang="en-US" dirty="0"/>
              <a:t>: report, scientific article (research result), state of the art, white paper, review, standard, advertisement; </a:t>
            </a:r>
          </a:p>
          <a:p>
            <a:r>
              <a:rPr lang="en-US" dirty="0"/>
              <a:t>An </a:t>
            </a:r>
            <a:r>
              <a:rPr lang="en-US" b="1" dirty="0"/>
              <a:t>application domain </a:t>
            </a:r>
            <a:r>
              <a:rPr lang="en-US" dirty="0"/>
              <a:t>is addressed (or not, or many/all)</a:t>
            </a:r>
          </a:p>
          <a:p>
            <a:r>
              <a:rPr lang="en-US" dirty="0"/>
              <a:t>A </a:t>
            </a:r>
            <a:r>
              <a:rPr lang="en-US" b="1" dirty="0"/>
              <a:t>given technology </a:t>
            </a:r>
            <a:r>
              <a:rPr lang="en-US" dirty="0"/>
              <a:t>is presented (or not, or many/all) </a:t>
            </a:r>
          </a:p>
          <a:p>
            <a:r>
              <a:rPr lang="en-US" dirty="0"/>
              <a:t>What parts are related to research activities, innovation, development, possibly </a:t>
            </a:r>
            <a:r>
              <a:rPr lang="en-US" dirty="0" err="1"/>
              <a:t>standardisation</a:t>
            </a:r>
            <a:r>
              <a:rPr lang="en-US" dirty="0"/>
              <a:t>; </a:t>
            </a:r>
          </a:p>
          <a:p>
            <a:r>
              <a:rPr lang="en-US" dirty="0"/>
              <a:t>What </a:t>
            </a:r>
            <a:r>
              <a:rPr lang="en-US" b="1" dirty="0"/>
              <a:t>subdomains</a:t>
            </a:r>
            <a:r>
              <a:rPr lang="en-US" dirty="0"/>
              <a:t> are discussed, especially if there are ones that are related to the CPS2 master’s. </a:t>
            </a:r>
          </a:p>
          <a:p>
            <a:r>
              <a:rPr lang="en-US" dirty="0"/>
              <a:t>Try to give a </a:t>
            </a:r>
            <a:r>
              <a:rPr lang="en-US" b="1" dirty="0"/>
              <a:t>critical opinion </a:t>
            </a:r>
            <a:r>
              <a:rPr lang="en-US" dirty="0"/>
              <a:t>(</a:t>
            </a:r>
            <a:r>
              <a:rPr lang="en-US" dirty="0" err="1"/>
              <a:t>postive</a:t>
            </a:r>
            <a:r>
              <a:rPr lang="en-US" dirty="0"/>
              <a:t> or negative) about the document: what is good about it? what is bad? </a:t>
            </a:r>
          </a:p>
          <a:p>
            <a:r>
              <a:rPr lang="en-US" dirty="0"/>
              <a:t>If you find some aspects of the document that relate to what was presented during the lectures, tell them in your synthesis. </a:t>
            </a:r>
            <a:br>
              <a:rPr lang="en-US" dirty="0"/>
            </a:b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B4FE44-398E-41EC-A7DE-7BC8872B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2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7DD84-A192-4052-BA49-26A101699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Summarising</a:t>
            </a:r>
            <a:r>
              <a:rPr lang="en-US" dirty="0"/>
              <a:t> documents. Transversal analysis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A0B8DB-606B-4E46-AF1F-DCA9C424B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992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Take notes about a paper: types of doc, authors, application domains, techniques, proposals, evaluations, etc. </a:t>
            </a:r>
          </a:p>
          <a:p>
            <a:r>
              <a:rPr lang="en-US" dirty="0"/>
              <a:t>Identify transversal </a:t>
            </a:r>
            <a:r>
              <a:rPr lang="en-US" dirty="0" err="1"/>
              <a:t>criterias</a:t>
            </a:r>
            <a:r>
              <a:rPr lang="en-US" dirty="0"/>
              <a:t> to report about the papers</a:t>
            </a:r>
          </a:p>
          <a:p>
            <a:r>
              <a:rPr lang="en-US" dirty="0"/>
              <a:t>Cite the sources (no plagiarism), give the references. </a:t>
            </a:r>
          </a:p>
          <a:p>
            <a:r>
              <a:rPr lang="en-US" dirty="0"/>
              <a:t>Don’t give your opinion (except in the Personal opinion section).</a:t>
            </a:r>
          </a:p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B4FE44-398E-41EC-A7DE-7BC8872B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9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A70A82-26BC-4494-A7F0-8DFDF5499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Exercice</a:t>
            </a:r>
            <a:r>
              <a:rPr lang="en-US" dirty="0"/>
              <a:t> on document summarizing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ACB25C-B7F9-4CB1-ADF2-1C77A19D1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379"/>
            <a:ext cx="10515600" cy="4351338"/>
          </a:xfrm>
        </p:spPr>
        <p:txBody>
          <a:bodyPr/>
          <a:lstStyle/>
          <a:p>
            <a:r>
              <a:rPr lang="en-US" dirty="0"/>
              <a:t>Select 3 papers related for your R&amp;D project (white paper, state of the art paper)</a:t>
            </a:r>
          </a:p>
          <a:p>
            <a:r>
              <a:rPr lang="en-US" dirty="0"/>
              <a:t>Read, understand</a:t>
            </a:r>
          </a:p>
          <a:p>
            <a:r>
              <a:rPr lang="en-US" dirty="0"/>
              <a:t>Deadline 1: Write a synthesis. 4 to 5 pages.</a:t>
            </a:r>
          </a:p>
          <a:p>
            <a:r>
              <a:rPr lang="en-US" dirty="0"/>
              <a:t>Receive feed back</a:t>
            </a:r>
          </a:p>
          <a:p>
            <a:r>
              <a:rPr lang="en-US" dirty="0"/>
              <a:t>Make some more research around. Write a section on Next challenges (topics, main ideas, evaluation methods) and on Ethical considerations.</a:t>
            </a:r>
          </a:p>
          <a:p>
            <a:r>
              <a:rPr lang="en-US" dirty="0"/>
              <a:t>Deadline 2: Complete your synthesis, present your synthesis.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4C91C6-F257-468F-9438-4FAD5AB2A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0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3AA63-F2C1-4689-82C9-2BB819140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of 2023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4AE9F6-3E48-441C-8324-384D65442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</a:t>
            </a:r>
          </a:p>
          <a:p>
            <a:r>
              <a:rPr lang="en-US" dirty="0"/>
              <a:t>Transport</a:t>
            </a:r>
          </a:p>
          <a:p>
            <a:r>
              <a:rPr lang="en-US" dirty="0"/>
              <a:t>Wild fire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7BC42C-3B78-484A-9705-E35764797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1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CBB59-2D4B-4DB3-90AA-C9D8F7A4A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6</a:t>
            </a:fld>
            <a:endParaRPr lang="en-US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FF35A42-894E-4EF5-BAB6-8AD64B1AEF39}"/>
              </a:ext>
            </a:extLst>
          </p:cNvPr>
          <p:cNvSpPr txBox="1"/>
          <p:nvPr/>
        </p:nvSpPr>
        <p:spPr>
          <a:xfrm>
            <a:off x="3923413" y="199600"/>
            <a:ext cx="3689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White papers 1/3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97293B-2121-4661-9D80-6D7A0B9F4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28" y="1127051"/>
            <a:ext cx="10822172" cy="504991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2022  - FG-AI4EE D.WG1-10 - Guidelines on the use of digital twins of cities and communities for better climate change mitigation solutions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Gaia-x  (2021). "Gaia-X and European Smart Cities and Communities white paper" </a:t>
            </a:r>
            <a:r>
              <a:rPr lang="en-US" u="sng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https://gaia-x.eu/wp-content/uploads/files/2021-10/Gaia-X%20SCC%20white%20paper.pdf</a:t>
            </a:r>
            <a:endParaRPr lang="fr-FR" sz="40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Microsoft (2022). "The promise of a digital twin strategy - Best practices for designers and manufacturers of products and industrial equipment" </a:t>
            </a:r>
            <a:r>
              <a:rPr lang="en-US" u="sng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https://info.microsoft.com/rs/157-GQE-382/images/Microsoft%27s%20Digital%20Twin%20%27How-To%27%20Whitepaper.pdf</a:t>
            </a:r>
            <a:endParaRPr lang="en-US" u="sng" dirty="0">
              <a:solidFill>
                <a:srgbClr val="0000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LoRa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Alliance (2020). "White paper: Sustainable for the planet, people, and profit". URL: </a:t>
            </a:r>
            <a:r>
              <a:rPr lang="en-US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https://lora-alliance.org/wp-content/uploads/2021/05/FINAL_LATIA-White-Paper.pdf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4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27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C7272D-AD17-41F3-AEA1-D18856E4F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28" y="899094"/>
            <a:ext cx="10822172" cy="527786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err="1"/>
              <a:t>Indranil</a:t>
            </a:r>
            <a:r>
              <a:rPr lang="en-US" dirty="0"/>
              <a:t> Mitra, Srinivas TK, Vijay Rao, Vishal </a:t>
            </a:r>
            <a:r>
              <a:rPr lang="en-US" dirty="0" err="1"/>
              <a:t>Kelkarn</a:t>
            </a:r>
            <a:r>
              <a:rPr lang="en-US" dirty="0"/>
              <a:t>, </a:t>
            </a:r>
            <a:r>
              <a:rPr lang="en-US" dirty="0" err="1"/>
              <a:t>Preeti</a:t>
            </a:r>
            <a:r>
              <a:rPr lang="en-US" dirty="0"/>
              <a:t> </a:t>
            </a:r>
            <a:r>
              <a:rPr lang="en-US" dirty="0" err="1"/>
              <a:t>Chhaparia</a:t>
            </a:r>
            <a:r>
              <a:rPr lang="en-US" dirty="0"/>
              <a:t> (2019). "How Cyber-Physical Systems Are Reshaping the Robotics Landscape". Cognizant white paper.  </a:t>
            </a:r>
            <a:r>
              <a:rPr lang="en-US" u="sng" dirty="0">
                <a:hlinkClick r:id="rId2"/>
              </a:rPr>
              <a:t>https://www.cognizant.com/us/en/whitepapers/documents/how-cyber-physical-systems-are-reshaping-the-robotics-landscape-codex4484.pdf</a:t>
            </a:r>
            <a:r>
              <a:rPr lang="en-US" dirty="0"/>
              <a:t> </a:t>
            </a:r>
            <a:endParaRPr lang="fr-FR" dirty="0"/>
          </a:p>
          <a:p>
            <a:pPr marL="180975" indent="-180975">
              <a:buFont typeface="+mj-lt"/>
              <a:buAutoNum type="arabicPeriod" startAt="5"/>
            </a:pPr>
            <a:r>
              <a:rPr lang="en-US" dirty="0"/>
              <a:t>Smart Factory Task Group, (2017). "Smart Factory Applications in Discrete Manufacturing" </a:t>
            </a:r>
            <a:r>
              <a:rPr lang="en-US" u="sng" dirty="0">
                <a:hlinkClick r:id="rId3"/>
              </a:rPr>
              <a:t>https://www.iiconsortium.org/pdf/Smart_Factory_Applications_in_Discrete_Mfg_white_paper_20170222.pdf</a:t>
            </a:r>
            <a:r>
              <a:rPr lang="en-US" dirty="0"/>
              <a:t>  </a:t>
            </a:r>
            <a:endParaRPr lang="fr-FR" dirty="0"/>
          </a:p>
          <a:p>
            <a:pPr marL="180975" indent="-180975">
              <a:buFont typeface="+mj-lt"/>
              <a:buAutoNum type="arabicPeriod" startAt="5"/>
            </a:pPr>
            <a:r>
              <a:rPr lang="en-US" dirty="0"/>
              <a:t>U.S. Department of Energy (2022) "2020 Smart Grid System Report". Only : Challenge in section 5, #D </a:t>
            </a:r>
            <a:r>
              <a:rPr lang="en-US" u="sng" dirty="0">
                <a:hlinkClick r:id="rId4"/>
              </a:rPr>
              <a:t>https://www.energy.gov/sites/default/files/2022-05/2020%20Smart%20Grid%20System%20Report_0.pdf</a:t>
            </a:r>
            <a:r>
              <a:rPr lang="en-US" dirty="0"/>
              <a:t> </a:t>
            </a:r>
            <a:endParaRPr lang="fr-FR" dirty="0"/>
          </a:p>
          <a:p>
            <a:pPr marL="180975" indent="-180975">
              <a:buFont typeface="+mj-lt"/>
              <a:buAutoNum type="arabicPeriod" startAt="5"/>
            </a:pPr>
            <a:r>
              <a:rPr lang="en-US" dirty="0"/>
              <a:t>ATOS (2019). "Digital Vision for Health Global opinion paper - March 2019" </a:t>
            </a:r>
            <a:r>
              <a:rPr lang="en-US" u="sng" dirty="0">
                <a:hlinkClick r:id="rId5"/>
              </a:rPr>
              <a:t>https://atos.net/wp-content/uploads/2019/03/atos-global-digital-vision-for-health.pdf</a:t>
            </a:r>
            <a:r>
              <a:rPr lang="en-US" dirty="0"/>
              <a:t> </a:t>
            </a:r>
            <a:endParaRPr lang="fr-FR" dirty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2664BA-21AC-4A72-A141-6DA1B60E0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7</a:t>
            </a:fld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C328C1-1190-4557-8AE7-9067B33F18F5}"/>
              </a:ext>
            </a:extLst>
          </p:cNvPr>
          <p:cNvSpPr txBox="1"/>
          <p:nvPr/>
        </p:nvSpPr>
        <p:spPr>
          <a:xfrm>
            <a:off x="4433776" y="252763"/>
            <a:ext cx="358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White papers 2/3</a:t>
            </a:r>
          </a:p>
        </p:txBody>
      </p:sp>
    </p:spTree>
    <p:extLst>
      <p:ext uri="{BB962C8B-B14F-4D97-AF65-F5344CB8AC3E}">
        <p14:creationId xmlns:p14="http://schemas.microsoft.com/office/powerpoint/2010/main" val="45263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C7272D-AD17-41F3-AEA1-D18856E4F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28" y="899094"/>
            <a:ext cx="10822172" cy="527786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en-US" sz="2000" dirty="0"/>
              <a:t>ATOS (2021). "Digital Vision: Energy &amp; Utilities Global report - January 2021" </a:t>
            </a:r>
            <a:r>
              <a:rPr lang="en-US" sz="2000" u="sng" dirty="0">
                <a:hlinkClick r:id="rId2"/>
              </a:rPr>
              <a:t>https://atos.net/wp-content/uploads/2021/01/atos-digital-vision-energy-utilities-jan-2021.pdf</a:t>
            </a:r>
            <a:r>
              <a:rPr lang="en-US" sz="2000" dirty="0"/>
              <a:t> </a:t>
            </a:r>
            <a:endParaRPr lang="fr-FR" sz="2000" dirty="0"/>
          </a:p>
          <a:p>
            <a:pPr marL="180975" indent="-180975">
              <a:buFont typeface="+mj-lt"/>
              <a:buAutoNum type="arabicPeriod" startAt="9"/>
            </a:pPr>
            <a:r>
              <a:rPr lang="en-US" sz="2000" dirty="0"/>
              <a:t>White paper. 5GAA Automotive Association "Tele-operated Driving: Use Cases, System Architecture and Business Considerations" </a:t>
            </a:r>
            <a:r>
              <a:rPr lang="en-US" sz="2000" u="sng" dirty="0">
                <a:hlinkClick r:id="rId3"/>
              </a:rPr>
              <a:t>https://5gaa.org/wp-content/uploads/2021/12/5GAA_Tele_operated_Driving_White_Paper.pdf</a:t>
            </a:r>
            <a:r>
              <a:rPr lang="en-US" sz="2000" dirty="0"/>
              <a:t> </a:t>
            </a:r>
          </a:p>
          <a:p>
            <a:pPr marL="180975" indent="-180975">
              <a:buFont typeface="+mj-lt"/>
              <a:buAutoNum type="arabicPeriod" startAt="9"/>
            </a:pPr>
            <a:r>
              <a:rPr lang="fr-FR" sz="2000" dirty="0"/>
              <a:t>Mika </a:t>
            </a:r>
            <a:r>
              <a:rPr lang="fr-FR" sz="2000" dirty="0" err="1"/>
              <a:t>Vainio</a:t>
            </a:r>
            <a:r>
              <a:rPr lang="fr-FR" sz="2000" dirty="0"/>
              <a:t>, Laura </a:t>
            </a:r>
            <a:r>
              <a:rPr lang="fr-FR" sz="2000" dirty="0" err="1"/>
              <a:t>Ruotsalainen</a:t>
            </a:r>
            <a:r>
              <a:rPr lang="fr-FR" sz="2000" dirty="0"/>
              <a:t>, Osiris Valdez Banda, Juha </a:t>
            </a:r>
            <a:r>
              <a:rPr lang="fr-FR" sz="2000" dirty="0" err="1"/>
              <a:t>Röning</a:t>
            </a:r>
            <a:r>
              <a:rPr lang="fr-FR" sz="2000" dirty="0"/>
              <a:t>, </a:t>
            </a:r>
            <a:r>
              <a:rPr lang="fr-FR" sz="2000" dirty="0" err="1"/>
              <a:t>Jukka</a:t>
            </a:r>
            <a:r>
              <a:rPr lang="fr-FR" sz="2000" dirty="0"/>
              <a:t> </a:t>
            </a:r>
            <a:r>
              <a:rPr lang="fr-FR" sz="2000" dirty="0" err="1"/>
              <a:t>Laitinen</a:t>
            </a:r>
            <a:r>
              <a:rPr lang="fr-FR" sz="2000" dirty="0"/>
              <a:t>, </a:t>
            </a:r>
            <a:r>
              <a:rPr lang="fr-FR" sz="2000" dirty="0" err="1"/>
              <a:t>Jani</a:t>
            </a:r>
            <a:r>
              <a:rPr lang="fr-FR" sz="2000" dirty="0"/>
              <a:t> </a:t>
            </a:r>
            <a:r>
              <a:rPr lang="fr-FR" sz="2000" dirty="0" err="1"/>
              <a:t>Boutellier</a:t>
            </a:r>
            <a:r>
              <a:rPr lang="fr-FR" sz="2000" dirty="0"/>
              <a:t>, Sami </a:t>
            </a:r>
            <a:r>
              <a:rPr lang="fr-FR" sz="2000" dirty="0" err="1"/>
              <a:t>Koskinen</a:t>
            </a:r>
            <a:r>
              <a:rPr lang="fr-FR" sz="2000" dirty="0"/>
              <a:t>, </a:t>
            </a:r>
            <a:r>
              <a:rPr lang="fr-FR" sz="2000" dirty="0" err="1"/>
              <a:t>Pertti</a:t>
            </a:r>
            <a:r>
              <a:rPr lang="fr-FR" sz="2000" dirty="0"/>
              <a:t> </a:t>
            </a:r>
            <a:r>
              <a:rPr lang="fr-FR" sz="2000" dirty="0" err="1"/>
              <a:t>Peussa</a:t>
            </a:r>
            <a:r>
              <a:rPr lang="fr-FR" sz="2000" dirty="0"/>
              <a:t>, </a:t>
            </a:r>
            <a:r>
              <a:rPr lang="fr-FR" sz="2000" dirty="0" err="1"/>
              <a:t>Ahm</a:t>
            </a:r>
            <a:r>
              <a:rPr lang="fr-FR" sz="2000" dirty="0"/>
              <a:t> </a:t>
            </a:r>
            <a:r>
              <a:rPr lang="fr-FR" sz="2000" dirty="0" err="1"/>
              <a:t>Shamsuzzoha</a:t>
            </a:r>
            <a:r>
              <a:rPr lang="fr-FR" sz="2000" dirty="0"/>
              <a:t>, Ahmad </a:t>
            </a:r>
            <a:r>
              <a:rPr lang="fr-FR" sz="2000" dirty="0" err="1"/>
              <a:t>Bahoo</a:t>
            </a:r>
            <a:r>
              <a:rPr lang="fr-FR" sz="2000" dirty="0"/>
              <a:t> </a:t>
            </a:r>
            <a:r>
              <a:rPr lang="fr-FR" sz="2000" dirty="0" err="1"/>
              <a:t>Toroody</a:t>
            </a:r>
            <a:r>
              <a:rPr lang="fr-FR" sz="2000" dirty="0"/>
              <a:t>, Vadim </a:t>
            </a:r>
            <a:r>
              <a:rPr lang="fr-FR" sz="2000" dirty="0" err="1"/>
              <a:t>Kramar</a:t>
            </a:r>
            <a:r>
              <a:rPr lang="fr-FR" sz="2000" dirty="0"/>
              <a:t>, </a:t>
            </a:r>
            <a:r>
              <a:rPr lang="fr-FR" sz="2000" dirty="0" err="1"/>
              <a:t>Arto</a:t>
            </a:r>
            <a:r>
              <a:rPr lang="fr-FR" sz="2000" dirty="0"/>
              <a:t> </a:t>
            </a:r>
            <a:r>
              <a:rPr lang="fr-FR" sz="2000" dirty="0" err="1"/>
              <a:t>Visala</a:t>
            </a:r>
            <a:r>
              <a:rPr lang="fr-FR" sz="2000" dirty="0"/>
              <a:t>, Reza </a:t>
            </a:r>
            <a:r>
              <a:rPr lang="fr-FR" sz="2000" dirty="0" err="1"/>
              <a:t>Ghabcheloo</a:t>
            </a:r>
            <a:r>
              <a:rPr lang="fr-FR" sz="2000" dirty="0"/>
              <a:t>, </a:t>
            </a:r>
            <a:r>
              <a:rPr lang="fr-FR" sz="2000" dirty="0" err="1"/>
              <a:t>Kalevi</a:t>
            </a:r>
            <a:r>
              <a:rPr lang="fr-FR" sz="2000" dirty="0"/>
              <a:t> </a:t>
            </a:r>
            <a:r>
              <a:rPr lang="fr-FR" sz="2000" dirty="0" err="1"/>
              <a:t>Huhtala</a:t>
            </a:r>
            <a:r>
              <a:rPr lang="fr-FR" sz="2000" dirty="0"/>
              <a:t>, </a:t>
            </a:r>
            <a:r>
              <a:rPr lang="fr-FR" sz="2000" dirty="0" err="1"/>
              <a:t>Rathan</a:t>
            </a:r>
            <a:r>
              <a:rPr lang="fr-FR" sz="2000" dirty="0"/>
              <a:t> </a:t>
            </a:r>
            <a:r>
              <a:rPr lang="fr-FR" sz="2000" dirty="0" err="1"/>
              <a:t>Alagirisamy</a:t>
            </a:r>
            <a:r>
              <a:rPr lang="fr-FR" sz="2000" dirty="0"/>
              <a:t>. </a:t>
            </a:r>
            <a:r>
              <a:rPr lang="en-US" sz="2000" dirty="0"/>
              <a:t>(2022) "Safety Challenges of Autonomous Mobile Systems in Dynamic Unstructured Environments: Situational awareness, decision-making, autonomous navigation, &amp; </a:t>
            </a:r>
            <a:r>
              <a:rPr lang="en-US" sz="2000" dirty="0" err="1"/>
              <a:t>humanmachine</a:t>
            </a:r>
            <a:r>
              <a:rPr lang="en-US" sz="2000" dirty="0"/>
              <a:t> interface" </a:t>
            </a:r>
            <a:r>
              <a:rPr lang="en-US" sz="2000" u="sng" dirty="0">
                <a:hlinkClick r:id="rId4"/>
              </a:rPr>
              <a:t>https://autonomous.fi/wp-content/uploads/RAAS-SAAN_WhitePaper_November27_final.pdf</a:t>
            </a:r>
            <a:endParaRPr lang="en-US" sz="2000" u="sng" dirty="0"/>
          </a:p>
          <a:p>
            <a:pPr marL="180975" indent="-180975">
              <a:buFont typeface="+mj-lt"/>
              <a:buAutoNum type="arabicPeriod" startAt="9"/>
            </a:pPr>
            <a:endParaRPr lang="en-US" sz="2000" u="sng" dirty="0"/>
          </a:p>
          <a:p>
            <a:pPr marL="514350" indent="-514350">
              <a:buFont typeface="+mj-lt"/>
              <a:buAutoNum type="arabicPeriod" startAt="9"/>
            </a:pPr>
            <a:r>
              <a:rPr lang="fr-FR" altLang="fr-FR" sz="2000" dirty="0" err="1">
                <a:latin typeface="Arial Unicode MS"/>
              </a:rPr>
              <a:t>Some</a:t>
            </a:r>
            <a:r>
              <a:rPr lang="fr-FR" altLang="fr-FR" sz="2000" dirty="0">
                <a:latin typeface="Arial Unicode MS"/>
              </a:rPr>
              <a:t> </a:t>
            </a:r>
            <a:r>
              <a:rPr lang="fr-FR" altLang="fr-FR" sz="2000" dirty="0" err="1">
                <a:latin typeface="Arial Unicode MS"/>
              </a:rPr>
              <a:t>interesting</a:t>
            </a:r>
            <a:r>
              <a:rPr lang="fr-FR" altLang="fr-FR" sz="2000" dirty="0">
                <a:latin typeface="Arial Unicode MS"/>
              </a:rPr>
              <a:t> </a:t>
            </a:r>
            <a:r>
              <a:rPr lang="fr-FR" altLang="fr-FR" sz="2000" dirty="0" err="1">
                <a:latin typeface="Arial Unicode MS"/>
              </a:rPr>
              <a:t>definitions</a:t>
            </a:r>
            <a:r>
              <a:rPr lang="fr-FR" altLang="fr-FR" sz="2000" dirty="0">
                <a:latin typeface="Arial Unicode MS"/>
              </a:rPr>
              <a:t>, </a:t>
            </a:r>
            <a:r>
              <a:rPr lang="fr-FR" altLang="fr-FR" sz="2000" dirty="0" err="1">
                <a:latin typeface="Arial Unicode MS"/>
              </a:rPr>
              <a:t>references</a:t>
            </a:r>
            <a:r>
              <a:rPr lang="fr-FR" altLang="fr-FR" sz="2000" dirty="0">
                <a:latin typeface="Arial Unicode MS"/>
              </a:rPr>
              <a:t>, figures </a:t>
            </a:r>
            <a:r>
              <a:rPr lang="fr-FR" altLang="fr-FR" sz="2000" dirty="0">
                <a:latin typeface="Arial Unicode MS"/>
                <a:hlinkClick r:id="rId5"/>
              </a:rPr>
              <a:t>https://unctad.org/system/files/official-document/tir2020_en.pdf</a:t>
            </a:r>
            <a:r>
              <a:rPr lang="fr-FR" altLang="fr-FR" sz="2000" dirty="0">
                <a:latin typeface="Arial Unicode MS"/>
              </a:rPr>
              <a:t> </a:t>
            </a:r>
            <a:endParaRPr lang="fr-FR" altLang="fr-FR" sz="4400" dirty="0">
              <a:latin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9"/>
            </a:pPr>
            <a:endParaRPr lang="en-US" sz="2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2664BA-21AC-4A72-A141-6DA1B60E0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8</a:t>
            </a:fld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C328C1-1190-4557-8AE7-9067B33F18F5}"/>
              </a:ext>
            </a:extLst>
          </p:cNvPr>
          <p:cNvSpPr txBox="1"/>
          <p:nvPr/>
        </p:nvSpPr>
        <p:spPr>
          <a:xfrm>
            <a:off x="4433776" y="252763"/>
            <a:ext cx="358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White papers 3/3</a:t>
            </a:r>
          </a:p>
        </p:txBody>
      </p:sp>
    </p:spTree>
    <p:extLst>
      <p:ext uri="{BB962C8B-B14F-4D97-AF65-F5344CB8AC3E}">
        <p14:creationId xmlns:p14="http://schemas.microsoft.com/office/powerpoint/2010/main" val="340810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4446</TotalTime>
  <Words>842</Words>
  <Application>Microsoft Office PowerPoint</Application>
  <PresentationFormat>Grand écran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Times New Roman</vt:lpstr>
      <vt:lpstr>Office Theme</vt:lpstr>
      <vt:lpstr>Overview of research, development and innovation activities</vt:lpstr>
      <vt:lpstr>What could be found in a document ?</vt:lpstr>
      <vt:lpstr>Summarising documents. Transversal analysis</vt:lpstr>
      <vt:lpstr>Exercice on document summarizing</vt:lpstr>
      <vt:lpstr>Topics of 2023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Graphes de connaissances</dc:title>
  <dc:creator>Maxime Lefrançois</dc:creator>
  <cp:lastModifiedBy>Maxime Lefrancois</cp:lastModifiedBy>
  <cp:revision>316</cp:revision>
  <dcterms:created xsi:type="dcterms:W3CDTF">2021-07-21T09:40:55Z</dcterms:created>
  <dcterms:modified xsi:type="dcterms:W3CDTF">2025-09-30T11:50:30Z</dcterms:modified>
</cp:coreProperties>
</file>