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83" r:id="rId11"/>
    <p:sldId id="284" r:id="rId12"/>
    <p:sldId id="269" r:id="rId13"/>
    <p:sldId id="270" r:id="rId14"/>
    <p:sldId id="286" r:id="rId15"/>
    <p:sldId id="271" r:id="rId16"/>
    <p:sldId id="272" r:id="rId17"/>
    <p:sldId id="273" r:id="rId18"/>
    <p:sldId id="290" r:id="rId19"/>
    <p:sldId id="274" r:id="rId20"/>
    <p:sldId id="275" r:id="rId21"/>
    <p:sldId id="276" r:id="rId22"/>
    <p:sldId id="277" r:id="rId23"/>
    <p:sldId id="292" r:id="rId24"/>
    <p:sldId id="278" r:id="rId25"/>
    <p:sldId id="293" r:id="rId26"/>
    <p:sldId id="296" r:id="rId27"/>
    <p:sldId id="297" r:id="rId28"/>
    <p:sldId id="279" r:id="rId29"/>
    <p:sldId id="294" r:id="rId30"/>
    <p:sldId id="295" r:id="rId31"/>
    <p:sldId id="280" r:id="rId32"/>
  </p:sldIdLst>
  <p:sldSz cx="9144000" cy="5143500" type="screen16x9"/>
  <p:notesSz cx="9926638" cy="6797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87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581" y="0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AF93297-255A-44D5-93A0-39364C0F5C5D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7106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581" y="6457106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B01F3FB-DA67-4B85-BBDA-81872D1B4F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15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30725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  <a:noFill/>
          <a:ln>
            <a:noFill/>
          </a:ln>
        </p:spPr>
        <p:txBody>
          <a:bodyPr lIns="95546" tIns="95546" rIns="95546" bIns="95546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7456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2032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nes-stetienne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758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467544" y="2758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935088" y="2758"/>
            <a:ext cx="467544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F259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03648" y="4780490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0" name="Image 9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12" y="4355002"/>
            <a:ext cx="791564" cy="7915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16" y="4782286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621" y="4743638"/>
            <a:ext cx="534931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algn="ctr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fr" smtClean="0"/>
              <a:pPr/>
              <a:t>‹N°›</a:t>
            </a:fld>
            <a:endParaRPr lang="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923928" y="4780490"/>
            <a:ext cx="435806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91440" tIns="45720" rIns="14400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/>
            <a:r>
              <a:rPr lang="fr-FR" smtClean="0"/>
              <a:t>École des Mines de Saint-Étienne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chemeClr val="bg2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mines-stetienne.f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HbppFz" TargetMode="External"/><Relationship Id="rId2" Type="http://schemas.openxmlformats.org/officeDocument/2006/relationships/hyperlink" Target="https://bit.ly/2HydkJ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2HaOKPF" TargetMode="External"/><Relationship Id="rId4" Type="http://schemas.openxmlformats.org/officeDocument/2006/relationships/hyperlink" Target="https://binged.it/2vqsrj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raph_databas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mtcfa/files/in1122/Knowledge%20Representation%20and%20Reasoning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i.fmph.uniba.sk/~sefranek/kri/handbook/handbook_of_k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600" dirty="0"/>
              <a:t>Modelling knowledge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fr" sz="2000" dirty="0" smtClean="0"/>
              <a:t>Antoine </a:t>
            </a:r>
            <a:r>
              <a:rPr lang="fr" sz="2000" dirty="0"/>
              <a:t>Zimmermann</a:t>
            </a:r>
          </a:p>
        </p:txBody>
      </p:sp>
      <p:pic>
        <p:nvPicPr>
          <p:cNvPr id="4" name="Image 3" descr="slogan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7742"/>
          <a:stretch/>
        </p:blipFill>
        <p:spPr>
          <a:xfrm>
            <a:off x="2431399" y="4440310"/>
            <a:ext cx="4713251" cy="688784"/>
          </a:xfrm>
          <a:prstGeom prst="rect">
            <a:avLst/>
          </a:prstGeom>
        </p:spPr>
      </p:pic>
      <p:pic>
        <p:nvPicPr>
          <p:cNvPr id="5" name="Image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1470"/>
            <a:ext cx="1872208" cy="1872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27914" y="3579862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402691" y="3579862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277468" y="3579862"/>
            <a:ext cx="1874777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1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A set of </a:t>
            </a:r>
            <a:r>
              <a:rPr lang="fr-FR" sz="2400" i="1" dirty="0" smtClean="0">
                <a:solidFill>
                  <a:schemeClr val="bg2"/>
                </a:solidFill>
              </a:rPr>
              <a:t>class </a:t>
            </a:r>
            <a:r>
              <a:rPr lang="fr-FR" sz="2400" i="1" dirty="0" err="1" smtClean="0">
                <a:solidFill>
                  <a:schemeClr val="bg2"/>
                </a:solidFill>
              </a:rPr>
              <a:t>names</a:t>
            </a:r>
            <a:r>
              <a:rPr lang="fr-FR" sz="2400" dirty="0"/>
              <a:t> </a:t>
            </a:r>
            <a:r>
              <a:rPr lang="fr-FR" sz="2400" b="1" dirty="0" err="1" smtClean="0"/>
              <a:t>CNames</a:t>
            </a:r>
            <a:endParaRPr lang="fr-FR" sz="2400" b="1" dirty="0" smtClean="0"/>
          </a:p>
          <a:p>
            <a:r>
              <a:rPr lang="fr-FR" sz="2400" dirty="0" smtClean="0"/>
              <a:t>A </a:t>
            </a:r>
            <a:r>
              <a:rPr lang="fr-FR" sz="2400" i="1" dirty="0" err="1" smtClean="0">
                <a:solidFill>
                  <a:schemeClr val="bg2"/>
                </a:solidFill>
              </a:rPr>
              <a:t>subclass</a:t>
            </a:r>
            <a:r>
              <a:rPr lang="fr-FR" sz="2400" i="1" dirty="0" smtClean="0">
                <a:solidFill>
                  <a:schemeClr val="bg2"/>
                </a:solidFill>
              </a:rPr>
              <a:t> relation</a:t>
            </a:r>
            <a:r>
              <a:rPr lang="fr-FR" sz="2400" dirty="0" smtClean="0"/>
              <a:t> </a:t>
            </a:r>
            <a:r>
              <a:rPr lang="fr" sz="2400" dirty="0" smtClean="0">
                <a:latin typeface="Georgia" panose="02040502050405020303" pitchFamily="18" charset="0"/>
              </a:rPr>
              <a:t>&lt;</a:t>
            </a:r>
            <a:endParaRPr lang="fr-FR" sz="2400" dirty="0" smtClean="0"/>
          </a:p>
          <a:p>
            <a:r>
              <a:rPr lang="fr-FR" sz="2400" i="1" dirty="0" smtClean="0">
                <a:solidFill>
                  <a:schemeClr val="bg2"/>
                </a:solidFill>
              </a:rPr>
              <a:t>Subsumption assertions</a:t>
            </a:r>
            <a:r>
              <a:rPr lang="fr-FR" sz="2400" dirty="0" smtClean="0"/>
              <a:t> </a:t>
            </a:r>
            <a:r>
              <a:rPr lang="fr" sz="2400" dirty="0" smtClean="0">
                <a:latin typeface="Georgia" panose="02040502050405020303" pitchFamily="18" charset="0"/>
              </a:rPr>
              <a:t>C &lt; 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" sz="2400" dirty="0">
                <a:latin typeface="Georgia" panose="02040502050405020303" pitchFamily="18" charset="0"/>
              </a:rPr>
              <a:t>C</a:t>
            </a:r>
            <a:r>
              <a:rPr lang="fr-FR" sz="2400" dirty="0" smtClean="0"/>
              <a:t>, </a:t>
            </a:r>
            <a:r>
              <a:rPr lang="fr" sz="2400" dirty="0">
                <a:latin typeface="Georgia" panose="02040502050405020303" pitchFamily="18" charset="0"/>
              </a:rPr>
              <a:t>D</a:t>
            </a:r>
            <a:r>
              <a:rPr lang="fr-FR" sz="2400" dirty="0" smtClean="0"/>
              <a:t> in </a:t>
            </a:r>
            <a:r>
              <a:rPr lang="fr-FR" sz="2400" b="1" dirty="0" err="1" smtClean="0"/>
              <a:t>CNames</a:t>
            </a:r>
            <a:endParaRPr lang="fr-FR" sz="2400" b="1" dirty="0" smtClean="0"/>
          </a:p>
          <a:p>
            <a:r>
              <a:rPr lang="fr-FR" sz="2400" dirty="0" smtClean="0"/>
              <a:t>A </a:t>
            </a:r>
            <a:r>
              <a:rPr lang="fr-FR" sz="2400" i="1" dirty="0" smtClean="0">
                <a:solidFill>
                  <a:schemeClr val="bg2"/>
                </a:solidFill>
              </a:rPr>
              <a:t>classification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 set of subsumption assertions</a:t>
            </a:r>
          </a:p>
          <a:p>
            <a:r>
              <a:rPr lang="fr-FR" sz="2400" dirty="0" smtClean="0"/>
              <a:t>A subsumption assertion </a:t>
            </a:r>
            <a:r>
              <a:rPr lang="fr" sz="2400" dirty="0">
                <a:latin typeface="Georgia" panose="02040502050405020303" pitchFamily="18" charset="0"/>
              </a:rPr>
              <a:t>C &lt; D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translated</a:t>
            </a:r>
            <a:r>
              <a:rPr lang="fr-FR" sz="2400" dirty="0" smtClean="0"/>
              <a:t> in first </a:t>
            </a:r>
            <a:r>
              <a:rPr lang="fr-FR" sz="2400" dirty="0" err="1" smtClean="0"/>
              <a:t>order</a:t>
            </a:r>
            <a:r>
              <a:rPr lang="fr-FR" sz="2400" dirty="0" smtClean="0"/>
              <a:t> </a:t>
            </a:r>
            <a:r>
              <a:rPr lang="fr-FR" sz="2400" dirty="0" err="1" smtClean="0"/>
              <a:t>logic</a:t>
            </a:r>
            <a:r>
              <a:rPr lang="fr-FR" sz="2400" dirty="0" smtClean="0"/>
              <a:t> as </a:t>
            </a:r>
            <a:r>
              <a:rPr lang="fr-FR" sz="2400" dirty="0" err="1" smtClean="0"/>
              <a:t>follows</a:t>
            </a:r>
            <a:r>
              <a:rPr lang="fr-FR" sz="2400" dirty="0" smtClean="0"/>
              <a:t>:</a:t>
            </a:r>
          </a:p>
          <a:p>
            <a:r>
              <a:rPr lang="fr" sz="2400" dirty="0" smtClean="0">
                <a:latin typeface="Georgia" panose="02040502050405020303" pitchFamily="18" charset="0"/>
              </a:rPr>
              <a:t>	∀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 smtClean="0">
                <a:latin typeface="Georgia" panose="02040502050405020303" pitchFamily="18" charset="0"/>
              </a:rPr>
              <a:t>.C(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>
                <a:latin typeface="Georgia" panose="02040502050405020303" pitchFamily="18" charset="0"/>
              </a:rPr>
              <a:t>) ⇒ </a:t>
            </a:r>
            <a:r>
              <a:rPr lang="fr" sz="2400" dirty="0" smtClean="0">
                <a:latin typeface="Georgia" panose="02040502050405020303" pitchFamily="18" charset="0"/>
              </a:rPr>
              <a:t>D(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 smtClean="0">
                <a:latin typeface="Georgia" panose="02040502050405020303" pitchFamily="18" charset="0"/>
              </a:rPr>
              <a:t>)</a:t>
            </a:r>
            <a:endParaRPr lang="en-GB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10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semantics</a:t>
            </a:r>
            <a:r>
              <a:rPr lang="fr-FR" dirty="0" smtClean="0"/>
              <a:t> in FOL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8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An </a:t>
            </a:r>
            <a:r>
              <a:rPr lang="fr-FR" sz="24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 </a:t>
            </a:r>
            <a:r>
              <a:rPr lang="fr-FR" sz="2400" dirty="0" err="1" smtClean="0"/>
              <a:t>consists</a:t>
            </a:r>
            <a:r>
              <a:rPr lang="fr-FR" sz="2400" dirty="0" smtClean="0"/>
              <a:t>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a non-</a:t>
            </a:r>
            <a:r>
              <a:rPr lang="fr-FR" sz="2400" dirty="0" err="1" smtClean="0"/>
              <a:t>empty</a:t>
            </a:r>
            <a:r>
              <a:rPr lang="fr-FR" sz="2400" dirty="0" smtClean="0"/>
              <a:t> set </a:t>
            </a:r>
            <a:r>
              <a:rPr lang="fr-FR" sz="2400" dirty="0" smtClean="0">
                <a:latin typeface="Symbol" panose="05050102010706020507" pitchFamily="18" charset="2"/>
              </a:rPr>
              <a:t>D</a:t>
            </a:r>
            <a:r>
              <a:rPr lang="fr-FR" sz="24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 (the </a:t>
            </a:r>
            <a:r>
              <a:rPr lang="fr-FR" sz="2400" i="1" dirty="0" err="1" smtClean="0">
                <a:solidFill>
                  <a:schemeClr val="bg2"/>
                </a:solidFill>
              </a:rPr>
              <a:t>domain</a:t>
            </a:r>
            <a:r>
              <a:rPr lang="fr-FR" sz="2400" i="1" dirty="0" smtClean="0">
                <a:solidFill>
                  <a:schemeClr val="bg2"/>
                </a:solidFill>
              </a:rPr>
              <a:t> of </a:t>
            </a:r>
            <a:r>
              <a:rPr lang="fr-FR" sz="24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400" dirty="0" smtClean="0"/>
              <a:t> or </a:t>
            </a:r>
            <a:r>
              <a:rPr lang="fr-FR" sz="2400" i="1" dirty="0" err="1" smtClean="0">
                <a:solidFill>
                  <a:schemeClr val="bg2"/>
                </a:solidFill>
              </a:rPr>
              <a:t>universe</a:t>
            </a:r>
            <a:r>
              <a:rPr lang="fr-FR" sz="2400" dirty="0" smtClean="0"/>
              <a:t> of </a:t>
            </a:r>
            <a:r>
              <a:rPr lang="fr-FR" sz="2400" dirty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A </a:t>
            </a:r>
            <a:r>
              <a:rPr lang="fr-FR" sz="2400" dirty="0" err="1" smtClean="0"/>
              <a:t>function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(</a:t>
            </a:r>
            <a:r>
              <a:rPr lang="fr-FR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fr-FR" sz="2400" dirty="0" smtClean="0"/>
              <a:t>) : </a:t>
            </a:r>
            <a:r>
              <a:rPr lang="fr-FR" sz="2400" b="1" dirty="0" err="1" smtClean="0"/>
              <a:t>CNames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→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Script MT Bold" panose="03040602040607080904" pitchFamily="66" charset="0"/>
              </a:rPr>
              <a:t>P</a:t>
            </a:r>
            <a:r>
              <a:rPr lang="fr-FR" sz="2400" dirty="0" smtClean="0"/>
              <a:t>(</a:t>
            </a:r>
            <a:r>
              <a:rPr lang="fr-FR" sz="2400" dirty="0">
                <a:latin typeface="Symbol" panose="05050102010706020507" pitchFamily="18" charset="2"/>
              </a:rPr>
              <a:t>D</a:t>
            </a:r>
            <a:r>
              <a:rPr lang="fr-FR" sz="2400" baseline="30000" dirty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) (the </a:t>
            </a:r>
            <a:r>
              <a:rPr lang="fr-FR" sz="24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400" i="1" dirty="0" smtClean="0">
                <a:solidFill>
                  <a:schemeClr val="bg2"/>
                </a:solidFill>
              </a:rPr>
              <a:t> </a:t>
            </a:r>
            <a:r>
              <a:rPr lang="fr-FR" sz="2400" i="1" dirty="0" err="1" smtClean="0">
                <a:solidFill>
                  <a:schemeClr val="bg2"/>
                </a:solidFill>
              </a:rPr>
              <a:t>function</a:t>
            </a:r>
            <a:r>
              <a:rPr lang="fr-FR" sz="2400" dirty="0" smtClean="0"/>
              <a:t>)</a:t>
            </a:r>
          </a:p>
          <a:p>
            <a:r>
              <a:rPr lang="fr-FR" sz="2400" dirty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 </a:t>
            </a:r>
            <a:r>
              <a:rPr lang="fr-FR" sz="2400" i="1" dirty="0" err="1" smtClean="0">
                <a:solidFill>
                  <a:schemeClr val="bg2"/>
                </a:solidFill>
              </a:rPr>
              <a:t>satisfies</a:t>
            </a:r>
            <a:r>
              <a:rPr lang="fr-FR" sz="2400" dirty="0" smtClean="0"/>
              <a:t> a subsumption assertion </a:t>
            </a:r>
            <a:r>
              <a:rPr lang="fr" sz="2400" dirty="0">
                <a:latin typeface="Georgia" panose="02040502050405020303" pitchFamily="18" charset="0"/>
              </a:rPr>
              <a:t>C &lt; D</a:t>
            </a:r>
            <a:r>
              <a:rPr lang="fr-FR" sz="2400" dirty="0" smtClean="0"/>
              <a:t> </a:t>
            </a:r>
            <a:r>
              <a:rPr lang="fr-FR" sz="2400" dirty="0" err="1" smtClean="0"/>
              <a:t>iff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Script MT Bold" panose="03040602040607080904" pitchFamily="66" charset="0"/>
              </a:rPr>
              <a:t>I</a:t>
            </a:r>
            <a:r>
              <a:rPr lang="fr-FR" sz="2400" dirty="0" smtClean="0"/>
              <a:t>(</a:t>
            </a:r>
            <a:r>
              <a:rPr lang="fr" sz="2400" dirty="0">
                <a:latin typeface="Georgia" panose="02040502050405020303" pitchFamily="18" charset="0"/>
              </a:rPr>
              <a:t>C</a:t>
            </a:r>
            <a:r>
              <a:rPr lang="fr-FR" sz="2400" dirty="0" smtClean="0"/>
              <a:t>) </a:t>
            </a:r>
            <a:r>
              <a:rPr lang="fr-FR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fr-FR" sz="2400" dirty="0" smtClean="0">
                <a:latin typeface="Script MT Bold" panose="03040602040607080904" pitchFamily="66" charset="0"/>
              </a:rPr>
              <a:t> I</a:t>
            </a:r>
            <a:r>
              <a:rPr lang="fr-FR" sz="2400" dirty="0" smtClean="0"/>
              <a:t>(</a:t>
            </a:r>
            <a:r>
              <a:rPr lang="fr" sz="2400" dirty="0">
                <a:latin typeface="Georgia" panose="02040502050405020303" pitchFamily="18" charset="0"/>
              </a:rPr>
              <a:t>D</a:t>
            </a:r>
            <a:r>
              <a:rPr lang="fr-FR" sz="2400" dirty="0" smtClean="0"/>
              <a:t>)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11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semantics</a:t>
            </a:r>
            <a:r>
              <a:rPr lang="fr-FR" dirty="0" smtClean="0"/>
              <a:t> in Model </a:t>
            </a:r>
            <a:r>
              <a:rPr lang="fr-FR" dirty="0" err="1" smtClean="0"/>
              <a:t>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5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Classification systems: guidelines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034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A name can only be used for </a:t>
            </a:r>
            <a:r>
              <a:rPr lang="fr" sz="2400" b="1" dirty="0"/>
              <a:t>one </a:t>
            </a:r>
            <a:r>
              <a:rPr lang="fr" sz="2400" dirty="0" smtClean="0"/>
              <a:t>class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A </a:t>
            </a:r>
            <a:r>
              <a:rPr lang="fr" sz="2400" dirty="0"/>
              <a:t>word does not necessarily correspond to a class and </a:t>
            </a:r>
            <a:r>
              <a:rPr lang="fr" sz="2400" dirty="0" smtClean="0"/>
              <a:t>vice versa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Use </a:t>
            </a:r>
            <a:r>
              <a:rPr lang="fr" sz="2400" dirty="0"/>
              <a:t>consistent naming convention (e.g., capital letters, singular nouns or noun </a:t>
            </a:r>
            <a:r>
              <a:rPr lang="fr" sz="2400" dirty="0" smtClean="0"/>
              <a:t>phrases)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Define </a:t>
            </a:r>
            <a:r>
              <a:rPr lang="fr" sz="2400" dirty="0"/>
              <a:t>classes by analogy: similar structure, similar features</a:t>
            </a:r>
          </a:p>
          <a:p>
            <a:pPr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12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Classification systems: </a:t>
            </a:r>
            <a:r>
              <a:rPr lang="fr" dirty="0" smtClean="0"/>
              <a:t>exercise</a:t>
            </a:r>
            <a:endParaRPr lang="fr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400" i="1" dirty="0"/>
              <a:t>Define a classification of </a:t>
            </a:r>
            <a:r>
              <a:rPr lang="fr" sz="2400" i="1" dirty="0" smtClean="0"/>
              <a:t>vehicles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13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Classification </a:t>
            </a:r>
            <a:r>
              <a:rPr lang="fr" dirty="0" smtClean="0"/>
              <a:t>options</a:t>
            </a:r>
            <a:endParaRPr lang="fr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400" dirty="0" smtClean="0"/>
              <a:t>Binary classification: is / is not (has / has not)</a:t>
            </a:r>
          </a:p>
          <a:p>
            <a:pPr>
              <a:spcBef>
                <a:spcPts val="0"/>
              </a:spcBef>
              <a:buNone/>
            </a:pPr>
            <a:r>
              <a:rPr lang="fr" sz="2400" i="1" dirty="0" smtClean="0"/>
              <a:t>e.g., Motorised vs. NotMotorised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 smtClean="0"/>
              <a:t>Fixed sets classifications:</a:t>
            </a:r>
          </a:p>
          <a:p>
            <a:pPr>
              <a:spcBef>
                <a:spcPts val="0"/>
              </a:spcBef>
              <a:buNone/>
            </a:pPr>
            <a:r>
              <a:rPr lang="fr" sz="2400" i="1" dirty="0" smtClean="0"/>
              <a:t>e.g., FlyingVehicle, GroundVehicle, WaterVehicle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 smtClean="0"/>
              <a:t>Classes for each discrete values</a:t>
            </a:r>
          </a:p>
          <a:p>
            <a:pPr>
              <a:spcBef>
                <a:spcPts val="0"/>
              </a:spcBef>
              <a:buNone/>
            </a:pPr>
            <a:r>
              <a:rPr lang="fr" sz="2400" i="1" dirty="0" smtClean="0"/>
              <a:t>e.g., 1WheeledVehicle, 2WheeledVehicle, 3WheelVehicle, etc.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 smtClean="0"/>
              <a:t>Classes for ranges</a:t>
            </a:r>
          </a:p>
          <a:p>
            <a:pPr>
              <a:spcBef>
                <a:spcPts val="0"/>
              </a:spcBef>
              <a:buNone/>
            </a:pPr>
            <a:r>
              <a:rPr lang="fr" sz="2400" i="1" dirty="0" smtClean="0"/>
              <a:t>e.g., 10to20HorsePower, 20to100HorsePower, etc.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14</a:t>
            </a:fld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4161885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Classes are not enough to represent most </a:t>
            </a:r>
            <a:r>
              <a:rPr lang="fr" sz="2400" dirty="0" smtClean="0"/>
              <a:t>knowledge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Relations </a:t>
            </a:r>
            <a:r>
              <a:rPr lang="fr" sz="2400" dirty="0"/>
              <a:t>between entities are </a:t>
            </a:r>
            <a:r>
              <a:rPr lang="fr" sz="2400" dirty="0" smtClean="0"/>
              <a:t>required</a:t>
            </a:r>
          </a:p>
          <a:p>
            <a:pPr rtl="0">
              <a:spcBef>
                <a:spcPts val="0"/>
              </a:spcBef>
            </a:pPr>
            <a:r>
              <a:rPr lang="fr" sz="2400" dirty="0" smtClean="0"/>
              <a:t>	</a:t>
            </a:r>
            <a:r>
              <a:rPr lang="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parts are </a:t>
            </a:r>
            <a:r>
              <a:rPr lang="fr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a </a:t>
            </a:r>
            <a:r>
              <a:rPr lang="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vehicle? A car has an engine</a:t>
            </a:r>
          </a:p>
          <a:p>
            <a:pPr rtl="0">
              <a:spcBef>
                <a:spcPts val="0"/>
              </a:spcBef>
            </a:pPr>
            <a:r>
              <a:rPr lang="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What values for an attribute? A car is 5.2 m long</a:t>
            </a:r>
            <a:endParaRPr lang="fr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15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Representing entities and their relationships: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mind maps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topic maps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semantic networks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conceptual graphs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R</a:t>
            </a:r>
            <a:r>
              <a:rPr lang="fr" sz="2400" dirty="0" smtClean="0"/>
              <a:t>DF</a:t>
            </a:r>
            <a:endParaRPr lang="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16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Semantic networks: Describe particular entities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dirty="0"/>
              <a:t>e.g., John knows Sam and is the son of Henry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r>
              <a:rPr lang="fr" sz="2400" dirty="0"/>
              <a:t>In FOL: </a:t>
            </a:r>
            <a:r>
              <a:rPr lang="fr" sz="2400" dirty="0">
                <a:latin typeface="Georgia" panose="02040502050405020303" pitchFamily="18" charset="0"/>
              </a:rPr>
              <a:t>knows(</a:t>
            </a:r>
            <a:r>
              <a:rPr lang="fr" sz="2400" i="1" dirty="0">
                <a:latin typeface="Georgia" panose="02040502050405020303" pitchFamily="18" charset="0"/>
              </a:rPr>
              <a:t>John</a:t>
            </a:r>
            <a:r>
              <a:rPr lang="fr" sz="2400" dirty="0">
                <a:latin typeface="Georgia" panose="02040502050405020303" pitchFamily="18" charset="0"/>
              </a:rPr>
              <a:t>,</a:t>
            </a:r>
            <a:r>
              <a:rPr lang="fr" sz="2400" i="1" dirty="0">
                <a:latin typeface="Georgia" panose="02040502050405020303" pitchFamily="18" charset="0"/>
              </a:rPr>
              <a:t>Sam</a:t>
            </a:r>
            <a:r>
              <a:rPr lang="fr" sz="2400" dirty="0" smtClean="0">
                <a:latin typeface="Georgia" panose="02040502050405020303" pitchFamily="18" charset="0"/>
              </a:rPr>
              <a:t>) ∧ son-of(</a:t>
            </a:r>
            <a:r>
              <a:rPr lang="fr" sz="2400" i="1" dirty="0" smtClean="0">
                <a:latin typeface="Georgia" panose="02040502050405020303" pitchFamily="18" charset="0"/>
              </a:rPr>
              <a:t>John</a:t>
            </a:r>
            <a:r>
              <a:rPr lang="fr" sz="2400" dirty="0" smtClean="0">
                <a:latin typeface="Georgia" panose="02040502050405020303" pitchFamily="18" charset="0"/>
              </a:rPr>
              <a:t>,</a:t>
            </a:r>
            <a:r>
              <a:rPr lang="fr" sz="2400" i="1" dirty="0" smtClean="0">
                <a:latin typeface="Georgia" panose="02040502050405020303" pitchFamily="18" charset="0"/>
              </a:rPr>
              <a:t>Henry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141" name="Shape 141"/>
          <p:cNvSpPr/>
          <p:nvPr/>
        </p:nvSpPr>
        <p:spPr>
          <a:xfrm>
            <a:off x="3615300" y="218124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sp>
        <p:nvSpPr>
          <p:cNvPr id="142" name="Shape 142"/>
          <p:cNvSpPr/>
          <p:nvPr/>
        </p:nvSpPr>
        <p:spPr>
          <a:xfrm>
            <a:off x="1733525" y="253669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Sam</a:t>
            </a:r>
          </a:p>
        </p:txBody>
      </p:sp>
      <p:sp>
        <p:nvSpPr>
          <p:cNvPr id="143" name="Shape 143"/>
          <p:cNvSpPr/>
          <p:nvPr/>
        </p:nvSpPr>
        <p:spPr>
          <a:xfrm>
            <a:off x="5497075" y="253669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Henry</a:t>
            </a:r>
          </a:p>
        </p:txBody>
      </p:sp>
      <p:cxnSp>
        <p:nvCxnSpPr>
          <p:cNvPr id="144" name="Shape 144"/>
          <p:cNvCxnSpPr>
            <a:stCxn id="141" idx="3"/>
            <a:endCxn id="143" idx="1"/>
          </p:cNvCxnSpPr>
          <p:nvPr/>
        </p:nvCxnSpPr>
        <p:spPr>
          <a:xfrm>
            <a:off x="4349099" y="2414798"/>
            <a:ext cx="11481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5" name="Shape 145"/>
          <p:cNvCxnSpPr>
            <a:stCxn id="141" idx="1"/>
            <a:endCxn id="142" idx="3"/>
          </p:cNvCxnSpPr>
          <p:nvPr/>
        </p:nvCxnSpPr>
        <p:spPr>
          <a:xfrm flipH="1">
            <a:off x="2467200" y="2414798"/>
            <a:ext cx="11481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6" name="Shape 146"/>
          <p:cNvSpPr txBox="1"/>
          <p:nvPr/>
        </p:nvSpPr>
        <p:spPr>
          <a:xfrm rot="-1034658">
            <a:off x="2644097" y="2258747"/>
            <a:ext cx="794409" cy="4671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knows</a:t>
            </a:r>
          </a:p>
        </p:txBody>
      </p:sp>
      <p:sp>
        <p:nvSpPr>
          <p:cNvPr id="147" name="Shape 147"/>
          <p:cNvSpPr txBox="1"/>
          <p:nvPr/>
        </p:nvSpPr>
        <p:spPr>
          <a:xfrm rot="1038763">
            <a:off x="4525863" y="2257437"/>
            <a:ext cx="794389" cy="46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son-of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17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A set of </a:t>
            </a:r>
            <a:r>
              <a:rPr lang="fr-FR" sz="2400" i="1" dirty="0" err="1" smtClean="0">
                <a:solidFill>
                  <a:schemeClr val="bg2"/>
                </a:solidFill>
              </a:rPr>
              <a:t>entity</a:t>
            </a:r>
            <a:r>
              <a:rPr lang="fr-FR" sz="2400" i="1" dirty="0" smtClean="0">
                <a:solidFill>
                  <a:schemeClr val="bg2"/>
                </a:solidFill>
              </a:rPr>
              <a:t> </a:t>
            </a:r>
            <a:r>
              <a:rPr lang="fr-FR" sz="2400" i="1" dirty="0" err="1" smtClean="0">
                <a:solidFill>
                  <a:schemeClr val="bg2"/>
                </a:solidFill>
              </a:rPr>
              <a:t>names</a:t>
            </a:r>
            <a:r>
              <a:rPr lang="fr-FR" sz="2400" dirty="0"/>
              <a:t> </a:t>
            </a:r>
            <a:r>
              <a:rPr lang="fr-FR" sz="2400" b="1" dirty="0" err="1" smtClean="0"/>
              <a:t>ENames</a:t>
            </a:r>
            <a:endParaRPr lang="fr-FR" sz="2400" b="1" dirty="0" smtClean="0"/>
          </a:p>
          <a:p>
            <a:r>
              <a:rPr lang="fr-FR" sz="2400" dirty="0" smtClean="0"/>
              <a:t>A set of </a:t>
            </a:r>
            <a:r>
              <a:rPr lang="fr-FR" sz="2400" i="1" dirty="0" smtClean="0">
                <a:solidFill>
                  <a:schemeClr val="bg2"/>
                </a:solidFill>
              </a:rPr>
              <a:t>relation </a:t>
            </a:r>
            <a:r>
              <a:rPr lang="fr-FR" sz="2400" i="1" dirty="0" err="1" smtClean="0">
                <a:solidFill>
                  <a:schemeClr val="bg2"/>
                </a:solidFill>
              </a:rPr>
              <a:t>names</a:t>
            </a:r>
            <a:r>
              <a:rPr lang="fr-FR" sz="2400" dirty="0" smtClean="0"/>
              <a:t> </a:t>
            </a:r>
            <a:r>
              <a:rPr lang="fr-FR" sz="2400" b="1" dirty="0" err="1" smtClean="0"/>
              <a:t>RNames</a:t>
            </a:r>
            <a:endParaRPr lang="fr-FR" sz="2400" b="1" dirty="0" smtClean="0"/>
          </a:p>
          <a:p>
            <a:r>
              <a:rPr lang="fr-FR" sz="2400" i="1" dirty="0" smtClean="0">
                <a:solidFill>
                  <a:schemeClr val="bg2"/>
                </a:solidFill>
              </a:rPr>
              <a:t>Relation </a:t>
            </a:r>
            <a:r>
              <a:rPr lang="fr-FR" sz="2400" i="1" dirty="0">
                <a:solidFill>
                  <a:schemeClr val="bg2"/>
                </a:solidFill>
              </a:rPr>
              <a:t>assertions</a:t>
            </a:r>
            <a:r>
              <a:rPr lang="fr-FR" sz="2400" dirty="0"/>
              <a:t> </a:t>
            </a:r>
            <a:r>
              <a:rPr lang="fr" sz="2400" dirty="0">
                <a:latin typeface="Georgia" panose="02040502050405020303" pitchFamily="18" charset="0"/>
              </a:rPr>
              <a:t>e1 </a:t>
            </a:r>
            <a:r>
              <a:rPr lang="fr" sz="2400" i="1" dirty="0">
                <a:latin typeface="Georgia" panose="02040502050405020303" pitchFamily="18" charset="0"/>
              </a:rPr>
              <a:t>R</a:t>
            </a:r>
            <a:r>
              <a:rPr lang="fr" sz="2400" dirty="0">
                <a:latin typeface="Georgia" panose="02040502050405020303" pitchFamily="18" charset="0"/>
              </a:rPr>
              <a:t> e2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" sz="2400" dirty="0">
                <a:latin typeface="Georgia" panose="02040502050405020303" pitchFamily="18" charset="0"/>
              </a:rPr>
              <a:t>e1</a:t>
            </a:r>
            <a:r>
              <a:rPr lang="fr-FR" sz="2400" dirty="0"/>
              <a:t>, </a:t>
            </a:r>
            <a:r>
              <a:rPr lang="fr" sz="2400" dirty="0">
                <a:latin typeface="Georgia" panose="02040502050405020303" pitchFamily="18" charset="0"/>
              </a:rPr>
              <a:t>e2</a:t>
            </a:r>
            <a:r>
              <a:rPr lang="fr-FR" sz="2400" dirty="0"/>
              <a:t> in </a:t>
            </a:r>
            <a:r>
              <a:rPr lang="fr-FR" sz="2400" b="1" dirty="0" err="1"/>
              <a:t>ENames</a:t>
            </a:r>
            <a:r>
              <a:rPr lang="fr-FR" sz="2400" dirty="0"/>
              <a:t> and </a:t>
            </a:r>
            <a:r>
              <a:rPr lang="fr-FR" sz="2400" i="1" dirty="0">
                <a:latin typeface="Georgia" panose="02040502050405020303" pitchFamily="18" charset="0"/>
              </a:rPr>
              <a:t>R</a:t>
            </a:r>
            <a:r>
              <a:rPr lang="fr-FR" sz="2400" dirty="0"/>
              <a:t> in </a:t>
            </a:r>
            <a:r>
              <a:rPr lang="fr-FR" sz="2400" b="1" dirty="0" err="1"/>
              <a:t>RNames</a:t>
            </a:r>
            <a:endParaRPr lang="fr-FR" sz="2400" b="1" dirty="0"/>
          </a:p>
          <a:p>
            <a:r>
              <a:rPr lang="fr-FR" sz="2400" dirty="0" smtClean="0"/>
              <a:t>A </a:t>
            </a:r>
            <a:r>
              <a:rPr lang="fr-FR" sz="2400" i="1" dirty="0" err="1" smtClean="0">
                <a:solidFill>
                  <a:schemeClr val="bg2"/>
                </a:solidFill>
              </a:rPr>
              <a:t>semantic</a:t>
            </a:r>
            <a:r>
              <a:rPr lang="fr-FR" sz="2400" i="1" dirty="0" smtClean="0">
                <a:solidFill>
                  <a:schemeClr val="bg2"/>
                </a:solidFill>
              </a:rPr>
              <a:t> network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 set of relation assertions</a:t>
            </a:r>
          </a:p>
          <a:p>
            <a:r>
              <a:rPr lang="fr-FR" sz="2400" dirty="0"/>
              <a:t>A relation assertion </a:t>
            </a:r>
            <a:r>
              <a:rPr lang="fr" sz="2400" dirty="0">
                <a:latin typeface="Georgia" panose="02040502050405020303" pitchFamily="18" charset="0"/>
              </a:rPr>
              <a:t>e1 </a:t>
            </a:r>
            <a:r>
              <a:rPr lang="fr" sz="2400" i="1" dirty="0">
                <a:latin typeface="Georgia" panose="02040502050405020303" pitchFamily="18" charset="0"/>
              </a:rPr>
              <a:t>R</a:t>
            </a:r>
            <a:r>
              <a:rPr lang="fr" sz="2400" dirty="0">
                <a:latin typeface="Georgia" panose="02040502050405020303" pitchFamily="18" charset="0"/>
              </a:rPr>
              <a:t> e2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translated</a:t>
            </a:r>
            <a:r>
              <a:rPr lang="fr-FR" sz="2400" dirty="0"/>
              <a:t> in first </a:t>
            </a:r>
            <a:r>
              <a:rPr lang="fr-FR" sz="2400" dirty="0" err="1"/>
              <a:t>order</a:t>
            </a:r>
            <a:r>
              <a:rPr lang="fr-FR" sz="2400" dirty="0"/>
              <a:t> </a:t>
            </a:r>
            <a:r>
              <a:rPr lang="fr-FR" sz="2400" dirty="0" err="1"/>
              <a:t>logic</a:t>
            </a:r>
            <a:r>
              <a:rPr lang="fr-FR" sz="2400" dirty="0"/>
              <a:t> as </a:t>
            </a:r>
            <a:r>
              <a:rPr lang="fr-FR" sz="2400" dirty="0" err="1"/>
              <a:t>follows</a:t>
            </a:r>
            <a:r>
              <a:rPr lang="fr-FR" sz="2400" dirty="0" smtClean="0"/>
              <a:t>: </a:t>
            </a:r>
            <a:r>
              <a:rPr lang="fr" sz="2400" dirty="0">
                <a:latin typeface="Georgia" panose="02040502050405020303" pitchFamily="18" charset="0"/>
              </a:rPr>
              <a:t>	</a:t>
            </a:r>
            <a:r>
              <a:rPr lang="fr" sz="2400" i="1" dirty="0">
                <a:latin typeface="Georgia" panose="02040502050405020303" pitchFamily="18" charset="0"/>
              </a:rPr>
              <a:t>R</a:t>
            </a:r>
            <a:r>
              <a:rPr lang="fr" sz="2400" dirty="0">
                <a:latin typeface="Georgia" panose="02040502050405020303" pitchFamily="18" charset="0"/>
              </a:rPr>
              <a:t>(e1,e2</a:t>
            </a:r>
            <a:r>
              <a:rPr lang="fr" sz="2400" dirty="0" smtClean="0">
                <a:latin typeface="Georgia" panose="02040502050405020303" pitchFamily="18" charset="0"/>
              </a:rPr>
              <a:t>)</a:t>
            </a:r>
            <a:endParaRPr lang="fr-FR" sz="24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18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Formal</a:t>
            </a:r>
            <a:r>
              <a:rPr lang="fr-FR" sz="3200" dirty="0" smtClean="0"/>
              <a:t> </a:t>
            </a:r>
            <a:r>
              <a:rPr lang="fr-FR" sz="3200" dirty="0" err="1" smtClean="0"/>
              <a:t>semantics</a:t>
            </a:r>
            <a:r>
              <a:rPr lang="fr-FR" sz="3200" dirty="0" smtClean="0"/>
              <a:t> in FOL (1)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266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 smtClean="0"/>
              <a:t>Exercises:</a:t>
            </a:r>
            <a:endParaRPr lang="fr" sz="2400" dirty="0"/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i="1" dirty="0"/>
              <a:t>describe </a:t>
            </a:r>
            <a:r>
              <a:rPr lang="fr" sz="2400" i="1" dirty="0" smtClean="0"/>
              <a:t>omelette recipe </a:t>
            </a:r>
            <a:r>
              <a:rPr lang="fr" sz="2400" i="1" dirty="0"/>
              <a:t>as a semantic </a:t>
            </a:r>
            <a:r>
              <a:rPr lang="fr" sz="2400" i="1" dirty="0" smtClean="0"/>
              <a:t>network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i="1" dirty="0" smtClean="0"/>
              <a:t>how </a:t>
            </a:r>
            <a:r>
              <a:rPr lang="fr" sz="2400" i="1" dirty="0"/>
              <a:t>to describe the </a:t>
            </a:r>
            <a:r>
              <a:rPr lang="fr" sz="2400" i="1" dirty="0" smtClean="0"/>
              <a:t>omelette that </a:t>
            </a:r>
            <a:r>
              <a:rPr lang="fr" sz="2400" i="1" dirty="0"/>
              <a:t>I made yesterday?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19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Why modelling knowledge?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d</a:t>
            </a:r>
            <a:r>
              <a:rPr lang="fr" sz="2200" dirty="0" smtClean="0"/>
              <a:t>efining the structure of data files is not sufficient to understand the content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make </a:t>
            </a:r>
            <a:r>
              <a:rPr lang="fr" sz="2200" dirty="0" smtClean="0"/>
              <a:t>knowledge explicit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make </a:t>
            </a:r>
            <a:r>
              <a:rPr lang="fr" sz="2200" dirty="0"/>
              <a:t>it independent from a specific </a:t>
            </a:r>
            <a:r>
              <a:rPr lang="fr" sz="2200" dirty="0" smtClean="0"/>
              <a:t>system</a:t>
            </a:r>
          </a:p>
          <a:p>
            <a:pPr marL="701100" lvl="0" rtl="0">
              <a:spcBef>
                <a:spcPts val="0"/>
              </a:spcBef>
            </a:pPr>
            <a:r>
              <a:rPr lang="fr" sz="2200" dirty="0" smtClean="0"/>
              <a:t>	</a:t>
            </a:r>
            <a:r>
              <a:rPr lang="fr" sz="2200" dirty="0" smtClean="0">
                <a:sym typeface="Wingdings" panose="05000000000000000000" pitchFamily="2" charset="2"/>
              </a:rPr>
              <a:t> </a:t>
            </a:r>
            <a:r>
              <a:rPr lang="fr" sz="2200" dirty="0" smtClean="0"/>
              <a:t>reusable </a:t>
            </a:r>
            <a:r>
              <a:rPr lang="fr" sz="2200" dirty="0"/>
              <a:t>in different </a:t>
            </a:r>
            <a:r>
              <a:rPr lang="fr" sz="2200" dirty="0" smtClean="0"/>
              <a:t>systems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derive </a:t>
            </a:r>
            <a:r>
              <a:rPr lang="fr" sz="2200" dirty="0"/>
              <a:t>implicit information from explicit knowledge and facts</a:t>
            </a:r>
          </a:p>
          <a:p>
            <a:pPr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/>
              <a:t>Add two special relationships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/>
              <a:t>	</a:t>
            </a:r>
            <a:r>
              <a:rPr lang="fr" sz="2400" b="1"/>
              <a:t>is-a</a:t>
            </a:r>
            <a:r>
              <a:rPr lang="fr" sz="2400"/>
              <a:t> (between an entity and a class it belongs to)</a:t>
            </a:r>
          </a:p>
          <a:p>
            <a:pPr>
              <a:spcBef>
                <a:spcPts val="0"/>
              </a:spcBef>
              <a:buNone/>
            </a:pPr>
            <a:r>
              <a:rPr lang="fr" sz="2400"/>
              <a:t>	</a:t>
            </a:r>
            <a:r>
              <a:rPr lang="fr" sz="2400" b="1"/>
              <a:t>kind-of</a:t>
            </a:r>
            <a:r>
              <a:rPr lang="fr" sz="2400"/>
              <a:t> (between a class and a superclass)</a:t>
            </a:r>
          </a:p>
        </p:txBody>
      </p:sp>
      <p:sp>
        <p:nvSpPr>
          <p:cNvPr id="160" name="Shape 160"/>
          <p:cNvSpPr/>
          <p:nvPr/>
        </p:nvSpPr>
        <p:spPr>
          <a:xfrm>
            <a:off x="2130800" y="3880323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cxnSp>
        <p:nvCxnSpPr>
          <p:cNvPr id="161" name="Shape 161"/>
          <p:cNvCxnSpPr>
            <a:stCxn id="160" idx="3"/>
            <a:endCxn id="162" idx="1"/>
          </p:cNvCxnSpPr>
          <p:nvPr/>
        </p:nvCxnSpPr>
        <p:spPr>
          <a:xfrm>
            <a:off x="2864599" y="4113872"/>
            <a:ext cx="15521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3" name="Shape 163"/>
          <p:cNvSpPr txBox="1"/>
          <p:nvPr/>
        </p:nvSpPr>
        <p:spPr>
          <a:xfrm rot="1298">
            <a:off x="3193763" y="3804137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son-of</a:t>
            </a:r>
          </a:p>
        </p:txBody>
      </p:sp>
      <p:sp>
        <p:nvSpPr>
          <p:cNvPr id="162" name="Shape 162"/>
          <p:cNvSpPr/>
          <p:nvPr/>
        </p:nvSpPr>
        <p:spPr>
          <a:xfrm>
            <a:off x="4416800" y="3880323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Henry</a:t>
            </a:r>
          </a:p>
        </p:txBody>
      </p:sp>
      <p:sp>
        <p:nvSpPr>
          <p:cNvPr id="164" name="Shape 164"/>
          <p:cNvSpPr/>
          <p:nvPr/>
        </p:nvSpPr>
        <p:spPr>
          <a:xfrm>
            <a:off x="3193775" y="2820023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Person</a:t>
            </a:r>
          </a:p>
        </p:txBody>
      </p:sp>
      <p:cxnSp>
        <p:nvCxnSpPr>
          <p:cNvPr id="165" name="Shape 165"/>
          <p:cNvCxnSpPr>
            <a:stCxn id="160" idx="0"/>
            <a:endCxn id="164" idx="1"/>
          </p:cNvCxnSpPr>
          <p:nvPr/>
        </p:nvCxnSpPr>
        <p:spPr>
          <a:xfrm rot="10800000" flipH="1">
            <a:off x="2497699" y="3053523"/>
            <a:ext cx="6960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6" name="Shape 166"/>
          <p:cNvCxnSpPr>
            <a:stCxn id="162" idx="0"/>
            <a:endCxn id="164" idx="3"/>
          </p:cNvCxnSpPr>
          <p:nvPr/>
        </p:nvCxnSpPr>
        <p:spPr>
          <a:xfrm rot="10800000">
            <a:off x="4018399" y="3053523"/>
            <a:ext cx="7653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7" name="Shape 167"/>
          <p:cNvSpPr txBox="1"/>
          <p:nvPr/>
        </p:nvSpPr>
        <p:spPr>
          <a:xfrm rot="-3072504">
            <a:off x="2323199" y="3233429"/>
            <a:ext cx="794426" cy="4671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168" name="Shape 168"/>
          <p:cNvSpPr txBox="1"/>
          <p:nvPr/>
        </p:nvSpPr>
        <p:spPr>
          <a:xfrm rot="2830391">
            <a:off x="4115681" y="3218588"/>
            <a:ext cx="794369" cy="467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cxnSp>
        <p:nvCxnSpPr>
          <p:cNvPr id="169" name="Shape 169"/>
          <p:cNvCxnSpPr>
            <a:stCxn id="164" idx="3"/>
          </p:cNvCxnSpPr>
          <p:nvPr/>
        </p:nvCxnSpPr>
        <p:spPr>
          <a:xfrm rot="10800000" flipH="1">
            <a:off x="4018474" y="3049372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0" name="Shape 170"/>
          <p:cNvSpPr/>
          <p:nvPr/>
        </p:nvSpPr>
        <p:spPr>
          <a:xfrm>
            <a:off x="5499000" y="2820023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Living-being</a:t>
            </a:r>
          </a:p>
        </p:txBody>
      </p:sp>
      <p:sp>
        <p:nvSpPr>
          <p:cNvPr id="171" name="Shape 171"/>
          <p:cNvSpPr txBox="1"/>
          <p:nvPr/>
        </p:nvSpPr>
        <p:spPr>
          <a:xfrm rot="1298">
            <a:off x="4302923" y="2715916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20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Meaning of </a:t>
            </a:r>
            <a:r>
              <a:rPr lang="fr" sz="2400" b="1" dirty="0"/>
              <a:t>is-a</a:t>
            </a:r>
            <a:r>
              <a:rPr lang="fr" sz="2400" dirty="0"/>
              <a:t> and </a:t>
            </a:r>
            <a:r>
              <a:rPr lang="fr" sz="2400" b="1" dirty="0"/>
              <a:t>kind-of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	</a:t>
            </a:r>
            <a:r>
              <a:rPr lang="fr" sz="2200" dirty="0"/>
              <a:t>We would like that this graph:</a:t>
            </a:r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endParaRPr lang="fr-FR" sz="2200" dirty="0" smtClean="0"/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lvl="0" rtl="0">
              <a:spcBef>
                <a:spcPts val="0"/>
              </a:spcBef>
              <a:buNone/>
            </a:pPr>
            <a:r>
              <a:rPr lang="fr" sz="2200" dirty="0"/>
              <a:t>	logically implies: </a:t>
            </a:r>
          </a:p>
        </p:txBody>
      </p:sp>
      <p:sp>
        <p:nvSpPr>
          <p:cNvPr id="178" name="Shape 178"/>
          <p:cNvSpPr/>
          <p:nvPr/>
        </p:nvSpPr>
        <p:spPr>
          <a:xfrm>
            <a:off x="2167648" y="308823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cxnSp>
        <p:nvCxnSpPr>
          <p:cNvPr id="179" name="Shape 179"/>
          <p:cNvCxnSpPr>
            <a:stCxn id="178" idx="3"/>
            <a:endCxn id="180" idx="1"/>
          </p:cNvCxnSpPr>
          <p:nvPr/>
        </p:nvCxnSpPr>
        <p:spPr>
          <a:xfrm>
            <a:off x="2901447" y="3321784"/>
            <a:ext cx="15521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1" name="Shape 181"/>
          <p:cNvSpPr txBox="1"/>
          <p:nvPr/>
        </p:nvSpPr>
        <p:spPr>
          <a:xfrm rot="1298">
            <a:off x="3230611" y="3012049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son-of</a:t>
            </a:r>
          </a:p>
        </p:txBody>
      </p:sp>
      <p:sp>
        <p:nvSpPr>
          <p:cNvPr id="180" name="Shape 180"/>
          <p:cNvSpPr/>
          <p:nvPr/>
        </p:nvSpPr>
        <p:spPr>
          <a:xfrm>
            <a:off x="4453648" y="308823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Henry</a:t>
            </a:r>
          </a:p>
        </p:txBody>
      </p:sp>
      <p:sp>
        <p:nvSpPr>
          <p:cNvPr id="182" name="Shape 182"/>
          <p:cNvSpPr/>
          <p:nvPr/>
        </p:nvSpPr>
        <p:spPr>
          <a:xfrm>
            <a:off x="3230623" y="2027935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Person</a:t>
            </a:r>
          </a:p>
        </p:txBody>
      </p:sp>
      <p:cxnSp>
        <p:nvCxnSpPr>
          <p:cNvPr id="183" name="Shape 183"/>
          <p:cNvCxnSpPr>
            <a:stCxn id="178" idx="0"/>
            <a:endCxn id="182" idx="1"/>
          </p:cNvCxnSpPr>
          <p:nvPr/>
        </p:nvCxnSpPr>
        <p:spPr>
          <a:xfrm rot="10800000" flipH="1">
            <a:off x="2534547" y="2261435"/>
            <a:ext cx="6960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4" name="Shape 184"/>
          <p:cNvCxnSpPr>
            <a:stCxn id="180" idx="0"/>
            <a:endCxn id="182" idx="3"/>
          </p:cNvCxnSpPr>
          <p:nvPr/>
        </p:nvCxnSpPr>
        <p:spPr>
          <a:xfrm rot="10800000">
            <a:off x="4055247" y="2261435"/>
            <a:ext cx="7653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5" name="Shape 185"/>
          <p:cNvSpPr txBox="1"/>
          <p:nvPr/>
        </p:nvSpPr>
        <p:spPr>
          <a:xfrm rot="-3072504">
            <a:off x="2360047" y="2441341"/>
            <a:ext cx="794426" cy="4671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186" name="Shape 186"/>
          <p:cNvSpPr txBox="1"/>
          <p:nvPr/>
        </p:nvSpPr>
        <p:spPr>
          <a:xfrm rot="2830391">
            <a:off x="4152529" y="2426500"/>
            <a:ext cx="794369" cy="467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cxnSp>
        <p:nvCxnSpPr>
          <p:cNvPr id="187" name="Shape 187"/>
          <p:cNvCxnSpPr>
            <a:stCxn id="182" idx="3"/>
          </p:cNvCxnSpPr>
          <p:nvPr/>
        </p:nvCxnSpPr>
        <p:spPr>
          <a:xfrm rot="10800000" flipH="1">
            <a:off x="4055322" y="2257284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8" name="Shape 188"/>
          <p:cNvSpPr/>
          <p:nvPr/>
        </p:nvSpPr>
        <p:spPr>
          <a:xfrm>
            <a:off x="5535848" y="2027935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Living-being</a:t>
            </a:r>
          </a:p>
        </p:txBody>
      </p:sp>
      <p:sp>
        <p:nvSpPr>
          <p:cNvPr id="189" name="Shape 189"/>
          <p:cNvSpPr txBox="1"/>
          <p:nvPr/>
        </p:nvSpPr>
        <p:spPr>
          <a:xfrm rot="1298">
            <a:off x="4339771" y="1923828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190" name="Shape 190"/>
          <p:cNvSpPr/>
          <p:nvPr/>
        </p:nvSpPr>
        <p:spPr>
          <a:xfrm>
            <a:off x="2175414" y="406658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2916989" y="4298811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2" name="Shape 192"/>
          <p:cNvSpPr txBox="1"/>
          <p:nvPr/>
        </p:nvSpPr>
        <p:spPr>
          <a:xfrm rot="1298">
            <a:off x="2948538" y="4012060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193" name="Shape 193"/>
          <p:cNvSpPr/>
          <p:nvPr/>
        </p:nvSpPr>
        <p:spPr>
          <a:xfrm>
            <a:off x="3879664" y="4065261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Living-being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21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dirty="0"/>
              <a:t>Meaning of </a:t>
            </a:r>
            <a:r>
              <a:rPr lang="fr" sz="2400" b="1" dirty="0"/>
              <a:t>is-a</a:t>
            </a:r>
            <a:r>
              <a:rPr lang="fr" sz="2400" dirty="0"/>
              <a:t> and </a:t>
            </a:r>
            <a:r>
              <a:rPr lang="fr" sz="2400" b="1" dirty="0"/>
              <a:t>kind-of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b="1" dirty="0"/>
              <a:t>	</a:t>
            </a:r>
            <a:r>
              <a:rPr lang="fr" sz="2200" dirty="0"/>
              <a:t>First interpretation:</a:t>
            </a:r>
          </a:p>
          <a:p>
            <a:pPr marL="45720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200" dirty="0" smtClean="0"/>
              <a:t>m</a:t>
            </a:r>
            <a:r>
              <a:rPr lang="fr" sz="2200" dirty="0" smtClean="0"/>
              <a:t>eans in FOL: 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>
                <a:latin typeface="Georgia" panose="02040502050405020303" pitchFamily="18" charset="0"/>
              </a:rPr>
              <a:t>(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  <a:r>
              <a:rPr lang="fr" sz="2200" dirty="0"/>
              <a:t>  for any 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i="1" dirty="0"/>
              <a:t> </a:t>
            </a:r>
            <a:r>
              <a:rPr lang="fr" sz="2200" dirty="0"/>
              <a:t>and 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</a:p>
          <a:p>
            <a:pPr mar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200" dirty="0"/>
              <a:t>and</a:t>
            </a:r>
          </a:p>
          <a:p>
            <a:pPr mar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200" dirty="0"/>
              <a:t>	</a:t>
            </a:r>
            <a:r>
              <a:rPr lang="fr" sz="2200" dirty="0" smtClean="0"/>
              <a:t>means</a:t>
            </a:r>
            <a:r>
              <a:rPr lang="fr" sz="2200" dirty="0"/>
              <a:t>: 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x</a:t>
            </a:r>
            <a:r>
              <a:rPr lang="fr" sz="2200" dirty="0">
                <a:latin typeface="Georgia" panose="02040502050405020303" pitchFamily="18" charset="0"/>
              </a:rPr>
              <a:t>.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>
                <a:latin typeface="Georgia" panose="02040502050405020303" pitchFamily="18" charset="0"/>
              </a:rPr>
              <a:t>(</a:t>
            </a:r>
            <a:r>
              <a:rPr lang="fr" sz="2200" i="1" dirty="0">
                <a:latin typeface="Georgia" panose="02040502050405020303" pitchFamily="18" charset="0"/>
              </a:rPr>
              <a:t>x</a:t>
            </a:r>
            <a:r>
              <a:rPr lang="fr" sz="2200" dirty="0" smtClean="0">
                <a:latin typeface="Georgia" panose="02040502050405020303" pitchFamily="18" charset="0"/>
              </a:rPr>
              <a:t>) ⇒ </a:t>
            </a:r>
            <a:r>
              <a:rPr lang="fr" sz="2200" i="1" dirty="0" smtClean="0">
                <a:latin typeface="Georgia" panose="02040502050405020303" pitchFamily="18" charset="0"/>
              </a:rPr>
              <a:t>D</a:t>
            </a:r>
            <a:r>
              <a:rPr lang="fr" sz="2200" dirty="0" smtClean="0">
                <a:latin typeface="Georgia" panose="02040502050405020303" pitchFamily="18" charset="0"/>
              </a:rPr>
              <a:t>(</a:t>
            </a:r>
            <a:r>
              <a:rPr lang="fr" sz="2200" i="1" dirty="0" smtClean="0">
                <a:latin typeface="Georgia" panose="02040502050405020303" pitchFamily="18" charset="0"/>
              </a:rPr>
              <a:t>x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1800" b="1" dirty="0"/>
              <a:t>Problem:</a:t>
            </a:r>
            <a:r>
              <a:rPr lang="fr" sz="1800" dirty="0"/>
              <a:t> in this case, </a:t>
            </a:r>
            <a:r>
              <a:rPr lang="fr" sz="1800" i="1" dirty="0">
                <a:latin typeface="Georgia" panose="02040502050405020303" pitchFamily="18" charset="0"/>
              </a:rPr>
              <a:t>C</a:t>
            </a:r>
            <a:r>
              <a:rPr lang="fr" sz="1800" dirty="0"/>
              <a:t> is a predicate symbol and </a:t>
            </a:r>
            <a:r>
              <a:rPr lang="fr" sz="1800" i="1" dirty="0">
                <a:latin typeface="Georgia" panose="02040502050405020303" pitchFamily="18" charset="0"/>
              </a:rPr>
              <a:t>e</a:t>
            </a:r>
            <a:r>
              <a:rPr lang="fr" sz="1800" dirty="0"/>
              <a:t> is a constant but in the graph, they are both nodes. Nodes that are classes should be distinguished from nodes that are entities</a:t>
            </a:r>
          </a:p>
        </p:txBody>
      </p:sp>
      <p:sp>
        <p:nvSpPr>
          <p:cNvPr id="200" name="Shape 200"/>
          <p:cNvSpPr/>
          <p:nvPr/>
        </p:nvSpPr>
        <p:spPr>
          <a:xfrm>
            <a:off x="3923928" y="160059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e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4665503" y="1832820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2" name="Shape 202"/>
          <p:cNvSpPr txBox="1"/>
          <p:nvPr/>
        </p:nvSpPr>
        <p:spPr>
          <a:xfrm rot="1298">
            <a:off x="4697052" y="1546070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203" name="Shape 203"/>
          <p:cNvSpPr/>
          <p:nvPr/>
        </p:nvSpPr>
        <p:spPr>
          <a:xfrm>
            <a:off x="5628178" y="1599283"/>
            <a:ext cx="794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C</a:t>
            </a:r>
          </a:p>
        </p:txBody>
      </p:sp>
      <p:sp>
        <p:nvSpPr>
          <p:cNvPr id="204" name="Shape 204"/>
          <p:cNvSpPr/>
          <p:nvPr/>
        </p:nvSpPr>
        <p:spPr>
          <a:xfrm>
            <a:off x="1691680" y="2603999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C</a:t>
            </a:r>
          </a:p>
        </p:txBody>
      </p:sp>
      <p:cxnSp>
        <p:nvCxnSpPr>
          <p:cNvPr id="205" name="Shape 205"/>
          <p:cNvCxnSpPr>
            <a:stCxn id="204" idx="3"/>
          </p:cNvCxnSpPr>
          <p:nvPr/>
        </p:nvCxnSpPr>
        <p:spPr>
          <a:xfrm rot="10800000" flipH="1">
            <a:off x="2516379" y="2833348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6" name="Shape 206"/>
          <p:cNvSpPr txBox="1"/>
          <p:nvPr/>
        </p:nvSpPr>
        <p:spPr>
          <a:xfrm rot="1298">
            <a:off x="2800828" y="2499892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207" name="Shape 207"/>
          <p:cNvSpPr/>
          <p:nvPr/>
        </p:nvSpPr>
        <p:spPr>
          <a:xfrm>
            <a:off x="3996905" y="2603999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22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395536" y="843558"/>
            <a:ext cx="8229600" cy="3725680"/>
          </a:xfrm>
        </p:spPr>
        <p:txBody>
          <a:bodyPr/>
          <a:lstStyle/>
          <a:p>
            <a:r>
              <a:rPr lang="fr-FR" sz="1800" dirty="0" smtClean="0"/>
              <a:t>A set of </a:t>
            </a:r>
            <a:r>
              <a:rPr lang="fr-FR" sz="1800" i="1" dirty="0" err="1" smtClean="0">
                <a:solidFill>
                  <a:schemeClr val="bg2"/>
                </a:solidFill>
              </a:rPr>
              <a:t>entity</a:t>
            </a:r>
            <a:r>
              <a:rPr lang="fr-FR" sz="1800" i="1" dirty="0" smtClean="0">
                <a:solidFill>
                  <a:schemeClr val="bg2"/>
                </a:solidFill>
              </a:rPr>
              <a:t> </a:t>
            </a:r>
            <a:r>
              <a:rPr lang="fr-FR" sz="1800" i="1" dirty="0" err="1" smtClean="0">
                <a:solidFill>
                  <a:schemeClr val="bg2"/>
                </a:solidFill>
              </a:rPr>
              <a:t>names</a:t>
            </a:r>
            <a:r>
              <a:rPr lang="fr-FR" sz="1800" dirty="0"/>
              <a:t> </a:t>
            </a:r>
            <a:r>
              <a:rPr lang="fr-FR" sz="1800" b="1" dirty="0" err="1" smtClean="0"/>
              <a:t>ENames</a:t>
            </a:r>
            <a:endParaRPr lang="fr-FR" sz="1800" b="1" dirty="0" smtClean="0"/>
          </a:p>
          <a:p>
            <a:r>
              <a:rPr lang="fr-FR" sz="1800" dirty="0" smtClean="0"/>
              <a:t>A set of </a:t>
            </a:r>
            <a:r>
              <a:rPr lang="fr-FR" sz="1800" i="1" dirty="0" smtClean="0">
                <a:solidFill>
                  <a:schemeClr val="bg2"/>
                </a:solidFill>
              </a:rPr>
              <a:t>relation </a:t>
            </a:r>
            <a:r>
              <a:rPr lang="fr-FR" sz="1800" i="1" dirty="0" err="1" smtClean="0">
                <a:solidFill>
                  <a:schemeClr val="bg2"/>
                </a:solidFill>
              </a:rPr>
              <a:t>names</a:t>
            </a:r>
            <a:r>
              <a:rPr lang="fr-FR" sz="1800" dirty="0" smtClean="0"/>
              <a:t> </a:t>
            </a:r>
            <a:r>
              <a:rPr lang="fr-FR" sz="1800" b="1" dirty="0" err="1" smtClean="0"/>
              <a:t>RNames</a:t>
            </a:r>
            <a:endParaRPr lang="fr-FR" sz="1800" b="1" dirty="0" smtClean="0"/>
          </a:p>
          <a:p>
            <a:r>
              <a:rPr lang="fr-FR" sz="1800" dirty="0" smtClean="0"/>
              <a:t>A </a:t>
            </a:r>
            <a:r>
              <a:rPr lang="fr-FR" sz="1800" dirty="0"/>
              <a:t>set of </a:t>
            </a:r>
            <a:r>
              <a:rPr lang="fr-FR" sz="1800" i="1" dirty="0" smtClean="0">
                <a:solidFill>
                  <a:schemeClr val="bg2"/>
                </a:solidFill>
              </a:rPr>
              <a:t>class </a:t>
            </a:r>
            <a:r>
              <a:rPr lang="fr-FR" sz="1800" i="1" dirty="0" err="1" smtClean="0">
                <a:solidFill>
                  <a:schemeClr val="bg2"/>
                </a:solidFill>
              </a:rPr>
              <a:t>names</a:t>
            </a:r>
            <a:r>
              <a:rPr lang="fr-FR" sz="1800" dirty="0" smtClean="0"/>
              <a:t> </a:t>
            </a:r>
            <a:r>
              <a:rPr lang="fr-FR" sz="1800" b="1" dirty="0" err="1" smtClean="0"/>
              <a:t>CNames</a:t>
            </a:r>
            <a:endParaRPr lang="fr-FR" sz="1800" b="1" dirty="0"/>
          </a:p>
          <a:p>
            <a:r>
              <a:rPr lang="fr-FR" sz="1800" i="1" dirty="0">
                <a:solidFill>
                  <a:schemeClr val="bg2"/>
                </a:solidFill>
              </a:rPr>
              <a:t>Relation assertions</a:t>
            </a:r>
            <a:r>
              <a:rPr lang="fr-FR" sz="1800" dirty="0"/>
              <a:t> </a:t>
            </a:r>
            <a:r>
              <a:rPr lang="fr" sz="1800" dirty="0">
                <a:latin typeface="Georgia" panose="02040502050405020303" pitchFamily="18" charset="0"/>
              </a:rPr>
              <a:t>e1 </a:t>
            </a:r>
            <a:r>
              <a:rPr lang="fr" sz="1800" i="1" dirty="0">
                <a:latin typeface="Georgia" panose="02040502050405020303" pitchFamily="18" charset="0"/>
              </a:rPr>
              <a:t>R</a:t>
            </a:r>
            <a:r>
              <a:rPr lang="fr" sz="1800" dirty="0">
                <a:latin typeface="Georgia" panose="02040502050405020303" pitchFamily="18" charset="0"/>
              </a:rPr>
              <a:t> e2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" sz="1800" dirty="0">
                <a:latin typeface="Georgia" panose="02040502050405020303" pitchFamily="18" charset="0"/>
              </a:rPr>
              <a:t>e1</a:t>
            </a:r>
            <a:r>
              <a:rPr lang="fr-FR" sz="1800" dirty="0"/>
              <a:t>, </a:t>
            </a:r>
            <a:r>
              <a:rPr lang="fr" sz="1800" dirty="0">
                <a:latin typeface="Georgia" panose="02040502050405020303" pitchFamily="18" charset="0"/>
              </a:rPr>
              <a:t>e2</a:t>
            </a:r>
            <a:r>
              <a:rPr lang="fr-FR" sz="1800" dirty="0"/>
              <a:t> in </a:t>
            </a:r>
            <a:r>
              <a:rPr lang="fr-FR" sz="1800" b="1" dirty="0" err="1"/>
              <a:t>ENames</a:t>
            </a:r>
            <a:r>
              <a:rPr lang="fr-FR" sz="1800" dirty="0"/>
              <a:t> and </a:t>
            </a:r>
            <a:r>
              <a:rPr lang="fr-FR" sz="1800" i="1" dirty="0">
                <a:latin typeface="Georgia" panose="02040502050405020303" pitchFamily="18" charset="0"/>
              </a:rPr>
              <a:t>R</a:t>
            </a:r>
            <a:r>
              <a:rPr lang="fr-FR" sz="1800" dirty="0"/>
              <a:t> in </a:t>
            </a:r>
            <a:r>
              <a:rPr lang="fr-FR" sz="1800" b="1" dirty="0" err="1"/>
              <a:t>RNames</a:t>
            </a:r>
            <a:endParaRPr lang="fr-FR" sz="1800" b="1" dirty="0"/>
          </a:p>
          <a:p>
            <a:r>
              <a:rPr lang="fr-FR" sz="1800" i="1" dirty="0">
                <a:solidFill>
                  <a:schemeClr val="bg2"/>
                </a:solidFill>
              </a:rPr>
              <a:t>Type assertions</a:t>
            </a:r>
            <a:r>
              <a:rPr lang="fr-FR" sz="1800" dirty="0"/>
              <a:t> </a:t>
            </a:r>
            <a:r>
              <a:rPr lang="fr" sz="1800" dirty="0">
                <a:latin typeface="Georgia" panose="02040502050405020303" pitchFamily="18" charset="0"/>
              </a:rPr>
              <a:t>C</a:t>
            </a:r>
            <a:r>
              <a:rPr lang="fr" sz="1800" dirty="0"/>
              <a:t>(</a:t>
            </a:r>
            <a:r>
              <a:rPr lang="fr" sz="1800" dirty="0">
                <a:latin typeface="Georgia" panose="02040502050405020303" pitchFamily="18" charset="0"/>
              </a:rPr>
              <a:t>e</a:t>
            </a:r>
            <a:r>
              <a:rPr lang="fr" sz="1800" dirty="0"/>
              <a:t>)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" sz="1800" dirty="0">
                <a:latin typeface="Georgia" panose="02040502050405020303" pitchFamily="18" charset="0"/>
              </a:rPr>
              <a:t>C</a:t>
            </a:r>
            <a:r>
              <a:rPr lang="fr-FR" sz="1800" dirty="0"/>
              <a:t> in </a:t>
            </a:r>
            <a:r>
              <a:rPr lang="fr-FR" sz="1800" b="1" dirty="0" err="1"/>
              <a:t>CNames</a:t>
            </a:r>
            <a:r>
              <a:rPr lang="fr-FR" sz="1800" dirty="0"/>
              <a:t> and </a:t>
            </a:r>
            <a:r>
              <a:rPr lang="fr-FR" sz="1800" dirty="0">
                <a:latin typeface="Georgia" panose="02040502050405020303" pitchFamily="18" charset="0"/>
              </a:rPr>
              <a:t>e</a:t>
            </a:r>
            <a:r>
              <a:rPr lang="fr-FR" sz="1800" dirty="0"/>
              <a:t> in </a:t>
            </a:r>
            <a:r>
              <a:rPr lang="fr-FR" sz="1800" b="1" dirty="0" err="1"/>
              <a:t>Enames</a:t>
            </a:r>
            <a:endParaRPr lang="fr-FR" sz="1800" b="1" dirty="0"/>
          </a:p>
          <a:p>
            <a:r>
              <a:rPr lang="fr-FR" sz="1800" i="1" dirty="0" smtClean="0">
                <a:solidFill>
                  <a:schemeClr val="bg2"/>
                </a:solidFill>
              </a:rPr>
              <a:t>Class subsumptions</a:t>
            </a:r>
            <a:r>
              <a:rPr lang="fr-FR" sz="1800" dirty="0" smtClean="0"/>
              <a:t> </a:t>
            </a:r>
            <a:r>
              <a:rPr lang="fr" sz="1800" dirty="0">
                <a:latin typeface="Georgia" panose="02040502050405020303" pitchFamily="18" charset="0"/>
              </a:rPr>
              <a:t>C &lt; D</a:t>
            </a:r>
            <a:r>
              <a:rPr lang="fr-FR" sz="1800" dirty="0" smtClean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" sz="1800" dirty="0">
                <a:latin typeface="Georgia" panose="02040502050405020303" pitchFamily="18" charset="0"/>
              </a:rPr>
              <a:t>C</a:t>
            </a:r>
            <a:r>
              <a:rPr lang="fr-FR" sz="1800" dirty="0"/>
              <a:t> </a:t>
            </a:r>
            <a:r>
              <a:rPr lang="fr-FR" sz="1800" dirty="0" smtClean="0"/>
              <a:t>and </a:t>
            </a:r>
            <a:r>
              <a:rPr lang="fr" sz="1800" dirty="0" smtClean="0">
                <a:latin typeface="Georgia" panose="02040502050405020303" pitchFamily="18" charset="0"/>
              </a:rPr>
              <a:t>D </a:t>
            </a:r>
            <a:r>
              <a:rPr lang="fr-FR" sz="1800" dirty="0" smtClean="0"/>
              <a:t>in </a:t>
            </a:r>
            <a:r>
              <a:rPr lang="fr-FR" sz="1800" b="1" dirty="0" err="1" smtClean="0"/>
              <a:t>CNames</a:t>
            </a:r>
            <a:endParaRPr lang="fr-FR" sz="1800" b="1" dirty="0"/>
          </a:p>
          <a:p>
            <a:r>
              <a:rPr lang="fr-FR" sz="1800" dirty="0" smtClean="0"/>
              <a:t>A </a:t>
            </a:r>
            <a:r>
              <a:rPr lang="fr-FR" sz="1800" i="1" dirty="0" err="1" smtClean="0">
                <a:solidFill>
                  <a:schemeClr val="bg2"/>
                </a:solidFill>
              </a:rPr>
              <a:t>semantic</a:t>
            </a:r>
            <a:r>
              <a:rPr lang="fr-FR" sz="1800" i="1" dirty="0" smtClean="0">
                <a:solidFill>
                  <a:schemeClr val="bg2"/>
                </a:solidFill>
              </a:rPr>
              <a:t> network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 set of relation and type assertions </a:t>
            </a:r>
            <a:r>
              <a:rPr lang="fr-FR" sz="1800" dirty="0" err="1" smtClean="0"/>
              <a:t>with</a:t>
            </a:r>
            <a:r>
              <a:rPr lang="fr-FR" sz="1800" dirty="0" smtClean="0"/>
              <a:t> a set of class subsumptions</a:t>
            </a:r>
          </a:p>
          <a:p>
            <a:r>
              <a:rPr lang="fr-FR" sz="1800" dirty="0"/>
              <a:t>A relation assertion </a:t>
            </a:r>
            <a:r>
              <a:rPr lang="fr" sz="1800" dirty="0">
                <a:latin typeface="Georgia" panose="02040502050405020303" pitchFamily="18" charset="0"/>
              </a:rPr>
              <a:t>e1 </a:t>
            </a:r>
            <a:r>
              <a:rPr lang="fr" sz="1800" i="1" dirty="0">
                <a:latin typeface="Georgia" panose="02040502050405020303" pitchFamily="18" charset="0"/>
              </a:rPr>
              <a:t>R</a:t>
            </a:r>
            <a:r>
              <a:rPr lang="fr" sz="1800" dirty="0">
                <a:latin typeface="Georgia" panose="02040502050405020303" pitchFamily="18" charset="0"/>
              </a:rPr>
              <a:t> e2</a:t>
            </a:r>
            <a:r>
              <a:rPr lang="fr-FR" sz="1800" dirty="0"/>
              <a:t> </a:t>
            </a:r>
            <a:r>
              <a:rPr lang="fr-FR" sz="1800" dirty="0" err="1"/>
              <a:t>can</a:t>
            </a:r>
            <a:r>
              <a:rPr lang="fr-FR" sz="1800" dirty="0"/>
              <a:t>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translated</a:t>
            </a:r>
            <a:r>
              <a:rPr lang="fr-FR" sz="1800" dirty="0"/>
              <a:t> in first </a:t>
            </a:r>
            <a:r>
              <a:rPr lang="fr-FR" sz="1800" dirty="0" err="1"/>
              <a:t>order</a:t>
            </a:r>
            <a:r>
              <a:rPr lang="fr-FR" sz="1800" dirty="0"/>
              <a:t> </a:t>
            </a:r>
            <a:r>
              <a:rPr lang="fr-FR" sz="1800" dirty="0" err="1"/>
              <a:t>logic</a:t>
            </a:r>
            <a:r>
              <a:rPr lang="fr-FR" sz="1800" dirty="0"/>
              <a:t> as </a:t>
            </a:r>
            <a:r>
              <a:rPr lang="fr-FR" sz="1800" dirty="0" err="1"/>
              <a:t>follows</a:t>
            </a:r>
            <a:r>
              <a:rPr lang="fr-FR" sz="1800" dirty="0" smtClean="0"/>
              <a:t>: </a:t>
            </a:r>
            <a:r>
              <a:rPr lang="fr" sz="1800" dirty="0" smtClean="0">
                <a:latin typeface="Georgia" panose="02040502050405020303" pitchFamily="18" charset="0"/>
              </a:rPr>
              <a:t> </a:t>
            </a:r>
            <a:r>
              <a:rPr lang="fr" sz="1800" i="1" dirty="0" smtClean="0">
                <a:latin typeface="Georgia" panose="02040502050405020303" pitchFamily="18" charset="0"/>
              </a:rPr>
              <a:t>R</a:t>
            </a:r>
            <a:r>
              <a:rPr lang="fr" sz="1800" dirty="0" smtClean="0">
                <a:latin typeface="Georgia" panose="02040502050405020303" pitchFamily="18" charset="0"/>
              </a:rPr>
              <a:t>(e1,e2)</a:t>
            </a:r>
            <a:r>
              <a:rPr lang="fr-FR" sz="1800" dirty="0"/>
              <a:t> </a:t>
            </a:r>
            <a:endParaRPr lang="fr-FR" sz="1800" dirty="0" smtClean="0"/>
          </a:p>
          <a:p>
            <a:r>
              <a:rPr lang="fr-FR" sz="1800" dirty="0"/>
              <a:t>A type assertion </a:t>
            </a:r>
            <a:r>
              <a:rPr lang="fr" sz="1800" dirty="0">
                <a:latin typeface="Georgia" panose="02040502050405020303" pitchFamily="18" charset="0"/>
              </a:rPr>
              <a:t>C</a:t>
            </a:r>
            <a:r>
              <a:rPr lang="fr" sz="1800" dirty="0"/>
              <a:t>(</a:t>
            </a:r>
            <a:r>
              <a:rPr lang="fr" sz="1800" dirty="0">
                <a:latin typeface="Georgia" panose="02040502050405020303" pitchFamily="18" charset="0"/>
              </a:rPr>
              <a:t>e</a:t>
            </a:r>
            <a:r>
              <a:rPr lang="fr" sz="1800" dirty="0"/>
              <a:t>)</a:t>
            </a:r>
            <a:r>
              <a:rPr lang="fr-FR" sz="1800" dirty="0"/>
              <a:t> </a:t>
            </a:r>
            <a:r>
              <a:rPr lang="fr-FR" sz="1800" dirty="0" err="1"/>
              <a:t>can</a:t>
            </a:r>
            <a:r>
              <a:rPr lang="fr-FR" sz="1800" dirty="0"/>
              <a:t>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translated</a:t>
            </a:r>
            <a:r>
              <a:rPr lang="fr-FR" sz="1800" dirty="0"/>
              <a:t> in first </a:t>
            </a:r>
            <a:r>
              <a:rPr lang="fr-FR" sz="1800" dirty="0" err="1"/>
              <a:t>order</a:t>
            </a:r>
            <a:r>
              <a:rPr lang="fr-FR" sz="1800" dirty="0"/>
              <a:t> </a:t>
            </a:r>
            <a:r>
              <a:rPr lang="fr-FR" sz="1800" dirty="0" err="1"/>
              <a:t>logic</a:t>
            </a:r>
            <a:r>
              <a:rPr lang="fr-FR" sz="1800" dirty="0"/>
              <a:t> as </a:t>
            </a:r>
            <a:r>
              <a:rPr lang="fr-FR" sz="1800" dirty="0" err="1"/>
              <a:t>follows</a:t>
            </a:r>
            <a:r>
              <a:rPr lang="fr-FR" sz="1800" dirty="0"/>
              <a:t>:  </a:t>
            </a:r>
            <a:r>
              <a:rPr lang="fr" sz="1800" i="1" dirty="0">
                <a:latin typeface="Georgia" panose="02040502050405020303" pitchFamily="18" charset="0"/>
              </a:rPr>
              <a:t>C</a:t>
            </a:r>
            <a:r>
              <a:rPr lang="fr" sz="1800" dirty="0">
                <a:latin typeface="Georgia" panose="02040502050405020303" pitchFamily="18" charset="0"/>
              </a:rPr>
              <a:t>(e)</a:t>
            </a:r>
            <a:endParaRPr lang="en-GB" sz="1800" dirty="0"/>
          </a:p>
          <a:p>
            <a:r>
              <a:rPr lang="fr-FR" sz="1800" dirty="0"/>
              <a:t>A </a:t>
            </a:r>
            <a:r>
              <a:rPr lang="fr-FR" sz="1800" dirty="0" smtClean="0"/>
              <a:t>class subsumption </a:t>
            </a:r>
            <a:r>
              <a:rPr lang="fr" sz="1800" dirty="0">
                <a:latin typeface="Georgia" panose="02040502050405020303" pitchFamily="18" charset="0"/>
              </a:rPr>
              <a:t>C &lt; D</a:t>
            </a:r>
            <a:r>
              <a:rPr lang="fr-FR" sz="1800" dirty="0" smtClean="0"/>
              <a:t> </a:t>
            </a:r>
            <a:r>
              <a:rPr lang="fr-FR" sz="1800" dirty="0" err="1"/>
              <a:t>can</a:t>
            </a:r>
            <a:r>
              <a:rPr lang="fr-FR" sz="1800" dirty="0"/>
              <a:t>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translated</a:t>
            </a:r>
            <a:r>
              <a:rPr lang="fr-FR" sz="1800" dirty="0"/>
              <a:t> in </a:t>
            </a:r>
            <a:r>
              <a:rPr lang="fr-FR" sz="1800" dirty="0" smtClean="0"/>
              <a:t>FOL as in classifications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23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Formal</a:t>
            </a:r>
            <a:r>
              <a:rPr lang="fr-FR" sz="3200" dirty="0" smtClean="0"/>
              <a:t> </a:t>
            </a:r>
            <a:r>
              <a:rPr lang="fr-FR" sz="3200" dirty="0" err="1" smtClean="0"/>
              <a:t>semantics</a:t>
            </a:r>
            <a:r>
              <a:rPr lang="fr-FR" sz="3200" dirty="0" smtClean="0"/>
              <a:t> in FOL (1</a:t>
            </a:r>
            <a:r>
              <a:rPr lang="fr-FR" sz="3200" baseline="30000" dirty="0" smtClean="0"/>
              <a:t>st</a:t>
            </a:r>
            <a:r>
              <a:rPr lang="fr-FR" sz="3200" dirty="0" smtClean="0"/>
              <a:t> option)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80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67544" y="105958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dirty="0"/>
              <a:t>Meaning of </a:t>
            </a:r>
            <a:r>
              <a:rPr lang="fr" sz="2400" b="1" dirty="0"/>
              <a:t>is-a</a:t>
            </a:r>
            <a:r>
              <a:rPr lang="fr" sz="2400" dirty="0"/>
              <a:t> and </a:t>
            </a:r>
            <a:r>
              <a:rPr lang="fr" sz="2400" b="1" dirty="0"/>
              <a:t>kind-of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	</a:t>
            </a:r>
            <a:r>
              <a:rPr lang="fr" sz="2200" dirty="0"/>
              <a:t>Second interpretation: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2200" dirty="0"/>
              <a:t>		</a:t>
            </a:r>
            <a:r>
              <a:rPr lang="fr" sz="2200" b="1" dirty="0"/>
              <a:t>if</a:t>
            </a:r>
            <a:r>
              <a:rPr lang="fr" sz="2200" dirty="0"/>
              <a:t> </a:t>
            </a:r>
            <a:endParaRPr lang="fr" sz="2200" dirty="0" smtClean="0"/>
          </a:p>
          <a:p>
            <a:pPr marL="0" lvl="0" indent="0" rtl="0">
              <a:spcBef>
                <a:spcPts val="0"/>
              </a:spcBef>
              <a:buNone/>
            </a:pPr>
            <a:r>
              <a:rPr lang="fr" sz="2200" dirty="0" smtClean="0"/>
              <a:t>		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fr" sz="2200" dirty="0"/>
              <a:t>		</a:t>
            </a:r>
            <a:r>
              <a:rPr lang="fr" sz="2200" b="1" dirty="0"/>
              <a:t>then</a:t>
            </a:r>
          </a:p>
          <a:p>
            <a:pPr marL="914400" indent="457200" rtl="0">
              <a:spcBef>
                <a:spcPts val="0"/>
              </a:spcBef>
              <a:buNone/>
            </a:pPr>
            <a:endParaRPr sz="2200" dirty="0"/>
          </a:p>
          <a:p>
            <a:pPr marL="914400" indent="457200" rtl="0">
              <a:spcBef>
                <a:spcPts val="0"/>
              </a:spcBef>
              <a:buNone/>
            </a:pPr>
            <a:endParaRPr sz="2200" dirty="0"/>
          </a:p>
          <a:p>
            <a:pPr marL="914400" lvl="0" indent="0" rtl="0">
              <a:spcBef>
                <a:spcPts val="0"/>
              </a:spcBef>
              <a:buNone/>
            </a:pPr>
            <a:r>
              <a:rPr lang="fr" sz="2200" dirty="0"/>
              <a:t>In FOL: 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D</a:t>
            </a:r>
            <a:r>
              <a:rPr lang="fr" sz="2200" dirty="0">
                <a:latin typeface="Georgia" panose="02040502050405020303" pitchFamily="18" charset="0"/>
              </a:rPr>
              <a:t>.is-a(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dirty="0">
                <a:latin typeface="Georgia" panose="02040502050405020303" pitchFamily="18" charset="0"/>
              </a:rPr>
              <a:t>,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 smtClean="0">
                <a:latin typeface="Georgia" panose="02040502050405020303" pitchFamily="18" charset="0"/>
              </a:rPr>
              <a:t>) ∧ kind-of(</a:t>
            </a:r>
            <a:r>
              <a:rPr lang="fr" sz="2200" i="1" dirty="0" smtClean="0">
                <a:latin typeface="Georgia" panose="02040502050405020303" pitchFamily="18" charset="0"/>
              </a:rPr>
              <a:t>C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D</a:t>
            </a:r>
            <a:r>
              <a:rPr lang="fr" sz="2200" dirty="0" smtClean="0">
                <a:latin typeface="Georgia" panose="02040502050405020303" pitchFamily="18" charset="0"/>
              </a:rPr>
              <a:t>) ⇒ is-a(</a:t>
            </a:r>
            <a:r>
              <a:rPr lang="fr" sz="2200" i="1" dirty="0" smtClean="0">
                <a:latin typeface="Georgia" panose="02040502050405020303" pitchFamily="18" charset="0"/>
              </a:rPr>
              <a:t>e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D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14" name="Shape 214"/>
          <p:cNvSpPr/>
          <p:nvPr/>
        </p:nvSpPr>
        <p:spPr>
          <a:xfrm>
            <a:off x="2843808" y="1960244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e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3585383" y="2192469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6" name="Shape 216"/>
          <p:cNvSpPr txBox="1"/>
          <p:nvPr/>
        </p:nvSpPr>
        <p:spPr>
          <a:xfrm rot="1298">
            <a:off x="3616932" y="1905719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217" name="Shape 217"/>
          <p:cNvSpPr/>
          <p:nvPr/>
        </p:nvSpPr>
        <p:spPr>
          <a:xfrm>
            <a:off x="4548058" y="1958932"/>
            <a:ext cx="794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C</a:t>
            </a:r>
          </a:p>
        </p:txBody>
      </p:sp>
      <p:cxnSp>
        <p:nvCxnSpPr>
          <p:cNvPr id="218" name="Shape 218"/>
          <p:cNvCxnSpPr/>
          <p:nvPr/>
        </p:nvCxnSpPr>
        <p:spPr>
          <a:xfrm rot="10800000" flipH="1">
            <a:off x="5342458" y="2192085"/>
            <a:ext cx="1480499" cy="4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9" name="Shape 219"/>
          <p:cNvSpPr txBox="1"/>
          <p:nvPr/>
        </p:nvSpPr>
        <p:spPr>
          <a:xfrm rot="1298">
            <a:off x="5399768" y="1906950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220" name="Shape 220"/>
          <p:cNvSpPr/>
          <p:nvPr/>
        </p:nvSpPr>
        <p:spPr>
          <a:xfrm>
            <a:off x="6251483" y="1960635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D</a:t>
            </a:r>
          </a:p>
        </p:txBody>
      </p:sp>
      <p:sp>
        <p:nvSpPr>
          <p:cNvPr id="221" name="Shape 221"/>
          <p:cNvSpPr/>
          <p:nvPr/>
        </p:nvSpPr>
        <p:spPr>
          <a:xfrm>
            <a:off x="2843808" y="2914457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e</a:t>
            </a:r>
          </a:p>
        </p:txBody>
      </p:sp>
      <p:cxnSp>
        <p:nvCxnSpPr>
          <p:cNvPr id="222" name="Shape 222"/>
          <p:cNvCxnSpPr/>
          <p:nvPr/>
        </p:nvCxnSpPr>
        <p:spPr>
          <a:xfrm>
            <a:off x="3585383" y="3146682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3" name="Shape 223"/>
          <p:cNvSpPr txBox="1"/>
          <p:nvPr/>
        </p:nvSpPr>
        <p:spPr>
          <a:xfrm rot="1298">
            <a:off x="3616932" y="2859932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224" name="Shape 224"/>
          <p:cNvSpPr/>
          <p:nvPr/>
        </p:nvSpPr>
        <p:spPr>
          <a:xfrm>
            <a:off x="4548058" y="2913145"/>
            <a:ext cx="794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24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57549" y="1211611"/>
            <a:ext cx="8229600" cy="3725680"/>
          </a:xfrm>
        </p:spPr>
        <p:txBody>
          <a:bodyPr/>
          <a:lstStyle/>
          <a:p>
            <a:r>
              <a:rPr lang="fr-FR" sz="1800" dirty="0" smtClean="0"/>
              <a:t>A set of </a:t>
            </a:r>
            <a:r>
              <a:rPr lang="fr-FR" sz="1800" i="1" dirty="0" err="1" smtClean="0">
                <a:solidFill>
                  <a:schemeClr val="bg2"/>
                </a:solidFill>
              </a:rPr>
              <a:t>entity</a:t>
            </a:r>
            <a:r>
              <a:rPr lang="fr-FR" sz="1800" i="1" dirty="0" smtClean="0">
                <a:solidFill>
                  <a:schemeClr val="bg2"/>
                </a:solidFill>
              </a:rPr>
              <a:t> </a:t>
            </a:r>
            <a:r>
              <a:rPr lang="fr-FR" sz="1800" i="1" dirty="0" err="1" smtClean="0">
                <a:solidFill>
                  <a:schemeClr val="bg2"/>
                </a:solidFill>
              </a:rPr>
              <a:t>names</a:t>
            </a:r>
            <a:r>
              <a:rPr lang="fr-FR" sz="1800" dirty="0"/>
              <a:t> </a:t>
            </a:r>
            <a:r>
              <a:rPr lang="fr-FR" sz="1800" b="1" dirty="0" err="1" smtClean="0"/>
              <a:t>ENames</a:t>
            </a:r>
            <a:endParaRPr lang="fr-FR" sz="1800" b="1" dirty="0" smtClean="0"/>
          </a:p>
          <a:p>
            <a:r>
              <a:rPr lang="fr-FR" sz="1800" dirty="0" smtClean="0"/>
              <a:t>A set of </a:t>
            </a:r>
            <a:r>
              <a:rPr lang="fr-FR" sz="1800" i="1" dirty="0" smtClean="0">
                <a:solidFill>
                  <a:schemeClr val="bg2"/>
                </a:solidFill>
              </a:rPr>
              <a:t>relation </a:t>
            </a:r>
            <a:r>
              <a:rPr lang="fr-FR" sz="1800" i="1" dirty="0" err="1" smtClean="0">
                <a:solidFill>
                  <a:schemeClr val="bg2"/>
                </a:solidFill>
              </a:rPr>
              <a:t>names</a:t>
            </a:r>
            <a:r>
              <a:rPr lang="fr-FR" sz="1800" dirty="0" smtClean="0"/>
              <a:t> </a:t>
            </a:r>
            <a:r>
              <a:rPr lang="fr-FR" sz="1800" b="1" dirty="0" err="1" smtClean="0"/>
              <a:t>RNames</a:t>
            </a:r>
            <a:r>
              <a:rPr lang="fr-FR" sz="1800" dirty="0" smtClean="0"/>
              <a:t> </a:t>
            </a:r>
            <a:r>
              <a:rPr lang="fr-FR" sz="1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∪ </a:t>
            </a:r>
            <a:r>
              <a:rPr lang="fr-FR" sz="1800" dirty="0" smtClean="0"/>
              <a:t>{</a:t>
            </a:r>
            <a:r>
              <a:rPr lang="fr-FR" sz="1800" dirty="0" err="1" smtClean="0">
                <a:latin typeface="Georgia" panose="02040502050405020303" pitchFamily="18" charset="0"/>
                <a:cs typeface="Courier New" panose="02070309020205020404" pitchFamily="49" charset="0"/>
              </a:rPr>
              <a:t>is-a</a:t>
            </a:r>
            <a:r>
              <a:rPr lang="fr-FR" sz="1800" dirty="0" smtClean="0"/>
              <a:t>, </a:t>
            </a:r>
            <a:r>
              <a:rPr lang="fr-FR" sz="1800" dirty="0" err="1" smtClean="0">
                <a:latin typeface="Georgia" panose="02040502050405020303" pitchFamily="18" charset="0"/>
                <a:cs typeface="Courier New" panose="02070309020205020404" pitchFamily="49" charset="0"/>
              </a:rPr>
              <a:t>kind</a:t>
            </a:r>
            <a:r>
              <a:rPr lang="fr-FR" sz="1800" dirty="0" smtClean="0">
                <a:latin typeface="Georgia" panose="02040502050405020303" pitchFamily="18" charset="0"/>
                <a:cs typeface="Courier New" panose="02070309020205020404" pitchFamily="49" charset="0"/>
              </a:rPr>
              <a:t>-of</a:t>
            </a:r>
            <a:r>
              <a:rPr lang="fr-FR" sz="1800" dirty="0" smtClean="0"/>
              <a:t>}</a:t>
            </a:r>
            <a:endParaRPr lang="fr-FR" sz="1800" b="1" dirty="0" smtClean="0"/>
          </a:p>
          <a:p>
            <a:r>
              <a:rPr lang="fr-FR" sz="1800" i="1" dirty="0" smtClean="0">
                <a:solidFill>
                  <a:schemeClr val="bg2"/>
                </a:solidFill>
              </a:rPr>
              <a:t>Relation assertions</a:t>
            </a:r>
            <a:r>
              <a:rPr lang="fr-FR" sz="1800" dirty="0" smtClean="0"/>
              <a:t> </a:t>
            </a:r>
            <a:r>
              <a:rPr lang="fr" sz="1800" dirty="0" smtClean="0">
                <a:latin typeface="Georgia" panose="02040502050405020303" pitchFamily="18" charset="0"/>
              </a:rPr>
              <a:t>e1 </a:t>
            </a:r>
            <a:r>
              <a:rPr lang="fr" sz="1800" i="1" dirty="0" smtClean="0">
                <a:latin typeface="Georgia" panose="02040502050405020303" pitchFamily="18" charset="0"/>
              </a:rPr>
              <a:t>R</a:t>
            </a:r>
            <a:r>
              <a:rPr lang="fr" sz="1800" dirty="0" smtClean="0">
                <a:latin typeface="Georgia" panose="02040502050405020303" pitchFamily="18" charset="0"/>
              </a:rPr>
              <a:t> e2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</a:t>
            </a:r>
            <a:r>
              <a:rPr lang="fr" sz="1800" dirty="0" smtClean="0">
                <a:latin typeface="Georgia" panose="02040502050405020303" pitchFamily="18" charset="0"/>
              </a:rPr>
              <a:t>e1</a:t>
            </a:r>
            <a:r>
              <a:rPr lang="fr-FR" sz="1800" dirty="0" smtClean="0"/>
              <a:t>, </a:t>
            </a:r>
            <a:r>
              <a:rPr lang="fr" sz="1800" dirty="0" smtClean="0">
                <a:latin typeface="Georgia" panose="02040502050405020303" pitchFamily="18" charset="0"/>
              </a:rPr>
              <a:t>e2</a:t>
            </a:r>
            <a:r>
              <a:rPr lang="fr-FR" sz="1800" dirty="0" smtClean="0"/>
              <a:t> in </a:t>
            </a:r>
            <a:r>
              <a:rPr lang="fr-FR" sz="1800" b="1" dirty="0" err="1" smtClean="0"/>
              <a:t>ENames</a:t>
            </a:r>
            <a:r>
              <a:rPr lang="fr-FR" sz="1800" dirty="0" smtClean="0"/>
              <a:t> and </a:t>
            </a:r>
            <a:r>
              <a:rPr lang="fr-FR" sz="1800" i="1" dirty="0" smtClean="0">
                <a:latin typeface="Georgia" panose="02040502050405020303" pitchFamily="18" charset="0"/>
              </a:rPr>
              <a:t>R</a:t>
            </a:r>
            <a:r>
              <a:rPr lang="fr-FR" sz="1800" dirty="0" smtClean="0"/>
              <a:t> in </a:t>
            </a:r>
            <a:r>
              <a:rPr lang="fr-FR" sz="1800" b="1" dirty="0" err="1" smtClean="0"/>
              <a:t>RNames</a:t>
            </a:r>
            <a:endParaRPr lang="fr-FR" sz="1800" b="1" dirty="0" smtClean="0"/>
          </a:p>
          <a:p>
            <a:r>
              <a:rPr lang="fr-FR" sz="1800" dirty="0" smtClean="0"/>
              <a:t>A </a:t>
            </a:r>
            <a:r>
              <a:rPr lang="fr-FR" sz="1800" i="1" dirty="0" err="1" smtClean="0">
                <a:solidFill>
                  <a:schemeClr val="bg2"/>
                </a:solidFill>
              </a:rPr>
              <a:t>semantic</a:t>
            </a:r>
            <a:r>
              <a:rPr lang="fr-FR" sz="1800" i="1" dirty="0" smtClean="0">
                <a:solidFill>
                  <a:schemeClr val="bg2"/>
                </a:solidFill>
              </a:rPr>
              <a:t> network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 set of relation assertions </a:t>
            </a:r>
            <a:r>
              <a:rPr lang="fr-FR" sz="1800" dirty="0" err="1" smtClean="0"/>
              <a:t>with</a:t>
            </a:r>
            <a:r>
              <a:rPr lang="fr-FR" sz="1800" dirty="0" smtClean="0"/>
              <a:t> a set of class subsumptions</a:t>
            </a:r>
          </a:p>
          <a:p>
            <a:r>
              <a:rPr lang="fr-FR" sz="1800" dirty="0" smtClean="0"/>
              <a:t>A relation assertion </a:t>
            </a:r>
            <a:r>
              <a:rPr lang="fr" sz="1800" dirty="0" smtClean="0">
                <a:latin typeface="Georgia" panose="02040502050405020303" pitchFamily="18" charset="0"/>
              </a:rPr>
              <a:t>e1 </a:t>
            </a:r>
            <a:r>
              <a:rPr lang="fr" sz="1800" i="1" dirty="0" smtClean="0">
                <a:latin typeface="Georgia" panose="02040502050405020303" pitchFamily="18" charset="0"/>
              </a:rPr>
              <a:t>R</a:t>
            </a:r>
            <a:r>
              <a:rPr lang="fr" sz="1800" dirty="0" smtClean="0">
                <a:latin typeface="Georgia" panose="02040502050405020303" pitchFamily="18" charset="0"/>
              </a:rPr>
              <a:t> e2</a:t>
            </a:r>
            <a:r>
              <a:rPr lang="fr-FR" sz="1800" dirty="0" smtClean="0"/>
              <a:t> </a:t>
            </a:r>
            <a:r>
              <a:rPr lang="fr-FR" sz="1800" dirty="0" err="1" smtClean="0"/>
              <a:t>can</a:t>
            </a:r>
            <a:r>
              <a:rPr lang="fr-FR" sz="1800" dirty="0" smtClean="0"/>
              <a:t> </a:t>
            </a:r>
            <a:r>
              <a:rPr lang="fr-FR" sz="1800" dirty="0" err="1" smtClean="0"/>
              <a:t>be</a:t>
            </a:r>
            <a:r>
              <a:rPr lang="fr-FR" sz="1800" dirty="0" smtClean="0"/>
              <a:t> </a:t>
            </a:r>
            <a:r>
              <a:rPr lang="fr-FR" sz="1800" dirty="0" err="1" smtClean="0"/>
              <a:t>translated</a:t>
            </a:r>
            <a:r>
              <a:rPr lang="fr-FR" sz="1800" dirty="0" smtClean="0"/>
              <a:t> in first </a:t>
            </a:r>
            <a:r>
              <a:rPr lang="fr-FR" sz="1800" dirty="0" err="1" smtClean="0"/>
              <a:t>order</a:t>
            </a:r>
            <a:r>
              <a:rPr lang="fr-FR" sz="1800" dirty="0" smtClean="0"/>
              <a:t> </a:t>
            </a:r>
            <a:r>
              <a:rPr lang="fr-FR" sz="1800" dirty="0" err="1" smtClean="0"/>
              <a:t>logic</a:t>
            </a:r>
            <a:r>
              <a:rPr lang="fr-FR" sz="1800" dirty="0" smtClean="0"/>
              <a:t> as </a:t>
            </a:r>
            <a:r>
              <a:rPr lang="fr-FR" sz="1800" dirty="0" err="1" smtClean="0"/>
              <a:t>follows</a:t>
            </a:r>
            <a:r>
              <a:rPr lang="fr-FR" sz="1800" dirty="0" smtClean="0"/>
              <a:t>: </a:t>
            </a:r>
            <a:r>
              <a:rPr lang="fr" sz="1800" dirty="0" smtClean="0">
                <a:latin typeface="Georgia" panose="02040502050405020303" pitchFamily="18" charset="0"/>
              </a:rPr>
              <a:t> 	</a:t>
            </a:r>
            <a:r>
              <a:rPr lang="fr" sz="1800" i="1" dirty="0" smtClean="0">
                <a:latin typeface="Georgia" panose="02040502050405020303" pitchFamily="18" charset="0"/>
              </a:rPr>
              <a:t>R</a:t>
            </a:r>
            <a:r>
              <a:rPr lang="fr" sz="1800" dirty="0" smtClean="0">
                <a:latin typeface="Georgia" panose="02040502050405020303" pitchFamily="18" charset="0"/>
              </a:rPr>
              <a:t>(e1,e2)</a:t>
            </a:r>
            <a:endParaRPr lang="fr-FR" sz="1800" dirty="0" smtClean="0"/>
          </a:p>
          <a:p>
            <a:r>
              <a:rPr lang="fr-FR" sz="1800" dirty="0" err="1" smtClean="0"/>
              <a:t>Additionally</a:t>
            </a:r>
            <a:r>
              <a:rPr lang="fr-FR" sz="1800" dirty="0" smtClean="0"/>
              <a:t>, </a:t>
            </a:r>
            <a:r>
              <a:rPr lang="fr-FR" sz="1800" dirty="0" err="1" smtClean="0"/>
              <a:t>we</a:t>
            </a:r>
            <a:r>
              <a:rPr lang="fr-FR" sz="1800" dirty="0" smtClean="0"/>
              <a:t> must have the </a:t>
            </a:r>
            <a:r>
              <a:rPr lang="fr-FR" sz="1800" dirty="0" err="1" smtClean="0"/>
              <a:t>following</a:t>
            </a:r>
            <a:r>
              <a:rPr lang="fr-FR" sz="1800" dirty="0" smtClean="0"/>
              <a:t> FOL formula:</a:t>
            </a:r>
          </a:p>
          <a:p>
            <a:r>
              <a:rPr lang="fr" sz="1800" dirty="0" smtClean="0">
                <a:latin typeface="Georgia" panose="02040502050405020303" pitchFamily="18" charset="0"/>
              </a:rPr>
              <a:t>	∀</a:t>
            </a:r>
            <a:r>
              <a:rPr lang="fr" sz="1800" i="1" dirty="0">
                <a:latin typeface="Georgia" panose="02040502050405020303" pitchFamily="18" charset="0"/>
              </a:rPr>
              <a:t>e</a:t>
            </a:r>
            <a:r>
              <a:rPr lang="fr" sz="1800" dirty="0">
                <a:latin typeface="Georgia" panose="02040502050405020303" pitchFamily="18" charset="0"/>
              </a:rPr>
              <a:t>∀</a:t>
            </a:r>
            <a:r>
              <a:rPr lang="fr" sz="1800" i="1" dirty="0">
                <a:latin typeface="Georgia" panose="02040502050405020303" pitchFamily="18" charset="0"/>
              </a:rPr>
              <a:t>C</a:t>
            </a:r>
            <a:r>
              <a:rPr lang="fr" sz="1800" dirty="0">
                <a:latin typeface="Georgia" panose="02040502050405020303" pitchFamily="18" charset="0"/>
              </a:rPr>
              <a:t>∀</a:t>
            </a:r>
            <a:r>
              <a:rPr lang="fr" sz="1800" i="1" dirty="0">
                <a:latin typeface="Georgia" panose="02040502050405020303" pitchFamily="18" charset="0"/>
              </a:rPr>
              <a:t>D</a:t>
            </a:r>
            <a:r>
              <a:rPr lang="fr" sz="1800" dirty="0">
                <a:latin typeface="Georgia" panose="02040502050405020303" pitchFamily="18" charset="0"/>
              </a:rPr>
              <a:t>.is-a(</a:t>
            </a:r>
            <a:r>
              <a:rPr lang="fr" sz="1800" i="1" dirty="0">
                <a:latin typeface="Georgia" panose="02040502050405020303" pitchFamily="18" charset="0"/>
              </a:rPr>
              <a:t>e</a:t>
            </a:r>
            <a:r>
              <a:rPr lang="fr" sz="1800" dirty="0">
                <a:latin typeface="Georgia" panose="02040502050405020303" pitchFamily="18" charset="0"/>
              </a:rPr>
              <a:t>,</a:t>
            </a:r>
            <a:r>
              <a:rPr lang="fr" sz="1800" i="1" dirty="0">
                <a:latin typeface="Georgia" panose="02040502050405020303" pitchFamily="18" charset="0"/>
              </a:rPr>
              <a:t>C</a:t>
            </a:r>
            <a:r>
              <a:rPr lang="fr" sz="1800" dirty="0">
                <a:latin typeface="Georgia" panose="02040502050405020303" pitchFamily="18" charset="0"/>
              </a:rPr>
              <a:t>) ∧ kind-of(</a:t>
            </a:r>
            <a:r>
              <a:rPr lang="fr" sz="1800" i="1" dirty="0">
                <a:latin typeface="Georgia" panose="02040502050405020303" pitchFamily="18" charset="0"/>
              </a:rPr>
              <a:t>C</a:t>
            </a:r>
            <a:r>
              <a:rPr lang="fr" sz="1800" dirty="0">
                <a:latin typeface="Georgia" panose="02040502050405020303" pitchFamily="18" charset="0"/>
              </a:rPr>
              <a:t>,</a:t>
            </a:r>
            <a:r>
              <a:rPr lang="fr" sz="1800" i="1" dirty="0">
                <a:latin typeface="Georgia" panose="02040502050405020303" pitchFamily="18" charset="0"/>
              </a:rPr>
              <a:t>D</a:t>
            </a:r>
            <a:r>
              <a:rPr lang="fr" sz="1800" dirty="0">
                <a:latin typeface="Georgia" panose="02040502050405020303" pitchFamily="18" charset="0"/>
              </a:rPr>
              <a:t>) ⇒ is-a(</a:t>
            </a:r>
            <a:r>
              <a:rPr lang="fr" sz="1800" i="1" dirty="0">
                <a:latin typeface="Georgia" panose="02040502050405020303" pitchFamily="18" charset="0"/>
              </a:rPr>
              <a:t>e</a:t>
            </a:r>
            <a:r>
              <a:rPr lang="fr" sz="1800" dirty="0">
                <a:latin typeface="Georgia" panose="02040502050405020303" pitchFamily="18" charset="0"/>
              </a:rPr>
              <a:t>,</a:t>
            </a:r>
            <a:r>
              <a:rPr lang="fr" sz="1800" i="1" dirty="0">
                <a:latin typeface="Georgia" panose="02040502050405020303" pitchFamily="18" charset="0"/>
              </a:rPr>
              <a:t>D</a:t>
            </a:r>
            <a:r>
              <a:rPr lang="fr" sz="1800" dirty="0" smtClean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25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Formal</a:t>
            </a:r>
            <a:r>
              <a:rPr lang="fr-FR" sz="3200" dirty="0" smtClean="0"/>
              <a:t> </a:t>
            </a:r>
            <a:r>
              <a:rPr lang="fr-FR" sz="3200" dirty="0" err="1" smtClean="0"/>
              <a:t>semantics</a:t>
            </a:r>
            <a:r>
              <a:rPr lang="fr-FR" sz="3200" dirty="0" smtClean="0"/>
              <a:t> in FOL (2</a:t>
            </a:r>
            <a:r>
              <a:rPr lang="fr-FR" sz="3200" baseline="30000" dirty="0" smtClean="0"/>
              <a:t>nd</a:t>
            </a:r>
            <a:r>
              <a:rPr lang="fr-FR" sz="3200" dirty="0" smtClean="0"/>
              <a:t> option)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846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An </a:t>
            </a:r>
            <a:r>
              <a:rPr lang="fr-FR" sz="20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000" dirty="0" smtClean="0"/>
              <a:t> </a:t>
            </a: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 </a:t>
            </a:r>
            <a:r>
              <a:rPr lang="fr-FR" sz="2000" dirty="0" err="1" smtClean="0"/>
              <a:t>consists</a:t>
            </a:r>
            <a:r>
              <a:rPr lang="fr-FR" sz="2000" dirty="0" smtClean="0"/>
              <a:t>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a non-</a:t>
            </a:r>
            <a:r>
              <a:rPr lang="fr-FR" sz="2000" dirty="0" err="1" smtClean="0"/>
              <a:t>empty</a:t>
            </a:r>
            <a:r>
              <a:rPr lang="fr-FR" sz="2000" dirty="0" smtClean="0"/>
              <a:t> set 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 (the </a:t>
            </a:r>
            <a:r>
              <a:rPr lang="fr-FR" sz="2000" i="1" dirty="0" err="1" smtClean="0">
                <a:solidFill>
                  <a:schemeClr val="bg2"/>
                </a:solidFill>
              </a:rPr>
              <a:t>domain</a:t>
            </a:r>
            <a:r>
              <a:rPr lang="fr-FR" sz="2000" i="1" dirty="0" smtClean="0">
                <a:solidFill>
                  <a:schemeClr val="bg2"/>
                </a:solidFill>
              </a:rPr>
              <a:t> of </a:t>
            </a:r>
            <a:r>
              <a:rPr lang="fr-FR" sz="20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000" dirty="0" smtClean="0"/>
              <a:t> or </a:t>
            </a:r>
            <a:r>
              <a:rPr lang="fr-FR" sz="2000" i="1" dirty="0" err="1" smtClean="0">
                <a:solidFill>
                  <a:schemeClr val="bg2"/>
                </a:solidFill>
              </a:rPr>
              <a:t>universe</a:t>
            </a:r>
            <a:r>
              <a:rPr lang="fr-FR" sz="2000" dirty="0" smtClean="0"/>
              <a:t> of </a:t>
            </a:r>
            <a:r>
              <a:rPr lang="fr-FR" sz="2000" dirty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A </a:t>
            </a:r>
            <a:r>
              <a:rPr lang="fr-FR" sz="2000" dirty="0" err="1"/>
              <a:t>function</a:t>
            </a:r>
            <a:r>
              <a:rPr lang="fr-FR" sz="2000" dirty="0"/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-FR" sz="2000" dirty="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fr-FR" sz="2000" dirty="0"/>
              <a:t>) : </a:t>
            </a:r>
            <a:r>
              <a:rPr lang="fr-FR" sz="2000" b="1" dirty="0" err="1" smtClean="0"/>
              <a:t>ENames</a:t>
            </a:r>
            <a:r>
              <a:rPr lang="fr-FR" sz="2000" dirty="0" smtClean="0"/>
              <a:t>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→</a:t>
            </a:r>
            <a:r>
              <a:rPr lang="fr-FR" sz="2000" dirty="0"/>
              <a:t> 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A </a:t>
            </a:r>
            <a:r>
              <a:rPr lang="fr-FR" sz="2000" dirty="0" err="1"/>
              <a:t>function</a:t>
            </a:r>
            <a:r>
              <a:rPr lang="fr-FR" sz="2000" dirty="0"/>
              <a:t> </a:t>
            </a:r>
            <a:r>
              <a:rPr lang="fr-FR" sz="2000" dirty="0" err="1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>
                <a:latin typeface="Script MT Bold" panose="03040602040607080904" pitchFamily="66" charset="0"/>
              </a:rPr>
              <a:t>c</a:t>
            </a:r>
            <a:r>
              <a:rPr lang="fr-FR" sz="2000" dirty="0"/>
              <a:t>(</a:t>
            </a:r>
            <a:r>
              <a:rPr lang="fr-FR" sz="2000" dirty="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fr-FR" sz="2000" dirty="0"/>
              <a:t>) : </a:t>
            </a:r>
            <a:r>
              <a:rPr lang="fr-FR" sz="2000" b="1" dirty="0" err="1"/>
              <a:t>CNames</a:t>
            </a:r>
            <a:r>
              <a:rPr lang="fr-FR" sz="2000" dirty="0"/>
              <a:t>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→</a:t>
            </a:r>
            <a:r>
              <a:rPr lang="fr-FR" sz="2000" dirty="0"/>
              <a:t> </a:t>
            </a:r>
            <a:r>
              <a:rPr lang="fr-FR" sz="2000" dirty="0">
                <a:latin typeface="Script MT Bold" panose="03040602040607080904" pitchFamily="66" charset="0"/>
              </a:rPr>
              <a:t>P</a:t>
            </a:r>
            <a:r>
              <a:rPr lang="fr-FR" sz="2000" dirty="0"/>
              <a:t>(</a:t>
            </a:r>
            <a:r>
              <a:rPr lang="fr-FR" sz="2000" dirty="0">
                <a:latin typeface="Symbol" panose="05050102010706020507" pitchFamily="18" charset="2"/>
              </a:rPr>
              <a:t>D</a:t>
            </a:r>
            <a:r>
              <a:rPr lang="fr-FR" sz="2000" baseline="30000" dirty="0">
                <a:latin typeface="Script MT Bold" panose="03040602040607080904" pitchFamily="66" charset="0"/>
              </a:rPr>
              <a:t>I</a:t>
            </a:r>
            <a:r>
              <a:rPr lang="fr-FR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A </a:t>
            </a:r>
            <a:r>
              <a:rPr lang="fr-FR" sz="2000" dirty="0" err="1"/>
              <a:t>function</a:t>
            </a:r>
            <a:r>
              <a:rPr lang="fr-FR" sz="2000" dirty="0"/>
              <a:t> </a:t>
            </a: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-FR" sz="2000" dirty="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fr-FR" sz="2000" dirty="0"/>
              <a:t>) : </a:t>
            </a:r>
            <a:r>
              <a:rPr lang="fr-FR" sz="2000" b="1" dirty="0" err="1" smtClean="0"/>
              <a:t>RNames</a:t>
            </a:r>
            <a:r>
              <a:rPr lang="fr-FR" sz="2000" dirty="0" smtClean="0"/>
              <a:t>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→</a:t>
            </a:r>
            <a:r>
              <a:rPr lang="fr-FR" sz="2000" dirty="0"/>
              <a:t> </a:t>
            </a:r>
            <a:r>
              <a:rPr lang="fr-FR" sz="2000" dirty="0" smtClean="0">
                <a:latin typeface="Script MT Bold" panose="03040602040607080904" pitchFamily="66" charset="0"/>
              </a:rPr>
              <a:t>P</a:t>
            </a:r>
            <a:r>
              <a:rPr lang="fr-FR" sz="2000" dirty="0" smtClean="0"/>
              <a:t>(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×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)</a:t>
            </a:r>
            <a:endParaRPr lang="fr-FR" sz="2000" dirty="0"/>
          </a:p>
          <a:p>
            <a:r>
              <a:rPr lang="fr-FR" sz="2000" dirty="0">
                <a:latin typeface="Script MT Bold" panose="03040602040607080904" pitchFamily="66" charset="0"/>
              </a:rPr>
              <a:t>I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chemeClr val="bg2"/>
                </a:solidFill>
              </a:rPr>
              <a:t>satisfies</a:t>
            </a:r>
            <a:r>
              <a:rPr lang="fr-FR" sz="2000" dirty="0"/>
              <a:t> a </a:t>
            </a:r>
            <a:r>
              <a:rPr lang="fr-FR" sz="2000" dirty="0" smtClean="0"/>
              <a:t>relation </a:t>
            </a:r>
            <a:r>
              <a:rPr lang="fr-FR" sz="2000" dirty="0"/>
              <a:t>assertion </a:t>
            </a:r>
            <a:r>
              <a:rPr lang="fr" sz="2000" dirty="0" smtClean="0">
                <a:latin typeface="Georgia" panose="02040502050405020303" pitchFamily="18" charset="0"/>
              </a:rPr>
              <a:t>e1 </a:t>
            </a:r>
            <a:r>
              <a:rPr lang="fr" sz="2000" i="1" dirty="0" smtClean="0">
                <a:latin typeface="Georgia" panose="02040502050405020303" pitchFamily="18" charset="0"/>
              </a:rPr>
              <a:t>R</a:t>
            </a:r>
            <a:r>
              <a:rPr lang="fr" sz="2000" dirty="0" smtClean="0">
                <a:latin typeface="Georgia" panose="02040502050405020303" pitchFamily="18" charset="0"/>
              </a:rPr>
              <a:t> e2</a:t>
            </a:r>
            <a:r>
              <a:rPr lang="fr-FR" sz="2000" dirty="0" smtClean="0"/>
              <a:t> </a:t>
            </a:r>
            <a:r>
              <a:rPr lang="fr-FR" sz="2000" dirty="0" err="1"/>
              <a:t>iff</a:t>
            </a:r>
            <a:r>
              <a:rPr lang="fr-FR" sz="2000" dirty="0"/>
              <a:t> </a:t>
            </a:r>
            <a:r>
              <a:rPr lang="fr-FR" sz="2000" dirty="0" smtClean="0"/>
              <a:t>(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" sz="2000" dirty="0">
                <a:latin typeface="Georgia" panose="02040502050405020303" pitchFamily="18" charset="0"/>
              </a:rPr>
              <a:t>e1</a:t>
            </a:r>
            <a:r>
              <a:rPr lang="fr-FR" sz="2000" dirty="0" smtClean="0"/>
              <a:t>),</a:t>
            </a:r>
            <a:r>
              <a:rPr lang="fr-FR" sz="2000" dirty="0">
                <a:latin typeface="Script MT Bold" panose="03040602040607080904" pitchFamily="66" charset="0"/>
              </a:rPr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" sz="2000" dirty="0" smtClean="0">
                <a:latin typeface="Georgia" panose="02040502050405020303" pitchFamily="18" charset="0"/>
              </a:rPr>
              <a:t>e2</a:t>
            </a:r>
            <a:r>
              <a:rPr lang="fr-FR" sz="2000" dirty="0" smtClean="0"/>
              <a:t>)) </a:t>
            </a:r>
            <a:r>
              <a:rPr lang="fr-FR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∈</a:t>
            </a:r>
            <a:r>
              <a:rPr lang="fr-FR" sz="2000" dirty="0" smtClean="0">
                <a:latin typeface="Script MT Bold" panose="03040602040607080904" pitchFamily="66" charset="0"/>
              </a:rPr>
              <a:t> 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" sz="2000" i="1" dirty="0" smtClean="0">
                <a:latin typeface="Georgia" panose="02040502050405020303" pitchFamily="18" charset="0"/>
              </a:rPr>
              <a:t>R</a:t>
            </a:r>
            <a:r>
              <a:rPr lang="fr-FR" sz="2000" dirty="0" smtClean="0"/>
              <a:t>) </a:t>
            </a:r>
            <a:endParaRPr lang="fr-FR" sz="2000" dirty="0"/>
          </a:p>
          <a:p>
            <a:r>
              <a:rPr lang="fr-FR" sz="2000" dirty="0">
                <a:latin typeface="Script MT Bold" panose="03040602040607080904" pitchFamily="66" charset="0"/>
              </a:rPr>
              <a:t>I</a:t>
            </a:r>
            <a:r>
              <a:rPr lang="fr-FR" sz="2000" dirty="0"/>
              <a:t> </a:t>
            </a:r>
            <a:r>
              <a:rPr lang="fr-FR" sz="2000" i="1" dirty="0" err="1">
                <a:solidFill>
                  <a:schemeClr val="bg2"/>
                </a:solidFill>
              </a:rPr>
              <a:t>satisfies</a:t>
            </a:r>
            <a:r>
              <a:rPr lang="fr-FR" sz="2000" dirty="0"/>
              <a:t> a type assertion </a:t>
            </a:r>
            <a:r>
              <a:rPr lang="fr" sz="2000" dirty="0">
                <a:latin typeface="Georgia" panose="02040502050405020303" pitchFamily="18" charset="0"/>
              </a:rPr>
              <a:t>e </a:t>
            </a:r>
            <a:r>
              <a:rPr lang="fr" sz="2000" b="1" dirty="0">
                <a:latin typeface="Georgia" panose="02040502050405020303" pitchFamily="18" charset="0"/>
              </a:rPr>
              <a:t>is-a</a:t>
            </a:r>
            <a:r>
              <a:rPr lang="fr" sz="2000" dirty="0">
                <a:latin typeface="Georgia" panose="02040502050405020303" pitchFamily="18" charset="0"/>
              </a:rPr>
              <a:t> C</a:t>
            </a:r>
            <a:r>
              <a:rPr lang="fr-FR" sz="2000" dirty="0"/>
              <a:t> </a:t>
            </a:r>
            <a:r>
              <a:rPr lang="fr-FR" sz="2000" dirty="0" err="1"/>
              <a:t>iff</a:t>
            </a:r>
            <a:r>
              <a:rPr lang="fr-FR" sz="2000" dirty="0"/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" sz="2000" dirty="0">
                <a:latin typeface="Georgia" panose="02040502050405020303" pitchFamily="18" charset="0"/>
              </a:rPr>
              <a:t>e</a:t>
            </a:r>
            <a:r>
              <a:rPr lang="fr-FR" sz="2000" dirty="0"/>
              <a:t>)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fr-FR" sz="2000" dirty="0">
                <a:latin typeface="Script MT Bold" panose="03040602040607080904" pitchFamily="66" charset="0"/>
              </a:rPr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c</a:t>
            </a:r>
            <a:r>
              <a:rPr lang="fr-FR" sz="2000" dirty="0" smtClean="0"/>
              <a:t>(</a:t>
            </a:r>
            <a:r>
              <a:rPr lang="fr" sz="2000" dirty="0">
                <a:latin typeface="Georgia" panose="02040502050405020303" pitchFamily="18" charset="0"/>
              </a:rPr>
              <a:t>C</a:t>
            </a:r>
            <a:r>
              <a:rPr lang="fr-FR" sz="2000" dirty="0"/>
              <a:t>) </a:t>
            </a:r>
          </a:p>
          <a:p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 </a:t>
            </a:r>
            <a:r>
              <a:rPr lang="fr-FR" sz="2000" i="1" dirty="0" err="1">
                <a:solidFill>
                  <a:schemeClr val="bg2"/>
                </a:solidFill>
              </a:rPr>
              <a:t>satisfies</a:t>
            </a:r>
            <a:r>
              <a:rPr lang="fr-FR" sz="2000" dirty="0"/>
              <a:t> a subsumption assertion </a:t>
            </a:r>
            <a:r>
              <a:rPr lang="fr" sz="2000" dirty="0">
                <a:latin typeface="Georgia" panose="02040502050405020303" pitchFamily="18" charset="0"/>
              </a:rPr>
              <a:t>C </a:t>
            </a:r>
            <a:r>
              <a:rPr lang="fr" sz="2000" b="1" dirty="0">
                <a:latin typeface="Georgia" panose="02040502050405020303" pitchFamily="18" charset="0"/>
              </a:rPr>
              <a:t>kind-of</a:t>
            </a:r>
            <a:r>
              <a:rPr lang="fr" sz="2000" dirty="0" smtClean="0">
                <a:latin typeface="Georgia" panose="02040502050405020303" pitchFamily="18" charset="0"/>
              </a:rPr>
              <a:t> </a:t>
            </a:r>
            <a:r>
              <a:rPr lang="fr" sz="2000" dirty="0">
                <a:latin typeface="Georgia" panose="02040502050405020303" pitchFamily="18" charset="0"/>
              </a:rPr>
              <a:t>D</a:t>
            </a:r>
            <a:r>
              <a:rPr lang="fr-FR" sz="2000" dirty="0"/>
              <a:t> </a:t>
            </a:r>
            <a:r>
              <a:rPr lang="fr-FR" sz="2000" dirty="0" err="1"/>
              <a:t>iff</a:t>
            </a:r>
            <a:r>
              <a:rPr lang="fr-FR" sz="2000" dirty="0"/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c</a:t>
            </a:r>
            <a:r>
              <a:rPr lang="fr-FR" sz="2000" dirty="0" smtClean="0"/>
              <a:t>(</a:t>
            </a:r>
            <a:r>
              <a:rPr lang="fr" sz="2000" dirty="0">
                <a:latin typeface="Georgia" panose="02040502050405020303" pitchFamily="18" charset="0"/>
              </a:rPr>
              <a:t>C</a:t>
            </a:r>
            <a:r>
              <a:rPr lang="fr-FR" sz="2000" dirty="0"/>
              <a:t>)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fr-FR" sz="2000" dirty="0">
                <a:latin typeface="Script MT Bold" panose="03040602040607080904" pitchFamily="66" charset="0"/>
              </a:rPr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c</a:t>
            </a:r>
            <a:r>
              <a:rPr lang="fr-FR" sz="2000" dirty="0" smtClean="0"/>
              <a:t>(</a:t>
            </a:r>
            <a:r>
              <a:rPr lang="fr" sz="2000" dirty="0">
                <a:latin typeface="Georgia" panose="02040502050405020303" pitchFamily="18" charset="0"/>
              </a:rPr>
              <a:t>D</a:t>
            </a:r>
            <a:r>
              <a:rPr lang="fr-FR" sz="2000" dirty="0"/>
              <a:t>) </a:t>
            </a:r>
          </a:p>
          <a:p>
            <a:endParaRPr lang="fr-FR" sz="2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26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 smtClean="0"/>
              <a:t>Formal</a:t>
            </a:r>
            <a:r>
              <a:rPr lang="fr-FR" sz="2800" dirty="0" smtClean="0"/>
              <a:t> </a:t>
            </a:r>
            <a:r>
              <a:rPr lang="fr-FR" sz="2800" dirty="0" err="1" smtClean="0"/>
              <a:t>semantics</a:t>
            </a:r>
            <a:r>
              <a:rPr lang="fr-FR" sz="2800" dirty="0" smtClean="0"/>
              <a:t> in Model </a:t>
            </a:r>
            <a:r>
              <a:rPr lang="fr-FR" sz="2800" dirty="0" err="1" smtClean="0"/>
              <a:t>theory</a:t>
            </a:r>
            <a:r>
              <a:rPr lang="fr-FR" sz="2800" dirty="0"/>
              <a:t> </a:t>
            </a:r>
            <a:r>
              <a:rPr lang="fr-FR" sz="2800" dirty="0" smtClean="0"/>
              <a:t>(1</a:t>
            </a:r>
            <a:r>
              <a:rPr lang="fr-FR" sz="2800" baseline="30000" dirty="0" smtClean="0"/>
              <a:t>st</a:t>
            </a:r>
            <a:r>
              <a:rPr lang="fr-FR" sz="2800" dirty="0"/>
              <a:t> </a:t>
            </a:r>
            <a:r>
              <a:rPr lang="fr-FR" sz="2800" dirty="0" smtClean="0"/>
              <a:t>option)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1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An </a:t>
            </a:r>
            <a:r>
              <a:rPr lang="fr-FR" sz="20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000" dirty="0" smtClean="0"/>
              <a:t> </a:t>
            </a: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 </a:t>
            </a:r>
            <a:r>
              <a:rPr lang="fr-FR" sz="2000" dirty="0" err="1" smtClean="0"/>
              <a:t>consists</a:t>
            </a:r>
            <a:r>
              <a:rPr lang="fr-FR" sz="2000" dirty="0" smtClean="0"/>
              <a:t>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a non-</a:t>
            </a:r>
            <a:r>
              <a:rPr lang="fr-FR" sz="2000" dirty="0" err="1" smtClean="0"/>
              <a:t>empty</a:t>
            </a:r>
            <a:r>
              <a:rPr lang="fr-FR" sz="2000" dirty="0" smtClean="0"/>
              <a:t> set 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 (the </a:t>
            </a:r>
            <a:r>
              <a:rPr lang="fr-FR" sz="2000" i="1" dirty="0" err="1" smtClean="0">
                <a:solidFill>
                  <a:schemeClr val="bg2"/>
                </a:solidFill>
              </a:rPr>
              <a:t>domain</a:t>
            </a:r>
            <a:r>
              <a:rPr lang="fr-FR" sz="2000" i="1" dirty="0" smtClean="0">
                <a:solidFill>
                  <a:schemeClr val="bg2"/>
                </a:solidFill>
              </a:rPr>
              <a:t> of </a:t>
            </a:r>
            <a:r>
              <a:rPr lang="fr-FR" sz="2000" i="1" dirty="0" err="1" smtClean="0">
                <a:solidFill>
                  <a:schemeClr val="bg2"/>
                </a:solidFill>
              </a:rPr>
              <a:t>interpretation</a:t>
            </a:r>
            <a:r>
              <a:rPr lang="fr-FR" sz="2000" dirty="0" smtClean="0"/>
              <a:t> or </a:t>
            </a:r>
            <a:r>
              <a:rPr lang="fr-FR" sz="2000" i="1" dirty="0" err="1" smtClean="0">
                <a:solidFill>
                  <a:schemeClr val="bg2"/>
                </a:solidFill>
              </a:rPr>
              <a:t>universe</a:t>
            </a:r>
            <a:r>
              <a:rPr lang="fr-FR" sz="2000" dirty="0" smtClean="0"/>
              <a:t> of </a:t>
            </a:r>
            <a:r>
              <a:rPr lang="fr-FR" sz="2000" dirty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A </a:t>
            </a:r>
            <a:r>
              <a:rPr lang="fr-FR" sz="2000" dirty="0" err="1"/>
              <a:t>function</a:t>
            </a:r>
            <a:r>
              <a:rPr lang="fr-FR" sz="2000" dirty="0"/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-FR" sz="2000" dirty="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fr-FR" sz="2000" dirty="0"/>
              <a:t>) : </a:t>
            </a:r>
            <a:r>
              <a:rPr lang="fr-FR" sz="2000" b="1" dirty="0" err="1" smtClean="0"/>
              <a:t>ENames</a:t>
            </a:r>
            <a:r>
              <a:rPr lang="fr-FR" sz="2000" dirty="0" smtClean="0"/>
              <a:t>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→</a:t>
            </a:r>
            <a:r>
              <a:rPr lang="fr-FR" sz="2000" dirty="0"/>
              <a:t> 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A </a:t>
            </a:r>
            <a:r>
              <a:rPr lang="fr-FR" sz="2000" dirty="0" err="1"/>
              <a:t>function</a:t>
            </a:r>
            <a:r>
              <a:rPr lang="fr-FR" sz="2000" dirty="0"/>
              <a:t> </a:t>
            </a: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-FR" sz="2000" dirty="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fr-FR" sz="2000" dirty="0"/>
              <a:t>) : </a:t>
            </a:r>
            <a:r>
              <a:rPr lang="fr-FR" sz="2000" b="1" dirty="0" err="1" smtClean="0"/>
              <a:t>RNames</a:t>
            </a:r>
            <a:r>
              <a:rPr lang="fr-FR" sz="2000" dirty="0" smtClean="0"/>
              <a:t>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→</a:t>
            </a:r>
            <a:r>
              <a:rPr lang="fr-FR" sz="2000" dirty="0"/>
              <a:t> </a:t>
            </a:r>
            <a:r>
              <a:rPr lang="fr-FR" sz="2000" dirty="0" smtClean="0">
                <a:latin typeface="Script MT Bold" panose="03040602040607080904" pitchFamily="66" charset="0"/>
              </a:rPr>
              <a:t>P</a:t>
            </a:r>
            <a:r>
              <a:rPr lang="fr-FR" sz="2000" dirty="0" smtClean="0"/>
              <a:t>(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×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baseline="30000" dirty="0" smtClean="0">
                <a:latin typeface="Script MT Bold" panose="03040602040607080904" pitchFamily="66" charset="0"/>
              </a:rPr>
              <a:t>I</a:t>
            </a:r>
            <a:r>
              <a:rPr lang="fr-FR" sz="2000" dirty="0" smtClean="0"/>
              <a:t>)</a:t>
            </a:r>
          </a:p>
          <a:p>
            <a:r>
              <a:rPr lang="fr-FR" sz="2000" u="sng" dirty="0" err="1" smtClean="0"/>
              <a:t>such</a:t>
            </a:r>
            <a:r>
              <a:rPr lang="fr-FR" sz="2000" u="sng" dirty="0" smtClean="0"/>
              <a:t> </a:t>
            </a:r>
            <a:r>
              <a:rPr lang="fr-FR" sz="2000" u="sng" dirty="0" err="1" smtClean="0"/>
              <a:t>that</a:t>
            </a:r>
            <a:r>
              <a:rPr lang="fr-FR" sz="2000" u="sng" dirty="0" smtClean="0"/>
              <a:t>:</a:t>
            </a: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" sz="2000" b="1" dirty="0">
                <a:latin typeface="Georgia" panose="02040502050405020303" pitchFamily="18" charset="0"/>
              </a:rPr>
              <a:t>kind-of</a:t>
            </a:r>
            <a:r>
              <a:rPr lang="fr-FR" sz="2000" dirty="0" smtClean="0"/>
              <a:t>) </a:t>
            </a:r>
            <a:r>
              <a:rPr lang="fr-FR" sz="2000" dirty="0" err="1" smtClean="0"/>
              <a:t>is</a:t>
            </a:r>
            <a:r>
              <a:rPr lang="fr-FR" sz="2000" dirty="0" smtClean="0"/>
              <a:t> transitive, </a:t>
            </a:r>
            <a:r>
              <a:rPr lang="fr-FR" sz="2000" dirty="0" err="1" smtClean="0"/>
              <a:t>reflexive</a:t>
            </a:r>
            <a:r>
              <a:rPr lang="fr-FR" sz="2000" dirty="0" smtClean="0"/>
              <a:t>, and </a:t>
            </a:r>
            <a:r>
              <a:rPr lang="fr-FR" sz="2000" dirty="0" err="1" smtClean="0"/>
              <a:t>antisymmetric</a:t>
            </a:r>
            <a:r>
              <a:rPr lang="fr-FR" sz="20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if (</a:t>
            </a:r>
            <a:r>
              <a:rPr lang="fr-FR" sz="2000" i="1" dirty="0" err="1" smtClean="0"/>
              <a:t>x</a:t>
            </a:r>
            <a:r>
              <a:rPr lang="fr-FR" sz="2000" dirty="0" err="1" smtClean="0"/>
              <a:t>,</a:t>
            </a:r>
            <a:r>
              <a:rPr lang="fr-FR" sz="2000" i="1" dirty="0" err="1" smtClean="0"/>
              <a:t>y</a:t>
            </a:r>
            <a:r>
              <a:rPr lang="fr-FR" sz="2000" dirty="0" smtClean="0"/>
              <a:t>)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∈ </a:t>
            </a: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" sz="2000" b="1" dirty="0" smtClean="0">
                <a:latin typeface="Georgia" panose="02040502050405020303" pitchFamily="18" charset="0"/>
              </a:rPr>
              <a:t>is-a</a:t>
            </a:r>
            <a:r>
              <a:rPr lang="fr-FR" sz="2000" dirty="0" smtClean="0"/>
              <a:t>) and (</a:t>
            </a:r>
            <a:r>
              <a:rPr lang="fr-FR" sz="2000" i="1" dirty="0" err="1" smtClean="0"/>
              <a:t>y</a:t>
            </a:r>
            <a:r>
              <a:rPr lang="fr-FR" sz="2000" dirty="0" err="1" smtClean="0"/>
              <a:t>,</a:t>
            </a:r>
            <a:r>
              <a:rPr lang="fr-FR" sz="2000" i="1" dirty="0" err="1" smtClean="0"/>
              <a:t>z</a:t>
            </a:r>
            <a:r>
              <a:rPr lang="fr-FR" sz="2000" dirty="0" smtClean="0"/>
              <a:t>)</a:t>
            </a:r>
            <a:r>
              <a:rPr lang="fr-FR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∈ </a:t>
            </a:r>
            <a:r>
              <a:rPr lang="fr-FR" sz="2000" dirty="0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" sz="2000" b="1" dirty="0" smtClean="0">
                <a:latin typeface="Georgia" panose="02040502050405020303" pitchFamily="18" charset="0"/>
              </a:rPr>
              <a:t>kind-of</a:t>
            </a:r>
            <a:r>
              <a:rPr lang="fr-FR" sz="2000" dirty="0" smtClean="0"/>
              <a:t>) </a:t>
            </a:r>
            <a:r>
              <a:rPr lang="fr-FR" sz="2000" dirty="0" err="1" smtClean="0"/>
              <a:t>then</a:t>
            </a:r>
            <a:r>
              <a:rPr lang="fr-FR" sz="2000" dirty="0" smtClean="0"/>
              <a:t> (</a:t>
            </a:r>
            <a:r>
              <a:rPr lang="fr-FR" sz="2000" i="1" dirty="0" err="1" smtClean="0"/>
              <a:t>x</a:t>
            </a:r>
            <a:r>
              <a:rPr lang="fr-FR" sz="2000" dirty="0" err="1" smtClean="0"/>
              <a:t>,</a:t>
            </a:r>
            <a:r>
              <a:rPr lang="fr-FR" sz="2000" i="1" dirty="0" err="1" smtClean="0"/>
              <a:t>z</a:t>
            </a:r>
            <a:r>
              <a:rPr lang="fr-FR" sz="2000" dirty="0" smtClean="0"/>
              <a:t>) </a:t>
            </a:r>
            <a:r>
              <a:rPr lang="fr-F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∈ </a:t>
            </a:r>
            <a:r>
              <a:rPr lang="fr-FR" sz="2000" dirty="0">
                <a:latin typeface="Script MT Bold" panose="03040602040607080904" pitchFamily="66" charset="0"/>
              </a:rPr>
              <a:t>I</a:t>
            </a:r>
            <a:r>
              <a:rPr lang="fr-FR" sz="2000" baseline="-25000" dirty="0">
                <a:latin typeface="Script MT Bold" panose="03040602040607080904" pitchFamily="66" charset="0"/>
              </a:rPr>
              <a:t>r</a:t>
            </a:r>
            <a:r>
              <a:rPr lang="fr-FR" sz="2000" dirty="0"/>
              <a:t>(</a:t>
            </a:r>
            <a:r>
              <a:rPr lang="fr" sz="2000" b="1" dirty="0">
                <a:latin typeface="Georgia" panose="02040502050405020303" pitchFamily="18" charset="0"/>
              </a:rPr>
              <a:t>is-a</a:t>
            </a:r>
            <a:r>
              <a:rPr lang="fr-FR" sz="2000" dirty="0"/>
              <a:t>)</a:t>
            </a:r>
          </a:p>
          <a:p>
            <a:endParaRPr lang="fr-FR" sz="2000" smtClean="0">
              <a:latin typeface="Script MT Bold" panose="03040602040607080904" pitchFamily="66" charset="0"/>
            </a:endParaRPr>
          </a:p>
          <a:p>
            <a:r>
              <a:rPr lang="fr-FR" sz="2000" smtClean="0">
                <a:latin typeface="Script MT Bold" panose="03040602040607080904" pitchFamily="66" charset="0"/>
              </a:rPr>
              <a:t>I</a:t>
            </a:r>
            <a:r>
              <a:rPr lang="fr-FR" sz="2000" smtClean="0"/>
              <a:t> </a:t>
            </a:r>
            <a:r>
              <a:rPr lang="fr-FR" sz="2000" i="1" dirty="0" err="1">
                <a:solidFill>
                  <a:schemeClr val="bg2"/>
                </a:solidFill>
              </a:rPr>
              <a:t>satisfies</a:t>
            </a:r>
            <a:r>
              <a:rPr lang="fr-FR" sz="2000" dirty="0"/>
              <a:t> a </a:t>
            </a:r>
            <a:r>
              <a:rPr lang="fr-FR" sz="2000" dirty="0" smtClean="0"/>
              <a:t>relation </a:t>
            </a:r>
            <a:r>
              <a:rPr lang="fr-FR" sz="2000" dirty="0"/>
              <a:t>assertion </a:t>
            </a:r>
            <a:r>
              <a:rPr lang="fr" sz="2000" dirty="0" smtClean="0">
                <a:latin typeface="Georgia" panose="02040502050405020303" pitchFamily="18" charset="0"/>
              </a:rPr>
              <a:t>e1 </a:t>
            </a:r>
            <a:r>
              <a:rPr lang="fr" sz="2000" i="1" dirty="0" smtClean="0">
                <a:latin typeface="Georgia" panose="02040502050405020303" pitchFamily="18" charset="0"/>
              </a:rPr>
              <a:t>R</a:t>
            </a:r>
            <a:r>
              <a:rPr lang="fr" sz="2000" dirty="0" smtClean="0">
                <a:latin typeface="Georgia" panose="02040502050405020303" pitchFamily="18" charset="0"/>
              </a:rPr>
              <a:t> e2</a:t>
            </a:r>
            <a:r>
              <a:rPr lang="fr-FR" sz="2000" dirty="0" smtClean="0"/>
              <a:t> </a:t>
            </a:r>
            <a:r>
              <a:rPr lang="fr-FR" sz="2000" dirty="0" err="1"/>
              <a:t>iff</a:t>
            </a:r>
            <a:r>
              <a:rPr lang="fr-FR" sz="2000" dirty="0"/>
              <a:t> </a:t>
            </a:r>
            <a:r>
              <a:rPr lang="fr-FR" sz="2000" dirty="0" smtClean="0"/>
              <a:t>(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" sz="2000" dirty="0">
                <a:latin typeface="Georgia" panose="02040502050405020303" pitchFamily="18" charset="0"/>
              </a:rPr>
              <a:t>e1</a:t>
            </a:r>
            <a:r>
              <a:rPr lang="fr-FR" sz="2000" dirty="0" smtClean="0"/>
              <a:t>),</a:t>
            </a:r>
            <a:r>
              <a:rPr lang="fr-FR" sz="2000" dirty="0">
                <a:latin typeface="Script MT Bold" panose="03040602040607080904" pitchFamily="66" charset="0"/>
              </a:rPr>
              <a:t> </a:t>
            </a:r>
            <a:r>
              <a:rPr lang="fr-FR" sz="2000" dirty="0" err="1" smtClean="0">
                <a:latin typeface="Script MT Bold" panose="03040602040607080904" pitchFamily="66" charset="0"/>
              </a:rPr>
              <a:t>I</a:t>
            </a:r>
            <a:r>
              <a:rPr lang="fr-FR" sz="2000" baseline="-25000" dirty="0" err="1" smtClean="0">
                <a:latin typeface="Script MT Bold" panose="03040602040607080904" pitchFamily="66" charset="0"/>
              </a:rPr>
              <a:t>e</a:t>
            </a:r>
            <a:r>
              <a:rPr lang="fr-FR" sz="2000" dirty="0" smtClean="0"/>
              <a:t>(</a:t>
            </a:r>
            <a:r>
              <a:rPr lang="fr" sz="2000" dirty="0" smtClean="0">
                <a:latin typeface="Georgia" panose="02040502050405020303" pitchFamily="18" charset="0"/>
              </a:rPr>
              <a:t>e2</a:t>
            </a:r>
            <a:r>
              <a:rPr lang="fr-FR" sz="2000" dirty="0" smtClean="0"/>
              <a:t>)) </a:t>
            </a:r>
            <a:r>
              <a:rPr lang="fr-FR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∈</a:t>
            </a:r>
            <a:r>
              <a:rPr lang="fr-FR" sz="2000" dirty="0" smtClean="0">
                <a:latin typeface="Script MT Bold" panose="03040602040607080904" pitchFamily="66" charset="0"/>
              </a:rPr>
              <a:t> I</a:t>
            </a:r>
            <a:r>
              <a:rPr lang="fr-FR" sz="2000" baseline="-25000" dirty="0" smtClean="0">
                <a:latin typeface="Script MT Bold" panose="03040602040607080904" pitchFamily="66" charset="0"/>
              </a:rPr>
              <a:t>r</a:t>
            </a:r>
            <a:r>
              <a:rPr lang="fr-FR" sz="2000" dirty="0" smtClean="0"/>
              <a:t>(</a:t>
            </a:r>
            <a:r>
              <a:rPr lang="fr" sz="2000" i="1" dirty="0" smtClean="0">
                <a:latin typeface="Georgia" panose="02040502050405020303" pitchFamily="18" charset="0"/>
              </a:rPr>
              <a:t>R</a:t>
            </a:r>
            <a:r>
              <a:rPr lang="fr-FR" sz="2000" dirty="0" smtClean="0"/>
              <a:t>) </a:t>
            </a:r>
            <a:endParaRPr lang="fr-FR" sz="2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27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 smtClean="0"/>
              <a:t>Formal</a:t>
            </a:r>
            <a:r>
              <a:rPr lang="fr-FR" sz="2800" dirty="0" smtClean="0"/>
              <a:t> </a:t>
            </a:r>
            <a:r>
              <a:rPr lang="fr-FR" sz="2800" dirty="0" err="1" smtClean="0"/>
              <a:t>semantics</a:t>
            </a:r>
            <a:r>
              <a:rPr lang="fr-FR" sz="2800" dirty="0" smtClean="0"/>
              <a:t> in Model </a:t>
            </a:r>
            <a:r>
              <a:rPr lang="fr-FR" sz="2800" dirty="0" err="1" smtClean="0"/>
              <a:t>theory</a:t>
            </a:r>
            <a:r>
              <a:rPr lang="fr-FR" sz="2800" dirty="0"/>
              <a:t> </a:t>
            </a:r>
            <a:r>
              <a:rPr lang="fr-FR" sz="2800" dirty="0" smtClean="0"/>
              <a:t>(2</a:t>
            </a:r>
            <a:r>
              <a:rPr lang="fr-FR" sz="2800" baseline="30000" dirty="0" smtClean="0"/>
              <a:t>nd</a:t>
            </a:r>
            <a:r>
              <a:rPr lang="fr-FR" sz="2800" dirty="0" smtClean="0"/>
              <a:t> option)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286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Exercise: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2400" i="1" dirty="0"/>
              <a:t>Complete your description of the cooking knowledge model with </a:t>
            </a:r>
            <a:r>
              <a:rPr lang="fr" sz="2400" b="1" i="1" dirty="0"/>
              <a:t>is-a</a:t>
            </a:r>
            <a:r>
              <a:rPr lang="fr" sz="2400" i="1" dirty="0"/>
              <a:t> and </a:t>
            </a:r>
            <a:r>
              <a:rPr lang="fr" sz="2400" b="1" i="1" dirty="0"/>
              <a:t>kind-of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28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Google’s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Graph</a:t>
            </a:r>
          </a:p>
          <a:p>
            <a:r>
              <a:rPr lang="fr-FR" dirty="0" err="1" smtClean="0"/>
              <a:t>Similar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 in Bing, Yahoo, </a:t>
            </a:r>
            <a:r>
              <a:rPr lang="fr-FR" dirty="0" err="1" smtClean="0"/>
              <a:t>Yandex</a:t>
            </a:r>
            <a:r>
              <a:rPr lang="fr-FR" dirty="0" smtClean="0"/>
              <a:t>, etc.</a:t>
            </a:r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bit.ly/2HydkJO</a:t>
            </a:r>
            <a:r>
              <a:rPr lang="en-GB" dirty="0" smtClean="0"/>
              <a:t>,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bit.ly/2HbppFz</a:t>
            </a:r>
            <a:r>
              <a:rPr lang="en-GB" dirty="0" smtClean="0"/>
              <a:t>,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binged.it/2vqsrjF</a:t>
            </a:r>
            <a:r>
              <a:rPr lang="en-GB" dirty="0" smtClean="0"/>
              <a:t>,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bit.ly/2HaOKPF</a:t>
            </a:r>
            <a:r>
              <a:rPr lang="en-GB" dirty="0" smtClean="0"/>
              <a:t>, etc.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29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Visible use of graph-</a:t>
            </a:r>
            <a:r>
              <a:rPr lang="fr-FR" sz="2800" dirty="0" err="1" smtClean="0"/>
              <a:t>based</a:t>
            </a:r>
            <a:r>
              <a:rPr lang="fr-FR" sz="2800" dirty="0" smtClean="0"/>
              <a:t> K.R.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658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i="1" dirty="0"/>
              <a:t>Examples </a:t>
            </a:r>
            <a:r>
              <a:rPr lang="fr" sz="2400" dirty="0" smtClean="0"/>
              <a:t>: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A</a:t>
            </a:r>
            <a:r>
              <a:rPr lang="fr" sz="2400" dirty="0" smtClean="0"/>
              <a:t>n app for finding parking spaces in any city that provides open parking data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an </a:t>
            </a:r>
            <a:r>
              <a:rPr lang="fr" sz="2400" dirty="0"/>
              <a:t>app for learning how to cook and invent new recipes, and a recipe search engine require knowledge about cooking and </a:t>
            </a:r>
            <a:r>
              <a:rPr lang="fr" sz="2400" dirty="0" smtClean="0"/>
              <a:t>recipes.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a </a:t>
            </a:r>
            <a:r>
              <a:rPr lang="fr" sz="2400" dirty="0"/>
              <a:t>stock management application and an e-commerce website require knowledge about products and services.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List of graph </a:t>
            </a:r>
            <a:r>
              <a:rPr lang="fr-FR" dirty="0" err="1" smtClean="0"/>
              <a:t>database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: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en.wikipedia.org/wiki/Graph_database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30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Graph-</a:t>
            </a:r>
            <a:r>
              <a:rPr lang="fr-FR" sz="3200" dirty="0" err="1" smtClean="0"/>
              <a:t>based</a:t>
            </a:r>
            <a:r>
              <a:rPr lang="fr-FR" sz="3200" dirty="0" smtClean="0"/>
              <a:t> </a:t>
            </a:r>
            <a:r>
              <a:rPr lang="fr-FR" sz="3200" dirty="0" err="1" smtClean="0"/>
              <a:t>tools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996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References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u="sng" dirty="0">
                <a:solidFill>
                  <a:schemeClr val="hlink"/>
                </a:solidFill>
                <a:hlinkClick r:id="rId3"/>
              </a:rPr>
              <a:t>Knowledge Representation and Reasoning</a:t>
            </a:r>
            <a:r>
              <a:rPr lang="fr" dirty="0"/>
              <a:t>. Brachman and Levesque. Morgan Kaufmann Publishers, 2004. 381 pages.</a:t>
            </a:r>
          </a:p>
          <a:p>
            <a:pPr>
              <a:spcBef>
                <a:spcPts val="0"/>
              </a:spcBef>
              <a:buNone/>
            </a:pPr>
            <a:r>
              <a:rPr lang="fr" u="sng" dirty="0">
                <a:solidFill>
                  <a:schemeClr val="hlink"/>
                </a:solidFill>
                <a:hlinkClick r:id="rId4"/>
              </a:rPr>
              <a:t>Handbook of Knowledge Representation</a:t>
            </a:r>
            <a:r>
              <a:rPr lang="fr" dirty="0"/>
              <a:t>. Van Harmelen, Lifschitz, Porter. Elsevier 2008. 1005 pages.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31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Knowledge </a:t>
            </a:r>
            <a:r>
              <a:rPr lang="fr" sz="2400" i="1" dirty="0"/>
              <a:t>vs.</a:t>
            </a:r>
            <a:r>
              <a:rPr lang="fr" sz="2400" dirty="0"/>
              <a:t> data </a:t>
            </a:r>
            <a:r>
              <a:rPr lang="fr" sz="2400" i="1" dirty="0"/>
              <a:t>vs.</a:t>
            </a:r>
            <a:r>
              <a:rPr lang="fr" sz="2400" dirty="0"/>
              <a:t> information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i="1" dirty="0">
                <a:solidFill>
                  <a:schemeClr val="bg2"/>
                </a:solidFill>
              </a:rPr>
              <a:t>Data</a:t>
            </a:r>
            <a:r>
              <a:rPr lang="fr" sz="2400" i="1" dirty="0"/>
              <a:t> </a:t>
            </a:r>
            <a:r>
              <a:rPr lang="fr" sz="2400" dirty="0"/>
              <a:t>are just values (e.g., 37.2, “foo”, 2015-04-23), possibly in a structure (e.g., a table)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i="1" dirty="0">
                <a:solidFill>
                  <a:schemeClr val="bg2"/>
                </a:solidFill>
              </a:rPr>
              <a:t>Information</a:t>
            </a:r>
            <a:r>
              <a:rPr lang="fr" sz="2400" dirty="0">
                <a:solidFill>
                  <a:schemeClr val="bg2"/>
                </a:solidFill>
              </a:rPr>
              <a:t> </a:t>
            </a:r>
            <a:r>
              <a:rPr lang="fr" sz="2400" dirty="0"/>
              <a:t>is what data is when interpreted by way of knowledge (e.g., 37.2 is the temperature </a:t>
            </a:r>
            <a:r>
              <a:rPr lang="fr" sz="2400" dirty="0" smtClean="0"/>
              <a:t>in </a:t>
            </a:r>
            <a:r>
              <a:rPr lang="fr" sz="2400" dirty="0"/>
              <a:t>°C in a person’s body at a certain time)</a:t>
            </a:r>
          </a:p>
          <a:p>
            <a:pPr>
              <a:spcBef>
                <a:spcPts val="0"/>
              </a:spcBef>
              <a:buNone/>
            </a:pPr>
            <a:r>
              <a:rPr lang="fr" sz="2400" b="1" i="1" dirty="0">
                <a:solidFill>
                  <a:schemeClr val="bg2"/>
                </a:solidFill>
              </a:rPr>
              <a:t>Knowledge</a:t>
            </a:r>
            <a:r>
              <a:rPr lang="fr" sz="2400" dirty="0">
                <a:solidFill>
                  <a:schemeClr val="bg2"/>
                </a:solidFill>
              </a:rPr>
              <a:t> </a:t>
            </a:r>
            <a:r>
              <a:rPr lang="fr" sz="2400" dirty="0"/>
              <a:t>is what makes data into information (I know that the sensor is a thermometer that has just stayed in John’s rectum)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4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414399" cy="3426299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i="1" dirty="0"/>
              <a:t>General knowledge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(e.g., A novel is a narrative)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254713" y="1205725"/>
            <a:ext cx="2414399" cy="34206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" sz="2400" i="1" dirty="0"/>
              <a:t>Specific data </a:t>
            </a: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(e.g., </a:t>
            </a:r>
            <a:r>
              <a:rPr lang="fr" sz="2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Harry Potter and the Philosopher's Stone</a:t>
            </a:r>
            <a:r>
              <a:rPr lang="fr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a novel)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6052250" y="1205725"/>
            <a:ext cx="2534099" cy="34206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" sz="2400" i="1" dirty="0"/>
              <a:t>Conclusions</a:t>
            </a:r>
            <a:r>
              <a:rPr lang="fr" sz="2400" dirty="0"/>
              <a:t> </a:t>
            </a: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(e.g., </a:t>
            </a:r>
            <a:r>
              <a:rPr lang="fr" sz="2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Harry Potter and the Philosopher's Stone</a:t>
            </a:r>
            <a:r>
              <a:rPr lang="fr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a narrative)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815689" y="2362675"/>
            <a:ext cx="4877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sz="3000"/>
              <a:t>+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596514" y="2362675"/>
            <a:ext cx="4877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sz="3000"/>
              <a:t>=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5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649" y="915566"/>
            <a:ext cx="5049495" cy="386414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6195900" y="1063375"/>
            <a:ext cx="2815800" cy="390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400" i="1" dirty="0"/>
              <a:t>Tree of Portphyry</a:t>
            </a:r>
            <a:r>
              <a:rPr lang="fr" sz="2400" dirty="0"/>
              <a:t>, 3rd century AD, representing Aristotle </a:t>
            </a:r>
            <a:r>
              <a:rPr lang="fr" sz="2400" i="1" dirty="0"/>
              <a:t>categories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6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08375" y="1269850"/>
            <a:ext cx="1654500" cy="201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400"/>
              <a:t>Biological taxonomy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1300" y="311024"/>
            <a:ext cx="3102700" cy="483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0850" y="1149950"/>
            <a:ext cx="3845900" cy="384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7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dirty="0"/>
              <a:t>Library </a:t>
            </a:r>
            <a:r>
              <a:rPr lang="fr" sz="2400" dirty="0" smtClean="0"/>
              <a:t>classification (e.g., Dewey classification)</a:t>
            </a:r>
            <a:endParaRPr lang="fr" sz="24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500 </a:t>
            </a:r>
            <a:r>
              <a:rPr lang="fr" sz="2200" i="1" dirty="0"/>
              <a:t>Natural sciences and mathematics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510</a:t>
            </a:r>
            <a:r>
              <a:rPr lang="fr" sz="2200" dirty="0"/>
              <a:t> </a:t>
            </a:r>
            <a:r>
              <a:rPr lang="fr" sz="2200" i="1" dirty="0"/>
              <a:t>Mathematics</a:t>
            </a:r>
          </a:p>
          <a:p>
            <a:pPr marL="45720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516</a:t>
            </a:r>
            <a:r>
              <a:rPr lang="fr" sz="2200" dirty="0"/>
              <a:t> </a:t>
            </a:r>
            <a:r>
              <a:rPr lang="fr" sz="2200" i="1" dirty="0"/>
              <a:t>Geometry</a:t>
            </a:r>
          </a:p>
          <a:p>
            <a:pPr marL="91440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516.3</a:t>
            </a:r>
            <a:r>
              <a:rPr lang="fr" sz="2200" dirty="0"/>
              <a:t> </a:t>
            </a:r>
            <a:r>
              <a:rPr lang="fr" sz="2200" i="1" dirty="0"/>
              <a:t>Analytic geometries</a:t>
            </a:r>
          </a:p>
          <a:p>
            <a:pPr marL="137160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516.37</a:t>
            </a:r>
            <a:r>
              <a:rPr lang="fr" sz="2200" dirty="0"/>
              <a:t> </a:t>
            </a:r>
            <a:r>
              <a:rPr lang="fr" sz="2200" i="1" dirty="0"/>
              <a:t>Metric differential geometries</a:t>
            </a:r>
          </a:p>
          <a:p>
            <a:pPr marL="1828800" lvl="0" indent="457200">
              <a:spcBef>
                <a:spcPts val="0"/>
              </a:spcBef>
              <a:buNone/>
            </a:pPr>
            <a:r>
              <a:rPr lang="fr" sz="2200" dirty="0">
                <a:solidFill>
                  <a:schemeClr val="bg2"/>
                </a:solidFill>
              </a:rPr>
              <a:t>516.375</a:t>
            </a:r>
            <a:r>
              <a:rPr lang="fr" sz="2200" dirty="0"/>
              <a:t> </a:t>
            </a:r>
            <a:r>
              <a:rPr lang="fr" sz="2200" i="1" dirty="0"/>
              <a:t>Finsler Geometry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8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b="1" dirty="0"/>
              <a:t>General knowledge:</a:t>
            </a:r>
            <a:r>
              <a:rPr lang="fr" sz="2400" dirty="0"/>
              <a:t> </a:t>
            </a:r>
            <a:r>
              <a:rPr lang="fr" sz="2400" i="1" dirty="0"/>
              <a:t>Persons are Living-beings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Specific data:</a:t>
            </a:r>
            <a:r>
              <a:rPr lang="fr" sz="2400" dirty="0"/>
              <a:t> </a:t>
            </a:r>
            <a:r>
              <a:rPr lang="fr" sz="2400" i="1" dirty="0"/>
              <a:t>Aristotle is a Person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Conclusion:</a:t>
            </a:r>
            <a:r>
              <a:rPr lang="fr" sz="2400" dirty="0"/>
              <a:t> </a:t>
            </a:r>
            <a:r>
              <a:rPr lang="fr" sz="2400" i="1" dirty="0"/>
              <a:t>Aristotle is a Living-being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dirty="0"/>
              <a:t>In first order logic</a:t>
            </a:r>
            <a:r>
              <a:rPr lang="fr" sz="2400" dirty="0" smtClean="0"/>
              <a:t>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" sz="2400" i="1" dirty="0">
                <a:latin typeface="Georgia" panose="02040502050405020303" pitchFamily="18" charset="0"/>
              </a:rPr>
              <a:t>x</a:t>
            </a:r>
            <a:r>
              <a:rPr lang="fr" sz="2400" dirty="0">
                <a:latin typeface="Georgia" panose="02040502050405020303" pitchFamily="18" charset="0"/>
              </a:rPr>
              <a:t>.Person(</a:t>
            </a:r>
            <a:r>
              <a:rPr lang="fr" sz="2400" i="1" dirty="0">
                <a:latin typeface="Georgia" panose="02040502050405020303" pitchFamily="18" charset="0"/>
              </a:rPr>
              <a:t>x</a:t>
            </a:r>
            <a:r>
              <a:rPr lang="fr" sz="2400" dirty="0" smtClean="0">
                <a:latin typeface="Georgia" panose="02040502050405020303" pitchFamily="18" charset="0"/>
              </a:rPr>
              <a:t>) ⇒ Living-being(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fr" sz="2400" dirty="0" smtClean="0">
                <a:latin typeface="Georgia" panose="02040502050405020303" pitchFamily="18" charset="0"/>
              </a:rPr>
              <a:t>	Person(</a:t>
            </a:r>
            <a:r>
              <a:rPr lang="fr" sz="2400" i="1" dirty="0" smtClean="0">
                <a:latin typeface="Georgia" panose="02040502050405020303" pitchFamily="18" charset="0"/>
              </a:rPr>
              <a:t>Aristotle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  <a:p>
            <a:pPr marL="360000" indent="0" rtl="0">
              <a:spcBef>
                <a:spcPts val="0"/>
              </a:spcBef>
              <a:buNone/>
            </a:pPr>
            <a:r>
              <a:rPr lang="fr" sz="2400" dirty="0" smtClean="0">
                <a:latin typeface="Georgia" panose="02040502050405020303" pitchFamily="18" charset="0"/>
              </a:rPr>
              <a:t>⊨</a:t>
            </a:r>
            <a:endParaRPr lang="fr" sz="2400" dirty="0"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" sz="2400" dirty="0">
                <a:latin typeface="Georgia" panose="02040502050405020303" pitchFamily="18" charset="0"/>
              </a:rPr>
              <a:t>	</a:t>
            </a:r>
            <a:r>
              <a:rPr lang="fr" sz="2400" dirty="0" smtClean="0">
                <a:latin typeface="Georgia" panose="02040502050405020303" pitchFamily="18" charset="0"/>
              </a:rPr>
              <a:t>Living-being(</a:t>
            </a:r>
            <a:r>
              <a:rPr lang="fr" sz="2400" i="1" dirty="0" smtClean="0">
                <a:latin typeface="Georgia" panose="02040502050405020303" pitchFamily="18" charset="0"/>
              </a:rPr>
              <a:t>Aristotle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Personnalisé 4">
      <a:dk1>
        <a:srgbClr val="000000"/>
      </a:dk1>
      <a:lt1>
        <a:srgbClr val="FFFFFF"/>
      </a:lt1>
      <a:dk2>
        <a:srgbClr val="5F259F"/>
      </a:dk2>
      <a:lt2>
        <a:srgbClr val="DDE0E3"/>
      </a:lt2>
      <a:accent1>
        <a:srgbClr val="5F259F"/>
      </a:accent1>
      <a:accent2>
        <a:srgbClr val="000000"/>
      </a:accent2>
      <a:accent3>
        <a:srgbClr val="001489"/>
      </a:accent3>
      <a:accent4>
        <a:srgbClr val="5F259F"/>
      </a:accent4>
      <a:accent5>
        <a:srgbClr val="000000"/>
      </a:accent5>
      <a:accent6>
        <a:srgbClr val="6D5047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1273</Words>
  <Application>Microsoft Office PowerPoint</Application>
  <PresentationFormat>Affichage à l'écran (16:9)</PresentationFormat>
  <Paragraphs>253</Paragraphs>
  <Slides>31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9" baseType="lpstr">
      <vt:lpstr>Arial</vt:lpstr>
      <vt:lpstr>Courier New</vt:lpstr>
      <vt:lpstr>Georgia</vt:lpstr>
      <vt:lpstr>Lucida Sans Unicode</vt:lpstr>
      <vt:lpstr>Script MT Bold</vt:lpstr>
      <vt:lpstr>Symbol</vt:lpstr>
      <vt:lpstr>Wingdings</vt:lpstr>
      <vt:lpstr>simple-light</vt:lpstr>
      <vt:lpstr>Modelling knowledge</vt:lpstr>
      <vt:lpstr>Introduction</vt:lpstr>
      <vt:lpstr>Introduction</vt:lpstr>
      <vt:lpstr>Introduction</vt:lpstr>
      <vt:lpstr>Introduction</vt:lpstr>
      <vt:lpstr>Classification systems</vt:lpstr>
      <vt:lpstr>Classification systems</vt:lpstr>
      <vt:lpstr>Classification systems</vt:lpstr>
      <vt:lpstr>Classification systems</vt:lpstr>
      <vt:lpstr>Formal semantics in FOL</vt:lpstr>
      <vt:lpstr>Formal semantics in Model theory</vt:lpstr>
      <vt:lpstr>Classification systems: guidelines</vt:lpstr>
      <vt:lpstr>Classification systems: exercise</vt:lpstr>
      <vt:lpstr>Classification options</vt:lpstr>
      <vt:lpstr>Graph-based knowledge representation</vt:lpstr>
      <vt:lpstr>Graph-based knowledge representation</vt:lpstr>
      <vt:lpstr>Graph-based knowledge representation</vt:lpstr>
      <vt:lpstr>Formal semantics in FOL (1)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Formal semantics in FOL (1st option)</vt:lpstr>
      <vt:lpstr>Graph-based knowledge representation</vt:lpstr>
      <vt:lpstr>Formal semantics in FOL (2nd option)</vt:lpstr>
      <vt:lpstr>Formal semantics in Model theory (1st option)</vt:lpstr>
      <vt:lpstr>Formal semantics in Model theory (2nd option)</vt:lpstr>
      <vt:lpstr>Graph-based knowledge representation</vt:lpstr>
      <vt:lpstr>Visible use of graph-based K.R.</vt:lpstr>
      <vt:lpstr>Graph-based tools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knowledge</dc:title>
  <cp:lastModifiedBy>ZIMMERMANN ANTOINE</cp:lastModifiedBy>
  <cp:revision>40</cp:revision>
  <cp:lastPrinted>2018-04-20T11:36:35Z</cp:lastPrinted>
  <dcterms:modified xsi:type="dcterms:W3CDTF">2018-10-24T13:24:07Z</dcterms:modified>
</cp:coreProperties>
</file>