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8" r:id="rId12"/>
    <p:sldId id="270" r:id="rId13"/>
    <p:sldId id="272" r:id="rId14"/>
    <p:sldId id="273" r:id="rId15"/>
    <p:sldId id="271" r:id="rId16"/>
    <p:sldId id="277" r:id="rId17"/>
    <p:sldId id="274" r:id="rId18"/>
    <p:sldId id="275" r:id="rId19"/>
    <p:sldId id="276" r:id="rId20"/>
  </p:sldIdLst>
  <p:sldSz cx="9144000" cy="5143500" type="screen16x9"/>
  <p:notesSz cx="9926638" cy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87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581" y="0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AF93297-255A-44D5-93A0-39364C0F5C5D}" type="datetimeFigureOut">
              <a:rPr lang="fr-FR" smtClean="0"/>
              <a:t>15/05/2018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581" y="6457106"/>
            <a:ext cx="4301839" cy="3395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B01F3FB-DA67-4B85-BBDA-81872D1B4F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30725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  <a:noFill/>
          <a:ln>
            <a:noFill/>
          </a:ln>
        </p:spPr>
        <p:txBody>
          <a:bodyPr lIns="95546" tIns="95546" rIns="95546" bIns="95546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456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11175"/>
            <a:ext cx="4529138" cy="25479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92666" y="3228896"/>
            <a:ext cx="7941309" cy="3058954"/>
          </a:xfrm>
          <a:prstGeom prst="rect">
            <a:avLst/>
          </a:prstGeom>
        </p:spPr>
        <p:txBody>
          <a:bodyPr lIns="95546" tIns="95546" rIns="95546" bIns="9554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758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467544" y="2758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935088" y="2758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03648" y="4780490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0" name="Imag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12" y="4355002"/>
            <a:ext cx="791564" cy="7915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16" y="4782286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621" y="4743638"/>
            <a:ext cx="534931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algn="ctr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fr" smtClean="0"/>
              <a:pPr/>
              <a:t>‹N°›</a:t>
            </a:fld>
            <a:endParaRPr lang="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923928" y="4780490"/>
            <a:ext cx="435806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fr-FR" smtClean="0"/>
              <a:t>École des Mines de Saint-Étienne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chemeClr val="bg2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mines-stetienne.f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600" dirty="0"/>
              <a:t>Modelling </a:t>
            </a:r>
            <a:r>
              <a:rPr lang="fr" sz="3600" dirty="0" smtClean="0"/>
              <a:t>knowledge</a:t>
            </a:r>
            <a:br>
              <a:rPr lang="fr" sz="3600" dirty="0" smtClean="0"/>
            </a:br>
            <a:r>
              <a:rPr lang="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 2</a:t>
            </a:r>
            <a:endParaRPr lang="fr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000" dirty="0"/>
              <a:t>Antoine Zimmermann</a:t>
            </a:r>
          </a:p>
        </p:txBody>
      </p:sp>
      <p:pic>
        <p:nvPicPr>
          <p:cNvPr id="4" name="Image 3" descr="slogan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431399" y="4440310"/>
            <a:ext cx="4713251" cy="688784"/>
          </a:xfrm>
          <a:prstGeom prst="rect">
            <a:avLst/>
          </a:prstGeom>
        </p:spPr>
      </p:pic>
      <p:pic>
        <p:nvPicPr>
          <p:cNvPr id="5" name="Image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1872208" cy="1872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27914" y="3579862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402691" y="3579862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277468" y="3579862"/>
            <a:ext cx="1874777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1</a:t>
            </a:fld>
            <a:endParaRPr lang="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In graph-</a:t>
            </a:r>
            <a:r>
              <a:rPr lang="fr-FR" sz="2400" dirty="0" err="1" smtClean="0"/>
              <a:t>based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representations</a:t>
            </a:r>
            <a:r>
              <a:rPr lang="fr-FR" sz="2400" dirty="0" smtClean="0"/>
              <a:t>, </a:t>
            </a:r>
            <a:r>
              <a:rPr lang="fr-FR" sz="2400" dirty="0" err="1" smtClean="0"/>
              <a:t>we</a:t>
            </a:r>
            <a:r>
              <a:rPr lang="fr-FR" sz="2400" dirty="0" smtClean="0"/>
              <a:t> focus on the </a:t>
            </a:r>
            <a:r>
              <a:rPr lang="fr-FR" sz="2400" dirty="0" err="1" smtClean="0"/>
              <a:t>relationships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</a:t>
            </a:r>
            <a:r>
              <a:rPr lang="fr-FR" sz="2400" dirty="0" err="1" smtClean="0"/>
              <a:t>entities</a:t>
            </a:r>
            <a:r>
              <a:rPr lang="fr-F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In </a:t>
            </a:r>
            <a:r>
              <a:rPr lang="fr-FR" sz="2400" dirty="0" err="1" smtClean="0"/>
              <a:t>object</a:t>
            </a:r>
            <a:r>
              <a:rPr lang="fr-FR" sz="2400" dirty="0" err="1"/>
              <a:t>-</a:t>
            </a:r>
            <a:r>
              <a:rPr lang="fr-FR" sz="2400" dirty="0" err="1" smtClean="0"/>
              <a:t>oriented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representations</a:t>
            </a:r>
            <a:r>
              <a:rPr lang="fr-FR" sz="2400" dirty="0" smtClean="0"/>
              <a:t>, </a:t>
            </a:r>
            <a:r>
              <a:rPr lang="fr-FR" sz="2400" dirty="0" err="1" smtClean="0"/>
              <a:t>we</a:t>
            </a:r>
            <a:r>
              <a:rPr lang="fr-FR" sz="2400" dirty="0" smtClean="0"/>
              <a:t> focus on </a:t>
            </a:r>
            <a:r>
              <a:rPr lang="fr-FR" sz="2400" dirty="0" err="1" smtClean="0"/>
              <a:t>entities</a:t>
            </a:r>
            <a:r>
              <a:rPr lang="fr-FR" sz="2400" dirty="0" smtClean="0"/>
              <a:t> </a:t>
            </a:r>
            <a:r>
              <a:rPr lang="fr-FR" sz="2400" dirty="0" err="1" smtClean="0"/>
              <a:t>individually</a:t>
            </a:r>
            <a:r>
              <a:rPr lang="fr-FR" sz="2400" dirty="0" smtClean="0"/>
              <a:t> and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characteristics</a:t>
            </a:r>
            <a:r>
              <a:rPr lang="fr-F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200" dirty="0" smtClean="0"/>
              <a:t>					    </a:t>
            </a:r>
            <a:r>
              <a:rPr lang="fr-FR" sz="2200" dirty="0" err="1" smtClean="0"/>
              <a:t>These</a:t>
            </a:r>
            <a:r>
              <a:rPr lang="fr-FR" sz="2200" dirty="0" smtClean="0"/>
              <a:t> are </a:t>
            </a:r>
            <a:r>
              <a:rPr lang="fr-FR" sz="2200" dirty="0" err="1" smtClean="0"/>
              <a:t>called</a:t>
            </a:r>
            <a:r>
              <a:rPr lang="fr-FR" sz="2200" dirty="0" smtClean="0"/>
              <a:t> </a:t>
            </a:r>
            <a:r>
              <a:rPr lang="fr-FR" sz="2200" i="1" dirty="0" smtClean="0"/>
              <a:t>frames</a:t>
            </a:r>
            <a:endParaRPr lang="fr-FR" sz="2200" dirty="0"/>
          </a:p>
          <a:p>
            <a:r>
              <a:rPr lang="fr-FR" sz="2200" i="1" dirty="0" smtClean="0"/>
              <a:t>					    </a:t>
            </a:r>
            <a:r>
              <a:rPr lang="fr-FR" sz="2200" dirty="0" err="1" smtClean="0"/>
              <a:t>each</a:t>
            </a:r>
            <a:r>
              <a:rPr lang="fr-FR" sz="2200" dirty="0" smtClean="0"/>
              <a:t> line </a:t>
            </a:r>
            <a:r>
              <a:rPr lang="fr-FR" sz="2200" dirty="0" err="1" smtClean="0"/>
              <a:t>is</a:t>
            </a:r>
            <a:r>
              <a:rPr lang="fr-FR" sz="2200" dirty="0" smtClean="0"/>
              <a:t> a </a:t>
            </a:r>
            <a:r>
              <a:rPr lang="fr-FR" sz="2200" i="1" dirty="0" smtClean="0"/>
              <a:t>slot</a:t>
            </a:r>
            <a:endParaRPr lang="fr-FR" sz="2200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Object-</a:t>
            </a:r>
            <a:r>
              <a:rPr lang="fr-FR" sz="2800" dirty="0" err="1" smtClean="0"/>
              <a:t>oriented</a:t>
            </a:r>
            <a:r>
              <a:rPr lang="fr-FR" sz="2800" dirty="0" smtClean="0"/>
              <a:t>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representation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1114904" y="2787774"/>
            <a:ext cx="1872564" cy="187220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hape 189"/>
          <p:cNvSpPr txBox="1"/>
          <p:nvPr/>
        </p:nvSpPr>
        <p:spPr>
          <a:xfrm rot="1298">
            <a:off x="1125602" y="2791821"/>
            <a:ext cx="1861866" cy="1867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b="1" dirty="0" smtClean="0"/>
              <a:t>myMumOmelette: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 smtClean="0"/>
              <a:t>    </a:t>
            </a:r>
            <a:r>
              <a:rPr lang="fr" i="1" dirty="0" smtClean="0"/>
              <a:t>prepTime</a:t>
            </a:r>
            <a:r>
              <a:rPr lang="fr" dirty="0" smtClean="0"/>
              <a:t>: 5 min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cookTime</a:t>
            </a:r>
            <a:r>
              <a:rPr lang="fr" dirty="0" smtClean="0"/>
              <a:t>: 10 min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difficulty</a:t>
            </a:r>
            <a:r>
              <a:rPr lang="fr" dirty="0" smtClean="0"/>
              <a:t>:  easy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isA</a:t>
            </a:r>
            <a:r>
              <a:rPr lang="fr" dirty="0" smtClean="0"/>
              <a:t>: </a:t>
            </a:r>
            <a:r>
              <a:rPr lang="fr" b="1" dirty="0" smtClean="0"/>
              <a:t>Recipe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ingredient</a:t>
            </a:r>
            <a:r>
              <a:rPr lang="fr" dirty="0" smtClean="0"/>
              <a:t>: </a:t>
            </a:r>
            <a:r>
              <a:rPr lang="fr" b="1" dirty="0" smtClean="0"/>
              <a:t>4eggs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ingredient</a:t>
            </a:r>
            <a:r>
              <a:rPr lang="fr" dirty="0" smtClean="0"/>
              <a:t>: </a:t>
            </a:r>
            <a:r>
              <a:rPr lang="fr" b="1" dirty="0" smtClean="0"/>
              <a:t>butter</a:t>
            </a:r>
            <a:endParaRPr lang="fr" b="1" dirty="0"/>
          </a:p>
        </p:txBody>
      </p:sp>
      <p:sp>
        <p:nvSpPr>
          <p:cNvPr id="7" name="Rectangle 6"/>
          <p:cNvSpPr/>
          <p:nvPr/>
        </p:nvSpPr>
        <p:spPr>
          <a:xfrm>
            <a:off x="3841574" y="2788481"/>
            <a:ext cx="1234807" cy="187220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hape 189"/>
          <p:cNvSpPr txBox="1"/>
          <p:nvPr/>
        </p:nvSpPr>
        <p:spPr>
          <a:xfrm rot="1298">
            <a:off x="3852273" y="2792407"/>
            <a:ext cx="1223755" cy="1867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b="1" dirty="0" smtClean="0"/>
              <a:t>Recipe: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 smtClean="0"/>
              <a:t>    </a:t>
            </a:r>
            <a:r>
              <a:rPr lang="fr" sz="8000" i="1" dirty="0" smtClean="0"/>
              <a:t>?</a:t>
            </a:r>
            <a:endParaRPr lang="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339752" y="3003798"/>
            <a:ext cx="1512167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5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Exercise</a:t>
            </a:r>
            <a:r>
              <a:rPr lang="fr-FR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err="1" smtClean="0"/>
              <a:t>What</a:t>
            </a:r>
            <a:r>
              <a:rPr lang="fr-FR" sz="2400" i="1" dirty="0" smtClean="0"/>
              <a:t> do </a:t>
            </a:r>
            <a:r>
              <a:rPr lang="fr-FR" sz="2400" i="1" dirty="0" err="1" smtClean="0"/>
              <a:t>we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need</a:t>
            </a:r>
            <a:r>
              <a:rPr lang="fr-FR" sz="2400" i="1" dirty="0" smtClean="0"/>
              <a:t> to </a:t>
            </a:r>
            <a:r>
              <a:rPr lang="fr-FR" sz="2400" i="1" dirty="0" err="1" smtClean="0"/>
              <a:t>describe</a:t>
            </a:r>
            <a:r>
              <a:rPr lang="fr-FR" sz="2400" i="1" dirty="0" smtClean="0"/>
              <a:t> a </a:t>
            </a:r>
            <a:r>
              <a:rPr lang="fr-FR" sz="2400" i="1" dirty="0" err="1" smtClean="0"/>
              <a:t>recipe</a:t>
            </a:r>
            <a:r>
              <a:rPr lang="fr-FR" sz="2400" i="1" dirty="0" smtClean="0"/>
              <a:t> in </a:t>
            </a:r>
            <a:r>
              <a:rPr lang="fr-FR" sz="2400" i="1" dirty="0" err="1" smtClean="0"/>
              <a:t>general</a:t>
            </a:r>
            <a:r>
              <a:rPr lang="fr-FR" sz="2400" i="1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err="1" smtClean="0"/>
              <a:t>What</a:t>
            </a:r>
            <a:r>
              <a:rPr lang="fr-FR" sz="2400" i="1" dirty="0" smtClean="0"/>
              <a:t> do </a:t>
            </a:r>
            <a:r>
              <a:rPr lang="fr-FR" sz="2400" i="1" dirty="0" err="1" smtClean="0"/>
              <a:t>we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need</a:t>
            </a:r>
            <a:r>
              <a:rPr lang="fr-FR" sz="2400" i="1" dirty="0" smtClean="0"/>
              <a:t> to </a:t>
            </a:r>
            <a:r>
              <a:rPr lang="fr-FR" sz="2400" i="1" dirty="0" err="1" smtClean="0"/>
              <a:t>describe</a:t>
            </a:r>
            <a:r>
              <a:rPr lang="fr-FR" sz="2400" i="1" dirty="0" smtClean="0"/>
              <a:t> a class in </a:t>
            </a:r>
            <a:r>
              <a:rPr lang="fr-FR" sz="2400" i="1" dirty="0" err="1" smtClean="0"/>
              <a:t>general</a:t>
            </a:r>
            <a:r>
              <a:rPr lang="fr-FR" sz="2400" i="1" dirty="0" smtClean="0"/>
              <a:t>?</a:t>
            </a:r>
            <a:endParaRPr lang="fr-FR" sz="2400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Object-</a:t>
            </a:r>
            <a:r>
              <a:rPr lang="fr-FR" sz="2800" dirty="0" err="1" smtClean="0"/>
              <a:t>oriented</a:t>
            </a:r>
            <a:r>
              <a:rPr lang="fr-FR" sz="2800" dirty="0" smtClean="0"/>
              <a:t>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representation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441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What</a:t>
            </a:r>
            <a:r>
              <a:rPr lang="fr-FR" sz="2400" dirty="0" smtClean="0"/>
              <a:t> do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need</a:t>
            </a:r>
            <a:r>
              <a:rPr lang="fr-FR" sz="2400" dirty="0" smtClean="0"/>
              <a:t> to </a:t>
            </a:r>
            <a:r>
              <a:rPr lang="fr-FR" sz="2400" dirty="0" err="1" smtClean="0"/>
              <a:t>describe</a:t>
            </a:r>
            <a:r>
              <a:rPr lang="fr-FR" sz="2400" dirty="0" smtClean="0"/>
              <a:t> a class in </a:t>
            </a:r>
            <a:r>
              <a:rPr lang="fr-FR" sz="2400" dirty="0" err="1" smtClean="0"/>
              <a:t>general</a:t>
            </a:r>
            <a:r>
              <a:rPr lang="fr-FR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Properties</a:t>
            </a:r>
            <a:r>
              <a:rPr lang="fr-FR" sz="2400" dirty="0" smtClean="0"/>
              <a:t> (</a:t>
            </a:r>
            <a:r>
              <a:rPr lang="fr-FR" sz="2400" dirty="0" err="1" smtClean="0"/>
              <a:t>attributes</a:t>
            </a:r>
            <a:r>
              <a:rPr lang="fr-FR" sz="2400" dirty="0" smtClean="0"/>
              <a:t>, slots)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Types (primitive or </a:t>
            </a:r>
            <a:r>
              <a:rPr lang="fr-FR" sz="2400" dirty="0" err="1" smtClean="0"/>
              <a:t>other</a:t>
            </a:r>
            <a:r>
              <a:rPr lang="fr-FR" sz="2400" dirty="0" smtClean="0"/>
              <a:t> classes)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Cardinalities</a:t>
            </a:r>
            <a:r>
              <a:rPr lang="fr-FR" sz="2400" dirty="0" smtClean="0"/>
              <a:t> (min and max)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12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Object-</a:t>
            </a:r>
            <a:r>
              <a:rPr lang="fr-FR" sz="2800" dirty="0" err="1" smtClean="0"/>
              <a:t>oriented</a:t>
            </a:r>
            <a:r>
              <a:rPr lang="fr-FR" sz="2800" dirty="0" smtClean="0"/>
              <a:t>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representation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971953" y="2860109"/>
            <a:ext cx="2592993" cy="15158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hape 189"/>
          <p:cNvSpPr txBox="1"/>
          <p:nvPr/>
        </p:nvSpPr>
        <p:spPr>
          <a:xfrm rot="1298">
            <a:off x="972019" y="2860272"/>
            <a:ext cx="2592287" cy="1515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b="1" dirty="0" smtClean="0"/>
              <a:t>Recipe: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 smtClean="0"/>
              <a:t>    </a:t>
            </a:r>
            <a:r>
              <a:rPr lang="fr" i="1" dirty="0" smtClean="0"/>
              <a:t>prepTime</a:t>
            </a:r>
            <a:r>
              <a:rPr lang="fr" dirty="0" smtClean="0"/>
              <a:t>: (duration) 1:1</a:t>
            </a:r>
          </a:p>
          <a:p>
            <a:pPr lvl="0" rtl="0">
              <a:spcBef>
                <a:spcPts val="0"/>
              </a:spcBef>
              <a:buNone/>
            </a:pPr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cookTime</a:t>
            </a:r>
            <a:r>
              <a:rPr lang="fr" dirty="0" smtClean="0"/>
              <a:t>: (duration) 1:1</a:t>
            </a:r>
          </a:p>
          <a:p>
            <a:pPr lvl="0"/>
            <a:r>
              <a:rPr lang="fr" dirty="0"/>
              <a:t> </a:t>
            </a:r>
            <a:r>
              <a:rPr lang="fr" dirty="0" smtClean="0"/>
              <a:t>   </a:t>
            </a:r>
            <a:r>
              <a:rPr lang="fr" i="1" dirty="0" smtClean="0"/>
              <a:t>difficulty</a:t>
            </a:r>
            <a:r>
              <a:rPr lang="fr" dirty="0" smtClean="0"/>
              <a:t>:</a:t>
            </a:r>
            <a:br>
              <a:rPr lang="fr" dirty="0" smtClean="0"/>
            </a:br>
            <a:r>
              <a:rPr lang="fr" dirty="0" smtClean="0"/>
              <a:t>        ("easy","medium","hard")</a:t>
            </a:r>
          </a:p>
          <a:p>
            <a:pPr lvl="0" rtl="0">
              <a:spcBef>
                <a:spcPts val="0"/>
              </a:spcBef>
              <a:buNone/>
            </a:pPr>
            <a:r>
              <a:rPr lang="fr" i="1" dirty="0" smtClean="0"/>
              <a:t>    ingredient</a:t>
            </a:r>
            <a:r>
              <a:rPr lang="fr" dirty="0" smtClean="0"/>
              <a:t>: (</a:t>
            </a:r>
            <a:r>
              <a:rPr lang="fr" b="1" dirty="0" smtClean="0"/>
              <a:t>Ingredient</a:t>
            </a:r>
            <a:r>
              <a:rPr lang="fr" dirty="0" smtClean="0"/>
              <a:t>) 1:+</a:t>
            </a:r>
          </a:p>
        </p:txBody>
      </p:sp>
    </p:spTree>
    <p:extLst>
      <p:ext uri="{BB962C8B-B14F-4D97-AF65-F5344CB8AC3E}">
        <p14:creationId xmlns:p14="http://schemas.microsoft.com/office/powerpoint/2010/main" val="2896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Instance frames are FOL constants. </a:t>
            </a:r>
            <a:r>
              <a:rPr lang="fr-FR" sz="2400" dirty="0" err="1" smtClean="0"/>
              <a:t>Each</a:t>
            </a:r>
            <a:r>
              <a:rPr lang="fr-FR" sz="2400" dirty="0" smtClean="0"/>
              <a:t> slot </a:t>
            </a:r>
            <a:r>
              <a:rPr lang="fr-FR" sz="2400" dirty="0" err="1" smtClean="0"/>
              <a:t>is</a:t>
            </a:r>
            <a:r>
              <a:rPr lang="fr-FR" sz="2400" dirty="0" smtClean="0"/>
              <a:t> a </a:t>
            </a:r>
            <a:r>
              <a:rPr lang="fr-FR" sz="2400" dirty="0" err="1" smtClean="0"/>
              <a:t>binary</a:t>
            </a:r>
            <a:r>
              <a:rPr lang="fr-FR" sz="2400" dirty="0" smtClean="0"/>
              <a:t> </a:t>
            </a:r>
            <a:r>
              <a:rPr lang="fr-FR" sz="2400" dirty="0" err="1" smtClean="0"/>
              <a:t>predicate</a:t>
            </a:r>
            <a:r>
              <a:rPr lang="fr-FR" sz="2400" dirty="0" smtClean="0"/>
              <a:t> </a:t>
            </a:r>
            <a:r>
              <a:rPr lang="fr-FR" sz="2400" dirty="0" err="1" smtClean="0"/>
              <a:t>except</a:t>
            </a:r>
            <a:r>
              <a:rPr lang="fr-FR" sz="2400" dirty="0" smtClean="0"/>
              <a:t> </a:t>
            </a:r>
            <a:r>
              <a:rPr lang="fr-FR" sz="2400" i="1" dirty="0" err="1" smtClean="0"/>
              <a:t>isA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200" dirty="0" smtClean="0">
                <a:latin typeface="Georgia" panose="02040502050405020303" pitchFamily="18" charset="0"/>
              </a:rPr>
              <a:t> </a:t>
            </a:r>
            <a:r>
              <a:rPr lang="fr-FR" sz="2200" dirty="0" err="1" smtClean="0">
                <a:latin typeface="Georgia" panose="02040502050405020303" pitchFamily="18" charset="0"/>
              </a:rPr>
              <a:t>Recipe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mMO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prepTime(</a:t>
            </a:r>
            <a:r>
              <a:rPr lang="fr" sz="2200" i="1" dirty="0" smtClean="0">
                <a:latin typeface="Georgia" panose="02040502050405020303" pitchFamily="18" charset="0"/>
              </a:rPr>
              <a:t>mMO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5min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…</a:t>
            </a:r>
          </a:p>
          <a:p>
            <a:endParaRPr lang="fr-FR" sz="2400" dirty="0" smtClean="0"/>
          </a:p>
          <a:p>
            <a:r>
              <a:rPr lang="fr-FR" sz="2300" dirty="0" smtClean="0"/>
              <a:t>Class frames </a:t>
            </a:r>
            <a:r>
              <a:rPr lang="fr-FR" sz="2300" dirty="0" err="1" smtClean="0"/>
              <a:t>is</a:t>
            </a:r>
            <a:r>
              <a:rPr lang="fr-FR" sz="2300" dirty="0" smtClean="0"/>
              <a:t> an implication </a:t>
            </a:r>
            <a:r>
              <a:rPr lang="fr-FR" sz="2300" dirty="0" err="1" smtClean="0"/>
              <a:t>with</a:t>
            </a:r>
            <a:r>
              <a:rPr lang="fr-FR" sz="2300" dirty="0" smtClean="0"/>
              <a:t> a </a:t>
            </a:r>
            <a:r>
              <a:rPr lang="fr-FR" sz="2300" dirty="0" err="1" smtClean="0"/>
              <a:t>universal</a:t>
            </a:r>
            <a:r>
              <a:rPr lang="fr-FR" sz="2300" dirty="0" smtClean="0"/>
              <a:t> quantification:</a:t>
            </a:r>
          </a:p>
          <a:p>
            <a:endParaRPr lang="fr" sz="2400" dirty="0" smtClean="0">
              <a:latin typeface="Georgia" panose="02040502050405020303" pitchFamily="18" charset="0"/>
            </a:endParaRPr>
          </a:p>
          <a:p>
            <a:r>
              <a:rPr lang="fr" sz="2400" dirty="0" smtClean="0">
                <a:latin typeface="Georgia" panose="02040502050405020303" pitchFamily="18" charset="0"/>
              </a:rPr>
              <a:t> ∀</a:t>
            </a:r>
            <a:r>
              <a:rPr lang="fr" sz="2400" i="1" dirty="0" smtClean="0">
                <a:latin typeface="Georgia" panose="02040502050405020303" pitchFamily="18" charset="0"/>
              </a:rPr>
              <a:t>x.</a:t>
            </a:r>
            <a:r>
              <a:rPr lang="fr" sz="2400" dirty="0" smtClean="0">
                <a:latin typeface="Georgia" panose="02040502050405020303" pitchFamily="18" charset="0"/>
              </a:rPr>
              <a:t>Recipe(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)</a:t>
            </a:r>
            <a:r>
              <a:rPr lang="fr-FR" sz="2400" dirty="0">
                <a:latin typeface="Georgia" panose="02040502050405020303" pitchFamily="18" charset="0"/>
              </a:rPr>
              <a:t> ⇒ </a:t>
            </a:r>
            <a:r>
              <a:rPr lang="fr-FR" sz="2400" dirty="0" smtClean="0">
                <a:latin typeface="Georgia" panose="02040502050405020303" pitchFamily="18" charset="0"/>
              </a:rPr>
              <a:t>∃</a:t>
            </a:r>
            <a:r>
              <a:rPr lang="fr-FR" sz="2400" i="1" dirty="0" err="1" smtClean="0">
                <a:latin typeface="Georgia" panose="02040502050405020303" pitchFamily="18" charset="0"/>
              </a:rPr>
              <a:t>y.</a:t>
            </a:r>
            <a:r>
              <a:rPr lang="fr-FR" sz="2400" dirty="0" err="1" smtClean="0">
                <a:latin typeface="Georgia" panose="02040502050405020303" pitchFamily="18" charset="0"/>
              </a:rPr>
              <a:t>prepTime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</a:p>
          <a:p>
            <a:r>
              <a:rPr lang="fr-FR" sz="2400" dirty="0">
                <a:latin typeface="Georgia" panose="02040502050405020303" pitchFamily="18" charset="0"/>
              </a:rPr>
              <a:t>	</a:t>
            </a:r>
            <a:r>
              <a:rPr lang="fr" sz="2400" dirty="0" smtClean="0">
                <a:latin typeface="Georgia" panose="02040502050405020303" pitchFamily="18" charset="0"/>
              </a:rPr>
              <a:t>∧ (∀</a:t>
            </a:r>
            <a:r>
              <a:rPr lang="fr" sz="2400" i="1" dirty="0" smtClean="0">
                <a:latin typeface="Georgia" panose="02040502050405020303" pitchFamily="18" charset="0"/>
              </a:rPr>
              <a:t>z</a:t>
            </a:r>
            <a:r>
              <a:rPr lang="fr" sz="2400" dirty="0" smtClean="0">
                <a:latin typeface="Georgia" panose="02040502050405020303" pitchFamily="18" charset="0"/>
              </a:rPr>
              <a:t>.</a:t>
            </a:r>
            <a:r>
              <a:rPr lang="fr-FR" sz="2400" dirty="0" smtClean="0">
                <a:latin typeface="Georgia" panose="02040502050405020303" pitchFamily="18" charset="0"/>
              </a:rPr>
              <a:t> </a:t>
            </a:r>
            <a:r>
              <a:rPr lang="fr-FR" sz="2400" dirty="0" err="1" smtClean="0">
                <a:latin typeface="Georgia" panose="02040502050405020303" pitchFamily="18" charset="0"/>
              </a:rPr>
              <a:t>prepTime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z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-FR" sz="2400" dirty="0">
                <a:latin typeface="Georgia" panose="02040502050405020303" pitchFamily="18" charset="0"/>
              </a:rPr>
              <a:t>⇒ </a:t>
            </a:r>
            <a:r>
              <a:rPr lang="fr" sz="2400" dirty="0" smtClean="0">
                <a:latin typeface="Georgia" panose="02040502050405020303" pitchFamily="18" charset="0"/>
              </a:rPr>
              <a:t>duration(</a:t>
            </a:r>
            <a:r>
              <a:rPr lang="fr" sz="2400" i="1" dirty="0" smtClean="0">
                <a:latin typeface="Georgia" panose="02040502050405020303" pitchFamily="18" charset="0"/>
              </a:rPr>
              <a:t>z</a:t>
            </a:r>
            <a:r>
              <a:rPr lang="fr" sz="2400" dirty="0" smtClean="0">
                <a:latin typeface="Georgia" panose="02040502050405020303" pitchFamily="18" charset="0"/>
              </a:rPr>
              <a:t>) ∧ </a:t>
            </a:r>
            <a:r>
              <a:rPr lang="fr-FR" sz="2400" i="1" dirty="0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=</a:t>
            </a:r>
            <a:r>
              <a:rPr lang="fr-FR" sz="2400" i="1" dirty="0" smtClean="0">
                <a:latin typeface="Georgia" panose="02040502050405020303" pitchFamily="18" charset="0"/>
              </a:rPr>
              <a:t>z</a:t>
            </a:r>
            <a:r>
              <a:rPr lang="fr-FR" sz="2400" dirty="0" smtClean="0">
                <a:latin typeface="Georgia" panose="02040502050405020303" pitchFamily="18" charset="0"/>
              </a:rPr>
              <a:t>)) </a:t>
            </a:r>
            <a:r>
              <a:rPr lang="fr" sz="2400" dirty="0">
                <a:latin typeface="Georgia" panose="02040502050405020303" pitchFamily="18" charset="0"/>
              </a:rPr>
              <a:t>∧ </a:t>
            </a:r>
            <a:r>
              <a:rPr lang="fr" sz="2400" dirty="0" smtClean="0">
                <a:latin typeface="Georgia" panose="02040502050405020303" pitchFamily="18" charset="0"/>
              </a:rPr>
              <a:t>…</a:t>
            </a:r>
            <a:endParaRPr lang="fr-FR" sz="2400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13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understand</a:t>
            </a:r>
            <a:r>
              <a:rPr lang="fr-FR" dirty="0" smtClean="0"/>
              <a:t> frames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4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Class frames </a:t>
            </a:r>
            <a:r>
              <a:rPr lang="fr-FR" sz="2400" dirty="0" err="1" smtClean="0"/>
              <a:t>may</a:t>
            </a:r>
            <a:r>
              <a:rPr lang="fr-FR" sz="2400" dirty="0" smtClean="0"/>
              <a:t> have a </a:t>
            </a:r>
            <a:r>
              <a:rPr lang="fr-FR" sz="2400" dirty="0" err="1" smtClean="0"/>
              <a:t>special</a:t>
            </a:r>
            <a:r>
              <a:rPr lang="fr-FR" sz="2400" dirty="0" smtClean="0"/>
              <a:t> slot: </a:t>
            </a:r>
            <a:r>
              <a:rPr lang="fr-FR" sz="2400" i="1" dirty="0" err="1" smtClean="0"/>
              <a:t>subclassof</a:t>
            </a:r>
            <a:r>
              <a:rPr lang="fr-FR" sz="2400" i="1" dirty="0" smtClean="0"/>
              <a:t> </a:t>
            </a:r>
            <a:r>
              <a:rPr lang="fr-FR" sz="2400" dirty="0" smtClean="0"/>
              <a:t>or </a:t>
            </a:r>
            <a:r>
              <a:rPr lang="fr-FR" sz="2400" i="1" dirty="0" err="1" smtClean="0"/>
              <a:t>kind</a:t>
            </a:r>
            <a:r>
              <a:rPr lang="fr-FR" sz="2400" i="1" dirty="0" smtClean="0"/>
              <a:t>-of</a:t>
            </a:r>
          </a:p>
          <a:p>
            <a:endParaRPr lang="fr-FR" sz="2400" i="1" dirty="0" smtClean="0"/>
          </a:p>
          <a:p>
            <a:endParaRPr lang="fr-FR" sz="2400" i="1" dirty="0"/>
          </a:p>
          <a:p>
            <a:endParaRPr lang="fr-FR" sz="2400" i="1" dirty="0" smtClean="0"/>
          </a:p>
          <a:p>
            <a:r>
              <a:rPr lang="fr" sz="2400" dirty="0">
                <a:latin typeface="Georgia" panose="02040502050405020303" pitchFamily="18" charset="0"/>
              </a:rPr>
              <a:t>∀</a:t>
            </a:r>
            <a:r>
              <a:rPr lang="fr" sz="2400" i="1" dirty="0" smtClean="0">
                <a:latin typeface="Georgia" panose="02040502050405020303" pitchFamily="18" charset="0"/>
              </a:rPr>
              <a:t>x.</a:t>
            </a:r>
            <a:r>
              <a:rPr lang="fr" sz="2400" dirty="0" smtClean="0">
                <a:latin typeface="Georgia" panose="02040502050405020303" pitchFamily="18" charset="0"/>
              </a:rPr>
              <a:t>VegetarianRecipe(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  <a:r>
              <a:rPr lang="fr-FR" sz="2400" dirty="0">
                <a:latin typeface="Georgia" panose="02040502050405020303" pitchFamily="18" charset="0"/>
              </a:rPr>
              <a:t> ⇒ ∃</a:t>
            </a:r>
            <a:r>
              <a:rPr lang="fr-FR" sz="2400" i="1" dirty="0" err="1" smtClean="0">
                <a:latin typeface="Georgia" panose="02040502050405020303" pitchFamily="18" charset="0"/>
              </a:rPr>
              <a:t>y.</a:t>
            </a:r>
            <a:r>
              <a:rPr lang="fr-FR" sz="2400" dirty="0" err="1" smtClean="0">
                <a:latin typeface="Georgia" panose="02040502050405020303" pitchFamily="18" charset="0"/>
              </a:rPr>
              <a:t>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br>
              <a:rPr lang="fr-FR" sz="2400" dirty="0" smtClean="0">
                <a:latin typeface="Georgia" panose="02040502050405020303" pitchFamily="18" charset="0"/>
              </a:rPr>
            </a:br>
            <a:r>
              <a:rPr lang="fr-FR" sz="2400" dirty="0">
                <a:latin typeface="Georgia" panose="02040502050405020303" pitchFamily="18" charset="0"/>
              </a:rPr>
              <a:t>	</a:t>
            </a:r>
            <a:r>
              <a:rPr lang="fr" sz="2400" dirty="0" smtClean="0">
                <a:latin typeface="Georgia" panose="02040502050405020303" pitchFamily="18" charset="0"/>
              </a:rPr>
              <a:t>∧ </a:t>
            </a:r>
            <a:r>
              <a:rPr lang="fr" sz="2400" dirty="0">
                <a:latin typeface="Georgia" panose="02040502050405020303" pitchFamily="18" charset="0"/>
              </a:rPr>
              <a:t>(</a:t>
            </a: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" sz="2400" i="1" dirty="0" smtClean="0">
                <a:latin typeface="Georgia" panose="02040502050405020303" pitchFamily="18" charset="0"/>
              </a:rPr>
              <a:t>z</a:t>
            </a:r>
            <a:r>
              <a:rPr lang="fr" sz="2400" dirty="0" smtClean="0">
                <a:latin typeface="Georgia" panose="02040502050405020303" pitchFamily="18" charset="0"/>
              </a:rPr>
              <a:t>.</a:t>
            </a:r>
            <a:r>
              <a:rPr lang="fr-FR" sz="2400" dirty="0" err="1" smtClean="0">
                <a:latin typeface="Georgia" panose="02040502050405020303" pitchFamily="18" charset="0"/>
              </a:rPr>
              <a:t>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z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-FR" sz="2400" dirty="0">
                <a:latin typeface="Georgia" panose="02040502050405020303" pitchFamily="18" charset="0"/>
              </a:rPr>
              <a:t>⇒ </a:t>
            </a:r>
            <a:r>
              <a:rPr lang="fr" sz="2400" dirty="0" smtClean="0">
                <a:latin typeface="Georgia" panose="02040502050405020303" pitchFamily="18" charset="0"/>
              </a:rPr>
              <a:t>VegOrDairy(</a:t>
            </a:r>
            <a:r>
              <a:rPr lang="fr" sz="2400" i="1" dirty="0" smtClean="0">
                <a:latin typeface="Georgia" panose="02040502050405020303" pitchFamily="18" charset="0"/>
              </a:rPr>
              <a:t>z</a:t>
            </a:r>
            <a:r>
              <a:rPr lang="fr" sz="2400" dirty="0" smtClean="0">
                <a:latin typeface="Georgia" panose="02040502050405020303" pitchFamily="18" charset="0"/>
              </a:rPr>
              <a:t>)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br>
              <a:rPr lang="fr-FR" sz="2400" dirty="0" smtClean="0">
                <a:latin typeface="Georgia" panose="02040502050405020303" pitchFamily="18" charset="0"/>
              </a:rPr>
            </a:br>
            <a:r>
              <a:rPr lang="fr-FR" sz="2400" dirty="0" smtClean="0">
                <a:latin typeface="Georgia" panose="02040502050405020303" pitchFamily="18" charset="0"/>
              </a:rPr>
              <a:t>	</a:t>
            </a:r>
            <a:r>
              <a:rPr lang="fr" sz="2400" dirty="0" smtClean="0">
                <a:latin typeface="Georgia" panose="02040502050405020303" pitchFamily="18" charset="0"/>
              </a:rPr>
              <a:t>∧ Recipe(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)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14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Inheritance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788" y="1779988"/>
            <a:ext cx="2664525" cy="79176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hape 189"/>
          <p:cNvSpPr txBox="1"/>
          <p:nvPr/>
        </p:nvSpPr>
        <p:spPr>
          <a:xfrm rot="1298">
            <a:off x="683990" y="1780165"/>
            <a:ext cx="2664472" cy="791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b="1" dirty="0" smtClean="0"/>
              <a:t>VegetarianRecipe:</a:t>
            </a:r>
          </a:p>
          <a:p>
            <a:pPr lvl="0" rtl="0">
              <a:spcBef>
                <a:spcPts val="0"/>
              </a:spcBef>
              <a:buNone/>
            </a:pPr>
            <a:r>
              <a:rPr lang="fr" b="1" dirty="0"/>
              <a:t> </a:t>
            </a:r>
            <a:r>
              <a:rPr lang="fr" b="1" dirty="0" smtClean="0"/>
              <a:t>   </a:t>
            </a:r>
            <a:r>
              <a:rPr lang="fr" i="1" dirty="0" smtClean="0"/>
              <a:t>kind-of</a:t>
            </a:r>
            <a:r>
              <a:rPr lang="fr" dirty="0" smtClean="0"/>
              <a:t>:</a:t>
            </a:r>
            <a:r>
              <a:rPr lang="fr" b="1" dirty="0" smtClean="0"/>
              <a:t> Recipe</a:t>
            </a:r>
          </a:p>
          <a:p>
            <a:pPr lvl="0" rtl="0">
              <a:spcBef>
                <a:spcPts val="0"/>
              </a:spcBef>
              <a:buNone/>
            </a:pPr>
            <a:r>
              <a:rPr lang="fr" i="1" dirty="0" smtClean="0"/>
              <a:t>    ingredient</a:t>
            </a:r>
            <a:r>
              <a:rPr lang="fr" dirty="0" smtClean="0"/>
              <a:t>: (</a:t>
            </a:r>
            <a:r>
              <a:rPr lang="fr" b="1" dirty="0" smtClean="0"/>
              <a:t>VegOrDairy</a:t>
            </a:r>
            <a:r>
              <a:rPr lang="fr" dirty="0" smtClean="0"/>
              <a:t>) 1:+</a:t>
            </a:r>
          </a:p>
        </p:txBody>
      </p:sp>
    </p:spTree>
    <p:extLst>
      <p:ext uri="{BB962C8B-B14F-4D97-AF65-F5344CB8AC3E}">
        <p14:creationId xmlns:p14="http://schemas.microsoft.com/office/powerpoint/2010/main" val="41864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This </a:t>
            </a:r>
            <a:r>
              <a:rPr lang="fr-FR" sz="2400" dirty="0" err="1" smtClean="0"/>
              <a:t>kind</a:t>
            </a:r>
            <a:r>
              <a:rPr lang="fr-FR" sz="2400" dirty="0" smtClean="0"/>
              <a:t> of </a:t>
            </a:r>
            <a:r>
              <a:rPr lang="fr-FR" sz="2400" dirty="0" err="1" smtClean="0"/>
              <a:t>models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UML class </a:t>
            </a:r>
            <a:r>
              <a:rPr lang="fr-FR" sz="2400" dirty="0" err="1" smtClean="0"/>
              <a:t>diagrams</a:t>
            </a:r>
            <a:r>
              <a:rPr lang="fr-FR" sz="2400" dirty="0" smtClean="0"/>
              <a:t>.</a:t>
            </a:r>
            <a:endParaRPr lang="fr-FR" sz="2400" dirty="0"/>
          </a:p>
          <a:p>
            <a:r>
              <a:rPr lang="fr-FR" sz="2000" dirty="0" err="1" smtClean="0"/>
              <a:t>Exercise</a:t>
            </a:r>
            <a:r>
              <a:rPr lang="fr-FR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 err="1" smtClean="0"/>
              <a:t>Based</a:t>
            </a:r>
            <a:r>
              <a:rPr lang="fr-FR" sz="2000" i="1" dirty="0" smtClean="0"/>
              <a:t> on </a:t>
            </a:r>
            <a:r>
              <a:rPr lang="fr-FR" sz="2000" i="1" dirty="0" err="1" smtClean="0"/>
              <a:t>what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we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did</a:t>
            </a:r>
            <a:r>
              <a:rPr lang="fr-FR" sz="2000" i="1" dirty="0" smtClean="0"/>
              <a:t> last time on the omelette </a:t>
            </a:r>
            <a:r>
              <a:rPr lang="fr-FR" sz="2000" i="1" dirty="0" err="1" smtClean="0"/>
              <a:t>recipe</a:t>
            </a:r>
            <a:r>
              <a:rPr lang="fr-FR" sz="2000" i="1" dirty="0" smtClean="0"/>
              <a:t>, </a:t>
            </a:r>
            <a:r>
              <a:rPr lang="fr-FR" sz="2000" i="1" dirty="0" err="1" smtClean="0"/>
              <a:t>build</a:t>
            </a:r>
            <a:r>
              <a:rPr lang="fr-FR" sz="2000" i="1" dirty="0" smtClean="0"/>
              <a:t> an </a:t>
            </a:r>
            <a:r>
              <a:rPr lang="fr-FR" sz="2000" i="1" dirty="0" err="1" smtClean="0"/>
              <a:t>object-oriented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knowledge</a:t>
            </a:r>
            <a:r>
              <a:rPr lang="fr-FR" sz="2000" i="1" dirty="0" smtClean="0"/>
              <a:t> model for </a:t>
            </a:r>
            <a:r>
              <a:rPr lang="fr-FR" sz="2000" i="1" dirty="0" err="1" smtClean="0"/>
              <a:t>recipes</a:t>
            </a:r>
            <a:r>
              <a:rPr lang="fr-FR" sz="2000" i="1" dirty="0" smtClean="0"/>
              <a:t> in </a:t>
            </a:r>
            <a:r>
              <a:rPr lang="fr-FR" sz="2000" i="1" dirty="0" err="1" smtClean="0"/>
              <a:t>general</a:t>
            </a:r>
            <a:r>
              <a:rPr lang="fr-FR" sz="2000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 smtClean="0"/>
              <a:t>There are </a:t>
            </a:r>
            <a:r>
              <a:rPr lang="fr-FR" sz="2000" i="1" dirty="0" err="1" smtClean="0"/>
              <a:t>many</a:t>
            </a:r>
            <a:r>
              <a:rPr lang="fr-FR" sz="2000" i="1" dirty="0" smtClean="0"/>
              <a:t> online traveller information </a:t>
            </a:r>
            <a:r>
              <a:rPr lang="fr-FR" sz="2000" i="1" dirty="0" err="1" smtClean="0"/>
              <a:t>systems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that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can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provide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itineraries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from</a:t>
            </a:r>
            <a:r>
              <a:rPr lang="fr-FR" sz="2000" i="1" dirty="0" smtClean="0"/>
              <a:t> one place to </a:t>
            </a:r>
            <a:r>
              <a:rPr lang="fr-FR" sz="2000" i="1" dirty="0" err="1" smtClean="0"/>
              <a:t>another</a:t>
            </a:r>
            <a:r>
              <a:rPr lang="fr-FR" sz="2000" i="1" dirty="0" smtClean="0"/>
              <a:t> in </a:t>
            </a:r>
            <a:r>
              <a:rPr lang="fr-FR" sz="2000" i="1" dirty="0" err="1" smtClean="0"/>
              <a:t>various</a:t>
            </a:r>
            <a:r>
              <a:rPr lang="fr-FR" sz="2000" i="1" dirty="0" smtClean="0"/>
              <a:t> areas </a:t>
            </a:r>
            <a:r>
              <a:rPr lang="fr-FR" sz="2000" i="1" dirty="0" err="1" smtClean="0"/>
              <a:t>using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various</a:t>
            </a:r>
            <a:r>
              <a:rPr lang="fr-FR" sz="2000" i="1" dirty="0" smtClean="0"/>
              <a:t> transportation modes. </a:t>
            </a:r>
            <a:r>
              <a:rPr lang="fr-FR" sz="2000" i="1" dirty="0" err="1" smtClean="0"/>
              <a:t>They</a:t>
            </a:r>
            <a:r>
              <a:rPr lang="fr-FR" sz="2000" i="1" dirty="0" smtClean="0"/>
              <a:t> all use </a:t>
            </a:r>
            <a:r>
              <a:rPr lang="fr-FR" sz="2000" i="1" dirty="0" err="1" smtClean="0"/>
              <a:t>different</a:t>
            </a:r>
            <a:r>
              <a:rPr lang="fr-FR" sz="2000" i="1" dirty="0" smtClean="0"/>
              <a:t> information </a:t>
            </a:r>
            <a:r>
              <a:rPr lang="fr-FR" sz="2000" i="1" dirty="0" err="1" smtClean="0"/>
              <a:t>models</a:t>
            </a:r>
            <a:r>
              <a:rPr lang="fr-FR" sz="2000" i="1" dirty="0" smtClean="0"/>
              <a:t> but </a:t>
            </a:r>
            <a:r>
              <a:rPr lang="fr-FR" sz="2000" i="1" dirty="0" err="1" smtClean="0"/>
              <a:t>share</a:t>
            </a:r>
            <a:r>
              <a:rPr lang="fr-FR" sz="2000" i="1" dirty="0" smtClean="0"/>
              <a:t> the </a:t>
            </a:r>
            <a:r>
              <a:rPr lang="fr-FR" sz="2000" i="1" dirty="0" err="1" smtClean="0"/>
              <a:t>same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kind</a:t>
            </a:r>
            <a:r>
              <a:rPr lang="fr-FR" sz="2000" i="1" dirty="0" smtClean="0"/>
              <a:t> of </a:t>
            </a:r>
            <a:r>
              <a:rPr lang="fr-FR" sz="2000" i="1" dirty="0" err="1" smtClean="0"/>
              <a:t>knowledge</a:t>
            </a:r>
            <a:r>
              <a:rPr lang="fr-FR" sz="2000" i="1" dirty="0" smtClean="0"/>
              <a:t>. Model </a:t>
            </a:r>
            <a:r>
              <a:rPr lang="fr-FR" sz="2000" i="1" dirty="0" err="1" smtClean="0"/>
              <a:t>this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knowledge</a:t>
            </a:r>
            <a:r>
              <a:rPr lang="fr-FR" sz="2000" i="1" dirty="0" smtClean="0"/>
              <a:t> in an OO </a:t>
            </a:r>
            <a:r>
              <a:rPr lang="fr-FR" sz="2000" i="1" dirty="0" err="1" smtClean="0"/>
              <a:t>representation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15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Object-</a:t>
            </a:r>
            <a:r>
              <a:rPr lang="fr-FR" sz="2800" dirty="0" err="1" smtClean="0"/>
              <a:t>oriented</a:t>
            </a:r>
            <a:r>
              <a:rPr lang="fr-FR" sz="2800" dirty="0" smtClean="0"/>
              <a:t>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</a:t>
            </a:r>
            <a:r>
              <a:rPr lang="fr-FR" sz="2800" dirty="0" err="1" smtClean="0"/>
              <a:t>representation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096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UML class </a:t>
            </a:r>
            <a:r>
              <a:rPr lang="fr-FR" sz="2400" dirty="0" err="1" smtClean="0"/>
              <a:t>diagrams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partially</a:t>
            </a:r>
            <a:r>
              <a:rPr lang="fr-FR" sz="2400" dirty="0" smtClean="0"/>
              <a:t> </a:t>
            </a:r>
            <a:r>
              <a:rPr lang="fr-FR" sz="2400" dirty="0" err="1" smtClean="0"/>
              <a:t>translated</a:t>
            </a:r>
            <a:r>
              <a:rPr lang="fr-FR" sz="2400" dirty="0" smtClean="0"/>
              <a:t> in to a frame-</a:t>
            </a:r>
            <a:r>
              <a:rPr lang="fr-FR" sz="2400" dirty="0" err="1" smtClean="0"/>
              <a:t>based</a:t>
            </a:r>
            <a:r>
              <a:rPr lang="fr-FR" sz="2400" dirty="0" smtClean="0"/>
              <a:t> </a:t>
            </a:r>
            <a:r>
              <a:rPr lang="fr-FR" sz="2400" dirty="0" err="1" smtClean="0"/>
              <a:t>knowledge</a:t>
            </a:r>
            <a:r>
              <a:rPr lang="fr-FR" sz="2400" dirty="0" smtClean="0"/>
              <a:t> model: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smtClean="0"/>
              <a:t>Classes </a:t>
            </a:r>
            <a:r>
              <a:rPr lang="fr-FR" sz="2400" dirty="0" err="1" smtClean="0"/>
              <a:t>become</a:t>
            </a:r>
            <a:r>
              <a:rPr lang="fr-FR" sz="2400" dirty="0" smtClean="0"/>
              <a:t> </a:t>
            </a:r>
            <a:r>
              <a:rPr lang="fr-FR" sz="2400" i="1" dirty="0" smtClean="0"/>
              <a:t>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err="1" smtClean="0"/>
              <a:t>Attributes</a:t>
            </a:r>
            <a:r>
              <a:rPr lang="fr-FR" sz="2400" dirty="0" smtClean="0"/>
              <a:t> </a:t>
            </a:r>
            <a:r>
              <a:rPr lang="fr-FR" sz="2400" dirty="0" err="1" smtClean="0"/>
              <a:t>become</a:t>
            </a:r>
            <a:r>
              <a:rPr lang="fr-FR" sz="2400" dirty="0" smtClean="0"/>
              <a:t> </a:t>
            </a:r>
            <a:r>
              <a:rPr lang="fr-FR" sz="2400" i="1" dirty="0" smtClean="0"/>
              <a:t>slots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smtClean="0"/>
              <a:t>Relations </a:t>
            </a:r>
            <a:r>
              <a:rPr lang="fr-FR" sz="2400" b="1" dirty="0" smtClean="0"/>
              <a:t>MAY </a:t>
            </a:r>
            <a:r>
              <a:rPr lang="fr-FR" sz="2400" dirty="0" err="1" smtClean="0"/>
              <a:t>become</a:t>
            </a:r>
            <a:r>
              <a:rPr lang="fr-FR" sz="2400" dirty="0" smtClean="0"/>
              <a:t> </a:t>
            </a:r>
            <a:r>
              <a:rPr lang="fr-FR" sz="2400" i="1" dirty="0" smtClean="0"/>
              <a:t>slots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err="1" smtClean="0"/>
              <a:t>Inheritance</a:t>
            </a:r>
            <a:r>
              <a:rPr lang="fr-FR" sz="2400" dirty="0" smtClean="0"/>
              <a:t> </a:t>
            </a:r>
            <a:r>
              <a:rPr lang="fr-FR" sz="2400" dirty="0" err="1" smtClean="0"/>
              <a:t>becomes</a:t>
            </a:r>
            <a:r>
              <a:rPr lang="fr-FR" sz="2400" dirty="0" smtClean="0"/>
              <a:t> a </a:t>
            </a:r>
            <a:r>
              <a:rPr lang="fr-FR" sz="2400" i="1" dirty="0" err="1" smtClean="0"/>
              <a:t>kind</a:t>
            </a:r>
            <a:r>
              <a:rPr lang="fr-FR" sz="2400" i="1" dirty="0" smtClean="0"/>
              <a:t>-of slot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smtClean="0"/>
              <a:t>Operations </a:t>
            </a:r>
            <a:r>
              <a:rPr lang="fr-FR" sz="2400" dirty="0" smtClean="0"/>
              <a:t>(i.e., </a:t>
            </a:r>
            <a:r>
              <a:rPr lang="fr-FR" sz="2400" i="1" dirty="0" err="1" smtClean="0"/>
              <a:t>methods</a:t>
            </a:r>
            <a:r>
              <a:rPr lang="fr-FR" sz="2400" dirty="0" smtClean="0"/>
              <a:t>) are </a:t>
            </a:r>
            <a:r>
              <a:rPr lang="fr-FR" sz="2400" dirty="0" err="1" smtClean="0"/>
              <a:t>normally</a:t>
            </a:r>
            <a:r>
              <a:rPr lang="fr-FR" sz="2400" dirty="0" smtClean="0"/>
              <a:t> not </a:t>
            </a:r>
            <a:r>
              <a:rPr lang="fr-FR" sz="2400" dirty="0" err="1" smtClean="0"/>
              <a:t>modelled</a:t>
            </a:r>
            <a:r>
              <a:rPr lang="fr-FR" sz="2400" dirty="0" smtClean="0"/>
              <a:t> in 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 dirty="0" smtClean="0"/>
              <a:t>Relations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translated</a:t>
            </a:r>
            <a:r>
              <a:rPr lang="fr-FR" sz="2400" dirty="0" smtClean="0"/>
              <a:t> in </a:t>
            </a:r>
            <a:r>
              <a:rPr lang="fr-FR" sz="2400" dirty="0" err="1" smtClean="0"/>
              <a:t>different</a:t>
            </a:r>
            <a:r>
              <a:rPr lang="fr-FR" sz="2400" dirty="0" smtClean="0"/>
              <a:t> </a:t>
            </a:r>
            <a:r>
              <a:rPr lang="fr-FR" sz="2400" dirty="0" err="1" smtClean="0"/>
              <a:t>ways</a:t>
            </a:r>
            <a:endParaRPr lang="fr-FR" sz="2400" i="1" dirty="0" smtClean="0"/>
          </a:p>
          <a:p>
            <a:endParaRPr lang="fr-FR" sz="2400" i="1" dirty="0" smtClean="0"/>
          </a:p>
          <a:p>
            <a:endParaRPr lang="fr-FR" sz="2400" i="1" dirty="0"/>
          </a:p>
          <a:p>
            <a:endParaRPr lang="fr-FR" sz="2400" i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16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Translate UML to </a:t>
            </a:r>
            <a:r>
              <a:rPr lang="fr-FR" sz="2800" dirty="0" smtClean="0"/>
              <a:t>an OO </a:t>
            </a:r>
            <a:r>
              <a:rPr lang="fr-FR" sz="2800" dirty="0" err="1" smtClean="0"/>
              <a:t>knowledge</a:t>
            </a:r>
            <a:r>
              <a:rPr lang="fr-FR" sz="2800" dirty="0" smtClean="0"/>
              <a:t> model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551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What</a:t>
            </a:r>
            <a:r>
              <a:rPr lang="fr-FR" sz="2400" dirty="0" smtClean="0"/>
              <a:t> if I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describe</a:t>
            </a:r>
            <a:r>
              <a:rPr lang="fr-FR" sz="2400" dirty="0" smtClean="0"/>
              <a:t> a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for </a:t>
            </a:r>
            <a:r>
              <a:rPr lang="fr-FR" sz="2400" dirty="0" err="1" smtClean="0"/>
              <a:t>which</a:t>
            </a:r>
            <a:r>
              <a:rPr lang="fr-FR" sz="2400" dirty="0" smtClean="0"/>
              <a:t> I do not know the cooking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What</a:t>
            </a:r>
            <a:r>
              <a:rPr lang="fr-FR" sz="2400" dirty="0" smtClean="0"/>
              <a:t> if I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say</a:t>
            </a:r>
            <a:r>
              <a:rPr lang="fr-FR" sz="2400" dirty="0" smtClean="0"/>
              <a:t> </a:t>
            </a:r>
            <a:r>
              <a:rPr lang="fr-FR" sz="2400" dirty="0" err="1" smtClean="0"/>
              <a:t>something</a:t>
            </a:r>
            <a:r>
              <a:rPr lang="fr-FR" sz="2400" dirty="0" smtClean="0"/>
              <a:t> about a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does</a:t>
            </a:r>
            <a:r>
              <a:rPr lang="fr-FR" sz="2400" dirty="0" smtClean="0"/>
              <a:t> not match a </a:t>
            </a:r>
            <a:r>
              <a:rPr lang="fr-FR" sz="2400" dirty="0" err="1" smtClean="0"/>
              <a:t>property</a:t>
            </a:r>
            <a:r>
              <a:rPr lang="fr-FR" sz="2400" dirty="0" smtClean="0"/>
              <a:t> of the class?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Open World </a:t>
            </a:r>
            <a:r>
              <a:rPr lang="fr-FR" sz="2400" b="1" dirty="0" err="1" smtClean="0"/>
              <a:t>Assumption</a:t>
            </a:r>
            <a:r>
              <a:rPr lang="fr-FR" sz="2400" dirty="0" smtClean="0"/>
              <a:t> </a:t>
            </a:r>
            <a:r>
              <a:rPr lang="fr-FR" sz="2400" i="1" dirty="0" smtClean="0"/>
              <a:t>vs.</a:t>
            </a:r>
            <a:r>
              <a:rPr lang="fr-FR" sz="2400" dirty="0" smtClean="0"/>
              <a:t> </a:t>
            </a:r>
            <a:r>
              <a:rPr lang="fr-FR" sz="2400" b="1" dirty="0" err="1" smtClean="0"/>
              <a:t>Closed</a:t>
            </a:r>
            <a:r>
              <a:rPr lang="fr-FR" sz="2400" b="1" dirty="0" smtClean="0"/>
              <a:t> World </a:t>
            </a:r>
            <a:r>
              <a:rPr lang="fr-FR" sz="2400" b="1" dirty="0" err="1" smtClean="0"/>
              <a:t>Assumption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17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Unknown</a:t>
            </a:r>
            <a:r>
              <a:rPr lang="fr-FR" dirty="0" smtClean="0"/>
              <a:t> values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95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Default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Define</a:t>
            </a:r>
            <a:r>
              <a:rPr lang="fr-FR" sz="2400" dirty="0" smtClean="0"/>
              <a:t> values in </a:t>
            </a:r>
            <a:r>
              <a:rPr lang="fr-FR" sz="2400" dirty="0" err="1" smtClean="0"/>
              <a:t>function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others</a:t>
            </a:r>
            <a:endParaRPr lang="fr-F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Incompatible values</a:t>
            </a:r>
            <a:endParaRPr lang="fr-FR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Incompatible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Reflexive</a:t>
            </a:r>
            <a:r>
              <a:rPr lang="fr-FR" sz="2400" dirty="0" smtClean="0"/>
              <a:t> slots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Transitive slots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 smtClean="0"/>
              <a:t>Symmetric</a:t>
            </a:r>
            <a:r>
              <a:rPr lang="fr-FR" sz="2400" dirty="0" smtClean="0"/>
              <a:t> slots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…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18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Even</a:t>
            </a:r>
            <a:r>
              <a:rPr lang="fr-FR" dirty="0" smtClean="0"/>
              <a:t> more </a:t>
            </a:r>
            <a:r>
              <a:rPr lang="fr-FR" dirty="0" err="1" smtClean="0"/>
              <a:t>expressiveness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9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err="1" smtClean="0"/>
              <a:t>Expressiveness</a:t>
            </a:r>
            <a:r>
              <a:rPr lang="fr-FR" sz="2000" dirty="0" smtClean="0"/>
              <a:t> </a:t>
            </a:r>
            <a:r>
              <a:rPr lang="fr-FR" sz="2000" dirty="0" err="1" smtClean="0"/>
              <a:t>comes</a:t>
            </a:r>
            <a:r>
              <a:rPr lang="fr-FR" sz="2000" dirty="0" smtClean="0"/>
              <a:t> at the </a:t>
            </a:r>
            <a:r>
              <a:rPr lang="fr-FR" sz="2000" dirty="0" err="1" smtClean="0"/>
              <a:t>cost</a:t>
            </a:r>
            <a:r>
              <a:rPr lang="fr-FR" sz="2000" dirty="0" smtClean="0"/>
              <a:t> of </a:t>
            </a:r>
            <a:r>
              <a:rPr lang="fr-FR" sz="2000" dirty="0" err="1" smtClean="0"/>
              <a:t>complexity</a:t>
            </a:r>
            <a:r>
              <a:rPr lang="fr-FR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Complexity</a:t>
            </a:r>
            <a:r>
              <a:rPr lang="fr-FR" sz="2000" dirty="0" smtClean="0"/>
              <a:t> of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Complexity</a:t>
            </a:r>
            <a:r>
              <a:rPr lang="fr-FR" sz="2000" dirty="0" smtClean="0"/>
              <a:t> of </a:t>
            </a:r>
            <a:r>
              <a:rPr lang="fr-FR" sz="2000" dirty="0" err="1" smtClean="0"/>
              <a:t>understanding</a:t>
            </a: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Complexity</a:t>
            </a:r>
            <a:r>
              <a:rPr lang="fr-FR" sz="2000" dirty="0" smtClean="0"/>
              <a:t> of computation</a:t>
            </a:r>
          </a:p>
          <a:p>
            <a:r>
              <a:rPr lang="fr-FR" sz="2000" dirty="0" err="1"/>
              <a:t>Many</a:t>
            </a:r>
            <a:r>
              <a:rPr lang="fr-FR" sz="2000" dirty="0"/>
              <a:t> </a:t>
            </a:r>
            <a:r>
              <a:rPr lang="fr-FR" sz="2000" dirty="0" err="1"/>
              <a:t>knowledge</a:t>
            </a:r>
            <a:r>
              <a:rPr lang="fr-FR" sz="2000" dirty="0"/>
              <a:t> </a:t>
            </a:r>
            <a:r>
              <a:rPr lang="fr-FR" sz="2000" dirty="0" err="1"/>
              <a:t>models</a:t>
            </a:r>
            <a:r>
              <a:rPr lang="fr-FR" sz="2000" dirty="0"/>
              <a:t> </a:t>
            </a:r>
            <a:r>
              <a:rPr lang="fr-FR" sz="2000" dirty="0" err="1"/>
              <a:t>can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translated</a:t>
            </a:r>
            <a:r>
              <a:rPr lang="fr-FR" sz="2000" dirty="0"/>
              <a:t> in First </a:t>
            </a:r>
            <a:r>
              <a:rPr lang="fr-FR" sz="2000" dirty="0" err="1"/>
              <a:t>Order</a:t>
            </a:r>
            <a:r>
              <a:rPr lang="fr-FR" sz="2000" dirty="0"/>
              <a:t> </a:t>
            </a:r>
            <a:r>
              <a:rPr lang="fr-FR" sz="2000" dirty="0" err="1"/>
              <a:t>Logic</a:t>
            </a:r>
            <a:r>
              <a:rPr lang="fr-FR" sz="2000" dirty="0"/>
              <a:t>, but FOL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way</a:t>
            </a:r>
            <a:r>
              <a:rPr lang="fr-FR" sz="2000" dirty="0"/>
              <a:t> </a:t>
            </a:r>
            <a:r>
              <a:rPr lang="fr-FR" sz="2000" dirty="0" err="1"/>
              <a:t>too</a:t>
            </a:r>
            <a:r>
              <a:rPr lang="fr-FR" sz="2000" dirty="0"/>
              <a:t> expressive for </a:t>
            </a:r>
            <a:r>
              <a:rPr lang="fr-FR" sz="2000" dirty="0" err="1"/>
              <a:t>many</a:t>
            </a:r>
            <a:r>
              <a:rPr lang="fr-FR" sz="2000" dirty="0"/>
              <a:t> </a:t>
            </a:r>
            <a:r>
              <a:rPr lang="fr-FR" sz="2000" i="1" dirty="0" err="1"/>
              <a:t>practical</a:t>
            </a:r>
            <a:r>
              <a:rPr lang="fr-FR" sz="2000" dirty="0"/>
              <a:t> </a:t>
            </a:r>
            <a:r>
              <a:rPr lang="fr-FR" sz="2000" dirty="0" err="1" smtClean="0"/>
              <a:t>models</a:t>
            </a:r>
            <a:r>
              <a:rPr lang="fr-FR" sz="2000" dirty="0" smtClean="0"/>
              <a:t>.</a:t>
            </a:r>
            <a:endParaRPr lang="fr-FR" sz="2000" dirty="0"/>
          </a:p>
          <a:p>
            <a:endParaRPr lang="fr-FR" sz="2000" dirty="0" smtClean="0"/>
          </a:p>
          <a:p>
            <a:r>
              <a:rPr lang="fr-FR" sz="2000" dirty="0" err="1" smtClean="0"/>
              <a:t>Principle</a:t>
            </a:r>
            <a:r>
              <a:rPr lang="fr-FR" sz="2000" dirty="0" smtClean="0"/>
              <a:t> </a:t>
            </a:r>
            <a:r>
              <a:rPr lang="fr-FR" sz="2000" dirty="0" smtClean="0"/>
              <a:t>of least power:</a:t>
            </a:r>
          </a:p>
          <a:p>
            <a:r>
              <a:rPr lang="fr-FR" sz="2000" i="1" dirty="0" err="1" smtClean="0"/>
              <a:t>Always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choose</a:t>
            </a:r>
            <a:r>
              <a:rPr lang="fr-FR" sz="2000" i="1" dirty="0" smtClean="0"/>
              <a:t> the </a:t>
            </a:r>
            <a:r>
              <a:rPr lang="fr-FR" sz="2000" b="1" i="1" dirty="0" smtClean="0"/>
              <a:t>least expressive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language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that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suits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your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purposes</a:t>
            </a:r>
            <a:endParaRPr lang="fr-FR" sz="2000" i="1" dirty="0" smtClean="0"/>
          </a:p>
          <a:p>
            <a:r>
              <a:rPr lang="fr-FR" sz="2000" dirty="0" err="1" smtClean="0"/>
              <a:t>e.g</a:t>
            </a:r>
            <a:r>
              <a:rPr lang="fr-FR" sz="2000" dirty="0" smtClean="0"/>
              <a:t>. if a </a:t>
            </a:r>
            <a:r>
              <a:rPr lang="fr-FR" sz="2000" dirty="0" err="1" smtClean="0"/>
              <a:t>product</a:t>
            </a:r>
            <a:r>
              <a:rPr lang="fr-FR" sz="2000" dirty="0" smtClean="0"/>
              <a:t> classification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ufficient</a:t>
            </a:r>
            <a:r>
              <a:rPr lang="fr-FR" sz="2000" dirty="0" smtClean="0"/>
              <a:t> for an e-commerce web site, </a:t>
            </a:r>
            <a:r>
              <a:rPr lang="fr-FR" sz="2000" dirty="0" err="1" smtClean="0"/>
              <a:t>why</a:t>
            </a:r>
            <a:r>
              <a:rPr lang="fr-FR" sz="2000" dirty="0" smtClean="0"/>
              <a:t> use FOL?</a:t>
            </a:r>
            <a:endParaRPr lang="fr-FR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19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Expressiveness</a:t>
            </a:r>
            <a:r>
              <a:rPr lang="fr-FR" sz="3200" dirty="0" smtClean="0"/>
              <a:t> vs. </a:t>
            </a:r>
            <a:r>
              <a:rPr lang="fr-FR" sz="3200" dirty="0" err="1" smtClean="0"/>
              <a:t>Complexity</a:t>
            </a:r>
            <a:r>
              <a:rPr lang="fr-FR" sz="3200" dirty="0" smtClean="0"/>
              <a:t> </a:t>
            </a:r>
            <a:r>
              <a:rPr lang="fr-FR" sz="3200" dirty="0" err="1" smtClean="0"/>
              <a:t>tradeoff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669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Content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Introduction	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fr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 smtClean="0"/>
              <a:t>Classification	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" sz="2400" dirty="0" smtClean="0"/>
              <a:t>Graph-based </a:t>
            </a:r>
            <a:r>
              <a:rPr lang="fr" sz="2400" dirty="0"/>
              <a:t>knowledge </a:t>
            </a:r>
            <a:r>
              <a:rPr lang="fr" sz="2400" dirty="0" smtClean="0"/>
              <a:t>representation	</a:t>
            </a:r>
            <a:r>
              <a:rPr lang="fr" sz="2400" dirty="0">
                <a:solidFill>
                  <a:srgbClr val="00B050"/>
                </a:solidFill>
                <a:sym typeface="Wingdings"/>
              </a:rPr>
              <a:t> </a:t>
            </a:r>
            <a:r>
              <a:rPr lang="fr" sz="24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f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 (almost)</a:t>
            </a:r>
            <a:endParaRPr lang="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Object oriented knowledge </a:t>
            </a:r>
            <a:r>
              <a:rPr lang="fr" sz="2400" dirty="0" smtClean="0"/>
              <a:t>representation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Description logic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Rule-based </a:t>
            </a:r>
            <a:r>
              <a:rPr lang="fr" sz="2400" dirty="0"/>
              <a:t>knowledge representation</a:t>
            </a:r>
          </a:p>
          <a:p>
            <a:pPr marL="0" indent="0"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We</a:t>
            </a:r>
            <a:r>
              <a:rPr lang="fr-FR" sz="2400" dirty="0" smtClean="0"/>
              <a:t> have </a:t>
            </a:r>
            <a:r>
              <a:rPr lang="fr-FR" sz="2400" dirty="0" err="1" smtClean="0"/>
              <a:t>seen</a:t>
            </a:r>
            <a:r>
              <a:rPr lang="fr-FR" sz="2400" dirty="0" smtClean="0"/>
              <a:t> a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express </a:t>
            </a:r>
            <a:r>
              <a:rPr lang="fr-FR" sz="2400" dirty="0" err="1" smtClean="0"/>
              <a:t>that</a:t>
            </a:r>
            <a:r>
              <a:rPr lang="fr-FR" sz="2400" dirty="0" smtClean="0"/>
              <a:t> a </a:t>
            </a:r>
            <a:r>
              <a:rPr lang="fr-FR" sz="2400" dirty="0" err="1" smtClean="0"/>
              <a:t>particular</a:t>
            </a:r>
            <a:r>
              <a:rPr lang="fr-FR" sz="2400" dirty="0" smtClean="0"/>
              <a:t>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., </a:t>
            </a:r>
            <a:r>
              <a:rPr lang="fr-FR" sz="2400" dirty="0" err="1" smtClean="0"/>
              <a:t>my</a:t>
            </a:r>
            <a:r>
              <a:rPr lang="fr-FR" sz="2400" dirty="0" smtClean="0"/>
              <a:t> </a:t>
            </a:r>
            <a:r>
              <a:rPr lang="fr-FR" sz="2400" dirty="0" err="1" smtClean="0"/>
              <a:t>mom’s</a:t>
            </a:r>
            <a:r>
              <a:rPr lang="fr-FR" sz="2400" dirty="0" smtClean="0"/>
              <a:t> omelette) has </a:t>
            </a:r>
            <a:r>
              <a:rPr lang="fr-FR" sz="2400" dirty="0" err="1" smtClean="0"/>
              <a:t>particular</a:t>
            </a:r>
            <a:r>
              <a:rPr lang="fr-FR" sz="2400" dirty="0" smtClean="0"/>
              <a:t> </a:t>
            </a:r>
            <a:r>
              <a:rPr lang="fr-FR" sz="2400" dirty="0" err="1" smtClean="0"/>
              <a:t>ingredients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., 4 </a:t>
            </a:r>
            <a:r>
              <a:rPr lang="fr-FR" sz="2400" dirty="0" err="1" smtClean="0"/>
              <a:t>eggs</a:t>
            </a:r>
            <a:r>
              <a:rPr lang="fr-FR" sz="2400" dirty="0" smtClean="0"/>
              <a:t>). How do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</a:t>
            </a:r>
            <a:r>
              <a:rPr lang="fr-FR" sz="2400" dirty="0" smtClean="0"/>
              <a:t> the </a:t>
            </a:r>
            <a:r>
              <a:rPr lang="fr-FR" sz="2400" dirty="0" err="1" smtClean="0"/>
              <a:t>fact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/>
              <a:t> </a:t>
            </a:r>
            <a:r>
              <a:rPr lang="fr-FR" sz="2400" dirty="0" err="1" smtClean="0"/>
              <a:t>recipes</a:t>
            </a:r>
            <a:r>
              <a:rPr lang="fr-FR" sz="2400" dirty="0" smtClean="0"/>
              <a:t>, in </a:t>
            </a:r>
            <a:r>
              <a:rPr lang="fr-FR" sz="2400" dirty="0" err="1" smtClean="0"/>
              <a:t>general</a:t>
            </a:r>
            <a:r>
              <a:rPr lang="fr-FR" sz="2400" dirty="0" smtClean="0"/>
              <a:t>, have </a:t>
            </a:r>
            <a:r>
              <a:rPr lang="fr-FR" sz="2400" dirty="0" err="1" smtClean="0"/>
              <a:t>ingredients</a:t>
            </a:r>
            <a:r>
              <a:rPr lang="fr-FR" sz="2400" dirty="0" smtClean="0"/>
              <a:t>?</a:t>
            </a:r>
          </a:p>
          <a:p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5" name="Shape 178"/>
          <p:cNvSpPr/>
          <p:nvPr/>
        </p:nvSpPr>
        <p:spPr>
          <a:xfrm>
            <a:off x="1691680" y="4048867"/>
            <a:ext cx="1597895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myMumOmelette</a:t>
            </a:r>
            <a:endParaRPr lang="fr" dirty="0"/>
          </a:p>
        </p:txBody>
      </p:sp>
      <p:cxnSp>
        <p:nvCxnSpPr>
          <p:cNvPr id="6" name="Shape 179"/>
          <p:cNvCxnSpPr>
            <a:stCxn id="5" idx="3"/>
            <a:endCxn id="8" idx="1"/>
          </p:cNvCxnSpPr>
          <p:nvPr/>
        </p:nvCxnSpPr>
        <p:spPr>
          <a:xfrm>
            <a:off x="3289575" y="4282417"/>
            <a:ext cx="1552201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" name="Shape 181"/>
          <p:cNvSpPr txBox="1"/>
          <p:nvPr/>
        </p:nvSpPr>
        <p:spPr>
          <a:xfrm rot="1298">
            <a:off x="3289556" y="3972678"/>
            <a:ext cx="1438253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  <p:sp>
        <p:nvSpPr>
          <p:cNvPr id="8" name="Shape 180"/>
          <p:cNvSpPr/>
          <p:nvPr/>
        </p:nvSpPr>
        <p:spPr>
          <a:xfrm>
            <a:off x="4841776" y="4048867"/>
            <a:ext cx="1026368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fourEggs</a:t>
            </a:r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2178591" y="2988567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0" name="Shape 183"/>
          <p:cNvCxnSpPr>
            <a:stCxn id="5" idx="0"/>
            <a:endCxn id="9" idx="2"/>
          </p:cNvCxnSpPr>
          <p:nvPr/>
        </p:nvCxnSpPr>
        <p:spPr>
          <a:xfrm flipV="1">
            <a:off x="2490628" y="3455666"/>
            <a:ext cx="100313" cy="59320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184"/>
          <p:cNvCxnSpPr>
            <a:stCxn id="8" idx="0"/>
            <a:endCxn id="15" idx="2"/>
          </p:cNvCxnSpPr>
          <p:nvPr/>
        </p:nvCxnSpPr>
        <p:spPr>
          <a:xfrm flipH="1" flipV="1">
            <a:off x="5118016" y="3455666"/>
            <a:ext cx="236944" cy="59320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" name="Shape 185"/>
          <p:cNvSpPr txBox="1"/>
          <p:nvPr/>
        </p:nvSpPr>
        <p:spPr>
          <a:xfrm rot="16787285">
            <a:off x="2063307" y="3518708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/>
              <a:t>is-a</a:t>
            </a:r>
          </a:p>
        </p:txBody>
      </p:sp>
      <p:sp>
        <p:nvSpPr>
          <p:cNvPr id="13" name="Shape 186"/>
          <p:cNvSpPr txBox="1"/>
          <p:nvPr/>
        </p:nvSpPr>
        <p:spPr>
          <a:xfrm rot="4192060">
            <a:off x="4962914" y="3565279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/>
              <a:t>is-a</a:t>
            </a:r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3217916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2988567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2884468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444208" y="3118017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?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3096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There are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interpretations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relationship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 marL="457200" indent="-457200">
              <a:buAutoNum type="arabicParenR"/>
            </a:pPr>
            <a:r>
              <a:rPr lang="fr-FR" sz="2200" dirty="0" smtClean="0"/>
              <a:t>The class </a:t>
            </a:r>
            <a:r>
              <a:rPr lang="fr-FR" sz="2200" i="1" dirty="0" err="1" smtClean="0"/>
              <a:t>Recipe</a:t>
            </a:r>
            <a:r>
              <a:rPr lang="fr-FR" sz="2200" dirty="0" smtClean="0"/>
              <a:t> </a:t>
            </a:r>
            <a:r>
              <a:rPr lang="fr-FR" sz="2200" dirty="0" err="1" smtClean="0"/>
              <a:t>itself</a:t>
            </a:r>
            <a:r>
              <a:rPr lang="fr-FR" sz="2200" dirty="0" smtClean="0"/>
              <a:t> relates to the class </a:t>
            </a:r>
            <a:r>
              <a:rPr lang="fr-FR" sz="2200" i="1" dirty="0" err="1" smtClean="0"/>
              <a:t>Ingredient</a:t>
            </a:r>
            <a:r>
              <a:rPr lang="fr-FR" sz="2200" dirty="0"/>
              <a:t> </a:t>
            </a:r>
            <a:r>
              <a:rPr lang="fr-FR" sz="2200" dirty="0" smtClean="0"/>
              <a:t>by relation </a:t>
            </a:r>
            <a:r>
              <a:rPr lang="fr-FR" sz="2200" i="1" dirty="0" err="1" smtClean="0"/>
              <a:t>hasIngredient</a:t>
            </a:r>
            <a:r>
              <a:rPr lang="fr-FR" sz="2200" dirty="0" smtClean="0"/>
              <a:t> 	</a:t>
            </a:r>
            <a:r>
              <a:rPr lang="fr-FR" sz="2200" dirty="0" err="1" smtClean="0">
                <a:latin typeface="Georgia" panose="02040502050405020303" pitchFamily="18" charset="0"/>
              </a:rPr>
              <a:t>hasIngredient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Recipe</a:t>
            </a:r>
            <a:r>
              <a:rPr lang="fr-FR" sz="2200" dirty="0" err="1" smtClean="0">
                <a:latin typeface="Georgia" panose="02040502050405020303" pitchFamily="18" charset="0"/>
              </a:rPr>
              <a:t>,</a:t>
            </a:r>
            <a:r>
              <a:rPr lang="fr-FR" sz="2200" i="1" dirty="0" err="1" smtClean="0">
                <a:latin typeface="Georgia" panose="02040502050405020303" pitchFamily="18" charset="0"/>
              </a:rPr>
              <a:t>Ingredient</a:t>
            </a:r>
            <a:r>
              <a:rPr lang="fr-FR" sz="2200" dirty="0" smtClean="0">
                <a:latin typeface="Georgia" panose="02040502050405020303" pitchFamily="18" charset="0"/>
              </a:rPr>
              <a:t>)</a:t>
            </a:r>
            <a:endParaRPr lang="fr-FR" sz="2200" i="1" dirty="0" smtClean="0">
              <a:latin typeface="Georgia" panose="02040502050405020303" pitchFamily="18" charset="0"/>
            </a:endParaRPr>
          </a:p>
          <a:p>
            <a:pPr marL="457200" indent="-457200">
              <a:buAutoNum type="arabicParenR"/>
            </a:pPr>
            <a:r>
              <a:rPr lang="fr-FR" sz="2200" dirty="0" smtClean="0">
                <a:latin typeface="+mj-lt"/>
              </a:rPr>
              <a:t>All </a:t>
            </a:r>
            <a:r>
              <a:rPr lang="fr-FR" sz="2200" dirty="0" err="1" smtClean="0">
                <a:latin typeface="+mj-lt"/>
              </a:rPr>
              <a:t>recipes</a:t>
            </a:r>
            <a:r>
              <a:rPr lang="fr-FR" sz="2200" dirty="0" smtClean="0">
                <a:latin typeface="+mj-lt"/>
              </a:rPr>
              <a:t> have </a:t>
            </a:r>
            <a:r>
              <a:rPr lang="fr-FR" sz="2200" dirty="0" err="1" smtClean="0">
                <a:latin typeface="+mj-lt"/>
              </a:rPr>
              <a:t>some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ingredients</a:t>
            </a:r>
            <a:r>
              <a:rPr lang="fr-FR" sz="2200" dirty="0">
                <a:latin typeface="+mj-lt"/>
              </a:rPr>
              <a:t/>
            </a:r>
            <a:br>
              <a:rPr lang="fr-FR" sz="2200" dirty="0">
                <a:latin typeface="+mj-lt"/>
              </a:rPr>
            </a:b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" sz="2400" i="1" dirty="0" smtClean="0">
                <a:latin typeface="Georgia" panose="02040502050405020303" pitchFamily="18" charset="0"/>
              </a:rPr>
              <a:t>x.</a:t>
            </a:r>
            <a:r>
              <a:rPr lang="fr-FR" sz="2400" dirty="0" smtClean="0">
                <a:latin typeface="Georgia" panose="02040502050405020303" pitchFamily="18" charset="0"/>
              </a:rPr>
              <a:t>∃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.Recipe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smtClean="0">
                <a:latin typeface="Georgia" panose="02040502050405020303" pitchFamily="18" charset="0"/>
              </a:rPr>
              <a:t>x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⇒ Ingredient(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hasIngredient(</a:t>
            </a:r>
            <a:r>
              <a:rPr lang="fr" sz="2200" i="1" dirty="0" smtClean="0">
                <a:latin typeface="Georgia" panose="02040502050405020303" pitchFamily="18" charset="0"/>
              </a:rPr>
              <a:t>x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	</a:t>
            </a:r>
            <a:r>
              <a:rPr lang="fr" sz="2200" dirty="0" smtClean="0">
                <a:latin typeface="+mj-lt"/>
              </a:rPr>
              <a:t>or</a:t>
            </a:r>
            <a:r>
              <a:rPr lang="fr-FR" sz="2200" i="1" dirty="0">
                <a:latin typeface="Georgia" panose="02040502050405020303" pitchFamily="18" charset="0"/>
              </a:rPr>
              <a:t/>
            </a:r>
            <a:br>
              <a:rPr lang="fr-FR" sz="2200" i="1" dirty="0">
                <a:latin typeface="Georgia" panose="02040502050405020303" pitchFamily="18" charset="0"/>
              </a:rPr>
            </a:br>
            <a:r>
              <a:rPr lang="fr" sz="2400" dirty="0">
                <a:latin typeface="Georgia" panose="02040502050405020303" pitchFamily="18" charset="0"/>
              </a:rPr>
              <a:t>∀</a:t>
            </a:r>
            <a:r>
              <a:rPr lang="fr" sz="2400" i="1" dirty="0">
                <a:latin typeface="Georgia" panose="02040502050405020303" pitchFamily="18" charset="0"/>
              </a:rPr>
              <a:t>x.</a:t>
            </a:r>
            <a:r>
              <a:rPr lang="fr-FR" sz="2400" dirty="0">
                <a:latin typeface="Georgia" panose="02040502050405020303" pitchFamily="18" charset="0"/>
              </a:rPr>
              <a:t>∃</a:t>
            </a:r>
            <a:r>
              <a:rPr lang="fr-FR" sz="2400" i="1" dirty="0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.is-a(</a:t>
            </a:r>
            <a:r>
              <a:rPr lang="fr-FR" sz="2400" i="1" dirty="0" err="1" smtClean="0">
                <a:latin typeface="Georgia" panose="02040502050405020303" pitchFamily="18" charset="0"/>
              </a:rPr>
              <a:t>x,</a:t>
            </a:r>
            <a:r>
              <a:rPr lang="fr-FR" sz="2400" dirty="0" err="1" smtClean="0">
                <a:latin typeface="Georgia" panose="02040502050405020303" pitchFamily="18" charset="0"/>
              </a:rPr>
              <a:t>Recipe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⇒ </a:t>
            </a:r>
            <a:r>
              <a:rPr lang="fr" sz="2200" dirty="0" smtClean="0">
                <a:latin typeface="Georgia" panose="02040502050405020303" pitchFamily="18" charset="0"/>
              </a:rPr>
              <a:t>is-a(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,Ingredient)</a:t>
            </a:r>
            <a:r>
              <a:rPr lang="fr-FR" sz="2200" dirty="0" smtClean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hasIngredient(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,</a:t>
            </a:r>
            <a:r>
              <a:rPr lang="fr" sz="2200" i="1" dirty="0">
                <a:latin typeface="Georgia" panose="02040502050405020303" pitchFamily="18" charset="0"/>
              </a:rPr>
              <a:t>y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  <a:endParaRPr lang="fr" sz="2200" dirty="0" smtClean="0">
              <a:latin typeface="Georgia" panose="02040502050405020303" pitchFamily="18" charset="0"/>
            </a:endParaRPr>
          </a:p>
          <a:p>
            <a:pPr marL="457200" indent="-457200">
              <a:buAutoNum type="arabicParenR"/>
            </a:pPr>
            <a:r>
              <a:rPr lang="fr" sz="2200" dirty="0" smtClean="0">
                <a:latin typeface="+mj-lt"/>
              </a:rPr>
              <a:t>Recipes may have ingredients</a:t>
            </a:r>
            <a:endParaRPr lang="fr-FR" sz="2200" dirty="0" smtClean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9" name="Shape 182"/>
          <p:cNvSpPr/>
          <p:nvPr/>
        </p:nvSpPr>
        <p:spPr>
          <a:xfrm>
            <a:off x="2178591" y="1739990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1969339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1739990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1635891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5731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There are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interpretations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relationship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 marL="457200" indent="-457200">
              <a:buFont typeface="+mj-lt"/>
              <a:buAutoNum type="arabicParenR" startAt="4"/>
            </a:pPr>
            <a:r>
              <a:rPr lang="fr-FR" sz="2200" dirty="0" smtClean="0"/>
              <a:t>The relation </a:t>
            </a:r>
            <a:r>
              <a:rPr lang="fr-FR" sz="2200" i="1" dirty="0" err="1" smtClean="0"/>
              <a:t>hasIngredient</a:t>
            </a:r>
            <a:r>
              <a:rPr lang="fr-FR" sz="2200" dirty="0" smtClean="0"/>
              <a:t> </a:t>
            </a:r>
            <a:r>
              <a:rPr lang="fr-FR" sz="2200" dirty="0" err="1" smtClean="0"/>
              <a:t>only</a:t>
            </a:r>
            <a:r>
              <a:rPr lang="fr-FR" sz="2200" dirty="0" smtClean="0"/>
              <a:t> relates </a:t>
            </a:r>
            <a:r>
              <a:rPr lang="fr-FR" sz="2200" dirty="0" err="1" smtClean="0"/>
              <a:t>recipes</a:t>
            </a:r>
            <a:r>
              <a:rPr lang="fr-FR" sz="2200" dirty="0" smtClean="0"/>
              <a:t> to </a:t>
            </a:r>
            <a:r>
              <a:rPr lang="fr-FR" sz="2200" dirty="0" err="1" smtClean="0"/>
              <a:t>ingredients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i="1" dirty="0" smtClean="0">
                <a:latin typeface="Georgia" panose="02040502050405020303" pitchFamily="18" charset="0"/>
              </a:rPr>
              <a:t>.</a:t>
            </a: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.hasIngredient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⇒ </a:t>
            </a:r>
            <a:r>
              <a:rPr lang="fr-FR" sz="2200" dirty="0" err="1">
                <a:latin typeface="Georgia" panose="02040502050405020303" pitchFamily="18" charset="0"/>
              </a:rPr>
              <a:t>Recipe</a:t>
            </a:r>
            <a:r>
              <a:rPr lang="fr-FR" sz="2200" dirty="0">
                <a:latin typeface="Georgia" panose="02040502050405020303" pitchFamily="18" charset="0"/>
              </a:rPr>
              <a:t>(</a:t>
            </a:r>
            <a:r>
              <a:rPr lang="fr-FR" sz="2200" i="1" dirty="0">
                <a:latin typeface="Georgia" panose="02040502050405020303" pitchFamily="18" charset="0"/>
              </a:rPr>
              <a:t>x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Ingredient(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		</a:t>
            </a:r>
            <a:r>
              <a:rPr lang="fr" sz="2200" dirty="0" smtClean="0">
                <a:latin typeface="+mj-lt"/>
              </a:rPr>
              <a:t>or</a:t>
            </a:r>
            <a:r>
              <a:rPr lang="fr-FR" sz="2200" i="1" dirty="0">
                <a:latin typeface="Georgia" panose="02040502050405020303" pitchFamily="18" charset="0"/>
              </a:rPr>
              <a:t/>
            </a:r>
            <a:br>
              <a:rPr lang="fr-FR" sz="2200" i="1" dirty="0">
                <a:latin typeface="Georgia" panose="02040502050405020303" pitchFamily="18" charset="0"/>
              </a:rPr>
            </a:br>
            <a:r>
              <a:rPr lang="fr" sz="2400" dirty="0">
                <a:latin typeface="Georgia" panose="02040502050405020303" pitchFamily="18" charset="0"/>
              </a:rPr>
              <a:t>∀</a:t>
            </a:r>
            <a:r>
              <a:rPr lang="fr" sz="2400" i="1" dirty="0">
                <a:latin typeface="Georgia" panose="02040502050405020303" pitchFamily="18" charset="0"/>
              </a:rPr>
              <a:t>x</a:t>
            </a:r>
            <a:r>
              <a:rPr lang="fr" sz="2400" i="1" dirty="0" smtClean="0">
                <a:latin typeface="Georgia" panose="02040502050405020303" pitchFamily="18" charset="0"/>
              </a:rPr>
              <a:t>.</a:t>
            </a: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.hasIngredient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br>
              <a:rPr lang="fr-FR" sz="2400" dirty="0" smtClean="0">
                <a:latin typeface="Georgia" panose="02040502050405020303" pitchFamily="18" charset="0"/>
              </a:rPr>
            </a:br>
            <a:r>
              <a:rPr lang="fr-FR" sz="2400" dirty="0" smtClean="0">
                <a:latin typeface="Georgia" panose="02040502050405020303" pitchFamily="18" charset="0"/>
              </a:rPr>
              <a:t>	</a:t>
            </a:r>
            <a:r>
              <a:rPr lang="fr" sz="2200" dirty="0" smtClean="0">
                <a:latin typeface="Georgia" panose="02040502050405020303" pitchFamily="18" charset="0"/>
              </a:rPr>
              <a:t>⇒ </a:t>
            </a:r>
            <a:r>
              <a:rPr lang="fr-FR" sz="2400" dirty="0" err="1" smtClean="0">
                <a:latin typeface="Georgia" panose="02040502050405020303" pitchFamily="18" charset="0"/>
              </a:rPr>
              <a:t>is-a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x,</a:t>
            </a:r>
            <a:r>
              <a:rPr lang="fr-FR" sz="2400" dirty="0" err="1" smtClean="0">
                <a:latin typeface="Georgia" panose="02040502050405020303" pitchFamily="18" charset="0"/>
              </a:rPr>
              <a:t>Recipe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r>
              <a:rPr lang="fr-FR" sz="2400" dirty="0">
                <a:latin typeface="Georgia" panose="02040502050405020303" pitchFamily="18" charset="0"/>
              </a:rPr>
              <a:t> </a:t>
            </a:r>
            <a:r>
              <a:rPr lang="fr" sz="24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is-a(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,Ingredient)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9" name="Shape 182"/>
          <p:cNvSpPr/>
          <p:nvPr/>
        </p:nvSpPr>
        <p:spPr>
          <a:xfrm>
            <a:off x="2178591" y="1739990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1969339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1739990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1635891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8210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A graph-</a:t>
            </a:r>
            <a:r>
              <a:rPr lang="fr-FR" sz="2400" dirty="0" err="1" smtClean="0"/>
              <a:t>based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representation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expressive</a:t>
            </a:r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200" dirty="0" err="1" smtClean="0">
                <a:latin typeface="+mj-lt"/>
              </a:rPr>
              <a:t>My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mum’s</a:t>
            </a:r>
            <a:r>
              <a:rPr lang="fr-FR" sz="2200" dirty="0" smtClean="0">
                <a:latin typeface="+mj-lt"/>
              </a:rPr>
              <a:t> Omelette </a:t>
            </a:r>
            <a:r>
              <a:rPr lang="fr-FR" sz="2200" dirty="0" err="1" smtClean="0">
                <a:latin typeface="+mj-lt"/>
              </a:rPr>
              <a:t>is</a:t>
            </a:r>
            <a:r>
              <a:rPr lang="fr-FR" sz="2200" dirty="0" smtClean="0">
                <a:latin typeface="+mj-lt"/>
              </a:rPr>
              <a:t> a </a:t>
            </a:r>
            <a:r>
              <a:rPr lang="fr-FR" sz="2200" dirty="0" err="1" smtClean="0">
                <a:latin typeface="+mj-lt"/>
              </a:rPr>
              <a:t>recipe</a:t>
            </a:r>
            <a:r>
              <a:rPr lang="fr-FR" sz="2200" dirty="0" smtClean="0">
                <a:latin typeface="+mj-lt"/>
              </a:rPr>
              <a:t>, four </a:t>
            </a:r>
            <a:r>
              <a:rPr lang="fr-FR" sz="2200" dirty="0" err="1" smtClean="0">
                <a:latin typeface="+mj-lt"/>
              </a:rPr>
              <a:t>eggs</a:t>
            </a:r>
            <a:r>
              <a:rPr lang="fr-FR" sz="2200" dirty="0" smtClean="0">
                <a:latin typeface="+mj-lt"/>
              </a:rPr>
              <a:t> are an </a:t>
            </a:r>
            <a:r>
              <a:rPr lang="fr-FR" sz="2200" dirty="0" err="1" smtClean="0">
                <a:latin typeface="+mj-lt"/>
              </a:rPr>
              <a:t>ingredient</a:t>
            </a:r>
            <a:r>
              <a:rPr lang="fr-FR" sz="2200" dirty="0" smtClean="0">
                <a:latin typeface="+mj-lt"/>
              </a:rPr>
              <a:t> and </a:t>
            </a:r>
            <a:r>
              <a:rPr lang="fr-FR" sz="2200" dirty="0" err="1"/>
              <a:t>My</a:t>
            </a:r>
            <a:r>
              <a:rPr lang="fr-FR" sz="2200" dirty="0"/>
              <a:t> </a:t>
            </a:r>
            <a:r>
              <a:rPr lang="fr-FR" sz="2200" dirty="0" err="1" smtClean="0"/>
              <a:t>mum’s</a:t>
            </a:r>
            <a:r>
              <a:rPr lang="fr-FR" sz="2200" dirty="0" smtClean="0"/>
              <a:t> </a:t>
            </a:r>
            <a:r>
              <a:rPr lang="fr-FR" sz="2200" dirty="0"/>
              <a:t>Omelette </a:t>
            </a:r>
            <a:r>
              <a:rPr lang="fr-FR" sz="2200" dirty="0" smtClean="0"/>
              <a:t>has four </a:t>
            </a:r>
            <a:r>
              <a:rPr lang="fr-FR" sz="2200" dirty="0" err="1" smtClean="0"/>
              <a:t>eggs</a:t>
            </a:r>
            <a:r>
              <a:rPr lang="fr-FR" sz="2200" dirty="0" smtClean="0">
                <a:latin typeface="+mj-lt"/>
              </a:rPr>
              <a:t>.</a:t>
            </a:r>
          </a:p>
          <a:p>
            <a:endParaRPr lang="fr-FR" sz="2200" dirty="0" smtClean="0">
              <a:latin typeface="+mj-lt"/>
            </a:endParaRPr>
          </a:p>
          <a:p>
            <a:r>
              <a:rPr lang="fr-FR" sz="2200" dirty="0" err="1" smtClean="0">
                <a:latin typeface="Georgia" panose="02040502050405020303" pitchFamily="18" charset="0"/>
              </a:rPr>
              <a:t>hasIngredient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myMumOmelette</a:t>
            </a:r>
            <a:r>
              <a:rPr lang="fr-FR" sz="2200" dirty="0" err="1" smtClean="0">
                <a:latin typeface="Georgia" panose="02040502050405020303" pitchFamily="18" charset="0"/>
              </a:rPr>
              <a:t>,</a:t>
            </a:r>
            <a:r>
              <a:rPr lang="fr-FR" sz="2200" i="1" dirty="0" err="1" smtClean="0">
                <a:latin typeface="Georgia" panose="02040502050405020303" pitchFamily="18" charset="0"/>
              </a:rPr>
              <a:t>fourEggs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	</a:t>
            </a:r>
            <a:r>
              <a:rPr lang="fr-FR" sz="2200" dirty="0" err="1" smtClean="0">
                <a:latin typeface="Georgia" panose="02040502050405020303" pitchFamily="18" charset="0"/>
              </a:rPr>
              <a:t>Recipe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myMumOmelette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Ingredient(</a:t>
            </a:r>
            <a:r>
              <a:rPr lang="fr" sz="2200" i="1" dirty="0" smtClean="0">
                <a:latin typeface="Georgia" panose="02040502050405020303" pitchFamily="18" charset="0"/>
              </a:rPr>
              <a:t>fourEggs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endParaRPr lang="fr-FR" sz="2200" dirty="0" smtClean="0">
              <a:latin typeface="Georgia" panose="02040502050405020303" pitchFamily="18" charset="0"/>
            </a:endParaRPr>
          </a:p>
          <a:p>
            <a:endParaRPr lang="fr" sz="2200" dirty="0" smtClean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Shape 182"/>
          <p:cNvSpPr/>
          <p:nvPr/>
        </p:nvSpPr>
        <p:spPr>
          <a:xfrm>
            <a:off x="1403647" y="1739990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Recipe: myMumOmelette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  <a:endCxn id="8" idx="2"/>
          </p:cNvCxnSpPr>
          <p:nvPr/>
        </p:nvCxnSpPr>
        <p:spPr>
          <a:xfrm>
            <a:off x="3003290" y="1973540"/>
            <a:ext cx="48859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5679864" y="1739990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Ingredient: fourEggs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3491880" y="1739990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hasIngredient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8" idx="6"/>
            <a:endCxn id="15" idx="1"/>
          </p:cNvCxnSpPr>
          <p:nvPr/>
        </p:nvCxnSpPr>
        <p:spPr>
          <a:xfrm flipV="1">
            <a:off x="5364088" y="1973540"/>
            <a:ext cx="315776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625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400" dirty="0" smtClean="0"/>
          </a:p>
          <a:p>
            <a:endParaRPr lang="fr-FR" sz="2400" dirty="0"/>
          </a:p>
          <a:p>
            <a:r>
              <a:rPr lang="fr-FR" sz="2200" dirty="0" smtClean="0">
                <a:latin typeface="+mj-lt"/>
              </a:rPr>
              <a:t>There </a:t>
            </a:r>
            <a:r>
              <a:rPr lang="fr-FR" sz="2200" dirty="0" err="1" smtClean="0">
                <a:latin typeface="+mj-lt"/>
              </a:rPr>
              <a:t>is</a:t>
            </a:r>
            <a:r>
              <a:rPr lang="fr-FR" sz="2200" dirty="0" smtClean="0">
                <a:latin typeface="+mj-lt"/>
              </a:rPr>
              <a:t> a </a:t>
            </a:r>
            <a:r>
              <a:rPr lang="fr-FR" sz="2200" dirty="0" err="1" smtClean="0">
                <a:latin typeface="+mj-lt"/>
              </a:rPr>
              <a:t>recipe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that</a:t>
            </a:r>
            <a:r>
              <a:rPr lang="fr-FR" sz="2200" dirty="0" smtClean="0">
                <a:latin typeface="+mj-lt"/>
              </a:rPr>
              <a:t> has </a:t>
            </a:r>
            <a:r>
              <a:rPr lang="fr-FR" sz="2200" dirty="0" err="1" smtClean="0">
                <a:latin typeface="+mj-lt"/>
              </a:rPr>
              <a:t>some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ingredient</a:t>
            </a:r>
            <a:r>
              <a:rPr lang="fr-FR" sz="2200" i="1" dirty="0" smtClean="0">
                <a:latin typeface="+mj-lt"/>
              </a:rPr>
              <a:t>.</a:t>
            </a:r>
            <a:endParaRPr lang="fr-FR" sz="2200" dirty="0" smtClean="0">
              <a:latin typeface="+mj-lt"/>
            </a:endParaRPr>
          </a:p>
          <a:p>
            <a:r>
              <a:rPr lang="fr-FR" sz="2200" dirty="0" smtClean="0">
                <a:latin typeface="Georgia" panose="02040502050405020303" pitchFamily="18" charset="0"/>
              </a:rPr>
              <a:t>∃</a:t>
            </a:r>
            <a:r>
              <a:rPr lang="fr-FR" sz="2200" i="1" dirty="0" err="1">
                <a:latin typeface="Georgia" panose="02040502050405020303" pitchFamily="18" charset="0"/>
              </a:rPr>
              <a:t>x</a:t>
            </a:r>
            <a:r>
              <a:rPr lang="fr-FR" sz="2200" dirty="0" err="1" smtClean="0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y</a:t>
            </a:r>
            <a:r>
              <a:rPr lang="fr-FR" sz="2200" dirty="0" err="1" smtClean="0">
                <a:latin typeface="Georgia" panose="02040502050405020303" pitchFamily="18" charset="0"/>
              </a:rPr>
              <a:t>.hasIngredient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x</a:t>
            </a:r>
            <a:r>
              <a:rPr lang="fr-FR" sz="2200" dirty="0" err="1" smtClean="0">
                <a:latin typeface="Georgia" panose="02040502050405020303" pitchFamily="18" charset="0"/>
              </a:rPr>
              <a:t>,</a:t>
            </a:r>
            <a:r>
              <a:rPr lang="fr-FR" sz="2200" i="1" dirty="0" err="1" smtClean="0">
                <a:latin typeface="Georgia" panose="02040502050405020303" pitchFamily="18" charset="0"/>
              </a:rPr>
              <a:t>y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-FR" sz="2200" dirty="0" err="1" smtClean="0">
                <a:latin typeface="Georgia" panose="02040502050405020303" pitchFamily="18" charset="0"/>
              </a:rPr>
              <a:t>Recipe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smtClean="0">
                <a:latin typeface="Georgia" panose="02040502050405020303" pitchFamily="18" charset="0"/>
              </a:rPr>
              <a:t>x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Ingredient(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endParaRPr lang="fr-FR" sz="2200" dirty="0" smtClean="0">
              <a:latin typeface="Georgia" panose="02040502050405020303" pitchFamily="18" charset="0"/>
            </a:endParaRPr>
          </a:p>
          <a:p>
            <a:endParaRPr lang="fr" sz="2200" dirty="0" smtClean="0">
              <a:latin typeface="Georgia" panose="02040502050405020303" pitchFamily="18" charset="0"/>
            </a:endParaRPr>
          </a:p>
          <a:p>
            <a:endParaRPr lang="fr" sz="2200" dirty="0">
              <a:latin typeface="Georgia" panose="02040502050405020303" pitchFamily="18" charset="0"/>
            </a:endParaRPr>
          </a:p>
          <a:p>
            <a:r>
              <a:rPr lang="fr" sz="2200" dirty="0" smtClean="0">
                <a:latin typeface="+mj-lt"/>
              </a:rPr>
              <a:t>All recipes have some ingredient.</a:t>
            </a:r>
          </a:p>
          <a:p>
            <a:r>
              <a:rPr lang="fr-FR" sz="2200" dirty="0">
                <a:latin typeface="Georgia" panose="02040502050405020303" pitchFamily="18" charset="0"/>
              </a:rPr>
              <a:t>∀</a:t>
            </a:r>
            <a:r>
              <a:rPr lang="fr-FR" sz="2200" i="1" dirty="0" err="1" smtClean="0">
                <a:latin typeface="Georgia" panose="02040502050405020303" pitchFamily="18" charset="0"/>
              </a:rPr>
              <a:t>x</a:t>
            </a:r>
            <a:r>
              <a:rPr lang="fr-FR" sz="2200" dirty="0" err="1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y</a:t>
            </a:r>
            <a:r>
              <a:rPr lang="fr-FR" sz="2200" dirty="0" err="1" smtClean="0">
                <a:latin typeface="Georgia" panose="02040502050405020303" pitchFamily="18" charset="0"/>
              </a:rPr>
              <a:t>.Recipe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smtClean="0">
                <a:latin typeface="Georgia" panose="02040502050405020303" pitchFamily="18" charset="0"/>
              </a:rPr>
              <a:t>x</a:t>
            </a:r>
            <a:r>
              <a:rPr lang="fr-FR" sz="2200" dirty="0">
                <a:latin typeface="Georgia" panose="02040502050405020303" pitchFamily="18" charset="0"/>
              </a:rPr>
              <a:t>) ⇒ </a:t>
            </a:r>
            <a:r>
              <a:rPr lang="fr-FR" sz="2200" dirty="0" err="1">
                <a:latin typeface="Georgia" panose="02040502050405020303" pitchFamily="18" charset="0"/>
              </a:rPr>
              <a:t>hasIngredient</a:t>
            </a:r>
            <a:r>
              <a:rPr lang="fr-FR" sz="2200" dirty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x</a:t>
            </a:r>
            <a:r>
              <a:rPr lang="fr-FR" sz="2200" dirty="0" err="1" smtClean="0">
                <a:latin typeface="Georgia" panose="02040502050405020303" pitchFamily="18" charset="0"/>
              </a:rPr>
              <a:t>,</a:t>
            </a:r>
            <a:r>
              <a:rPr lang="fr-FR" sz="2200" i="1" dirty="0" err="1" smtClean="0">
                <a:latin typeface="Georgia" panose="02040502050405020303" pitchFamily="18" charset="0"/>
              </a:rPr>
              <a:t>y</a:t>
            </a:r>
            <a:r>
              <a:rPr lang="fr-FR" sz="2200" dirty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∧ </a:t>
            </a:r>
            <a:r>
              <a:rPr lang="fr" sz="2200" dirty="0">
                <a:latin typeface="Georgia" panose="02040502050405020303" pitchFamily="18" charset="0"/>
              </a:rPr>
              <a:t>Ingredient(</a:t>
            </a:r>
            <a:r>
              <a:rPr lang="fr" sz="2200" i="1" dirty="0">
                <a:latin typeface="Georgia" panose="02040502050405020303" pitchFamily="18" charset="0"/>
              </a:rPr>
              <a:t>y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  <a:endParaRPr lang="fr" sz="2200" dirty="0" smtClean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Shape 182"/>
          <p:cNvSpPr/>
          <p:nvPr/>
        </p:nvSpPr>
        <p:spPr>
          <a:xfrm>
            <a:off x="1403647" y="1384081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Recipe: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  <a:endCxn id="8" idx="2"/>
          </p:cNvCxnSpPr>
          <p:nvPr/>
        </p:nvCxnSpPr>
        <p:spPr>
          <a:xfrm>
            <a:off x="3003290" y="1617631"/>
            <a:ext cx="48859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5679864" y="1384081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Ingredient: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3491880" y="1384081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hasIngredient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8" idx="6"/>
            <a:endCxn id="15" idx="1"/>
          </p:cNvCxnSpPr>
          <p:nvPr/>
        </p:nvCxnSpPr>
        <p:spPr>
          <a:xfrm flipV="1">
            <a:off x="5364088" y="1617631"/>
            <a:ext cx="315776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" name="Shape 182"/>
          <p:cNvSpPr/>
          <p:nvPr/>
        </p:nvSpPr>
        <p:spPr>
          <a:xfrm>
            <a:off x="1403648" y="2859782"/>
            <a:ext cx="159964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/>
              <a:t>Recipe:∀</a:t>
            </a:r>
          </a:p>
        </p:txBody>
      </p:sp>
      <p:cxnSp>
        <p:nvCxnSpPr>
          <p:cNvPr id="11" name="Shape 187"/>
          <p:cNvCxnSpPr>
            <a:stCxn id="10" idx="3"/>
            <a:endCxn id="13" idx="2"/>
          </p:cNvCxnSpPr>
          <p:nvPr/>
        </p:nvCxnSpPr>
        <p:spPr>
          <a:xfrm>
            <a:off x="3003291" y="3093332"/>
            <a:ext cx="48859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" name="Shape 188"/>
          <p:cNvSpPr/>
          <p:nvPr/>
        </p:nvSpPr>
        <p:spPr>
          <a:xfrm>
            <a:off x="5679865" y="2859782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Ingredient:</a:t>
            </a:r>
            <a:endParaRPr lang="fr" dirty="0"/>
          </a:p>
        </p:txBody>
      </p:sp>
      <p:sp>
        <p:nvSpPr>
          <p:cNvPr id="13" name="Ellipse 12"/>
          <p:cNvSpPr/>
          <p:nvPr/>
        </p:nvSpPr>
        <p:spPr>
          <a:xfrm>
            <a:off x="3491881" y="2859782"/>
            <a:ext cx="187220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hasIngredient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" name="Shape 187"/>
          <p:cNvCxnSpPr>
            <a:stCxn id="13" idx="6"/>
            <a:endCxn id="12" idx="1"/>
          </p:cNvCxnSpPr>
          <p:nvPr/>
        </p:nvCxnSpPr>
        <p:spPr>
          <a:xfrm flipV="1">
            <a:off x="5364089" y="3093332"/>
            <a:ext cx="315776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0256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400" dirty="0" smtClean="0"/>
          </a:p>
          <a:p>
            <a:endParaRPr lang="fr-FR" sz="2400" dirty="0"/>
          </a:p>
          <a:p>
            <a:endParaRPr lang="fr-FR" sz="2200" dirty="0" smtClean="0">
              <a:latin typeface="+mj-lt"/>
            </a:endParaRPr>
          </a:p>
          <a:p>
            <a:endParaRPr lang="fr-FR" sz="2200" dirty="0">
              <a:latin typeface="+mj-lt"/>
            </a:endParaRPr>
          </a:p>
          <a:p>
            <a:r>
              <a:rPr lang="fr-FR" sz="2200" dirty="0" smtClean="0">
                <a:latin typeface="+mj-lt"/>
              </a:rPr>
              <a:t>A </a:t>
            </a:r>
            <a:r>
              <a:rPr lang="fr-FR" sz="2200" dirty="0" err="1" smtClean="0">
                <a:latin typeface="+mj-lt"/>
              </a:rPr>
              <a:t>person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is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between</a:t>
            </a:r>
            <a:r>
              <a:rPr lang="fr-FR" sz="2200" dirty="0" smtClean="0">
                <a:latin typeface="+mj-lt"/>
              </a:rPr>
              <a:t> a rock and a hard place.*</a:t>
            </a:r>
          </a:p>
          <a:p>
            <a:endParaRPr lang="fr-FR" sz="2200" dirty="0" smtClean="0">
              <a:latin typeface="Georgia" panose="02040502050405020303" pitchFamily="18" charset="0"/>
            </a:endParaRPr>
          </a:p>
          <a:p>
            <a:r>
              <a:rPr lang="fr-FR" sz="2200" dirty="0" smtClean="0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w</a:t>
            </a:r>
            <a:r>
              <a:rPr lang="fr-FR" sz="2200" dirty="0" err="1" smtClean="0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x</a:t>
            </a:r>
            <a:r>
              <a:rPr lang="fr-FR" sz="2200" dirty="0" err="1" smtClean="0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y</a:t>
            </a:r>
            <a:r>
              <a:rPr lang="fr-FR" sz="2200" dirty="0" err="1" smtClean="0">
                <a:latin typeface="Georgia" panose="02040502050405020303" pitchFamily="18" charset="0"/>
              </a:rPr>
              <a:t>∃</a:t>
            </a:r>
            <a:r>
              <a:rPr lang="fr-FR" sz="2200" i="1" dirty="0" err="1" smtClean="0">
                <a:latin typeface="Georgia" panose="02040502050405020303" pitchFamily="18" charset="0"/>
              </a:rPr>
              <a:t>z</a:t>
            </a:r>
            <a:r>
              <a:rPr lang="fr-FR" sz="2200" dirty="0" err="1" smtClean="0">
                <a:latin typeface="Georgia" panose="02040502050405020303" pitchFamily="18" charset="0"/>
              </a:rPr>
              <a:t>.Person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smtClean="0">
                <a:latin typeface="Georgia" panose="02040502050405020303" pitchFamily="18" charset="0"/>
              </a:rPr>
              <a:t>w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∧ </a:t>
            </a:r>
            <a:r>
              <a:rPr lang="fr-FR" sz="2200" dirty="0" smtClean="0">
                <a:latin typeface="Georgia" panose="02040502050405020303" pitchFamily="18" charset="0"/>
              </a:rPr>
              <a:t>Rock(</a:t>
            </a:r>
            <a:r>
              <a:rPr lang="fr-FR" sz="2200" i="1" dirty="0" smtClean="0">
                <a:latin typeface="Georgia" panose="02040502050405020303" pitchFamily="18" charset="0"/>
              </a:rPr>
              <a:t>x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Place(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 smtClean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Hard(</a:t>
            </a:r>
            <a:r>
              <a:rPr lang="fr" sz="2200" i="1" dirty="0" smtClean="0">
                <a:latin typeface="Georgia" panose="02040502050405020303" pitchFamily="18" charset="0"/>
              </a:rPr>
              <a:t>z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	Betw(</a:t>
            </a:r>
            <a:r>
              <a:rPr lang="fr" sz="2200" i="1" dirty="0" smtClean="0">
                <a:latin typeface="Georgia" panose="02040502050405020303" pitchFamily="18" charset="0"/>
              </a:rPr>
              <a:t>w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x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Attr(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z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</a:p>
          <a:p>
            <a:endParaRPr lang="fr" sz="2200" dirty="0">
              <a:latin typeface="Georgia" panose="02040502050405020303" pitchFamily="18" charset="0"/>
            </a:endParaRPr>
          </a:p>
          <a:p>
            <a:r>
              <a:rPr lang="fr-FR" sz="1800" dirty="0" smtClean="0">
                <a:latin typeface="+mj-lt"/>
              </a:rPr>
              <a:t>* </a:t>
            </a:r>
            <a:r>
              <a:rPr lang="fr-FR" sz="1800" dirty="0" err="1" smtClean="0">
                <a:latin typeface="+mj-lt"/>
              </a:rPr>
              <a:t>From</a:t>
            </a:r>
            <a:r>
              <a:rPr lang="fr-FR" sz="1800" dirty="0" smtClean="0">
                <a:latin typeface="+mj-lt"/>
              </a:rPr>
              <a:t> http</a:t>
            </a:r>
            <a:r>
              <a:rPr lang="fr-FR" sz="1800" dirty="0">
                <a:latin typeface="+mj-lt"/>
              </a:rPr>
              <a:t>://www.jfsowa.com/cg/cgexampw.htm</a:t>
            </a:r>
            <a:endParaRPr lang="fr-FR" sz="1800" dirty="0" smtClean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Shape 182"/>
          <p:cNvSpPr/>
          <p:nvPr/>
        </p:nvSpPr>
        <p:spPr>
          <a:xfrm>
            <a:off x="630269" y="1692073"/>
            <a:ext cx="10614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Person: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  <a:endCxn id="8" idx="2"/>
          </p:cNvCxnSpPr>
          <p:nvPr/>
        </p:nvCxnSpPr>
        <p:spPr>
          <a:xfrm>
            <a:off x="1691681" y="1925623"/>
            <a:ext cx="375507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3247586" y="1203598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Rock: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2067188" y="1692073"/>
            <a:ext cx="84862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Betw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8" idx="7"/>
            <a:endCxn id="15" idx="1"/>
          </p:cNvCxnSpPr>
          <p:nvPr/>
        </p:nvCxnSpPr>
        <p:spPr>
          <a:xfrm flipV="1">
            <a:off x="2791537" y="1437148"/>
            <a:ext cx="456049" cy="32340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" name="Shape 182"/>
          <p:cNvSpPr/>
          <p:nvPr/>
        </p:nvSpPr>
        <p:spPr>
          <a:xfrm>
            <a:off x="3247586" y="2227493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Place:</a:t>
            </a:r>
            <a:endParaRPr lang="fr" dirty="0"/>
          </a:p>
        </p:txBody>
      </p:sp>
      <p:cxnSp>
        <p:nvCxnSpPr>
          <p:cNvPr id="11" name="Shape 187"/>
          <p:cNvCxnSpPr>
            <a:stCxn id="10" idx="3"/>
            <a:endCxn id="13" idx="2"/>
          </p:cNvCxnSpPr>
          <p:nvPr/>
        </p:nvCxnSpPr>
        <p:spPr>
          <a:xfrm flipV="1">
            <a:off x="4255698" y="2460798"/>
            <a:ext cx="415991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" name="Shape 188"/>
          <p:cNvSpPr/>
          <p:nvPr/>
        </p:nvSpPr>
        <p:spPr>
          <a:xfrm>
            <a:off x="5751873" y="2227003"/>
            <a:ext cx="83635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Hard:</a:t>
            </a:r>
            <a:endParaRPr lang="fr" dirty="0"/>
          </a:p>
        </p:txBody>
      </p:sp>
      <p:sp>
        <p:nvSpPr>
          <p:cNvPr id="13" name="Ellipse 12"/>
          <p:cNvSpPr/>
          <p:nvPr/>
        </p:nvSpPr>
        <p:spPr>
          <a:xfrm>
            <a:off x="4671689" y="2227003"/>
            <a:ext cx="720081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Attr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" name="Shape 187"/>
          <p:cNvCxnSpPr>
            <a:stCxn id="13" idx="6"/>
            <a:endCxn id="12" idx="1"/>
          </p:cNvCxnSpPr>
          <p:nvPr/>
        </p:nvCxnSpPr>
        <p:spPr>
          <a:xfrm flipV="1">
            <a:off x="5391770" y="2460553"/>
            <a:ext cx="360103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189"/>
          <p:cNvSpPr txBox="1"/>
          <p:nvPr/>
        </p:nvSpPr>
        <p:spPr>
          <a:xfrm rot="1298">
            <a:off x="2771711" y="1368922"/>
            <a:ext cx="36004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1</a:t>
            </a:r>
            <a:endParaRPr lang="fr" dirty="0"/>
          </a:p>
        </p:txBody>
      </p:sp>
      <p:cxnSp>
        <p:nvCxnSpPr>
          <p:cNvPr id="32" name="Shape 187"/>
          <p:cNvCxnSpPr>
            <a:stCxn id="8" idx="5"/>
            <a:endCxn id="10" idx="1"/>
          </p:cNvCxnSpPr>
          <p:nvPr/>
        </p:nvCxnSpPr>
        <p:spPr>
          <a:xfrm>
            <a:off x="2791537" y="2091185"/>
            <a:ext cx="456049" cy="36985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3" name="Shape 189"/>
          <p:cNvSpPr txBox="1"/>
          <p:nvPr/>
        </p:nvSpPr>
        <p:spPr>
          <a:xfrm rot="1298">
            <a:off x="2839541" y="1981565"/>
            <a:ext cx="36004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492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07504" y="4218328"/>
            <a:ext cx="8579296" cy="707502"/>
          </a:xfrm>
        </p:spPr>
        <p:txBody>
          <a:bodyPr/>
          <a:lstStyle/>
          <a:p>
            <a:r>
              <a:rPr lang="fr-FR" sz="2000" dirty="0" smtClean="0"/>
              <a:t>Tom </a:t>
            </a:r>
            <a:r>
              <a:rPr lang="fr-FR" sz="2000" dirty="0" err="1" smtClean="0"/>
              <a:t>believes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Mary </a:t>
            </a:r>
            <a:r>
              <a:rPr lang="fr-FR" sz="2000" dirty="0" err="1" smtClean="0"/>
              <a:t>wants</a:t>
            </a:r>
            <a:r>
              <a:rPr lang="fr-FR" sz="2000" dirty="0" smtClean="0"/>
              <a:t> to </a:t>
            </a:r>
            <a:r>
              <a:rPr lang="fr-FR" sz="2000" dirty="0" err="1" smtClean="0"/>
              <a:t>marry</a:t>
            </a:r>
            <a:r>
              <a:rPr lang="fr-FR" sz="2000" dirty="0" smtClean="0"/>
              <a:t> a </a:t>
            </a:r>
            <a:r>
              <a:rPr lang="fr-FR" sz="2000" dirty="0" err="1" smtClean="0"/>
              <a:t>sailor</a:t>
            </a:r>
            <a:endParaRPr lang="fr-FR" sz="2000" dirty="0" smtClean="0"/>
          </a:p>
          <a:p>
            <a:endParaRPr lang="fr-FR" sz="2000" dirty="0"/>
          </a:p>
          <a:p>
            <a:endParaRPr lang="fr-FR" sz="2000" dirty="0" smtClean="0">
              <a:latin typeface="+mj-lt"/>
            </a:endParaRPr>
          </a:p>
          <a:p>
            <a:endParaRPr lang="fr-FR" sz="2000" dirty="0">
              <a:latin typeface="+mj-lt"/>
            </a:endParaRPr>
          </a:p>
          <a:p>
            <a:endParaRPr lang="fr" sz="2000" dirty="0" smtClean="0">
              <a:latin typeface="Georgia" panose="02040502050405020303" pitchFamily="18" charset="0"/>
            </a:endParaRPr>
          </a:p>
          <a:p>
            <a:endParaRPr lang="fr" sz="2000" dirty="0">
              <a:latin typeface="Georgia" panose="02040502050405020303" pitchFamily="18" charset="0"/>
            </a:endParaRPr>
          </a:p>
          <a:p>
            <a:endParaRPr lang="fr" sz="2000" dirty="0" smtClean="0">
              <a:latin typeface="Georgia" panose="02040502050405020303" pitchFamily="18" charset="0"/>
            </a:endParaRPr>
          </a:p>
          <a:p>
            <a:endParaRPr lang="fr" sz="2000" dirty="0">
              <a:latin typeface="Georgia" panose="02040502050405020303" pitchFamily="18" charset="0"/>
            </a:endParaRPr>
          </a:p>
          <a:p>
            <a:endParaRPr lang="fr" sz="2000" dirty="0">
              <a:latin typeface="Georgia" panose="02040502050405020303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Conceptual</a:t>
            </a:r>
            <a:r>
              <a:rPr lang="fr-FR" dirty="0" smtClean="0"/>
              <a:t> graphs </a:t>
            </a:r>
            <a:r>
              <a:rPr lang="fr-FR" sz="3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(John F. Sowa, 1979)</a:t>
            </a:r>
            <a:endParaRPr lang="fr-FR" sz="3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Shape 182"/>
          <p:cNvSpPr/>
          <p:nvPr/>
        </p:nvSpPr>
        <p:spPr>
          <a:xfrm>
            <a:off x="682856" y="1059582"/>
            <a:ext cx="10614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Person: Tom</a:t>
            </a:r>
            <a:endParaRPr lang="fr" dirty="0"/>
          </a:p>
        </p:txBody>
      </p:sp>
      <p:cxnSp>
        <p:nvCxnSpPr>
          <p:cNvPr id="14" name="Shape 187"/>
          <p:cNvCxnSpPr>
            <a:stCxn id="8" idx="2"/>
            <a:endCxn id="9" idx="3"/>
          </p:cNvCxnSpPr>
          <p:nvPr/>
        </p:nvCxnSpPr>
        <p:spPr>
          <a:xfrm flipH="1" flipV="1">
            <a:off x="1744268" y="1293132"/>
            <a:ext cx="375507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3300173" y="1060072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Believe:</a:t>
            </a:r>
            <a:endParaRPr lang="fr" dirty="0"/>
          </a:p>
        </p:txBody>
      </p:sp>
      <p:sp>
        <p:nvSpPr>
          <p:cNvPr id="8" name="Ellipse 7"/>
          <p:cNvSpPr/>
          <p:nvPr/>
        </p:nvSpPr>
        <p:spPr>
          <a:xfrm>
            <a:off x="2119775" y="1059582"/>
            <a:ext cx="84862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Expr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7" name="Shape 187"/>
          <p:cNvCxnSpPr>
            <a:stCxn id="15" idx="1"/>
            <a:endCxn id="8" idx="6"/>
          </p:cNvCxnSpPr>
          <p:nvPr/>
        </p:nvCxnSpPr>
        <p:spPr>
          <a:xfrm flipH="1" flipV="1">
            <a:off x="2968403" y="1293377"/>
            <a:ext cx="33177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" name="Shape 182"/>
          <p:cNvSpPr/>
          <p:nvPr/>
        </p:nvSpPr>
        <p:spPr>
          <a:xfrm>
            <a:off x="1111663" y="2139702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Person: Mary</a:t>
            </a:r>
            <a:endParaRPr lang="fr" dirty="0"/>
          </a:p>
        </p:txBody>
      </p:sp>
      <p:cxnSp>
        <p:nvCxnSpPr>
          <p:cNvPr id="11" name="Shape 187"/>
          <p:cNvCxnSpPr>
            <a:stCxn id="15" idx="3"/>
            <a:endCxn id="13" idx="2"/>
          </p:cNvCxnSpPr>
          <p:nvPr/>
        </p:nvCxnSpPr>
        <p:spPr>
          <a:xfrm>
            <a:off x="4308285" y="1293622"/>
            <a:ext cx="40773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" name="Ellipse 12"/>
          <p:cNvSpPr/>
          <p:nvPr/>
        </p:nvSpPr>
        <p:spPr>
          <a:xfrm>
            <a:off x="4716015" y="1060072"/>
            <a:ext cx="936105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Thme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" name="Shape 187"/>
          <p:cNvCxnSpPr>
            <a:stCxn id="13" idx="4"/>
          </p:cNvCxnSpPr>
          <p:nvPr/>
        </p:nvCxnSpPr>
        <p:spPr>
          <a:xfrm flipH="1">
            <a:off x="5184067" y="1527661"/>
            <a:ext cx="1" cy="25569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8" name="Rectangle 37"/>
          <p:cNvSpPr/>
          <p:nvPr/>
        </p:nvSpPr>
        <p:spPr>
          <a:xfrm>
            <a:off x="682856" y="1779662"/>
            <a:ext cx="6121392" cy="230425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hape 189"/>
          <p:cNvSpPr txBox="1"/>
          <p:nvPr/>
        </p:nvSpPr>
        <p:spPr>
          <a:xfrm rot="1298">
            <a:off x="693818" y="1783603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Proposition:</a:t>
            </a:r>
            <a:endParaRPr lang="fr" dirty="0"/>
          </a:p>
        </p:txBody>
      </p:sp>
      <p:cxnSp>
        <p:nvCxnSpPr>
          <p:cNvPr id="40" name="Shape 187"/>
          <p:cNvCxnSpPr>
            <a:stCxn id="42" idx="2"/>
            <a:endCxn id="10" idx="3"/>
          </p:cNvCxnSpPr>
          <p:nvPr/>
        </p:nvCxnSpPr>
        <p:spPr>
          <a:xfrm flipH="1" flipV="1">
            <a:off x="2119775" y="2373252"/>
            <a:ext cx="37946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188"/>
          <p:cNvSpPr/>
          <p:nvPr/>
        </p:nvSpPr>
        <p:spPr>
          <a:xfrm>
            <a:off x="3679633" y="2140192"/>
            <a:ext cx="100811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Want:</a:t>
            </a:r>
            <a:endParaRPr lang="fr" dirty="0"/>
          </a:p>
        </p:txBody>
      </p:sp>
      <p:sp>
        <p:nvSpPr>
          <p:cNvPr id="42" name="Ellipse 41"/>
          <p:cNvSpPr/>
          <p:nvPr/>
        </p:nvSpPr>
        <p:spPr>
          <a:xfrm>
            <a:off x="2499235" y="2139702"/>
            <a:ext cx="84862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Expr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3" name="Shape 187"/>
          <p:cNvCxnSpPr>
            <a:stCxn id="41" idx="1"/>
            <a:endCxn id="42" idx="6"/>
          </p:cNvCxnSpPr>
          <p:nvPr/>
        </p:nvCxnSpPr>
        <p:spPr>
          <a:xfrm flipH="1" flipV="1">
            <a:off x="3347863" y="2373497"/>
            <a:ext cx="33177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4" name="Shape 187"/>
          <p:cNvCxnSpPr>
            <a:stCxn id="41" idx="3"/>
            <a:endCxn id="45" idx="2"/>
          </p:cNvCxnSpPr>
          <p:nvPr/>
        </p:nvCxnSpPr>
        <p:spPr>
          <a:xfrm>
            <a:off x="4687745" y="2373742"/>
            <a:ext cx="40773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5" name="Ellipse 44"/>
          <p:cNvSpPr/>
          <p:nvPr/>
        </p:nvSpPr>
        <p:spPr>
          <a:xfrm>
            <a:off x="5095475" y="2140192"/>
            <a:ext cx="916685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Thme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6" name="Shape 187"/>
          <p:cNvCxnSpPr>
            <a:stCxn id="45" idx="4"/>
          </p:cNvCxnSpPr>
          <p:nvPr/>
        </p:nvCxnSpPr>
        <p:spPr>
          <a:xfrm>
            <a:off x="5553818" y="2607781"/>
            <a:ext cx="0" cy="32400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0" name="Rectangle 59"/>
          <p:cNvSpPr/>
          <p:nvPr/>
        </p:nvSpPr>
        <p:spPr>
          <a:xfrm>
            <a:off x="991725" y="2931791"/>
            <a:ext cx="5625008" cy="10081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Shape 182"/>
          <p:cNvSpPr/>
          <p:nvPr/>
        </p:nvSpPr>
        <p:spPr>
          <a:xfrm>
            <a:off x="1115616" y="3363838"/>
            <a:ext cx="364471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fr" dirty="0" smtClean="0"/>
              <a:t>T</a:t>
            </a:r>
            <a:endParaRPr lang="fr" dirty="0"/>
          </a:p>
        </p:txBody>
      </p:sp>
      <p:cxnSp>
        <p:nvCxnSpPr>
          <p:cNvPr id="62" name="Shape 187"/>
          <p:cNvCxnSpPr>
            <a:stCxn id="64" idx="2"/>
            <a:endCxn id="61" idx="3"/>
          </p:cNvCxnSpPr>
          <p:nvPr/>
        </p:nvCxnSpPr>
        <p:spPr>
          <a:xfrm flipH="1" flipV="1">
            <a:off x="1480087" y="3597388"/>
            <a:ext cx="379461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3" name="Shape 188"/>
          <p:cNvSpPr/>
          <p:nvPr/>
        </p:nvSpPr>
        <p:spPr>
          <a:xfrm>
            <a:off x="3039946" y="3364328"/>
            <a:ext cx="764283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Marry:</a:t>
            </a:r>
            <a:endParaRPr lang="fr" dirty="0"/>
          </a:p>
        </p:txBody>
      </p:sp>
      <p:sp>
        <p:nvSpPr>
          <p:cNvPr id="64" name="Ellipse 63"/>
          <p:cNvSpPr/>
          <p:nvPr/>
        </p:nvSpPr>
        <p:spPr>
          <a:xfrm>
            <a:off x="1859548" y="3363838"/>
            <a:ext cx="848628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Agnt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65" name="Shape 187"/>
          <p:cNvCxnSpPr>
            <a:stCxn id="63" idx="1"/>
            <a:endCxn id="64" idx="6"/>
          </p:cNvCxnSpPr>
          <p:nvPr/>
        </p:nvCxnSpPr>
        <p:spPr>
          <a:xfrm flipH="1" flipV="1">
            <a:off x="2708176" y="3597633"/>
            <a:ext cx="331770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6" name="Shape 187"/>
          <p:cNvCxnSpPr>
            <a:stCxn id="63" idx="3"/>
            <a:endCxn id="67" idx="2"/>
          </p:cNvCxnSpPr>
          <p:nvPr/>
        </p:nvCxnSpPr>
        <p:spPr>
          <a:xfrm>
            <a:off x="3804229" y="3597878"/>
            <a:ext cx="353599" cy="24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7" name="Ellipse 66"/>
          <p:cNvSpPr/>
          <p:nvPr/>
        </p:nvSpPr>
        <p:spPr>
          <a:xfrm>
            <a:off x="4157828" y="3364328"/>
            <a:ext cx="916685" cy="467589"/>
          </a:xfrm>
          <a:prstGeom prst="ellipse">
            <a:avLst/>
          </a:prstGeom>
          <a:solidFill>
            <a:schemeClr val="tx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Thme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0" name="Shape 189"/>
          <p:cNvSpPr txBox="1"/>
          <p:nvPr/>
        </p:nvSpPr>
        <p:spPr>
          <a:xfrm rot="1298">
            <a:off x="1001951" y="2952778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Situation:</a:t>
            </a:r>
            <a:endParaRPr lang="fr" dirty="0"/>
          </a:p>
        </p:txBody>
      </p:sp>
      <p:cxnSp>
        <p:nvCxnSpPr>
          <p:cNvPr id="71" name="Shape 187"/>
          <p:cNvCxnSpPr>
            <a:stCxn id="67" idx="6"/>
          </p:cNvCxnSpPr>
          <p:nvPr/>
        </p:nvCxnSpPr>
        <p:spPr>
          <a:xfrm>
            <a:off x="5074513" y="3598123"/>
            <a:ext cx="423663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7" name="Shape 188"/>
          <p:cNvSpPr/>
          <p:nvPr/>
        </p:nvSpPr>
        <p:spPr>
          <a:xfrm>
            <a:off x="5498176" y="3364818"/>
            <a:ext cx="946032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Sailor:</a:t>
            </a:r>
            <a:endParaRPr lang="fr" dirty="0"/>
          </a:p>
        </p:txBody>
      </p:sp>
      <p:cxnSp>
        <p:nvCxnSpPr>
          <p:cNvPr id="80" name="Connecteur droit 79"/>
          <p:cNvCxnSpPr>
            <a:stCxn id="10" idx="2"/>
          </p:cNvCxnSpPr>
          <p:nvPr/>
        </p:nvCxnSpPr>
        <p:spPr>
          <a:xfrm flipH="1">
            <a:off x="1341890" y="2606801"/>
            <a:ext cx="273829" cy="7580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6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Personnalisé 4">
      <a:dk1>
        <a:srgbClr val="000000"/>
      </a:dk1>
      <a:lt1>
        <a:srgbClr val="FFFFFF"/>
      </a:lt1>
      <a:dk2>
        <a:srgbClr val="5F259F"/>
      </a:dk2>
      <a:lt2>
        <a:srgbClr val="DDE0E3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834</Words>
  <Application>Microsoft Office PowerPoint</Application>
  <PresentationFormat>Affichage à l'écran (16:9)</PresentationFormat>
  <Paragraphs>208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Georgia</vt:lpstr>
      <vt:lpstr>Wingdings</vt:lpstr>
      <vt:lpstr>simple-light</vt:lpstr>
      <vt:lpstr>Modelling knowledge Part 2</vt:lpstr>
      <vt:lpstr>Content</vt:lpstr>
      <vt:lpstr>Graph representation: generalising</vt:lpstr>
      <vt:lpstr>Graph representation: generalising</vt:lpstr>
      <vt:lpstr>Graph representation: generalising</vt:lpstr>
      <vt:lpstr>Conceptual graphs (John F. Sowa, 1979)</vt:lpstr>
      <vt:lpstr>Conceptual graphs (John F. Sowa, 1979)</vt:lpstr>
      <vt:lpstr>Conceptual graphs (John F. Sowa, 1979)</vt:lpstr>
      <vt:lpstr>Conceptual graphs (John F. Sowa, 1979)</vt:lpstr>
      <vt:lpstr>Object-oriented knowledge representation</vt:lpstr>
      <vt:lpstr>Object-oriented knowledge representation</vt:lpstr>
      <vt:lpstr>Object-oriented knowledge representation</vt:lpstr>
      <vt:lpstr>How to understand frames</vt:lpstr>
      <vt:lpstr>Inheritance</vt:lpstr>
      <vt:lpstr>Object-oriented knowledge representation</vt:lpstr>
      <vt:lpstr>Translate UML to an OO knowledge model</vt:lpstr>
      <vt:lpstr>Unknown values</vt:lpstr>
      <vt:lpstr>Even more expressiveness</vt:lpstr>
      <vt:lpstr>Expressiveness vs. Complexity tradeoff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knowledge</dc:title>
  <cp:lastModifiedBy>ZIMMERMANN ANTOINE</cp:lastModifiedBy>
  <cp:revision>49</cp:revision>
  <cp:lastPrinted>2018-05-15T13:32:05Z</cp:lastPrinted>
  <dcterms:modified xsi:type="dcterms:W3CDTF">2018-05-15T15:30:12Z</dcterms:modified>
</cp:coreProperties>
</file>