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6" r:id="rId4"/>
    <p:sldId id="313" r:id="rId5"/>
    <p:sldId id="312" r:id="rId6"/>
    <p:sldId id="278" r:id="rId7"/>
    <p:sldId id="302" r:id="rId8"/>
    <p:sldId id="304" r:id="rId9"/>
    <p:sldId id="303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7" r:id="rId18"/>
    <p:sldId id="318" r:id="rId19"/>
    <p:sldId id="315" r:id="rId20"/>
    <p:sldId id="314" r:id="rId21"/>
    <p:sldId id="316" r:id="rId22"/>
    <p:sldId id="301" r:id="rId23"/>
  </p:sldIdLst>
  <p:sldSz cx="9144000" cy="5143500" type="screen16x9"/>
  <p:notesSz cx="9926638" cy="67976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687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581" y="0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BAF93297-255A-44D5-93A0-39364C0F5C5D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7106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581" y="6457106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8B01F3FB-DA67-4B85-BBDA-81872D1B4F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15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30725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  <a:noFill/>
          <a:ln>
            <a:noFill/>
          </a:ln>
        </p:spPr>
        <p:txBody>
          <a:bodyPr lIns="95546" tIns="95546" rIns="95546" bIns="95546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7456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nes-stetienne.fr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758"/>
            <a:ext cx="46754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467544" y="2758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935088" y="2758"/>
            <a:ext cx="467544" cy="360040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5F259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403648" y="4780490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Institut Mines-Télécom</a:t>
            </a:r>
            <a:endParaRPr lang="fr-FR" sz="1000" dirty="0"/>
          </a:p>
        </p:txBody>
      </p:sp>
      <p:pic>
        <p:nvPicPr>
          <p:cNvPr id="10" name="Image 9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12" y="4355002"/>
            <a:ext cx="791564" cy="79156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016" y="4782286"/>
            <a:ext cx="1402632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621" y="4743638"/>
            <a:ext cx="534931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algn="ctr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fr" smtClean="0"/>
              <a:pPr/>
              <a:t>‹N°›</a:t>
            </a:fld>
            <a:endParaRPr lang="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923928" y="4780490"/>
            <a:ext cx="4358068" cy="360000"/>
          </a:xfrm>
          <a:prstGeom prst="rect">
            <a:avLst/>
          </a:prstGeom>
          <a:solidFill>
            <a:srgbClr val="5F259F"/>
          </a:solidFill>
        </p:spPr>
        <p:txBody>
          <a:bodyPr vert="horz" lIns="91440" tIns="45720" rIns="14400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r"/>
            <a:r>
              <a:rPr lang="fr-FR" smtClean="0"/>
              <a:t>École des Mines de Saint-Étienne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chemeClr val="bg2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mines-stetienne.fr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vocab-org/" TargetMode="External"/><Relationship Id="rId2" Type="http://schemas.openxmlformats.org/officeDocument/2006/relationships/hyperlink" Target="http://www.w3.org/TR/prov-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.org/TR/vocab-ssn/" TargetMode="External"/><Relationship Id="rId4" Type="http://schemas.openxmlformats.org/officeDocument/2006/relationships/hyperlink" Target="https://www.w3.org/TR/owl-tim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cds/downloads/FRBR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ppnetz.de/projects/goodrelations/" TargetMode="External"/><Relationship Id="rId2" Type="http://schemas.openxmlformats.org/officeDocument/2006/relationships/hyperlink" Target="http://schem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ontologies" TargetMode="External"/><Relationship Id="rId5" Type="http://schemas.openxmlformats.org/officeDocument/2006/relationships/hyperlink" Target="http://www.volkswagen.co.uk/vocabularies/coo/ns" TargetMode="External"/><Relationship Id="rId4" Type="http://schemas.openxmlformats.org/officeDocument/2006/relationships/hyperlink" Target="http://www.heppnetz.de/ontologies/vso/n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rif-overview/" TargetMode="External"/><Relationship Id="rId2" Type="http://schemas.openxmlformats.org/officeDocument/2006/relationships/hyperlink" Target="ftp://ftp.dca.fee.unicamp.br/pub/docs/vonzuben/ea072_2s06/notas_de_aula/Lecture0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.org/Submission/SWR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ov.okfn.org/dataset/lov/" TargetMode="External"/><Relationship Id="rId2" Type="http://schemas.openxmlformats.org/officeDocument/2006/relationships/hyperlink" Target="http://protege.stanford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bofoundry.org/" TargetMode="External"/><Relationship Id="rId4" Type="http://schemas.openxmlformats.org/officeDocument/2006/relationships/hyperlink" Target="http://ontologydesignpatterns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3600" dirty="0"/>
              <a:t>Modelling </a:t>
            </a:r>
            <a:r>
              <a:rPr lang="fr" sz="3600" dirty="0" smtClean="0"/>
              <a:t>knowledge</a:t>
            </a:r>
            <a:br>
              <a:rPr lang="fr" sz="3600" dirty="0" smtClean="0"/>
            </a:br>
            <a:r>
              <a:rPr lang="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 4</a:t>
            </a:r>
            <a:endParaRPr lang="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2000" dirty="0"/>
              <a:t>Antoine Zimmermann</a:t>
            </a:r>
          </a:p>
        </p:txBody>
      </p:sp>
      <p:pic>
        <p:nvPicPr>
          <p:cNvPr id="4" name="Image 3" descr="slogan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5" b="17742"/>
          <a:stretch/>
        </p:blipFill>
        <p:spPr>
          <a:xfrm>
            <a:off x="2431399" y="4440310"/>
            <a:ext cx="4713251" cy="688784"/>
          </a:xfrm>
          <a:prstGeom prst="rect">
            <a:avLst/>
          </a:prstGeom>
        </p:spPr>
      </p:pic>
      <p:pic>
        <p:nvPicPr>
          <p:cNvPr id="5" name="Image 4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1470"/>
            <a:ext cx="1872208" cy="18722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27914" y="3579862"/>
            <a:ext cx="1874777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402691" y="3579862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277468" y="3579862"/>
            <a:ext cx="1874777" cy="288032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1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b="1" dirty="0" smtClean="0"/>
              <a:t>If</a:t>
            </a:r>
            <a:r>
              <a:rPr lang="fr-FR" sz="2400" dirty="0" smtClean="0"/>
              <a:t>		</a:t>
            </a:r>
            <a:r>
              <a:rPr lang="fr-FR" sz="2400" b="1" dirty="0" err="1" smtClean="0"/>
              <a:t>then</a:t>
            </a:r>
            <a:endParaRPr lang="fr-FR" sz="2400" b="1" dirty="0" smtClean="0"/>
          </a:p>
          <a:p>
            <a:endParaRPr lang="fr-FR" sz="2400" b="1" dirty="0"/>
          </a:p>
          <a:p>
            <a:endParaRPr lang="fr-FR" sz="2400" b="1" dirty="0" smtClean="0"/>
          </a:p>
          <a:p>
            <a:endParaRPr lang="fr-FR" sz="2400" b="1" dirty="0"/>
          </a:p>
          <a:p>
            <a:endParaRPr lang="fr-FR" sz="2400" b="1" dirty="0" smtClean="0"/>
          </a:p>
          <a:p>
            <a:r>
              <a:rPr lang="fr-FR" sz="2400" dirty="0" smtClean="0"/>
              <a:t>This </a:t>
            </a:r>
            <a:r>
              <a:rPr lang="fr-FR" sz="2400" dirty="0" err="1" smtClean="0"/>
              <a:t>rule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always</a:t>
            </a:r>
            <a:r>
              <a:rPr lang="fr-FR" sz="2400" dirty="0" smtClean="0"/>
              <a:t> </a:t>
            </a:r>
            <a:r>
              <a:rPr lang="fr-FR" sz="2400" dirty="0" err="1" smtClean="0"/>
              <a:t>true</a:t>
            </a:r>
            <a:r>
              <a:rPr lang="fr-FR" sz="2400" dirty="0" smtClean="0"/>
              <a:t> in a classification</a:t>
            </a:r>
          </a:p>
          <a:p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say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b="1" dirty="0" err="1" smtClean="0"/>
              <a:t>valid</a:t>
            </a:r>
            <a:endParaRPr lang="fr-FR" sz="2400" b="1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10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Example</a:t>
            </a:r>
            <a:r>
              <a:rPr lang="fr-FR" sz="3200" dirty="0" smtClean="0"/>
              <a:t>: classification (</a:t>
            </a:r>
            <a:r>
              <a:rPr lang="fr-FR" sz="3200" dirty="0" err="1" smtClean="0"/>
              <a:t>valid</a:t>
            </a:r>
            <a:r>
              <a:rPr lang="fr-FR" sz="3200" dirty="0" smtClean="0"/>
              <a:t> </a:t>
            </a:r>
            <a:r>
              <a:rPr lang="fr-FR" sz="3200" dirty="0" err="1" smtClean="0"/>
              <a:t>rule</a:t>
            </a:r>
            <a:r>
              <a:rPr lang="fr-FR" sz="3200" dirty="0" smtClean="0"/>
              <a:t>)</a:t>
            </a:r>
            <a:endParaRPr lang="fr-FR" sz="3200" dirty="0"/>
          </a:p>
        </p:txBody>
      </p:sp>
      <p:sp>
        <p:nvSpPr>
          <p:cNvPr id="7" name="Shape 141"/>
          <p:cNvSpPr/>
          <p:nvPr/>
        </p:nvSpPr>
        <p:spPr>
          <a:xfrm>
            <a:off x="899592" y="1275605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?x</a:t>
            </a:r>
            <a:endParaRPr lang="fr" dirty="0"/>
          </a:p>
        </p:txBody>
      </p:sp>
      <p:sp>
        <p:nvSpPr>
          <p:cNvPr id="8" name="Shape 141"/>
          <p:cNvSpPr/>
          <p:nvPr/>
        </p:nvSpPr>
        <p:spPr>
          <a:xfrm>
            <a:off x="1475656" y="1995686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?y</a:t>
            </a:r>
            <a:endParaRPr lang="fr" dirty="0"/>
          </a:p>
        </p:txBody>
      </p:sp>
      <p:sp>
        <p:nvSpPr>
          <p:cNvPr id="9" name="Shape 141"/>
          <p:cNvSpPr/>
          <p:nvPr/>
        </p:nvSpPr>
        <p:spPr>
          <a:xfrm>
            <a:off x="2051720" y="2715766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?z</a:t>
            </a:r>
            <a:endParaRPr lang="fr" dirty="0"/>
          </a:p>
        </p:txBody>
      </p:sp>
      <p:sp>
        <p:nvSpPr>
          <p:cNvPr id="15" name="Shape 141"/>
          <p:cNvSpPr/>
          <p:nvPr/>
        </p:nvSpPr>
        <p:spPr>
          <a:xfrm>
            <a:off x="3203848" y="1265889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?x</a:t>
            </a:r>
            <a:endParaRPr lang="fr" dirty="0"/>
          </a:p>
        </p:txBody>
      </p:sp>
      <p:sp>
        <p:nvSpPr>
          <p:cNvPr id="16" name="Shape 141"/>
          <p:cNvSpPr/>
          <p:nvPr/>
        </p:nvSpPr>
        <p:spPr>
          <a:xfrm>
            <a:off x="3779912" y="1985970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?z</a:t>
            </a:r>
            <a:endParaRPr lang="fr" dirty="0"/>
          </a:p>
        </p:txBody>
      </p:sp>
      <p:cxnSp>
        <p:nvCxnSpPr>
          <p:cNvPr id="19" name="Connecteur en angle 18"/>
          <p:cNvCxnSpPr>
            <a:stCxn id="8" idx="1"/>
            <a:endCxn id="7" idx="2"/>
          </p:cNvCxnSpPr>
          <p:nvPr/>
        </p:nvCxnSpPr>
        <p:spPr>
          <a:xfrm rot="10800000">
            <a:off x="1266492" y="1742704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/>
          <p:nvPr/>
        </p:nvCxnSpPr>
        <p:spPr>
          <a:xfrm rot="10800000">
            <a:off x="1842556" y="2472500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/>
          <p:cNvCxnSpPr/>
          <p:nvPr/>
        </p:nvCxnSpPr>
        <p:spPr>
          <a:xfrm rot="10800000">
            <a:off x="3570432" y="1732988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4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b="1" dirty="0" smtClean="0"/>
              <a:t>If</a:t>
            </a:r>
            <a:r>
              <a:rPr lang="fr-FR" sz="2400" dirty="0" smtClean="0"/>
              <a:t>			</a:t>
            </a:r>
            <a:r>
              <a:rPr lang="fr-FR" sz="2400" b="1" dirty="0" err="1" smtClean="0"/>
              <a:t>then</a:t>
            </a:r>
            <a:endParaRPr lang="fr-FR" sz="2400" b="1" dirty="0" smtClean="0"/>
          </a:p>
          <a:p>
            <a:endParaRPr lang="fr-FR" sz="2400" b="1" dirty="0"/>
          </a:p>
          <a:p>
            <a:endParaRPr lang="fr-FR" sz="2400" b="1" dirty="0" smtClean="0"/>
          </a:p>
          <a:p>
            <a:endParaRPr lang="fr-FR" sz="2400" b="1" dirty="0"/>
          </a:p>
          <a:p>
            <a:r>
              <a:rPr lang="fr-FR" sz="2400" dirty="0" smtClean="0"/>
              <a:t>The base </a:t>
            </a:r>
            <a:r>
              <a:rPr lang="fr-FR" sz="2400" dirty="0" err="1" smtClean="0"/>
              <a:t>formalism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rule</a:t>
            </a:r>
            <a:r>
              <a:rPr lang="fr-FR" sz="2400" dirty="0" smtClean="0"/>
              <a:t> (class </a:t>
            </a:r>
            <a:r>
              <a:rPr lang="fr-FR" sz="2400" dirty="0" err="1" smtClean="0"/>
              <a:t>hierarchy</a:t>
            </a:r>
            <a:r>
              <a:rPr lang="fr-FR" sz="2400" dirty="0" smtClean="0"/>
              <a:t>) </a:t>
            </a:r>
            <a:r>
              <a:rPr lang="fr-FR" sz="2400" dirty="0" err="1" smtClean="0"/>
              <a:t>cannot</a:t>
            </a:r>
            <a:r>
              <a:rPr lang="fr-FR" sz="2400" dirty="0" smtClean="0"/>
              <a:t> express intersection, but a </a:t>
            </a:r>
            <a:r>
              <a:rPr lang="fr-FR" sz="2400" dirty="0" err="1" smtClean="0"/>
              <a:t>rule</a:t>
            </a:r>
            <a:r>
              <a:rPr lang="fr-FR" sz="2400" dirty="0" smtClean="0"/>
              <a:t> on classifications </a:t>
            </a:r>
            <a:r>
              <a:rPr lang="fr-FR" sz="2400" dirty="0" err="1" smtClean="0"/>
              <a:t>can</a:t>
            </a:r>
            <a:r>
              <a:rPr lang="fr-FR" sz="2400" dirty="0" smtClean="0"/>
              <a:t>.</a:t>
            </a:r>
            <a:endParaRPr lang="fr-FR" sz="2400" dirty="0"/>
          </a:p>
          <a:p>
            <a:r>
              <a:rPr lang="fr-FR" sz="2400" dirty="0" err="1" smtClean="0"/>
              <a:t>Rules</a:t>
            </a:r>
            <a:r>
              <a:rPr lang="fr-FR" sz="2400" dirty="0" smtClean="0"/>
              <a:t> </a:t>
            </a:r>
            <a:r>
              <a:rPr lang="fr-FR" sz="2400" dirty="0" err="1" smtClean="0"/>
              <a:t>based</a:t>
            </a:r>
            <a:r>
              <a:rPr lang="fr-FR" sz="2400" dirty="0" smtClean="0"/>
              <a:t> on a </a:t>
            </a:r>
            <a:r>
              <a:rPr lang="fr-FR" sz="2400" dirty="0" err="1" smtClean="0"/>
              <a:t>formalism</a:t>
            </a:r>
            <a:r>
              <a:rPr lang="fr-FR" sz="2400" dirty="0" smtClean="0"/>
              <a:t> are more expressive </a:t>
            </a:r>
            <a:r>
              <a:rPr lang="fr-FR" sz="2400" dirty="0" err="1" smtClean="0"/>
              <a:t>than</a:t>
            </a:r>
            <a:r>
              <a:rPr lang="fr-FR" sz="2400" dirty="0" smtClean="0"/>
              <a:t> the </a:t>
            </a:r>
            <a:r>
              <a:rPr lang="fr-FR" sz="2400" dirty="0" err="1" smtClean="0"/>
              <a:t>formalism</a:t>
            </a:r>
            <a:endParaRPr lang="fr-FR" sz="24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11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Example</a:t>
            </a:r>
            <a:r>
              <a:rPr lang="fr-FR" sz="3200" dirty="0" smtClean="0"/>
              <a:t>: classification (not </a:t>
            </a:r>
            <a:r>
              <a:rPr lang="fr-FR" sz="3200" dirty="0" err="1" smtClean="0"/>
              <a:t>valid</a:t>
            </a:r>
            <a:r>
              <a:rPr lang="fr-FR" sz="3200" dirty="0" smtClean="0"/>
              <a:t> </a:t>
            </a:r>
            <a:r>
              <a:rPr lang="fr-FR" sz="3200" dirty="0" err="1" smtClean="0"/>
              <a:t>rule</a:t>
            </a:r>
            <a:r>
              <a:rPr lang="fr-FR" sz="3200" dirty="0" smtClean="0"/>
              <a:t>)</a:t>
            </a:r>
            <a:endParaRPr lang="fr-FR" sz="3200" dirty="0"/>
          </a:p>
        </p:txBody>
      </p:sp>
      <p:sp>
        <p:nvSpPr>
          <p:cNvPr id="7" name="Shape 141"/>
          <p:cNvSpPr/>
          <p:nvPr/>
        </p:nvSpPr>
        <p:spPr>
          <a:xfrm>
            <a:off x="899592" y="1275605"/>
            <a:ext cx="864096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Person</a:t>
            </a:r>
            <a:endParaRPr lang="fr" dirty="0"/>
          </a:p>
        </p:txBody>
      </p:sp>
      <p:sp>
        <p:nvSpPr>
          <p:cNvPr id="8" name="Shape 141"/>
          <p:cNvSpPr/>
          <p:nvPr/>
        </p:nvSpPr>
        <p:spPr>
          <a:xfrm>
            <a:off x="1475656" y="1995686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?x</a:t>
            </a:r>
            <a:endParaRPr lang="fr" dirty="0"/>
          </a:p>
        </p:txBody>
      </p:sp>
      <p:sp>
        <p:nvSpPr>
          <p:cNvPr id="9" name="Shape 141"/>
          <p:cNvSpPr/>
          <p:nvPr/>
        </p:nvSpPr>
        <p:spPr>
          <a:xfrm>
            <a:off x="1907704" y="1275605"/>
            <a:ext cx="864096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Female</a:t>
            </a:r>
            <a:endParaRPr lang="fr" dirty="0"/>
          </a:p>
        </p:txBody>
      </p:sp>
      <p:sp>
        <p:nvSpPr>
          <p:cNvPr id="15" name="Shape 141"/>
          <p:cNvSpPr/>
          <p:nvPr/>
        </p:nvSpPr>
        <p:spPr>
          <a:xfrm>
            <a:off x="4139952" y="1265889"/>
            <a:ext cx="936104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Woman</a:t>
            </a:r>
            <a:endParaRPr lang="fr" dirty="0"/>
          </a:p>
        </p:txBody>
      </p:sp>
      <p:sp>
        <p:nvSpPr>
          <p:cNvPr id="16" name="Shape 141"/>
          <p:cNvSpPr/>
          <p:nvPr/>
        </p:nvSpPr>
        <p:spPr>
          <a:xfrm>
            <a:off x="4781480" y="1985970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?x</a:t>
            </a:r>
            <a:endParaRPr lang="fr" dirty="0"/>
          </a:p>
        </p:txBody>
      </p:sp>
      <p:cxnSp>
        <p:nvCxnSpPr>
          <p:cNvPr id="19" name="Connecteur en angle 18"/>
          <p:cNvCxnSpPr>
            <a:stCxn id="8" idx="1"/>
            <a:endCxn id="7" idx="2"/>
          </p:cNvCxnSpPr>
          <p:nvPr/>
        </p:nvCxnSpPr>
        <p:spPr>
          <a:xfrm rot="10800000">
            <a:off x="1331640" y="1742704"/>
            <a:ext cx="144016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>
            <a:stCxn id="8" idx="3"/>
            <a:endCxn id="9" idx="2"/>
          </p:cNvCxnSpPr>
          <p:nvPr/>
        </p:nvCxnSpPr>
        <p:spPr>
          <a:xfrm flipV="1">
            <a:off x="2209455" y="1742704"/>
            <a:ext cx="130297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/>
          <p:cNvCxnSpPr/>
          <p:nvPr/>
        </p:nvCxnSpPr>
        <p:spPr>
          <a:xfrm rot="10800000">
            <a:off x="4572000" y="1732988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4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b="1" dirty="0" smtClean="0"/>
              <a:t>If</a:t>
            </a:r>
            <a:r>
              <a:rPr lang="fr-FR" sz="2400" dirty="0" smtClean="0"/>
              <a:t>					</a:t>
            </a:r>
            <a:r>
              <a:rPr lang="fr-FR" sz="2400" b="1" dirty="0" err="1" smtClean="0"/>
              <a:t>then</a:t>
            </a:r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sz="2400" b="1" dirty="0" err="1" smtClean="0"/>
              <a:t>Exercise</a:t>
            </a:r>
            <a:r>
              <a:rPr lang="fr-FR" sz="2400" b="1" dirty="0" smtClean="0"/>
              <a:t>: </a:t>
            </a:r>
            <a:r>
              <a:rPr lang="fr-FR" sz="2400" dirty="0" err="1" smtClean="0"/>
              <a:t>describe</a:t>
            </a:r>
            <a:r>
              <a:rPr lang="fr-FR" sz="2400" dirty="0" smtClean="0"/>
              <a:t> </a:t>
            </a:r>
            <a:r>
              <a:rPr lang="fr-FR" sz="2400" dirty="0" err="1" smtClean="0"/>
              <a:t>family</a:t>
            </a:r>
            <a:r>
              <a:rPr lang="fr-FR" sz="2400" dirty="0" smtClean="0"/>
              <a:t> </a:t>
            </a:r>
            <a:r>
              <a:rPr lang="fr-FR" sz="2400" dirty="0" err="1" smtClean="0"/>
              <a:t>relationships</a:t>
            </a:r>
            <a:r>
              <a:rPr lang="fr-FR" sz="2400" dirty="0" smtClean="0"/>
              <a:t> </a:t>
            </a:r>
            <a:r>
              <a:rPr lang="fr-FR" sz="2400" dirty="0" err="1" smtClean="0"/>
              <a:t>using</a:t>
            </a:r>
            <a:r>
              <a:rPr lang="fr-FR" sz="2400" dirty="0" smtClean="0"/>
              <a:t> </a:t>
            </a:r>
            <a:r>
              <a:rPr lang="fr-FR" sz="2400" dirty="0" err="1" smtClean="0"/>
              <a:t>similar</a:t>
            </a:r>
            <a:r>
              <a:rPr lang="fr-FR" sz="2400" dirty="0" smtClean="0"/>
              <a:t> </a:t>
            </a:r>
            <a:r>
              <a:rPr lang="fr-FR" sz="2400" dirty="0" err="1" smtClean="0"/>
              <a:t>rules</a:t>
            </a:r>
            <a:r>
              <a:rPr lang="fr-FR" sz="2400" dirty="0" smtClean="0"/>
              <a:t> (grand parents, siblings, cousins, etc.)</a:t>
            </a:r>
            <a:endParaRPr lang="fr-FR" sz="24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12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Example</a:t>
            </a:r>
            <a:r>
              <a:rPr lang="fr-FR" sz="3200" dirty="0" smtClean="0"/>
              <a:t>: graphs</a:t>
            </a:r>
            <a:endParaRPr lang="fr-FR" sz="3200" dirty="0"/>
          </a:p>
        </p:txBody>
      </p:sp>
      <p:sp>
        <p:nvSpPr>
          <p:cNvPr id="7" name="Shape 141"/>
          <p:cNvSpPr/>
          <p:nvPr/>
        </p:nvSpPr>
        <p:spPr>
          <a:xfrm>
            <a:off x="899592" y="1275605"/>
            <a:ext cx="792088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?x</a:t>
            </a:r>
            <a:endParaRPr lang="fr" dirty="0"/>
          </a:p>
        </p:txBody>
      </p:sp>
      <p:sp>
        <p:nvSpPr>
          <p:cNvPr id="8" name="Shape 141"/>
          <p:cNvSpPr/>
          <p:nvPr/>
        </p:nvSpPr>
        <p:spPr>
          <a:xfrm>
            <a:off x="4211960" y="1275606"/>
            <a:ext cx="66179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?z</a:t>
            </a:r>
            <a:endParaRPr lang="fr" dirty="0"/>
          </a:p>
        </p:txBody>
      </p:sp>
      <p:sp>
        <p:nvSpPr>
          <p:cNvPr id="9" name="Shape 141"/>
          <p:cNvSpPr/>
          <p:nvPr/>
        </p:nvSpPr>
        <p:spPr>
          <a:xfrm>
            <a:off x="2699792" y="1275605"/>
            <a:ext cx="576064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?y</a:t>
            </a:r>
            <a:endParaRPr lang="fr" dirty="0"/>
          </a:p>
        </p:txBody>
      </p:sp>
      <p:sp>
        <p:nvSpPr>
          <p:cNvPr id="15" name="Shape 141"/>
          <p:cNvSpPr/>
          <p:nvPr/>
        </p:nvSpPr>
        <p:spPr>
          <a:xfrm>
            <a:off x="5868144" y="1265888"/>
            <a:ext cx="72008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?x</a:t>
            </a:r>
            <a:endParaRPr lang="fr" dirty="0"/>
          </a:p>
        </p:txBody>
      </p:sp>
      <p:sp>
        <p:nvSpPr>
          <p:cNvPr id="16" name="Shape 141"/>
          <p:cNvSpPr/>
          <p:nvPr/>
        </p:nvSpPr>
        <p:spPr>
          <a:xfrm>
            <a:off x="7524328" y="1265889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?z</a:t>
            </a:r>
            <a:endParaRPr lang="fr" dirty="0"/>
          </a:p>
        </p:txBody>
      </p:sp>
      <p:cxnSp>
        <p:nvCxnSpPr>
          <p:cNvPr id="6" name="Connecteur droit avec flèche 5"/>
          <p:cNvCxnSpPr>
            <a:stCxn id="15" idx="3"/>
            <a:endCxn id="16" idx="1"/>
          </p:cNvCxnSpPr>
          <p:nvPr/>
        </p:nvCxnSpPr>
        <p:spPr>
          <a:xfrm>
            <a:off x="6588224" y="1499438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588224" y="118385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hasUncle</a:t>
            </a:r>
            <a:endParaRPr lang="fr-FR" dirty="0"/>
          </a:p>
        </p:txBody>
      </p:sp>
      <p:cxnSp>
        <p:nvCxnSpPr>
          <p:cNvPr id="18" name="Connecteur droit avec flèche 17"/>
          <p:cNvCxnSpPr>
            <a:stCxn id="7" idx="3"/>
            <a:endCxn id="9" idx="1"/>
          </p:cNvCxnSpPr>
          <p:nvPr/>
        </p:nvCxnSpPr>
        <p:spPr>
          <a:xfrm>
            <a:off x="1691680" y="1509155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691680" y="120359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hasParent</a:t>
            </a:r>
            <a:endParaRPr lang="fr-FR" dirty="0"/>
          </a:p>
        </p:txBody>
      </p:sp>
      <p:cxnSp>
        <p:nvCxnSpPr>
          <p:cNvPr id="23" name="Connecteur droit avec flèche 22"/>
          <p:cNvCxnSpPr>
            <a:stCxn id="9" idx="3"/>
            <a:endCxn id="8" idx="1"/>
          </p:cNvCxnSpPr>
          <p:nvPr/>
        </p:nvCxnSpPr>
        <p:spPr>
          <a:xfrm>
            <a:off x="3275856" y="1509155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216486" y="1209948"/>
            <a:ext cx="1071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hasBrother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82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b="1" dirty="0" smtClean="0"/>
              <a:t>If</a:t>
            </a:r>
            <a:r>
              <a:rPr lang="fr-FR" sz="2400" dirty="0" smtClean="0"/>
              <a:t>					</a:t>
            </a:r>
            <a:r>
              <a:rPr lang="fr-FR" sz="2400" b="1" dirty="0" err="1" smtClean="0"/>
              <a:t>then</a:t>
            </a:r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sz="2400" b="1" dirty="0" err="1" smtClean="0"/>
              <a:t>Exercise</a:t>
            </a:r>
            <a:r>
              <a:rPr lang="fr-FR" sz="2400" b="1" dirty="0" smtClean="0"/>
              <a:t>: </a:t>
            </a:r>
            <a:r>
              <a:rPr lang="fr-FR" sz="2400" dirty="0" err="1" smtClean="0"/>
              <a:t>describe</a:t>
            </a:r>
            <a:r>
              <a:rPr lang="fr-FR" sz="2400" dirty="0" smtClean="0"/>
              <a:t> </a:t>
            </a:r>
            <a:r>
              <a:rPr lang="fr-FR" sz="2400" dirty="0" err="1" smtClean="0"/>
              <a:t>family</a:t>
            </a:r>
            <a:r>
              <a:rPr lang="fr-FR" sz="2400" dirty="0" smtClean="0"/>
              <a:t> </a:t>
            </a:r>
            <a:r>
              <a:rPr lang="fr-FR" sz="2400" dirty="0" err="1" smtClean="0"/>
              <a:t>relationships</a:t>
            </a:r>
            <a:r>
              <a:rPr lang="fr-FR" sz="2400" dirty="0" smtClean="0"/>
              <a:t> </a:t>
            </a:r>
            <a:r>
              <a:rPr lang="fr-FR" sz="2400" dirty="0" err="1" smtClean="0"/>
              <a:t>using</a:t>
            </a:r>
            <a:r>
              <a:rPr lang="fr-FR" sz="2400" dirty="0" smtClean="0"/>
              <a:t> </a:t>
            </a:r>
            <a:r>
              <a:rPr lang="fr-FR" sz="2400" dirty="0" err="1" smtClean="0"/>
              <a:t>similar</a:t>
            </a:r>
            <a:r>
              <a:rPr lang="fr-FR" sz="2400" dirty="0" smtClean="0"/>
              <a:t> </a:t>
            </a:r>
            <a:r>
              <a:rPr lang="fr-FR" sz="2400" dirty="0" err="1" smtClean="0"/>
              <a:t>rules</a:t>
            </a:r>
            <a:r>
              <a:rPr lang="fr-FR" sz="2400" dirty="0" smtClean="0"/>
              <a:t> (grand parents, siblings, cousins, etc.)</a:t>
            </a:r>
            <a:endParaRPr lang="fr-FR" sz="24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13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Example</a:t>
            </a:r>
            <a:r>
              <a:rPr lang="fr-FR" sz="3200" dirty="0" smtClean="0"/>
              <a:t>: graphs</a:t>
            </a:r>
            <a:endParaRPr lang="fr-FR" sz="3200" dirty="0"/>
          </a:p>
        </p:txBody>
      </p:sp>
      <p:sp>
        <p:nvSpPr>
          <p:cNvPr id="7" name="Shape 141"/>
          <p:cNvSpPr/>
          <p:nvPr/>
        </p:nvSpPr>
        <p:spPr>
          <a:xfrm>
            <a:off x="899592" y="1275605"/>
            <a:ext cx="792088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?x</a:t>
            </a:r>
            <a:endParaRPr lang="fr" dirty="0"/>
          </a:p>
        </p:txBody>
      </p:sp>
      <p:sp>
        <p:nvSpPr>
          <p:cNvPr id="8" name="Shape 141"/>
          <p:cNvSpPr/>
          <p:nvPr/>
        </p:nvSpPr>
        <p:spPr>
          <a:xfrm>
            <a:off x="4211960" y="1275606"/>
            <a:ext cx="66179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?z</a:t>
            </a:r>
            <a:endParaRPr lang="fr" dirty="0"/>
          </a:p>
        </p:txBody>
      </p:sp>
      <p:sp>
        <p:nvSpPr>
          <p:cNvPr id="9" name="Shape 141"/>
          <p:cNvSpPr/>
          <p:nvPr/>
        </p:nvSpPr>
        <p:spPr>
          <a:xfrm>
            <a:off x="2699792" y="1275605"/>
            <a:ext cx="576064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?y</a:t>
            </a:r>
            <a:endParaRPr lang="fr" dirty="0"/>
          </a:p>
        </p:txBody>
      </p:sp>
      <p:sp>
        <p:nvSpPr>
          <p:cNvPr id="15" name="Shape 141"/>
          <p:cNvSpPr/>
          <p:nvPr/>
        </p:nvSpPr>
        <p:spPr>
          <a:xfrm>
            <a:off x="5868144" y="1265888"/>
            <a:ext cx="72008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?x</a:t>
            </a:r>
            <a:endParaRPr lang="fr" dirty="0"/>
          </a:p>
        </p:txBody>
      </p:sp>
      <p:sp>
        <p:nvSpPr>
          <p:cNvPr id="16" name="Shape 141"/>
          <p:cNvSpPr/>
          <p:nvPr/>
        </p:nvSpPr>
        <p:spPr>
          <a:xfrm>
            <a:off x="7524328" y="1265889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?z</a:t>
            </a:r>
            <a:endParaRPr lang="fr" dirty="0"/>
          </a:p>
        </p:txBody>
      </p:sp>
      <p:cxnSp>
        <p:nvCxnSpPr>
          <p:cNvPr id="6" name="Connecteur droit avec flèche 5"/>
          <p:cNvCxnSpPr>
            <a:stCxn id="15" idx="3"/>
            <a:endCxn id="16" idx="1"/>
          </p:cNvCxnSpPr>
          <p:nvPr/>
        </p:nvCxnSpPr>
        <p:spPr>
          <a:xfrm>
            <a:off x="6588224" y="1499438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588224" y="118385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hasUncle</a:t>
            </a:r>
            <a:endParaRPr lang="fr-FR" dirty="0"/>
          </a:p>
        </p:txBody>
      </p:sp>
      <p:cxnSp>
        <p:nvCxnSpPr>
          <p:cNvPr id="18" name="Connecteur droit avec flèche 17"/>
          <p:cNvCxnSpPr>
            <a:stCxn id="7" idx="3"/>
            <a:endCxn id="9" idx="1"/>
          </p:cNvCxnSpPr>
          <p:nvPr/>
        </p:nvCxnSpPr>
        <p:spPr>
          <a:xfrm>
            <a:off x="1691680" y="1509155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691680" y="120359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hasParent</a:t>
            </a:r>
            <a:endParaRPr lang="fr-FR" dirty="0"/>
          </a:p>
        </p:txBody>
      </p:sp>
      <p:cxnSp>
        <p:nvCxnSpPr>
          <p:cNvPr id="23" name="Connecteur droit avec flèche 22"/>
          <p:cNvCxnSpPr>
            <a:stCxn id="9" idx="3"/>
            <a:endCxn id="8" idx="1"/>
          </p:cNvCxnSpPr>
          <p:nvPr/>
        </p:nvCxnSpPr>
        <p:spPr>
          <a:xfrm>
            <a:off x="3275856" y="1509155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216486" y="1209948"/>
            <a:ext cx="1071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hasBrother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67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b="1" dirty="0" smtClean="0"/>
              <a:t>If</a:t>
            </a:r>
            <a:r>
              <a:rPr lang="fr-FR" sz="2400" dirty="0" smtClean="0"/>
              <a:t>	</a:t>
            </a:r>
            <a:r>
              <a:rPr lang="fr-FR" sz="2400" dirty="0" smtClean="0">
                <a:latin typeface="Lucida Sans Unicode"/>
                <a:cs typeface="Lucida Sans Unicode"/>
              </a:rPr>
              <a:t>∃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worksAt</a:t>
            </a:r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sz="24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University</a:t>
            </a:r>
            <a:r>
              <a:rPr lang="fr-FR" sz="2400" dirty="0" smtClean="0">
                <a:latin typeface="+mj-lt"/>
                <a:cs typeface="Courier New" panose="02070309020205020404" pitchFamily="49" charset="0"/>
              </a:rPr>
              <a:t>(?</a:t>
            </a:r>
            <a:r>
              <a:rPr lang="fr-FR" sz="2400" i="1" dirty="0" smtClean="0">
                <a:latin typeface="+mj-lt"/>
                <a:cs typeface="Courier New" panose="02070309020205020404" pitchFamily="49" charset="0"/>
              </a:rPr>
              <a:t>x</a:t>
            </a:r>
            <a:r>
              <a:rPr lang="fr-FR" sz="2400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fr-FR" sz="2400" b="1" dirty="0" smtClean="0">
                <a:latin typeface="+mj-lt"/>
                <a:cs typeface="Courier New" panose="02070309020205020404" pitchFamily="49" charset="0"/>
              </a:rPr>
              <a:t> and</a:t>
            </a:r>
          </a:p>
          <a:p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supervises</a:t>
            </a:r>
            <a:r>
              <a:rPr lang="fr-FR" sz="2400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fr-FR" sz="2400" dirty="0">
                <a:cs typeface="Courier New" panose="02070309020205020404" pitchFamily="49" charset="0"/>
              </a:rPr>
              <a:t>?</a:t>
            </a:r>
            <a:r>
              <a:rPr lang="fr-FR" sz="2400" i="1" dirty="0" err="1" smtClean="0">
                <a:cs typeface="Courier New" panose="02070309020205020404" pitchFamily="49" charset="0"/>
              </a:rPr>
              <a:t>x,</a:t>
            </a:r>
            <a:r>
              <a:rPr lang="fr-FR" sz="2400" dirty="0" err="1" smtClean="0">
                <a:cs typeface="Courier New" panose="02070309020205020404" pitchFamily="49" charset="0"/>
              </a:rPr>
              <a:t>?</a:t>
            </a:r>
            <a:r>
              <a:rPr lang="fr-FR" sz="2400" i="1" dirty="0" err="1" smtClean="0">
                <a:cs typeface="Courier New" panose="02070309020205020404" pitchFamily="49" charset="0"/>
              </a:rPr>
              <a:t>y</a:t>
            </a:r>
            <a:r>
              <a:rPr lang="fr-FR" sz="2400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fr-FR" sz="2400" b="1" dirty="0" smtClean="0">
                <a:latin typeface="+mj-lt"/>
                <a:cs typeface="Courier New" panose="02070309020205020404" pitchFamily="49" charset="0"/>
              </a:rPr>
              <a:t> and</a:t>
            </a:r>
          </a:p>
          <a:p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24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PhDStudent</a:t>
            </a:r>
            <a:r>
              <a:rPr lang="fr-FR" sz="2400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fr-FR" sz="2400" dirty="0">
                <a:cs typeface="Courier New" panose="02070309020205020404" pitchFamily="49" charset="0"/>
              </a:rPr>
              <a:t>?</a:t>
            </a:r>
            <a:r>
              <a:rPr lang="fr-FR" sz="2400" i="1" dirty="0">
                <a:cs typeface="Courier New" panose="02070309020205020404" pitchFamily="49" charset="0"/>
              </a:rPr>
              <a:t>y</a:t>
            </a:r>
            <a:r>
              <a:rPr lang="fr-FR" sz="2400" dirty="0" smtClean="0">
                <a:latin typeface="+mj-lt"/>
                <a:cs typeface="Courier New" panose="02070309020205020404" pitchFamily="49" charset="0"/>
              </a:rPr>
              <a:t>)</a:t>
            </a:r>
          </a:p>
          <a:p>
            <a:endParaRPr lang="fr-FR" sz="2400" b="1" dirty="0" smtClean="0"/>
          </a:p>
          <a:p>
            <a:r>
              <a:rPr lang="fr-FR" sz="2400" b="1" dirty="0" err="1" smtClean="0"/>
              <a:t>Then</a:t>
            </a:r>
            <a:r>
              <a:rPr lang="fr-FR" sz="2400" b="1" dirty="0" smtClean="0"/>
              <a:t>	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hasProfessor</a:t>
            </a:r>
            <a:r>
              <a:rPr lang="fr-FR" sz="2400" dirty="0" smtClean="0">
                <a:latin typeface="+mj-lt"/>
              </a:rPr>
              <a:t>(</a:t>
            </a:r>
            <a:r>
              <a:rPr lang="fr-FR" sz="2400" dirty="0" smtClean="0">
                <a:cs typeface="Courier New" panose="02070309020205020404" pitchFamily="49" charset="0"/>
              </a:rPr>
              <a:t>?</a:t>
            </a:r>
            <a:r>
              <a:rPr lang="fr-FR" sz="2400" i="1" dirty="0" err="1" smtClean="0">
                <a:cs typeface="Courier New" panose="02070309020205020404" pitchFamily="49" charset="0"/>
              </a:rPr>
              <a:t>y,</a:t>
            </a:r>
            <a:r>
              <a:rPr lang="fr-FR" sz="2400" dirty="0" err="1" smtClean="0">
                <a:cs typeface="Courier New" panose="02070309020205020404" pitchFamily="49" charset="0"/>
              </a:rPr>
              <a:t>?</a:t>
            </a:r>
            <a:r>
              <a:rPr lang="fr-FR" sz="2400" i="1" dirty="0" err="1" smtClean="0">
                <a:cs typeface="Courier New" panose="02070309020205020404" pitchFamily="49" charset="0"/>
              </a:rPr>
              <a:t>x</a:t>
            </a:r>
            <a:r>
              <a:rPr lang="fr-FR" sz="2400" dirty="0" smtClean="0"/>
              <a:t>)</a:t>
            </a:r>
          </a:p>
          <a:p>
            <a:endParaRPr lang="fr-FR" sz="2400" b="1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14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Example</a:t>
            </a:r>
            <a:r>
              <a:rPr lang="fr-FR" sz="3200" dirty="0" smtClean="0"/>
              <a:t>: description </a:t>
            </a:r>
            <a:r>
              <a:rPr lang="fr-FR" sz="3200" dirty="0" err="1" smtClean="0"/>
              <a:t>logic</a:t>
            </a:r>
            <a:r>
              <a:rPr lang="fr-FR" sz="3200" dirty="0" smtClean="0"/>
              <a:t> </a:t>
            </a:r>
            <a:r>
              <a:rPr lang="fr-FR" sz="3200" dirty="0" err="1" smtClean="0"/>
              <a:t>rules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6379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b="1" dirty="0" smtClean="0"/>
              <a:t>If</a:t>
            </a:r>
            <a:r>
              <a:rPr lang="fr-FR" sz="2400" dirty="0" smtClean="0"/>
              <a:t>	?</a:t>
            </a:r>
            <a:r>
              <a:rPr lang="fr-FR" sz="2400" i="1" dirty="0" smtClean="0"/>
              <a:t>x</a:t>
            </a:r>
            <a:r>
              <a:rPr lang="fr-FR" sz="2400" dirty="0" smtClean="0"/>
              <a:t> </a:t>
            </a:r>
            <a:r>
              <a:rPr lang="fr-FR" sz="2400" dirty="0">
                <a:latin typeface="Lucida Sans Unicode"/>
                <a:cs typeface="Lucida Sans Unicode"/>
              </a:rPr>
              <a:t>⊑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Lucida Sans Unicode"/>
                <a:cs typeface="Lucida Sans Unicode"/>
              </a:rPr>
              <a:t>∃</a:t>
            </a:r>
            <a:r>
              <a:rPr lang="fr-FR" sz="2400" dirty="0" smtClean="0">
                <a:latin typeface="+mj-lt"/>
                <a:cs typeface="Courier New" panose="02070309020205020404" pitchFamily="49" charset="0"/>
              </a:rPr>
              <a:t>?</a:t>
            </a:r>
            <a:r>
              <a:rPr lang="fr-FR" sz="2400" i="1" dirty="0" err="1" smtClean="0">
                <a:latin typeface="+mj-lt"/>
                <a:cs typeface="Courier New" panose="02070309020205020404" pitchFamily="49" charset="0"/>
              </a:rPr>
              <a:t>r</a:t>
            </a:r>
            <a:r>
              <a:rPr lang="fr-FR" sz="2400" dirty="0" err="1" smtClean="0">
                <a:latin typeface="+mj-lt"/>
                <a:cs typeface="Courier New" panose="02070309020205020404" pitchFamily="49" charset="0"/>
              </a:rPr>
              <a:t>.?</a:t>
            </a:r>
            <a:r>
              <a:rPr lang="fr-FR" sz="2400" i="1" dirty="0" err="1" smtClean="0">
                <a:latin typeface="+mj-lt"/>
                <a:cs typeface="Courier New" panose="02070309020205020404" pitchFamily="49" charset="0"/>
              </a:rPr>
              <a:t>y</a:t>
            </a:r>
            <a:r>
              <a:rPr lang="fr-FR" sz="2400" b="1" dirty="0" smtClean="0">
                <a:latin typeface="+mj-lt"/>
                <a:cs typeface="Courier New" panose="02070309020205020404" pitchFamily="49" charset="0"/>
              </a:rPr>
              <a:t> and</a:t>
            </a:r>
            <a:r>
              <a:rPr lang="fr-FR" sz="2400" dirty="0"/>
              <a:t> </a:t>
            </a:r>
            <a:r>
              <a:rPr lang="fr-FR" sz="2400" dirty="0" smtClean="0"/>
              <a:t>?</a:t>
            </a:r>
            <a:r>
              <a:rPr lang="fr-FR" sz="2400" i="1" dirty="0" smtClean="0"/>
              <a:t>y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Lucida Sans Unicode"/>
                <a:cs typeface="Lucida Sans Unicode"/>
              </a:rPr>
              <a:t>⊑</a:t>
            </a:r>
            <a:r>
              <a:rPr lang="fr-FR" sz="2400" dirty="0" smtClean="0">
                <a:cs typeface="Courier New" panose="02070309020205020404" pitchFamily="49" charset="0"/>
              </a:rPr>
              <a:t>?</a:t>
            </a:r>
            <a:r>
              <a:rPr lang="fr-FR" sz="2400" i="1" dirty="0" smtClean="0">
                <a:cs typeface="Courier New" panose="02070309020205020404" pitchFamily="49" charset="0"/>
              </a:rPr>
              <a:t>z</a:t>
            </a:r>
            <a:r>
              <a:rPr lang="fr-FR" sz="2400" b="1" dirty="0">
                <a:cs typeface="Courier New" panose="02070309020205020404" pitchFamily="49" charset="0"/>
              </a:rPr>
              <a:t> and</a:t>
            </a:r>
            <a:r>
              <a:rPr lang="fr-FR" sz="2400" dirty="0"/>
              <a:t> </a:t>
            </a:r>
            <a:r>
              <a:rPr lang="fr-FR" sz="2400" dirty="0">
                <a:latin typeface="Lucida Sans Unicode"/>
                <a:cs typeface="Lucida Sans Unicode"/>
              </a:rPr>
              <a:t>∃</a:t>
            </a:r>
            <a:r>
              <a:rPr lang="fr-FR" sz="2400" dirty="0">
                <a:cs typeface="Courier New" panose="02070309020205020404" pitchFamily="49" charset="0"/>
              </a:rPr>
              <a:t>?</a:t>
            </a:r>
            <a:r>
              <a:rPr lang="fr-FR" sz="2400" i="1" dirty="0" err="1">
                <a:cs typeface="Courier New" panose="02070309020205020404" pitchFamily="49" charset="0"/>
              </a:rPr>
              <a:t>r</a:t>
            </a:r>
            <a:r>
              <a:rPr lang="fr-FR" sz="2400" dirty="0" err="1" smtClean="0">
                <a:cs typeface="Courier New" panose="02070309020205020404" pitchFamily="49" charset="0"/>
              </a:rPr>
              <a:t>.?</a:t>
            </a:r>
            <a:r>
              <a:rPr lang="fr-FR" sz="2400" i="1" dirty="0" err="1" smtClean="0">
                <a:cs typeface="Courier New" panose="02070309020205020404" pitchFamily="49" charset="0"/>
              </a:rPr>
              <a:t>z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Lucida Sans Unicode"/>
                <a:cs typeface="Lucida Sans Unicode"/>
              </a:rPr>
              <a:t>⊑ </a:t>
            </a:r>
            <a:r>
              <a:rPr lang="fr-FR" sz="2400" dirty="0" smtClean="0"/>
              <a:t>?</a:t>
            </a:r>
            <a:r>
              <a:rPr lang="fr-FR" sz="2400" i="1" dirty="0" smtClean="0"/>
              <a:t>t</a:t>
            </a:r>
            <a:endParaRPr lang="fr-FR" sz="2400" b="1" i="1" dirty="0" smtClean="0"/>
          </a:p>
          <a:p>
            <a:endParaRPr lang="fr-FR" sz="2400" b="1" dirty="0" smtClean="0"/>
          </a:p>
          <a:p>
            <a:r>
              <a:rPr lang="fr-FR" sz="2400" b="1" dirty="0" err="1" smtClean="0"/>
              <a:t>Then</a:t>
            </a:r>
            <a:r>
              <a:rPr lang="fr-FR" sz="2400" b="1" dirty="0" smtClean="0"/>
              <a:t>	</a:t>
            </a:r>
            <a:r>
              <a:rPr lang="fr-FR" sz="2400" dirty="0" smtClean="0">
                <a:cs typeface="Courier New" panose="02070309020205020404" pitchFamily="49" charset="0"/>
              </a:rPr>
              <a:t>?</a:t>
            </a:r>
            <a:r>
              <a:rPr lang="fr-FR" sz="2400" i="1" dirty="0" smtClean="0">
                <a:cs typeface="Courier New" panose="02070309020205020404" pitchFamily="49" charset="0"/>
              </a:rPr>
              <a:t>x</a:t>
            </a:r>
            <a:r>
              <a:rPr lang="fr-FR" sz="2400" dirty="0"/>
              <a:t> </a:t>
            </a:r>
            <a:r>
              <a:rPr lang="fr-FR" sz="2400" dirty="0">
                <a:latin typeface="Lucida Sans Unicode"/>
                <a:cs typeface="Lucida Sans Unicode"/>
              </a:rPr>
              <a:t>⊑</a:t>
            </a:r>
            <a:r>
              <a:rPr lang="fr-FR" sz="2400" dirty="0"/>
              <a:t> </a:t>
            </a:r>
            <a:r>
              <a:rPr lang="fr-FR" sz="2400" dirty="0" smtClean="0">
                <a:cs typeface="Courier New" panose="02070309020205020404" pitchFamily="49" charset="0"/>
              </a:rPr>
              <a:t>?</a:t>
            </a:r>
            <a:r>
              <a:rPr lang="fr-FR" sz="2400" i="1" dirty="0" smtClean="0">
                <a:cs typeface="Courier New" panose="02070309020205020404" pitchFamily="49" charset="0"/>
              </a:rPr>
              <a:t>t</a:t>
            </a:r>
            <a:endParaRPr lang="fr-FR" sz="2400" dirty="0" smtClean="0"/>
          </a:p>
          <a:p>
            <a:endParaRPr lang="fr-FR" sz="2400" b="1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15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Example</a:t>
            </a:r>
            <a:r>
              <a:rPr lang="fr-FR" sz="3200" dirty="0" smtClean="0"/>
              <a:t>: </a:t>
            </a:r>
            <a:r>
              <a:rPr lang="fr-FR" sz="3200" dirty="0" err="1" smtClean="0"/>
              <a:t>valid</a:t>
            </a:r>
            <a:r>
              <a:rPr lang="fr-FR" sz="3200" dirty="0" smtClean="0"/>
              <a:t> </a:t>
            </a:r>
            <a:r>
              <a:rPr lang="fr-FR" sz="3200" dirty="0" err="1" smtClean="0"/>
              <a:t>rule</a:t>
            </a:r>
            <a:r>
              <a:rPr lang="fr-FR" sz="3200" dirty="0" smtClean="0"/>
              <a:t> in DL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322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b="1" dirty="0" smtClean="0"/>
              <a:t>Expert </a:t>
            </a:r>
            <a:r>
              <a:rPr lang="fr-FR" sz="2400" b="1" dirty="0" err="1" smtClean="0"/>
              <a:t>systems</a:t>
            </a:r>
            <a:endParaRPr lang="fr-FR" sz="2400" b="1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16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err="1" smtClean="0"/>
              <a:t>Typical</a:t>
            </a:r>
            <a:r>
              <a:rPr lang="fr-FR" sz="2800" dirty="0" smtClean="0"/>
              <a:t> application of </a:t>
            </a:r>
            <a:r>
              <a:rPr lang="fr-FR" sz="2800" dirty="0" err="1" smtClean="0"/>
              <a:t>rule-based</a:t>
            </a:r>
            <a:r>
              <a:rPr lang="fr-FR" sz="2800" dirty="0" smtClean="0"/>
              <a:t> </a:t>
            </a:r>
            <a:r>
              <a:rPr lang="fr-FR" sz="2800" dirty="0" err="1" smtClean="0"/>
              <a:t>knowledge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093" y="987574"/>
            <a:ext cx="5448323" cy="386789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 rot="16200000">
            <a:off x="6994142" y="2669890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Negnevitsky</a:t>
            </a:r>
            <a:r>
              <a:rPr lang="fr-FR" dirty="0" smtClean="0"/>
              <a:t>, 2002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0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The </a:t>
            </a:r>
            <a:r>
              <a:rPr lang="fr-FR" sz="2000" dirty="0" err="1" smtClean="0"/>
              <a:t>presented</a:t>
            </a:r>
            <a:r>
              <a:rPr lang="fr-FR" sz="2000" dirty="0" smtClean="0"/>
              <a:t> </a:t>
            </a:r>
            <a:r>
              <a:rPr lang="fr-FR" sz="2000" dirty="0" err="1" smtClean="0"/>
              <a:t>formalisms</a:t>
            </a:r>
            <a:r>
              <a:rPr lang="fr-FR" sz="2000" dirty="0" smtClean="0"/>
              <a:t> are restrictions of FOL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err="1" smtClean="0"/>
              <a:t>Some</a:t>
            </a:r>
            <a:r>
              <a:rPr lang="fr-FR" sz="2000" dirty="0" smtClean="0"/>
              <a:t> </a:t>
            </a:r>
            <a:r>
              <a:rPr lang="fr-FR" sz="2000" dirty="0" err="1" smtClean="0"/>
              <a:t>things</a:t>
            </a:r>
            <a:r>
              <a:rPr lang="fr-FR" sz="2000" dirty="0" smtClean="0"/>
              <a:t> </a:t>
            </a:r>
            <a:r>
              <a:rPr lang="fr-FR" sz="2000" dirty="0" err="1" smtClean="0"/>
              <a:t>cannot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expressed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endParaRPr lang="fr-F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FOL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used</a:t>
            </a:r>
            <a:r>
              <a:rPr lang="fr-FR" sz="2000" dirty="0" smtClean="0"/>
              <a:t> to model a </a:t>
            </a:r>
            <a:r>
              <a:rPr lang="fr-FR" sz="2000" dirty="0" err="1" smtClean="0"/>
              <a:t>domain</a:t>
            </a:r>
            <a:r>
              <a:rPr lang="fr-FR" sz="2000" dirty="0" smtClean="0"/>
              <a:t> in a </a:t>
            </a:r>
            <a:r>
              <a:rPr lang="fr-FR" sz="2000" dirty="0" err="1" smtClean="0"/>
              <a:t>very</a:t>
            </a:r>
            <a:r>
              <a:rPr lang="fr-FR" sz="2000" dirty="0" smtClean="0"/>
              <a:t> expressive </a:t>
            </a:r>
            <a:r>
              <a:rPr lang="fr-FR" sz="2000" dirty="0" err="1" smtClean="0"/>
              <a:t>way</a:t>
            </a:r>
            <a:r>
              <a:rPr lang="fr-FR" sz="2000" dirty="0" smtClean="0"/>
              <a:t> (or if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seems</a:t>
            </a:r>
            <a:r>
              <a:rPr lang="fr-FR" sz="2000" dirty="0" smtClean="0"/>
              <a:t> more "</a:t>
            </a:r>
            <a:r>
              <a:rPr lang="fr-FR" sz="2000" dirty="0" err="1" smtClean="0"/>
              <a:t>natural</a:t>
            </a:r>
            <a:r>
              <a:rPr lang="fr-FR" sz="2000" dirty="0" smtClean="0"/>
              <a:t>")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/>
              <a:t>But</a:t>
            </a:r>
            <a:r>
              <a:rPr lang="fr-FR" sz="2000" dirty="0" smtClean="0"/>
              <a:t> </a:t>
            </a:r>
            <a:r>
              <a:rPr lang="fr-FR" sz="2000" dirty="0" err="1" smtClean="0"/>
              <a:t>sometimes</a:t>
            </a:r>
            <a:r>
              <a:rPr lang="fr-FR" sz="2000" dirty="0" smtClean="0"/>
              <a:t> FOL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b="1" dirty="0" smtClean="0"/>
              <a:t>not expressive </a:t>
            </a:r>
            <a:r>
              <a:rPr lang="fr-FR" sz="2000" b="1" dirty="0" err="1" smtClean="0"/>
              <a:t>enough</a:t>
            </a:r>
            <a:endParaRPr lang="fr-FR" sz="2000" b="1" dirty="0" smtClean="0"/>
          </a:p>
          <a:p>
            <a:r>
              <a:rPr lang="fr-FR" sz="2000" b="1" dirty="0" smtClean="0"/>
              <a:t>	</a:t>
            </a:r>
            <a:r>
              <a:rPr lang="fr-FR" sz="2000" dirty="0" err="1" smtClean="0"/>
              <a:t>e.g</a:t>
            </a:r>
            <a:r>
              <a:rPr lang="fr-FR" sz="2000" dirty="0" smtClean="0"/>
              <a:t>. </a:t>
            </a:r>
            <a:r>
              <a:rPr lang="fr-FR" sz="2000" dirty="0" err="1" smtClean="0"/>
              <a:t>expressing</a:t>
            </a:r>
            <a:r>
              <a:rPr lang="fr-FR" sz="2000" dirty="0" smtClean="0"/>
              <a:t> the </a:t>
            </a:r>
            <a:r>
              <a:rPr lang="fr-FR" sz="2000" dirty="0" err="1" smtClean="0"/>
              <a:t>fact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a set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finite</a:t>
            </a:r>
            <a:endParaRPr lang="fr-FR" sz="2000" dirty="0" smtClean="0"/>
          </a:p>
          <a:p>
            <a:r>
              <a:rPr lang="fr-FR" sz="2000" dirty="0" smtClean="0"/>
              <a:t>Use </a:t>
            </a:r>
            <a:r>
              <a:rPr lang="fr-FR" sz="2000" dirty="0" err="1" smtClean="0"/>
              <a:t>higher</a:t>
            </a:r>
            <a:r>
              <a:rPr lang="fr-FR" sz="2000" dirty="0" smtClean="0"/>
              <a:t> </a:t>
            </a:r>
            <a:r>
              <a:rPr lang="fr-FR" sz="2000" dirty="0" err="1" smtClean="0"/>
              <a:t>order</a:t>
            </a:r>
            <a:r>
              <a:rPr lang="fr-FR" sz="2000" dirty="0" smtClean="0"/>
              <a:t> </a:t>
            </a:r>
            <a:r>
              <a:rPr lang="fr-FR" sz="2000" dirty="0" err="1" smtClean="0"/>
              <a:t>logics</a:t>
            </a:r>
            <a:r>
              <a:rPr lang="fr-FR" sz="2000" dirty="0" smtClean="0"/>
              <a:t> (</a:t>
            </a:r>
            <a:r>
              <a:rPr lang="fr-FR" sz="2000" dirty="0" err="1" smtClean="0"/>
              <a:t>e.g</a:t>
            </a:r>
            <a:r>
              <a:rPr lang="fr-FR" sz="2000" dirty="0" smtClean="0"/>
              <a:t>., second </a:t>
            </a:r>
            <a:r>
              <a:rPr lang="fr-FR" sz="2000" dirty="0" err="1" smtClean="0"/>
              <a:t>order</a:t>
            </a:r>
            <a:r>
              <a:rPr lang="fr-FR" sz="2000" dirty="0" smtClean="0"/>
              <a:t> </a:t>
            </a:r>
            <a:r>
              <a:rPr lang="fr-FR" sz="2000" dirty="0" err="1" smtClean="0"/>
              <a:t>logic</a:t>
            </a:r>
            <a:r>
              <a:rPr lang="fr-FR" sz="2000" dirty="0" smtClean="0"/>
              <a:t>)</a:t>
            </a:r>
          </a:p>
          <a:p>
            <a:endParaRPr lang="fr-FR" sz="20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17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err="1" smtClean="0"/>
              <a:t>Modelling</a:t>
            </a:r>
            <a:r>
              <a:rPr lang="fr-FR" sz="2800" dirty="0" smtClean="0"/>
              <a:t> in First </a:t>
            </a:r>
            <a:r>
              <a:rPr lang="fr-FR" sz="2800" dirty="0" err="1" smtClean="0"/>
              <a:t>Order</a:t>
            </a:r>
            <a:r>
              <a:rPr lang="fr-FR" sz="2800" dirty="0" smtClean="0"/>
              <a:t> </a:t>
            </a:r>
            <a:r>
              <a:rPr lang="fr-FR" sz="2800" dirty="0" err="1" smtClean="0"/>
              <a:t>Logic</a:t>
            </a:r>
            <a:r>
              <a:rPr lang="fr-FR" sz="2800" dirty="0" smtClean="0"/>
              <a:t> (and </a:t>
            </a:r>
            <a:r>
              <a:rPr lang="fr-FR" sz="2800" dirty="0" err="1" smtClean="0"/>
              <a:t>beyond</a:t>
            </a:r>
            <a:r>
              <a:rPr lang="fr-FR" sz="2800" dirty="0" smtClean="0"/>
              <a:t>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31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err="1" smtClean="0"/>
              <a:t>Even</a:t>
            </a:r>
            <a:r>
              <a:rPr lang="fr-FR" sz="2400" dirty="0" smtClean="0"/>
              <a:t> more </a:t>
            </a:r>
            <a:r>
              <a:rPr lang="fr-FR" sz="2400" dirty="0" err="1" smtClean="0"/>
              <a:t>modelling</a:t>
            </a:r>
            <a:r>
              <a:rPr lang="fr-FR" sz="2400" dirty="0" smtClean="0"/>
              <a:t> </a:t>
            </a:r>
            <a:r>
              <a:rPr lang="fr-FR" sz="2400" dirty="0" err="1" smtClean="0"/>
              <a:t>possibilities</a:t>
            </a:r>
            <a:r>
              <a:rPr lang="fr-FR" sz="24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err="1" smtClean="0"/>
              <a:t>Modelling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uncertainty</a:t>
            </a:r>
            <a:r>
              <a:rPr lang="fr-FR" sz="2400" dirty="0" smtClean="0"/>
              <a:t>: </a:t>
            </a:r>
            <a:r>
              <a:rPr lang="fr-FR" sz="2400" dirty="0" err="1" smtClean="0"/>
              <a:t>fuzzy</a:t>
            </a:r>
            <a:r>
              <a:rPr lang="fr-FR" sz="2400" dirty="0" smtClean="0"/>
              <a:t> </a:t>
            </a:r>
            <a:r>
              <a:rPr lang="fr-FR" sz="2400" dirty="0" err="1" smtClean="0"/>
              <a:t>logics</a:t>
            </a:r>
            <a:r>
              <a:rPr lang="fr-FR" sz="2400" dirty="0" smtClean="0"/>
              <a:t>, </a:t>
            </a:r>
            <a:r>
              <a:rPr lang="fr-FR" sz="2400" dirty="0" err="1" smtClean="0"/>
              <a:t>probabilistic</a:t>
            </a:r>
            <a:r>
              <a:rPr lang="fr-FR" sz="2400" dirty="0" smtClean="0"/>
              <a:t> </a:t>
            </a:r>
            <a:r>
              <a:rPr lang="fr-FR" sz="2400" dirty="0" err="1" smtClean="0"/>
              <a:t>logics</a:t>
            </a:r>
            <a:r>
              <a:rPr lang="fr-FR" sz="2400" dirty="0" smtClean="0"/>
              <a:t>, </a:t>
            </a:r>
            <a:r>
              <a:rPr lang="fr-FR" sz="2400" dirty="0" err="1" smtClean="0"/>
              <a:t>possibilistic</a:t>
            </a:r>
            <a:r>
              <a:rPr lang="fr-FR" sz="2400" dirty="0" smtClean="0"/>
              <a:t> </a:t>
            </a:r>
            <a:r>
              <a:rPr lang="fr-FR" sz="2400" dirty="0" err="1" smtClean="0"/>
              <a:t>logics</a:t>
            </a:r>
            <a:r>
              <a:rPr lang="fr-FR" sz="2400" dirty="0" smtClean="0"/>
              <a:t>, multi-</a:t>
            </a:r>
            <a:r>
              <a:rPr lang="fr-FR" sz="2400" dirty="0" err="1" smtClean="0"/>
              <a:t>valued</a:t>
            </a:r>
            <a:r>
              <a:rPr lang="fr-FR" sz="2400" dirty="0" smtClean="0"/>
              <a:t> </a:t>
            </a:r>
            <a:r>
              <a:rPr lang="fr-FR" sz="2400" dirty="0" err="1" smtClean="0"/>
              <a:t>logics</a:t>
            </a:r>
            <a:endParaRPr lang="fr-FR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err="1" smtClean="0"/>
              <a:t>Modelling</a:t>
            </a:r>
            <a:r>
              <a:rPr lang="fr-FR" sz="2400" dirty="0" smtClean="0"/>
              <a:t> </a:t>
            </a:r>
            <a:r>
              <a:rPr lang="fr-FR" sz="2400" dirty="0" err="1" smtClean="0"/>
              <a:t>context</a:t>
            </a:r>
            <a:r>
              <a:rPr lang="fr-FR" sz="2400" dirty="0" smtClean="0"/>
              <a:t>: </a:t>
            </a:r>
            <a:r>
              <a:rPr lang="fr-FR" sz="2400" dirty="0" err="1" smtClean="0"/>
              <a:t>contextual</a:t>
            </a:r>
            <a:r>
              <a:rPr lang="fr-FR" sz="2400" dirty="0" smtClean="0"/>
              <a:t> </a:t>
            </a:r>
            <a:r>
              <a:rPr lang="fr-FR" sz="2400" dirty="0" err="1" smtClean="0"/>
              <a:t>logics</a:t>
            </a:r>
            <a:r>
              <a:rPr lang="fr-FR" sz="2400" dirty="0" smtClean="0"/>
              <a:t>, </a:t>
            </a:r>
            <a:r>
              <a:rPr lang="fr-FR" sz="2400" dirty="0" err="1" smtClean="0"/>
              <a:t>annotated</a:t>
            </a:r>
            <a:r>
              <a:rPr lang="fr-FR" sz="2400" dirty="0" smtClean="0"/>
              <a:t> </a:t>
            </a:r>
            <a:r>
              <a:rPr lang="fr-FR" sz="2400" dirty="0" err="1" smtClean="0"/>
              <a:t>logics</a:t>
            </a:r>
            <a:r>
              <a:rPr lang="fr-FR" sz="2400" dirty="0" smtClean="0"/>
              <a:t>, temporal </a:t>
            </a:r>
            <a:r>
              <a:rPr lang="fr-FR" sz="2400" dirty="0" err="1" smtClean="0"/>
              <a:t>logics</a:t>
            </a:r>
            <a:endParaRPr lang="fr-FR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err="1" smtClean="0"/>
              <a:t>Modelling</a:t>
            </a:r>
            <a:r>
              <a:rPr lang="fr-FR" sz="2400" dirty="0" smtClean="0"/>
              <a:t> </a:t>
            </a:r>
            <a:r>
              <a:rPr lang="fr-FR" sz="2400" dirty="0" err="1" smtClean="0"/>
              <a:t>knowledge</a:t>
            </a:r>
            <a:r>
              <a:rPr lang="fr-FR" sz="2400" dirty="0" smtClean="0"/>
              <a:t> about </a:t>
            </a:r>
            <a:r>
              <a:rPr lang="fr-FR" sz="2400" dirty="0" err="1" smtClean="0"/>
              <a:t>knowledge</a:t>
            </a:r>
            <a:r>
              <a:rPr lang="fr-FR" sz="2400" dirty="0" smtClean="0"/>
              <a:t>: </a:t>
            </a:r>
            <a:r>
              <a:rPr lang="fr-FR" sz="2400" dirty="0" err="1" smtClean="0"/>
              <a:t>epistemic</a:t>
            </a:r>
            <a:r>
              <a:rPr lang="fr-FR" sz="2400" dirty="0" smtClean="0"/>
              <a:t> </a:t>
            </a:r>
            <a:r>
              <a:rPr lang="fr-FR" sz="2400" dirty="0" err="1" smtClean="0"/>
              <a:t>logics</a:t>
            </a:r>
            <a:endParaRPr lang="fr-FR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err="1" smtClean="0"/>
              <a:t>Modelling</a:t>
            </a:r>
            <a:r>
              <a:rPr lang="fr-FR" sz="2400" dirty="0" smtClean="0"/>
              <a:t> </a:t>
            </a:r>
            <a:r>
              <a:rPr lang="fr-FR" sz="2400" dirty="0" err="1" smtClean="0"/>
              <a:t>beliefs</a:t>
            </a:r>
            <a:r>
              <a:rPr lang="fr-FR" sz="2400" dirty="0" smtClean="0"/>
              <a:t>: </a:t>
            </a:r>
            <a:r>
              <a:rPr lang="fr-FR" sz="2400" dirty="0" err="1" smtClean="0"/>
              <a:t>doxastic</a:t>
            </a:r>
            <a:r>
              <a:rPr lang="fr-FR" sz="2400" dirty="0" smtClean="0"/>
              <a:t> </a:t>
            </a:r>
            <a:r>
              <a:rPr lang="fr-FR" sz="2400" dirty="0" err="1" smtClean="0"/>
              <a:t>logics</a:t>
            </a:r>
            <a:endParaRPr lang="fr-FR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err="1" smtClean="0"/>
              <a:t>Modelling</a:t>
            </a:r>
            <a:r>
              <a:rPr lang="fr-FR" sz="2400" dirty="0" smtClean="0"/>
              <a:t> obligation/permission: </a:t>
            </a:r>
            <a:r>
              <a:rPr lang="fr-FR" sz="2400" dirty="0" err="1" smtClean="0"/>
              <a:t>deontic</a:t>
            </a:r>
            <a:r>
              <a:rPr lang="fr-FR" sz="2400" dirty="0" smtClean="0"/>
              <a:t> </a:t>
            </a:r>
            <a:r>
              <a:rPr lang="fr-FR" sz="2400" dirty="0" err="1" smtClean="0"/>
              <a:t>logics</a:t>
            </a:r>
            <a:endParaRPr lang="fr-FR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18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formalisms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51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PROV-O: </a:t>
            </a:r>
            <a:r>
              <a:rPr lang="en-US" sz="2400" dirty="0" smtClean="0"/>
              <a:t>a provenance ontology</a:t>
            </a:r>
            <a:r>
              <a:rPr lang="fr-FR" sz="2400" dirty="0"/>
              <a:t> </a:t>
            </a:r>
            <a:r>
              <a:rPr lang="fr-FR" sz="2400" dirty="0">
                <a:hlinkClick r:id="rId2"/>
              </a:rPr>
              <a:t>http://www.w3.org/TR/prov-o</a:t>
            </a:r>
            <a:r>
              <a:rPr lang="fr-FR" sz="2400" dirty="0" smtClean="0">
                <a:hlinkClick r:id="rId2"/>
              </a:rPr>
              <a:t>/</a:t>
            </a:r>
            <a:endParaRPr lang="fr-FR" sz="2400" dirty="0" smtClean="0"/>
          </a:p>
          <a:p>
            <a:r>
              <a:rPr lang="fr-FR" sz="2400" dirty="0" err="1" smtClean="0"/>
              <a:t>Organization</a:t>
            </a:r>
            <a:r>
              <a:rPr lang="fr-FR" sz="2400" dirty="0" smtClean="0"/>
              <a:t> </a:t>
            </a:r>
            <a:r>
              <a:rPr lang="fr-FR" sz="2400" dirty="0" err="1" smtClean="0"/>
              <a:t>ontology</a:t>
            </a:r>
            <a:endParaRPr lang="fr-FR" sz="2400" dirty="0" smtClean="0"/>
          </a:p>
          <a:p>
            <a:r>
              <a:rPr lang="fr-FR" sz="2400" dirty="0" smtClean="0">
                <a:hlinkClick r:id="rId3"/>
              </a:rPr>
              <a:t>http://www.w3.org/TR/vocab-org/</a:t>
            </a:r>
            <a:endParaRPr lang="fr-FR" sz="2400" dirty="0" smtClean="0"/>
          </a:p>
          <a:p>
            <a:r>
              <a:rPr lang="fr-FR" sz="2400" dirty="0" smtClean="0"/>
              <a:t>Time </a:t>
            </a:r>
            <a:r>
              <a:rPr lang="fr-FR" sz="2400" dirty="0" err="1" smtClean="0"/>
              <a:t>ontology</a:t>
            </a:r>
            <a:endParaRPr lang="fr-FR" sz="2400" dirty="0" smtClean="0"/>
          </a:p>
          <a:p>
            <a:r>
              <a:rPr lang="fr-FR" sz="2400" dirty="0">
                <a:hlinkClick r:id="rId4"/>
              </a:rPr>
              <a:t>https://www.w3.org/TR/owl-time</a:t>
            </a:r>
            <a:r>
              <a:rPr lang="fr-FR" sz="2400" dirty="0" smtClean="0">
                <a:hlinkClick r:id="rId4"/>
              </a:rPr>
              <a:t>/</a:t>
            </a:r>
            <a:r>
              <a:rPr lang="fr-FR" sz="2400" dirty="0" smtClean="0"/>
              <a:t> </a:t>
            </a:r>
          </a:p>
          <a:p>
            <a:r>
              <a:rPr lang="fr-FR" sz="2400" dirty="0" err="1" smtClean="0"/>
              <a:t>Semantic</a:t>
            </a:r>
            <a:r>
              <a:rPr lang="fr-FR" sz="2400" dirty="0" smtClean="0"/>
              <a:t> </a:t>
            </a:r>
            <a:r>
              <a:rPr lang="fr-FR" sz="2400" dirty="0" err="1" smtClean="0"/>
              <a:t>Sensor</a:t>
            </a:r>
            <a:r>
              <a:rPr lang="fr-FR" sz="2400" dirty="0" smtClean="0"/>
              <a:t> Networks</a:t>
            </a:r>
          </a:p>
          <a:p>
            <a:r>
              <a:rPr lang="fr-FR" sz="2400" dirty="0">
                <a:hlinkClick r:id="rId5"/>
              </a:rPr>
              <a:t>https://www.w3.org/TR/vocab-ssn</a:t>
            </a:r>
            <a:r>
              <a:rPr lang="fr-FR" sz="2400" dirty="0" smtClean="0">
                <a:hlinkClick r:id="rId5"/>
              </a:rPr>
              <a:t>/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19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err="1" smtClean="0"/>
              <a:t>Examples</a:t>
            </a:r>
            <a:r>
              <a:rPr lang="fr-FR" sz="2400" dirty="0" smtClean="0"/>
              <a:t> of </a:t>
            </a:r>
            <a:r>
              <a:rPr lang="fr-FR" sz="2400" dirty="0" err="1" smtClean="0"/>
              <a:t>knowledge</a:t>
            </a:r>
            <a:r>
              <a:rPr lang="fr-FR" sz="2400" dirty="0" smtClean="0"/>
              <a:t> </a:t>
            </a:r>
            <a:r>
              <a:rPr lang="fr-FR" sz="2400" dirty="0" err="1" smtClean="0"/>
              <a:t>models</a:t>
            </a:r>
            <a:r>
              <a:rPr lang="fr-FR" sz="2400" dirty="0" smtClean="0"/>
              <a:t> (W3C standards)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6093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Content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Introduction	</a:t>
            </a:r>
            <a:r>
              <a:rPr lang="fr" sz="24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fr" sz="24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" sz="2400" dirty="0" smtClean="0"/>
              <a:t>Classification	</a:t>
            </a:r>
            <a:r>
              <a:rPr lang="fr" sz="24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" sz="2400" dirty="0" smtClean="0"/>
              <a:t>Graph-based </a:t>
            </a:r>
            <a:r>
              <a:rPr lang="fr" sz="2400" dirty="0"/>
              <a:t>knowledge </a:t>
            </a:r>
            <a:r>
              <a:rPr lang="fr" sz="2400" dirty="0" smtClean="0"/>
              <a:t>representation	</a:t>
            </a:r>
            <a:r>
              <a:rPr lang="fr" sz="24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" sz="2400" dirty="0"/>
              <a:t>Object oriented knowledge </a:t>
            </a:r>
            <a:r>
              <a:rPr lang="fr" sz="2400" dirty="0" smtClean="0"/>
              <a:t>representation</a:t>
            </a:r>
            <a:r>
              <a:rPr lang="fr" sz="2400" dirty="0" smtClean="0">
                <a:solidFill>
                  <a:srgbClr val="00B050"/>
                </a:solidFill>
                <a:sym typeface="Wingdings"/>
              </a:rPr>
              <a:t>	</a:t>
            </a:r>
            <a:endParaRPr lang="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" sz="2400" dirty="0" smtClean="0"/>
              <a:t>Description logic		</a:t>
            </a:r>
            <a:r>
              <a:rPr lang="fr" sz="2400" dirty="0">
                <a:solidFill>
                  <a:srgbClr val="00B050"/>
                </a:solidFill>
                <a:sym typeface="Wingdings"/>
              </a:rPr>
              <a:t> </a:t>
            </a:r>
            <a:r>
              <a:rPr lang="fr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(almost)</a:t>
            </a:r>
            <a:endParaRPr lang="fr" sz="2400" dirty="0" smtClean="0"/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Rule-based </a:t>
            </a:r>
            <a:r>
              <a:rPr lang="fr" sz="2400" dirty="0"/>
              <a:t>knowledge representation</a:t>
            </a:r>
          </a:p>
          <a:p>
            <a:pPr marL="0" indent="0">
              <a:spcBef>
                <a:spcPts val="0"/>
              </a:spcBef>
              <a:buNone/>
            </a:pPr>
            <a:endParaRPr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FRBR: </a:t>
            </a:r>
            <a:r>
              <a:rPr lang="en-US" sz="2400" dirty="0" smtClean="0"/>
              <a:t>Functional </a:t>
            </a:r>
            <a:r>
              <a:rPr lang="en-US" sz="2400" dirty="0"/>
              <a:t>Requirements for Bibliographic Records</a:t>
            </a:r>
            <a:r>
              <a:rPr lang="fr-FR" sz="2400" dirty="0" smtClean="0"/>
              <a:t> </a:t>
            </a:r>
            <a:r>
              <a:rPr lang="fr-FR" sz="2400" dirty="0" smtClean="0">
                <a:hlinkClick r:id="rId2"/>
              </a:rPr>
              <a:t>http://www.loc.gov/cds/downloads/FRBR.PDF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b="1" dirty="0" err="1" smtClean="0"/>
              <a:t>Exercise</a:t>
            </a:r>
            <a:r>
              <a:rPr lang="fr-FR" sz="2400" b="1" dirty="0" smtClean="0"/>
              <a:t>:</a:t>
            </a:r>
            <a:r>
              <a:rPr lang="fr-FR" sz="2400" dirty="0" smtClean="0"/>
              <a:t> use FRBR to model the </a:t>
            </a:r>
            <a:r>
              <a:rPr lang="fr-FR" sz="2400" dirty="0" err="1" smtClean="0"/>
              <a:t>following</a:t>
            </a:r>
            <a:r>
              <a:rPr lang="fr-FR" sz="2400" dirty="0" smtClean="0"/>
              <a:t> situation</a:t>
            </a:r>
          </a:p>
          <a:p>
            <a:endParaRPr lang="fr-FR" sz="2400" dirty="0" smtClean="0"/>
          </a:p>
          <a:p>
            <a:r>
              <a:rPr lang="fr-FR" sz="2400" dirty="0" smtClean="0"/>
              <a:t>« The copy of the book </a:t>
            </a:r>
            <a:r>
              <a:rPr lang="fr-FR" sz="2400" i="1" dirty="0"/>
              <a:t>Germinal</a:t>
            </a:r>
            <a:r>
              <a:rPr lang="fr-FR" sz="2400" dirty="0"/>
              <a:t> </a:t>
            </a:r>
            <a:r>
              <a:rPr lang="fr-FR" sz="2400" dirty="0" smtClean="0"/>
              <a:t>by Émile Zola</a:t>
            </a:r>
            <a:r>
              <a:rPr lang="fr-FR" sz="2400" dirty="0"/>
              <a:t>, </a:t>
            </a:r>
            <a:r>
              <a:rPr lang="fr-FR" sz="2400" dirty="0" err="1" smtClean="0"/>
              <a:t>translated</a:t>
            </a:r>
            <a:r>
              <a:rPr lang="fr-FR" sz="2400" dirty="0" smtClean="0"/>
              <a:t> to English by Roger </a:t>
            </a:r>
            <a:r>
              <a:rPr lang="fr-FR" sz="2400" dirty="0"/>
              <a:t>Pearson </a:t>
            </a:r>
            <a:r>
              <a:rPr lang="fr-FR" sz="2400" dirty="0" smtClean="0"/>
              <a:t>and </a:t>
            </a:r>
            <a:r>
              <a:rPr lang="fr-FR" sz="2400" dirty="0" err="1" smtClean="0"/>
              <a:t>published</a:t>
            </a:r>
            <a:r>
              <a:rPr lang="fr-FR" sz="2400" dirty="0" smtClean="0"/>
              <a:t> by Penguin </a:t>
            </a:r>
            <a:r>
              <a:rPr lang="fr-FR" sz="2400" dirty="0"/>
              <a:t>Books </a:t>
            </a:r>
            <a:r>
              <a:rPr lang="fr-FR" sz="2400" dirty="0" smtClean="0"/>
              <a:t>in </a:t>
            </a:r>
            <a:r>
              <a:rPr lang="fr-FR" sz="2400" dirty="0"/>
              <a:t>2004, </a:t>
            </a:r>
            <a:r>
              <a:rPr lang="fr-FR" sz="2400" dirty="0" err="1" smtClean="0"/>
              <a:t>sitting</a:t>
            </a:r>
            <a:r>
              <a:rPr lang="fr-FR" sz="2400" dirty="0" smtClean="0"/>
              <a:t> on the </a:t>
            </a:r>
            <a:r>
              <a:rPr lang="fr-FR" sz="2400" dirty="0" err="1" smtClean="0"/>
              <a:t>shelves</a:t>
            </a:r>
            <a:r>
              <a:rPr lang="fr-FR" sz="2400" dirty="0"/>
              <a:t> </a:t>
            </a:r>
            <a:r>
              <a:rPr lang="fr-FR" sz="2400" dirty="0" smtClean="0"/>
              <a:t>of the public </a:t>
            </a:r>
            <a:r>
              <a:rPr lang="fr-FR" sz="2400" dirty="0" err="1" smtClean="0"/>
              <a:t>library</a:t>
            </a:r>
            <a:r>
              <a:rPr lang="fr-FR" sz="2400" dirty="0" smtClean="0"/>
              <a:t> of Perpignan »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20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err="1" smtClean="0"/>
              <a:t>Examples</a:t>
            </a:r>
            <a:r>
              <a:rPr lang="fr-FR" sz="2800" dirty="0" smtClean="0"/>
              <a:t> of </a:t>
            </a:r>
            <a:r>
              <a:rPr lang="fr-FR" sz="2800" dirty="0" err="1" smtClean="0"/>
              <a:t>knowledge</a:t>
            </a:r>
            <a:r>
              <a:rPr lang="fr-FR" sz="2800" dirty="0" smtClean="0"/>
              <a:t> </a:t>
            </a:r>
            <a:r>
              <a:rPr lang="fr-FR" sz="2800" dirty="0" err="1" smtClean="0"/>
              <a:t>models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60518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smtClean="0"/>
              <a:t>Schema.org (</a:t>
            </a:r>
            <a:r>
              <a:rPr lang="fr-FR" sz="2000" dirty="0" err="1" smtClean="0"/>
              <a:t>generic</a:t>
            </a:r>
            <a:r>
              <a:rPr lang="fr-FR" sz="2000" dirty="0" smtClean="0"/>
              <a:t> </a:t>
            </a:r>
            <a:r>
              <a:rPr lang="fr-FR" sz="2000" dirty="0" err="1" smtClean="0"/>
              <a:t>meta</a:t>
            </a:r>
            <a:r>
              <a:rPr lang="fr-FR" sz="2000" dirty="0" smtClean="0"/>
              <a:t> data for web content </a:t>
            </a:r>
            <a:r>
              <a:rPr lang="fr-FR" sz="2000" dirty="0" err="1" smtClean="0"/>
              <a:t>indexing</a:t>
            </a:r>
            <a:r>
              <a:rPr lang="fr-FR" sz="2000" dirty="0" smtClean="0"/>
              <a:t>) </a:t>
            </a:r>
            <a:r>
              <a:rPr lang="fr-FR" sz="2000" dirty="0" smtClean="0">
                <a:hlinkClick r:id="rId2"/>
              </a:rPr>
              <a:t>http://schema.org/</a:t>
            </a:r>
            <a:r>
              <a:rPr lang="fr-FR" sz="2000" dirty="0" smtClean="0"/>
              <a:t> </a:t>
            </a:r>
          </a:p>
          <a:p>
            <a:r>
              <a:rPr lang="fr-FR" sz="2000" dirty="0" err="1" smtClean="0"/>
              <a:t>GoodRelations</a:t>
            </a:r>
            <a:r>
              <a:rPr lang="fr-FR" sz="2000" dirty="0" smtClean="0"/>
              <a:t> (e-commerce </a:t>
            </a:r>
            <a:r>
              <a:rPr lang="fr-FR" sz="2000" dirty="0" err="1" smtClean="0"/>
              <a:t>ontology</a:t>
            </a:r>
            <a:r>
              <a:rPr lang="fr-FR" sz="2000" dirty="0" smtClean="0"/>
              <a:t>)</a:t>
            </a:r>
          </a:p>
          <a:p>
            <a:r>
              <a:rPr lang="fr-FR" sz="2000" dirty="0">
                <a:hlinkClick r:id="rId3"/>
              </a:rPr>
              <a:t>http://www.heppnetz.de/projects/goodrelations</a:t>
            </a:r>
            <a:r>
              <a:rPr lang="fr-FR" sz="2000" dirty="0" smtClean="0">
                <a:hlinkClick r:id="rId3"/>
              </a:rPr>
              <a:t>/</a:t>
            </a:r>
            <a:endParaRPr lang="fr-FR" sz="2000" dirty="0" smtClean="0"/>
          </a:p>
          <a:p>
            <a:r>
              <a:rPr lang="fr-FR" sz="2000" dirty="0" err="1" smtClean="0"/>
              <a:t>Vehicle</a:t>
            </a:r>
            <a:r>
              <a:rPr lang="fr-FR" sz="2000" dirty="0" smtClean="0"/>
              <a:t> Sale </a:t>
            </a:r>
            <a:r>
              <a:rPr lang="fr-FR" sz="2000" dirty="0" err="1" smtClean="0"/>
              <a:t>Ontology</a:t>
            </a:r>
            <a:endParaRPr lang="fr-FR" sz="2000" dirty="0" smtClean="0"/>
          </a:p>
          <a:p>
            <a:r>
              <a:rPr lang="fr-FR" sz="2000" dirty="0">
                <a:hlinkClick r:id="rId4"/>
              </a:rPr>
              <a:t>http://</a:t>
            </a:r>
            <a:r>
              <a:rPr lang="fr-FR" sz="2000" dirty="0" smtClean="0">
                <a:hlinkClick r:id="rId4"/>
              </a:rPr>
              <a:t>www.heppnetz.de/ontologies/vso/ns</a:t>
            </a:r>
            <a:endParaRPr lang="fr-FR" sz="2000" dirty="0" smtClean="0"/>
          </a:p>
          <a:p>
            <a:r>
              <a:rPr lang="fr-FR" sz="2000" dirty="0" err="1" smtClean="0"/>
              <a:t>Volkswagen’s</a:t>
            </a:r>
            <a:r>
              <a:rPr lang="fr-FR" sz="2000" dirty="0" smtClean="0"/>
              <a:t> Car Options </a:t>
            </a:r>
            <a:r>
              <a:rPr lang="fr-FR" sz="2000" dirty="0" err="1" smtClean="0"/>
              <a:t>Ontology</a:t>
            </a:r>
            <a:endParaRPr lang="fr-FR" sz="2000" dirty="0" smtClean="0"/>
          </a:p>
          <a:p>
            <a:r>
              <a:rPr lang="fr-FR" sz="2000" dirty="0">
                <a:hlinkClick r:id="rId5"/>
              </a:rPr>
              <a:t>http://</a:t>
            </a:r>
            <a:r>
              <a:rPr lang="fr-FR" sz="2000" dirty="0" smtClean="0">
                <a:hlinkClick r:id="rId5"/>
              </a:rPr>
              <a:t>www.volkswagen.co.uk/vocabularies/coo/ns</a:t>
            </a:r>
            <a:r>
              <a:rPr lang="fr-FR" sz="2000" dirty="0" smtClean="0"/>
              <a:t> </a:t>
            </a:r>
          </a:p>
          <a:p>
            <a:r>
              <a:rPr lang="fr-FR" sz="2000" dirty="0" smtClean="0"/>
              <a:t>The </a:t>
            </a:r>
            <a:r>
              <a:rPr lang="fr-FR" sz="2000" dirty="0" err="1" smtClean="0"/>
              <a:t>BBC’s</a:t>
            </a:r>
            <a:r>
              <a:rPr lang="fr-FR" sz="2000" dirty="0" smtClean="0"/>
              <a:t> ontologies</a:t>
            </a:r>
          </a:p>
          <a:p>
            <a:r>
              <a:rPr lang="fr-FR" sz="2000" dirty="0">
                <a:hlinkClick r:id="rId6"/>
              </a:rPr>
              <a:t>https://</a:t>
            </a:r>
            <a:r>
              <a:rPr lang="fr-FR" sz="2000" dirty="0" smtClean="0">
                <a:hlinkClick r:id="rId6"/>
              </a:rPr>
              <a:t>www.bbc.co.uk/ontologies</a:t>
            </a:r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21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Enterprise </a:t>
            </a:r>
            <a:r>
              <a:rPr lang="fr-FR" sz="2800" dirty="0" err="1" smtClean="0"/>
              <a:t>knowledge</a:t>
            </a:r>
            <a:r>
              <a:rPr lang="fr-FR" sz="2800" dirty="0" smtClean="0"/>
              <a:t> </a:t>
            </a:r>
            <a:r>
              <a:rPr lang="fr-FR" sz="2800" dirty="0" err="1" smtClean="0"/>
              <a:t>models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91287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dirty="0" err="1" smtClean="0"/>
              <a:t>Rule-based</a:t>
            </a:r>
            <a:r>
              <a:rPr lang="fr-FR" sz="2800" dirty="0" smtClean="0"/>
              <a:t> expert </a:t>
            </a:r>
            <a:r>
              <a:rPr lang="fr-FR" sz="2800" dirty="0" err="1" smtClean="0"/>
              <a:t>systems</a:t>
            </a:r>
            <a:r>
              <a:rPr lang="fr-FR" sz="2800" dirty="0" smtClean="0"/>
              <a:t>. </a:t>
            </a:r>
            <a:r>
              <a:rPr lang="fr-FR" sz="2800" dirty="0" err="1" smtClean="0"/>
              <a:t>Negnevitsky</a:t>
            </a:r>
            <a:r>
              <a:rPr lang="fr-FR" sz="2800" dirty="0" smtClean="0"/>
              <a:t>, 2002</a:t>
            </a:r>
            <a:r>
              <a:rPr lang="fr-FR" sz="2800" dirty="0"/>
              <a:t>. </a:t>
            </a:r>
            <a:r>
              <a:rPr lang="fr-FR" sz="2800" dirty="0">
                <a:hlinkClick r:id="rId2"/>
              </a:rPr>
              <a:t>ftp://</a:t>
            </a:r>
            <a:r>
              <a:rPr lang="fr-FR" sz="2800" dirty="0" smtClean="0">
                <a:hlinkClick r:id="rId2"/>
              </a:rPr>
              <a:t>ftp.dca.fee.unicamp.br/pub/docs/vonzuben/ea072_2s06/notas_de_aula/Lecture02.pdf</a:t>
            </a:r>
            <a:endParaRPr lang="fr-FR" sz="2800" dirty="0" smtClean="0"/>
          </a:p>
          <a:p>
            <a:r>
              <a:rPr lang="fr-FR" sz="2800" dirty="0" err="1" smtClean="0"/>
              <a:t>Rule</a:t>
            </a:r>
            <a:r>
              <a:rPr lang="fr-FR" sz="2800" dirty="0" smtClean="0"/>
              <a:t> </a:t>
            </a:r>
            <a:r>
              <a:rPr lang="fr-FR" sz="2800" dirty="0" err="1" smtClean="0"/>
              <a:t>Interchange</a:t>
            </a:r>
            <a:r>
              <a:rPr lang="fr-FR" sz="2800" dirty="0" smtClean="0"/>
              <a:t> Format</a:t>
            </a:r>
          </a:p>
          <a:p>
            <a:r>
              <a:rPr lang="fr-FR" sz="2800" dirty="0">
                <a:hlinkClick r:id="rId3"/>
              </a:rPr>
              <a:t>https://</a:t>
            </a:r>
            <a:r>
              <a:rPr lang="fr-FR" sz="2800" dirty="0" smtClean="0">
                <a:hlinkClick r:id="rId3"/>
              </a:rPr>
              <a:t>www.w3.org/TR/rif-overview/</a:t>
            </a:r>
            <a:r>
              <a:rPr lang="fr-FR" sz="2800" dirty="0" smtClean="0"/>
              <a:t> </a:t>
            </a:r>
          </a:p>
          <a:p>
            <a:r>
              <a:rPr lang="fr-FR" sz="2800" dirty="0" err="1" smtClean="0"/>
              <a:t>Semantic</a:t>
            </a:r>
            <a:r>
              <a:rPr lang="fr-FR" sz="2800" dirty="0" smtClean="0"/>
              <a:t> Web </a:t>
            </a:r>
            <a:r>
              <a:rPr lang="fr-FR" sz="2800" dirty="0" err="1" smtClean="0"/>
              <a:t>Rule</a:t>
            </a:r>
            <a:r>
              <a:rPr lang="fr-FR" sz="2800" dirty="0" smtClean="0"/>
              <a:t> </a:t>
            </a:r>
            <a:r>
              <a:rPr lang="fr-FR" sz="2800" dirty="0" err="1" smtClean="0"/>
              <a:t>Language</a:t>
            </a:r>
            <a:r>
              <a:rPr lang="fr-FR" sz="2800" dirty="0" smtClean="0"/>
              <a:t> (SWRL)</a:t>
            </a:r>
            <a:endParaRPr lang="fr-FR" sz="2800" dirty="0"/>
          </a:p>
          <a:p>
            <a:r>
              <a:rPr lang="fr-FR" sz="2800" dirty="0">
                <a:hlinkClick r:id="rId4"/>
              </a:rPr>
              <a:t>https://www.w3.org/Submission/SWRL</a:t>
            </a:r>
            <a:r>
              <a:rPr lang="fr-FR" sz="2800" dirty="0" smtClean="0">
                <a:hlinkClick r:id="rId4"/>
              </a:rPr>
              <a:t>/</a:t>
            </a:r>
            <a:r>
              <a:rPr lang="fr-FR" sz="2800" dirty="0" smtClean="0"/>
              <a:t>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22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References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187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err="1" smtClean="0"/>
              <a:t>Allow</a:t>
            </a:r>
            <a:r>
              <a:rPr lang="fr-FR" sz="2000" dirty="0" smtClean="0"/>
              <a:t> </a:t>
            </a:r>
            <a:r>
              <a:rPr lang="fr-FR" sz="2000" b="1" dirty="0" err="1" smtClean="0"/>
              <a:t>literal</a:t>
            </a:r>
            <a:r>
              <a:rPr lang="fr-FR" sz="2000" b="1" dirty="0" smtClean="0"/>
              <a:t> values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b="1" dirty="0" err="1" smtClean="0"/>
              <a:t>datatypes</a:t>
            </a:r>
            <a:r>
              <a:rPr lang="fr-FR" sz="2000" dirty="0" smtClean="0"/>
              <a:t>: </a:t>
            </a:r>
            <a:r>
              <a:rPr lang="fr-FR" sz="2000" dirty="0" err="1" smtClean="0"/>
              <a:t>numbers</a:t>
            </a:r>
            <a:r>
              <a:rPr lang="fr-FR" sz="2000" dirty="0" smtClean="0"/>
              <a:t>, </a:t>
            </a:r>
            <a:r>
              <a:rPr lang="fr-FR" sz="2000" dirty="0" err="1" smtClean="0"/>
              <a:t>character</a:t>
            </a:r>
            <a:r>
              <a:rPr lang="fr-FR" sz="2000" dirty="0" smtClean="0"/>
              <a:t> strings, dates</a:t>
            </a:r>
          </a:p>
          <a:p>
            <a:r>
              <a:rPr lang="fr-FR" sz="2000" dirty="0" err="1" smtClean="0"/>
              <a:t>Special</a:t>
            </a:r>
            <a:r>
              <a:rPr lang="fr-FR" sz="2000" dirty="0" smtClean="0"/>
              <a:t> </a:t>
            </a:r>
            <a:r>
              <a:rPr lang="fr-FR" sz="2000" dirty="0" err="1" smtClean="0"/>
              <a:t>properties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relate </a:t>
            </a:r>
            <a:r>
              <a:rPr lang="fr-FR" sz="2000" dirty="0" err="1" smtClean="0"/>
              <a:t>individuals</a:t>
            </a:r>
            <a:r>
              <a:rPr lang="fr-FR" sz="2000" dirty="0" smtClean="0"/>
              <a:t> to </a:t>
            </a:r>
            <a:r>
              <a:rPr lang="fr-FR" sz="2000" dirty="0" err="1" smtClean="0"/>
              <a:t>literal</a:t>
            </a:r>
            <a:r>
              <a:rPr lang="fr-FR" sz="2000" dirty="0" smtClean="0"/>
              <a:t> values</a:t>
            </a:r>
          </a:p>
          <a:p>
            <a:r>
              <a:rPr lang="fr-FR" sz="2000" dirty="0" err="1" smtClean="0"/>
              <a:t>Constraints</a:t>
            </a:r>
            <a:r>
              <a:rPr lang="fr-FR" sz="2000" dirty="0" smtClean="0"/>
              <a:t> on </a:t>
            </a:r>
            <a:r>
              <a:rPr lang="fr-FR" sz="2000" dirty="0" err="1" smtClean="0"/>
              <a:t>these</a:t>
            </a:r>
            <a:r>
              <a:rPr lang="fr-FR" sz="2000" dirty="0" smtClean="0"/>
              <a:t> </a:t>
            </a:r>
            <a:r>
              <a:rPr lang="fr-FR" sz="2000" dirty="0" err="1" smtClean="0"/>
              <a:t>properties</a:t>
            </a:r>
            <a:r>
              <a:rPr lang="fr-FR" sz="2000" dirty="0" smtClean="0"/>
              <a:t> </a:t>
            </a:r>
            <a:r>
              <a:rPr lang="fr-FR" sz="2000" dirty="0" err="1" smtClean="0"/>
              <a:t>similar</a:t>
            </a:r>
            <a:r>
              <a:rPr lang="fr-FR" sz="2000" dirty="0" smtClean="0"/>
              <a:t> to </a:t>
            </a:r>
            <a:r>
              <a:rPr lang="fr-FR" sz="2000" dirty="0" err="1" smtClean="0"/>
              <a:t>roles</a:t>
            </a:r>
            <a:r>
              <a:rPr lang="fr-FR" sz="2000" dirty="0" smtClean="0"/>
              <a:t>:</a:t>
            </a:r>
          </a:p>
          <a:p>
            <a:r>
              <a:rPr lang="fr-FR" sz="2000" b="1" dirty="0"/>
              <a:t>Existential restriction:</a:t>
            </a:r>
            <a:r>
              <a:rPr lang="fr-FR" sz="2000" dirty="0"/>
              <a:t>	</a:t>
            </a:r>
            <a:r>
              <a:rPr lang="fr-FR" sz="2000" dirty="0" smtClean="0">
                <a:latin typeface="Lucida Sans Unicode"/>
                <a:cs typeface="Lucida Sans Unicode"/>
              </a:rPr>
              <a:t>∃</a:t>
            </a:r>
            <a:r>
              <a:rPr lang="fr-FR" sz="2000" i="1" dirty="0" err="1" smtClean="0"/>
              <a:t>p.D</a:t>
            </a:r>
            <a:r>
              <a:rPr lang="fr-FR" sz="2000" dirty="0" smtClean="0"/>
              <a:t> </a:t>
            </a:r>
            <a:r>
              <a:rPr lang="fr-FR" sz="2000" dirty="0"/>
              <a:t>(</a:t>
            </a:r>
            <a:r>
              <a:rPr lang="fr-FR" sz="2000" dirty="0" err="1"/>
              <a:t>e.g</a:t>
            </a:r>
            <a:r>
              <a:rPr lang="fr-FR" sz="2000" dirty="0"/>
              <a:t>., </a:t>
            </a:r>
            <a:r>
              <a:rPr lang="fr-FR" sz="2000" dirty="0" smtClean="0">
                <a:latin typeface="Lucida Sans Unicode"/>
                <a:cs typeface="Lucida Sans Unicode"/>
              </a:rPr>
              <a:t>∃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</a:t>
            </a:r>
            <a:r>
              <a:rPr lang="fr-FR" sz="2000" dirty="0" err="1" smtClean="0"/>
              <a:t>.</a:t>
            </a:r>
            <a:r>
              <a:rPr lang="fr-FR" sz="2000" dirty="0" err="1" smtClean="0">
                <a:latin typeface="Lucida Sans Unicode"/>
                <a:cs typeface="Lucida Sans Unicode"/>
              </a:rPr>
              <a:t>Date</a:t>
            </a:r>
            <a:r>
              <a:rPr lang="fr-FR" sz="2000" dirty="0" smtClean="0"/>
              <a:t>)</a:t>
            </a:r>
            <a:endParaRPr lang="fr-FR" sz="2000" dirty="0"/>
          </a:p>
          <a:p>
            <a:r>
              <a:rPr lang="fr-FR" sz="2000" b="1" dirty="0"/>
              <a:t>Universal restriction:</a:t>
            </a:r>
            <a:r>
              <a:rPr lang="fr-FR" sz="2000" dirty="0"/>
              <a:t>	</a:t>
            </a:r>
            <a:r>
              <a:rPr lang="fr-FR" sz="2000" dirty="0" smtClean="0">
                <a:latin typeface="Lucida Sans Unicode"/>
                <a:cs typeface="Lucida Sans Unicode"/>
              </a:rPr>
              <a:t>∀</a:t>
            </a:r>
            <a:r>
              <a:rPr lang="fr-FR" sz="2000" i="1" dirty="0" err="1" smtClean="0"/>
              <a:t>p.D</a:t>
            </a:r>
            <a:r>
              <a:rPr lang="fr-FR" sz="2000" dirty="0" smtClean="0"/>
              <a:t> </a:t>
            </a:r>
            <a:r>
              <a:rPr lang="fr-FR" sz="2000" dirty="0"/>
              <a:t>(</a:t>
            </a:r>
            <a:r>
              <a:rPr lang="fr-FR" sz="2000" dirty="0" err="1"/>
              <a:t>e.g</a:t>
            </a:r>
            <a:r>
              <a:rPr lang="fr-FR" sz="2000" dirty="0"/>
              <a:t>., </a:t>
            </a:r>
            <a:r>
              <a:rPr lang="fr-FR" sz="2000" dirty="0" smtClean="0">
                <a:latin typeface="Lucida Sans Unicode"/>
                <a:cs typeface="Lucida Sans Unicode"/>
              </a:rPr>
              <a:t>∀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fr-FR" sz="2000" dirty="0" err="1" smtClean="0"/>
              <a:t>.</a:t>
            </a:r>
            <a:r>
              <a:rPr lang="fr-FR" sz="2000" dirty="0" err="1" smtClean="0">
                <a:latin typeface="Lucida Sans Unicode"/>
                <a:cs typeface="Lucida Sans Unicode"/>
              </a:rPr>
              <a:t>Float</a:t>
            </a:r>
            <a:r>
              <a:rPr lang="fr-FR" sz="2000" dirty="0" smtClean="0"/>
              <a:t>)</a:t>
            </a:r>
            <a:endParaRPr lang="fr-FR" sz="2000" dirty="0"/>
          </a:p>
          <a:p>
            <a:r>
              <a:rPr lang="fr-FR" sz="2000" b="1" dirty="0"/>
              <a:t>At-least restriction:</a:t>
            </a:r>
            <a:r>
              <a:rPr lang="fr-FR" sz="2000" dirty="0"/>
              <a:t>	</a:t>
            </a:r>
            <a:r>
              <a:rPr lang="fr-FR" sz="2000" dirty="0">
                <a:latin typeface="Lucida Sans Unicode"/>
                <a:cs typeface="Lucida Sans Unicode"/>
              </a:rPr>
              <a:t>≥</a:t>
            </a:r>
            <a:r>
              <a:rPr lang="fr-FR" sz="2000" i="1" dirty="0"/>
              <a:t>n </a:t>
            </a:r>
            <a:r>
              <a:rPr lang="fr-FR" sz="2000" i="1" dirty="0" err="1" smtClean="0"/>
              <a:t>p.D</a:t>
            </a:r>
            <a:r>
              <a:rPr lang="fr-FR" sz="2000" dirty="0" smtClean="0"/>
              <a:t> </a:t>
            </a:r>
            <a:r>
              <a:rPr lang="fr-FR" sz="2000" dirty="0"/>
              <a:t>(</a:t>
            </a:r>
            <a:r>
              <a:rPr lang="fr-FR" sz="2000" dirty="0" err="1"/>
              <a:t>e.g</a:t>
            </a:r>
            <a:r>
              <a:rPr lang="fr-FR" sz="2000" dirty="0"/>
              <a:t>., </a:t>
            </a:r>
            <a:r>
              <a:rPr lang="fr-FR" sz="2000" dirty="0" smtClean="0">
                <a:latin typeface="Lucida Sans Unicode"/>
                <a:cs typeface="Lucida Sans Unicode"/>
              </a:rPr>
              <a:t>≥</a:t>
            </a:r>
            <a:r>
              <a:rPr lang="fr-FR" sz="2000" dirty="0" smtClean="0"/>
              <a:t>1</a:t>
            </a:r>
            <a:r>
              <a:rPr lang="fr-FR" sz="2000" dirty="0" smtClean="0">
                <a:latin typeface="Lucida Sans Unicode"/>
                <a:cs typeface="Lucida Sans Unicode"/>
              </a:rPr>
              <a:t> 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sz="2000" dirty="0" err="1" smtClean="0"/>
              <a:t>.</a:t>
            </a:r>
            <a:r>
              <a:rPr lang="fr-FR" sz="2000" dirty="0" err="1" smtClean="0">
                <a:latin typeface="Lucida Sans Unicode"/>
                <a:cs typeface="Lucida Sans Unicode"/>
              </a:rPr>
              <a:t>String</a:t>
            </a:r>
            <a:r>
              <a:rPr lang="fr-FR" sz="2000" dirty="0" smtClean="0"/>
              <a:t>)</a:t>
            </a:r>
            <a:endParaRPr lang="fr-FR" sz="2000" dirty="0"/>
          </a:p>
          <a:p>
            <a:r>
              <a:rPr lang="fr-FR" sz="2000" b="1" dirty="0"/>
              <a:t>At-</a:t>
            </a:r>
            <a:r>
              <a:rPr lang="fr-FR" sz="2000" b="1" dirty="0" err="1"/>
              <a:t>most</a:t>
            </a:r>
            <a:r>
              <a:rPr lang="fr-FR" sz="2000" b="1" dirty="0"/>
              <a:t> restriction:	</a:t>
            </a:r>
            <a:r>
              <a:rPr lang="fr-FR" sz="2000" dirty="0">
                <a:latin typeface="Lucida Sans Unicode"/>
                <a:cs typeface="Lucida Sans Unicode"/>
              </a:rPr>
              <a:t>≤</a:t>
            </a:r>
            <a:r>
              <a:rPr lang="fr-FR" sz="2000" i="1" dirty="0"/>
              <a:t>n </a:t>
            </a:r>
            <a:r>
              <a:rPr lang="fr-FR" sz="2000" i="1" dirty="0" err="1" smtClean="0"/>
              <a:t>p.D</a:t>
            </a:r>
            <a:r>
              <a:rPr lang="fr-FR" sz="2000" dirty="0" smtClean="0"/>
              <a:t> </a:t>
            </a:r>
            <a:r>
              <a:rPr lang="fr-FR" sz="2000" dirty="0"/>
              <a:t>(</a:t>
            </a:r>
            <a:r>
              <a:rPr lang="fr-FR" sz="2000" dirty="0" err="1"/>
              <a:t>e.g</a:t>
            </a:r>
            <a:r>
              <a:rPr lang="fr-FR" sz="2000" dirty="0"/>
              <a:t>., </a:t>
            </a:r>
            <a:r>
              <a:rPr lang="fr-FR" sz="2000" dirty="0" smtClean="0">
                <a:latin typeface="Lucida Sans Unicode"/>
                <a:cs typeface="Lucida Sans Unicode"/>
              </a:rPr>
              <a:t>≤</a:t>
            </a:r>
            <a:r>
              <a:rPr lang="fr-FR" sz="2000" dirty="0" smtClean="0"/>
              <a:t>1</a:t>
            </a:r>
            <a:r>
              <a:rPr lang="fr-FR" sz="2000" dirty="0" smtClean="0">
                <a:latin typeface="Lucida Sans Unicode"/>
                <a:cs typeface="Lucida Sans Unicode"/>
              </a:rPr>
              <a:t> 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  <a:r>
              <a:rPr lang="fr-FR" sz="2000" dirty="0" err="1"/>
              <a:t>.</a:t>
            </a:r>
            <a:r>
              <a:rPr lang="fr-FR" sz="2000" dirty="0" err="1">
                <a:latin typeface="Lucida Sans Unicode"/>
                <a:cs typeface="Lucida Sans Unicode"/>
              </a:rPr>
              <a:t>String</a:t>
            </a:r>
            <a:r>
              <a:rPr lang="fr-FR" sz="2000" dirty="0" smtClean="0"/>
              <a:t>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Description </a:t>
            </a:r>
            <a:r>
              <a:rPr lang="fr-FR" sz="2800" dirty="0" err="1" smtClean="0"/>
              <a:t>Logics</a:t>
            </a:r>
            <a:r>
              <a:rPr lang="fr-FR" sz="2800" dirty="0" smtClean="0"/>
              <a:t>: </a:t>
            </a:r>
            <a:r>
              <a:rPr lang="fr-FR" sz="2800" dirty="0" err="1" smtClean="0"/>
              <a:t>even</a:t>
            </a:r>
            <a:r>
              <a:rPr lang="fr-FR" sz="2800" dirty="0" smtClean="0"/>
              <a:t> more </a:t>
            </a:r>
            <a:r>
              <a:rPr lang="fr-FR" sz="2800" dirty="0" err="1" smtClean="0"/>
              <a:t>expressiveness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669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err="1" smtClean="0"/>
              <a:t>Allow</a:t>
            </a:r>
            <a:r>
              <a:rPr lang="fr-FR" sz="2000" dirty="0" smtClean="0"/>
              <a:t> </a:t>
            </a:r>
            <a:r>
              <a:rPr lang="fr-FR" sz="2000" b="1" dirty="0" err="1" smtClean="0"/>
              <a:t>constraints</a:t>
            </a:r>
            <a:r>
              <a:rPr lang="fr-FR" sz="2000" b="1" dirty="0" smtClean="0"/>
              <a:t> on</a:t>
            </a:r>
            <a:r>
              <a:rPr lang="fr-FR" sz="2000" dirty="0" smtClean="0"/>
              <a:t> </a:t>
            </a:r>
            <a:r>
              <a:rPr lang="fr-FR" sz="2000" b="1" dirty="0" err="1" smtClean="0"/>
              <a:t>datatypes</a:t>
            </a:r>
            <a:endParaRPr lang="fr-FR" sz="2000" dirty="0"/>
          </a:p>
          <a:p>
            <a:endParaRPr lang="fr-FR" sz="2000" i="1" dirty="0" smtClean="0"/>
          </a:p>
          <a:p>
            <a:r>
              <a:rPr lang="fr-FR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FortyNiners</a:t>
            </a:r>
            <a:r>
              <a:rPr lang="fr-FR" sz="2000" dirty="0"/>
              <a:t> </a:t>
            </a:r>
            <a:r>
              <a:rPr lang="fr-FR" sz="2000" dirty="0">
                <a:latin typeface="Lucida Sans Unicode"/>
                <a:cs typeface="Lucida Sans Unicode"/>
              </a:rPr>
              <a:t>⊑</a:t>
            </a:r>
            <a:r>
              <a:rPr lang="fr-FR" sz="2000" dirty="0"/>
              <a:t> </a:t>
            </a:r>
            <a:r>
              <a:rPr lang="fr-FR" sz="2000" dirty="0" smtClean="0">
                <a:latin typeface="Lucida Sans Unicode"/>
                <a:cs typeface="Lucida Sans Unicode"/>
              </a:rPr>
              <a:t>∃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</a:t>
            </a:r>
            <a:r>
              <a:rPr lang="fr-FR" sz="2000" dirty="0" err="1" smtClean="0"/>
              <a:t>.</a:t>
            </a:r>
            <a:r>
              <a:rPr lang="fr-FR" sz="2000" dirty="0" err="1" smtClean="0">
                <a:latin typeface="Lucida Sans Unicode"/>
                <a:cs typeface="Lucida Sans Unicode"/>
              </a:rPr>
              <a:t>Date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[≤1849-01-01]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HypertensionPatient</a:t>
            </a:r>
            <a:r>
              <a:rPr lang="fr-FR" sz="2000" dirty="0" smtClean="0"/>
              <a:t> </a:t>
            </a:r>
            <a:r>
              <a:rPr lang="fr-FR" sz="2000" dirty="0">
                <a:latin typeface="Lucida Sans Unicode"/>
                <a:cs typeface="Lucida Sans Unicode"/>
              </a:rPr>
              <a:t>⊑</a:t>
            </a:r>
            <a:r>
              <a:rPr lang="fr-FR" sz="2000" dirty="0"/>
              <a:t> </a:t>
            </a:r>
            <a:r>
              <a:rPr lang="fr-FR" sz="2000" dirty="0" smtClean="0">
                <a:latin typeface="Lucida Sans Unicode"/>
                <a:cs typeface="Lucida Sans Unicode"/>
              </a:rPr>
              <a:t>∃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bloodPressure</a:t>
            </a:r>
            <a:r>
              <a:rPr lang="fr-FR" sz="2000" dirty="0" err="1" smtClean="0"/>
              <a:t>.</a:t>
            </a:r>
            <a:r>
              <a:rPr lang="fr-FR" sz="2000" dirty="0" err="1" smtClean="0">
                <a:latin typeface="Lucida Sans Unicode"/>
                <a:cs typeface="Lucida Sans Unicode"/>
              </a:rPr>
              <a:t>Float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r-FR" sz="2000" dirty="0" smtClean="0">
                <a:latin typeface="+mj-lt"/>
                <a:cs typeface="Lucida Sans Unicode"/>
              </a:rPr>
              <a:t>≥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140]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b="1" dirty="0" smtClean="0"/>
          </a:p>
          <a:p>
            <a:endParaRPr lang="fr-FR" sz="20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4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Description </a:t>
            </a:r>
            <a:r>
              <a:rPr lang="fr-FR" sz="2800" dirty="0" err="1" smtClean="0"/>
              <a:t>Logics</a:t>
            </a:r>
            <a:r>
              <a:rPr lang="fr-FR" sz="2800" dirty="0" smtClean="0"/>
              <a:t>: </a:t>
            </a:r>
            <a:r>
              <a:rPr lang="fr-FR" sz="2800" dirty="0" err="1" smtClean="0"/>
              <a:t>even</a:t>
            </a:r>
            <a:r>
              <a:rPr lang="fr-FR" sz="2800" dirty="0" smtClean="0"/>
              <a:t> more </a:t>
            </a:r>
            <a:r>
              <a:rPr lang="fr-FR" sz="2800" dirty="0" err="1" smtClean="0"/>
              <a:t>expressiveness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9872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smtClean="0"/>
              <a:t>A </a:t>
            </a:r>
            <a:r>
              <a:rPr lang="fr-FR" sz="2000" dirty="0" err="1" smtClean="0"/>
              <a:t>knowledge</a:t>
            </a:r>
            <a:r>
              <a:rPr lang="fr-FR" sz="2000" dirty="0" smtClean="0"/>
              <a:t> model of a </a:t>
            </a:r>
            <a:r>
              <a:rPr lang="fr-FR" sz="2000" dirty="0" err="1" smtClean="0"/>
              <a:t>domain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also</a:t>
            </a:r>
            <a:r>
              <a:rPr lang="fr-FR" sz="2000" dirty="0" smtClean="0"/>
              <a:t> </a:t>
            </a:r>
            <a:r>
              <a:rPr lang="fr-FR" sz="2000" dirty="0" err="1" smtClean="0"/>
              <a:t>called</a:t>
            </a:r>
            <a:r>
              <a:rPr lang="fr-FR" sz="2000" dirty="0" smtClean="0"/>
              <a:t> an </a:t>
            </a:r>
            <a:r>
              <a:rPr lang="fr-FR" sz="2000" b="1" dirty="0" err="1" smtClean="0"/>
              <a:t>ontology</a:t>
            </a:r>
            <a:endParaRPr lang="fr-FR" sz="2000" b="1" dirty="0" smtClean="0"/>
          </a:p>
          <a:p>
            <a:r>
              <a:rPr lang="fr-FR" sz="2000" dirty="0" smtClean="0"/>
              <a:t>Ontologies in </a:t>
            </a:r>
            <a:r>
              <a:rPr lang="fr-FR" sz="2000" dirty="0" err="1" smtClean="0"/>
              <a:t>DLs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saved</a:t>
            </a:r>
            <a:r>
              <a:rPr lang="fr-FR" sz="2000" dirty="0" smtClean="0"/>
              <a:t> in files </a:t>
            </a:r>
            <a:r>
              <a:rPr lang="fr-FR" sz="2000" dirty="0" err="1" smtClean="0"/>
              <a:t>using</a:t>
            </a:r>
            <a:r>
              <a:rPr lang="fr-FR" sz="2000" dirty="0" smtClean="0"/>
              <a:t> the OWL format (Web </a:t>
            </a:r>
            <a:r>
              <a:rPr lang="fr-FR" sz="2000" dirty="0" err="1" smtClean="0"/>
              <a:t>Ontology</a:t>
            </a:r>
            <a:r>
              <a:rPr lang="fr-FR" sz="2000" dirty="0" smtClean="0"/>
              <a:t> </a:t>
            </a:r>
            <a:r>
              <a:rPr lang="fr-FR" sz="2000" dirty="0" err="1" smtClean="0"/>
              <a:t>Language</a:t>
            </a:r>
            <a:r>
              <a:rPr lang="fr-FR" sz="2000" dirty="0" smtClean="0"/>
              <a:t>)</a:t>
            </a:r>
          </a:p>
          <a:p>
            <a:r>
              <a:rPr lang="fr-FR" sz="2000" dirty="0" err="1" smtClean="0"/>
              <a:t>Many</a:t>
            </a:r>
            <a:r>
              <a:rPr lang="fr-FR" sz="2000" dirty="0" smtClean="0"/>
              <a:t> (</a:t>
            </a:r>
            <a:r>
              <a:rPr lang="fr-FR" sz="2000" dirty="0" err="1" smtClean="0"/>
              <a:t>thousands</a:t>
            </a:r>
            <a:r>
              <a:rPr lang="fr-FR" sz="2000" dirty="0" smtClean="0"/>
              <a:t>) OWL files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found</a:t>
            </a:r>
            <a:r>
              <a:rPr lang="fr-FR" sz="2000" dirty="0" smtClean="0"/>
              <a:t> on the Web</a:t>
            </a:r>
          </a:p>
          <a:p>
            <a:r>
              <a:rPr lang="fr-FR" sz="2000" dirty="0" smtClean="0"/>
              <a:t>OWL files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visualised</a:t>
            </a:r>
            <a:r>
              <a:rPr lang="fr-FR" sz="2000" dirty="0" smtClean="0"/>
              <a:t> and </a:t>
            </a:r>
            <a:r>
              <a:rPr lang="fr-FR" sz="2000" dirty="0" err="1" smtClean="0"/>
              <a:t>edited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an </a:t>
            </a:r>
            <a:r>
              <a:rPr lang="fr-FR" sz="2000" dirty="0" err="1" smtClean="0"/>
              <a:t>ontology</a:t>
            </a:r>
            <a:r>
              <a:rPr lang="fr-FR" sz="2000" dirty="0" smtClean="0"/>
              <a:t> editor </a:t>
            </a:r>
            <a:r>
              <a:rPr lang="fr-FR" sz="2000" dirty="0" err="1" smtClean="0"/>
              <a:t>such</a:t>
            </a:r>
            <a:r>
              <a:rPr lang="fr-FR" sz="2000" dirty="0" smtClean="0"/>
              <a:t> </a:t>
            </a:r>
            <a:r>
              <a:rPr lang="fr-FR" sz="2000" dirty="0"/>
              <a:t>as Protégé (</a:t>
            </a:r>
            <a:r>
              <a:rPr lang="fr-FR" sz="2000" dirty="0">
                <a:hlinkClick r:id="rId2"/>
              </a:rPr>
              <a:t>http://protege.stanford.edu</a:t>
            </a:r>
            <a:r>
              <a:rPr lang="fr-FR" sz="2000" dirty="0" smtClean="0">
                <a:hlinkClick r:id="rId2"/>
              </a:rPr>
              <a:t>/</a:t>
            </a:r>
            <a:r>
              <a:rPr lang="fr-FR" sz="2000" dirty="0" smtClean="0"/>
              <a:t>). </a:t>
            </a:r>
          </a:p>
          <a:p>
            <a:endParaRPr lang="fr-FR" sz="2000" dirty="0" smtClean="0"/>
          </a:p>
          <a:p>
            <a:r>
              <a:rPr lang="fr-FR" sz="2000" dirty="0" smtClean="0"/>
              <a:t>The Linked Open </a:t>
            </a:r>
            <a:r>
              <a:rPr lang="fr-FR" sz="2000" dirty="0" err="1" smtClean="0"/>
              <a:t>Vocabulary</a:t>
            </a:r>
            <a:r>
              <a:rPr lang="fr-FR" sz="2000" dirty="0"/>
              <a:t> directory: </a:t>
            </a:r>
            <a:r>
              <a:rPr lang="fr-FR" sz="2000" dirty="0">
                <a:hlinkClick r:id="rId3"/>
              </a:rPr>
              <a:t>http://lov.okfn.org/dataset/lov</a:t>
            </a:r>
            <a:r>
              <a:rPr lang="fr-FR" sz="2000" dirty="0" smtClean="0">
                <a:hlinkClick r:id="rId3"/>
              </a:rPr>
              <a:t>/</a:t>
            </a:r>
            <a:r>
              <a:rPr lang="fr-FR" sz="2000" dirty="0" smtClean="0"/>
              <a:t> </a:t>
            </a:r>
          </a:p>
          <a:p>
            <a:r>
              <a:rPr lang="fr-FR" sz="2000" dirty="0" err="1" smtClean="0"/>
              <a:t>Ontology</a:t>
            </a:r>
            <a:r>
              <a:rPr lang="fr-FR" sz="2000" dirty="0" smtClean="0"/>
              <a:t> </a:t>
            </a:r>
            <a:r>
              <a:rPr lang="fr-FR" sz="2000" dirty="0"/>
              <a:t>Design Patterns: </a:t>
            </a:r>
            <a:r>
              <a:rPr lang="fr-FR" sz="2000" dirty="0">
                <a:hlinkClick r:id="rId4"/>
              </a:rPr>
              <a:t>http://ontologydesignpatterns.org</a:t>
            </a:r>
            <a:r>
              <a:rPr lang="fr-FR" sz="2000" dirty="0" smtClean="0">
                <a:hlinkClick r:id="rId4"/>
              </a:rPr>
              <a:t>/</a:t>
            </a:r>
            <a:r>
              <a:rPr lang="fr-FR" sz="2000" dirty="0" smtClean="0"/>
              <a:t> </a:t>
            </a:r>
          </a:p>
          <a:p>
            <a:r>
              <a:rPr lang="fr-FR" sz="2000" dirty="0" err="1" smtClean="0"/>
              <a:t>Biomedical</a:t>
            </a:r>
            <a:r>
              <a:rPr lang="fr-FR" sz="2000" dirty="0" smtClean="0"/>
              <a:t> ontologies (OBO </a:t>
            </a:r>
            <a:r>
              <a:rPr lang="fr-FR" sz="2000" dirty="0" err="1" smtClean="0"/>
              <a:t>foundry</a:t>
            </a:r>
            <a:r>
              <a:rPr lang="fr-FR" sz="2000" dirty="0"/>
              <a:t>): </a:t>
            </a:r>
            <a:r>
              <a:rPr lang="fr-FR" sz="2000" dirty="0">
                <a:hlinkClick r:id="rId5"/>
              </a:rPr>
              <a:t>http://www.obofoundry.org</a:t>
            </a:r>
            <a:r>
              <a:rPr lang="fr-FR" sz="2000" dirty="0" smtClean="0">
                <a:hlinkClick r:id="rId5"/>
              </a:rPr>
              <a:t>/</a:t>
            </a:r>
            <a:r>
              <a:rPr lang="fr-FR" sz="2000" dirty="0" smtClean="0"/>
              <a:t>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5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Description </a:t>
            </a:r>
            <a:r>
              <a:rPr lang="fr-FR" sz="2800" dirty="0" err="1" smtClean="0"/>
              <a:t>Logics</a:t>
            </a:r>
            <a:r>
              <a:rPr lang="fr-FR" sz="2800" dirty="0" smtClean="0"/>
              <a:t> "in the </a:t>
            </a:r>
            <a:r>
              <a:rPr lang="fr-FR" sz="2800" dirty="0" err="1" smtClean="0"/>
              <a:t>wild</a:t>
            </a:r>
            <a:r>
              <a:rPr lang="fr-FR" sz="2800" dirty="0" smtClean="0"/>
              <a:t>"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576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b="1" dirty="0" smtClean="0"/>
              <a:t>If</a:t>
            </a:r>
            <a:r>
              <a:rPr lang="fr-FR" sz="2400" dirty="0" smtClean="0"/>
              <a:t> &lt;condition&gt;</a:t>
            </a:r>
          </a:p>
          <a:p>
            <a:r>
              <a:rPr lang="fr-FR" sz="2400" b="1" dirty="0" err="1" smtClean="0"/>
              <a:t>Then</a:t>
            </a:r>
            <a:r>
              <a:rPr lang="fr-FR" sz="2400" dirty="0" smtClean="0"/>
              <a:t> &lt;conclusion&gt;</a:t>
            </a:r>
          </a:p>
          <a:p>
            <a:endParaRPr lang="fr-FR" sz="2400" dirty="0"/>
          </a:p>
          <a:p>
            <a:r>
              <a:rPr lang="fr-FR" sz="2400" dirty="0" err="1" smtClean="0"/>
              <a:t>Often</a:t>
            </a:r>
            <a:r>
              <a:rPr lang="fr-FR" sz="2400" dirty="0" smtClean="0"/>
              <a:t>, </a:t>
            </a:r>
            <a:r>
              <a:rPr lang="fr-FR" sz="2400" dirty="0" err="1" smtClean="0"/>
              <a:t>rule-based</a:t>
            </a:r>
            <a:r>
              <a:rPr lang="fr-FR" sz="2400" dirty="0" smtClean="0"/>
              <a:t> </a:t>
            </a:r>
            <a:r>
              <a:rPr lang="fr-FR" sz="2400" dirty="0" err="1" smtClean="0"/>
              <a:t>systems</a:t>
            </a:r>
            <a:r>
              <a:rPr lang="fr-FR" sz="2400" dirty="0" smtClean="0"/>
              <a:t> are </a:t>
            </a:r>
            <a:r>
              <a:rPr lang="fr-FR" sz="2400" dirty="0" err="1" smtClean="0"/>
              <a:t>used</a:t>
            </a:r>
            <a:r>
              <a:rPr lang="fr-FR" sz="2400" dirty="0" smtClean="0"/>
              <a:t> in </a:t>
            </a:r>
            <a:r>
              <a:rPr lang="fr-FR" sz="2400" dirty="0" err="1" smtClean="0"/>
              <a:t>decision</a:t>
            </a:r>
            <a:r>
              <a:rPr lang="fr-FR" sz="2400" dirty="0" err="1"/>
              <a:t>-</a:t>
            </a:r>
            <a:r>
              <a:rPr lang="fr-FR" sz="2400" dirty="0" err="1" smtClean="0"/>
              <a:t>making</a:t>
            </a:r>
            <a:r>
              <a:rPr lang="fr-FR" sz="2400" dirty="0" smtClean="0"/>
              <a:t> applications:</a:t>
            </a:r>
          </a:p>
          <a:p>
            <a:endParaRPr lang="fr-FR" sz="2400" dirty="0"/>
          </a:p>
          <a:p>
            <a:r>
              <a:rPr lang="fr-FR" sz="2400" b="1" dirty="0" smtClean="0"/>
              <a:t>If</a:t>
            </a:r>
            <a:r>
              <a:rPr lang="fr-FR" sz="2400" dirty="0" smtClean="0"/>
              <a:t> &lt;condition&gt;</a:t>
            </a:r>
          </a:p>
          <a:p>
            <a:r>
              <a:rPr lang="fr-FR" sz="2400" b="1" dirty="0" err="1" smtClean="0"/>
              <a:t>Then</a:t>
            </a:r>
            <a:r>
              <a:rPr lang="fr-FR" sz="2400" dirty="0" smtClean="0"/>
              <a:t> &lt;action&gt;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6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Rule-based</a:t>
            </a:r>
            <a:r>
              <a:rPr lang="fr-FR" sz="3200" dirty="0" smtClean="0"/>
              <a:t> </a:t>
            </a:r>
            <a:r>
              <a:rPr lang="fr-FR" sz="3200" dirty="0" err="1" smtClean="0"/>
              <a:t>knowledge</a:t>
            </a:r>
            <a:r>
              <a:rPr lang="fr-FR" sz="3200" dirty="0" smtClean="0"/>
              <a:t> </a:t>
            </a:r>
            <a:r>
              <a:rPr lang="fr-FR" sz="3200" dirty="0" err="1" smtClean="0"/>
              <a:t>representation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952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The &lt;condition&gt; </a:t>
            </a:r>
            <a:r>
              <a:rPr lang="fr-FR" sz="2400" dirty="0" err="1" smtClean="0"/>
              <a:t>is</a:t>
            </a:r>
            <a:r>
              <a:rPr lang="fr-FR" sz="2400" dirty="0" smtClean="0"/>
              <a:t> a formula in a certain </a:t>
            </a:r>
            <a:r>
              <a:rPr lang="fr-FR" sz="2400" dirty="0" err="1" smtClean="0"/>
              <a:t>formalism</a:t>
            </a:r>
            <a:r>
              <a:rPr lang="fr-FR" sz="2400" dirty="0" smtClean="0"/>
              <a:t> </a:t>
            </a:r>
            <a:r>
              <a:rPr lang="fr-FR" sz="2400" dirty="0" err="1" smtClean="0"/>
              <a:t>where</a:t>
            </a:r>
            <a:r>
              <a:rPr lang="fr-FR" sz="2400" dirty="0" smtClean="0"/>
              <a:t> portions of the formula are </a:t>
            </a:r>
            <a:r>
              <a:rPr lang="fr-FR" sz="2400" dirty="0" err="1" smtClean="0"/>
              <a:t>replaced</a:t>
            </a:r>
            <a:r>
              <a:rPr lang="fr-FR" sz="2400" dirty="0" smtClean="0"/>
              <a:t> by </a:t>
            </a:r>
            <a:r>
              <a:rPr lang="fr-FR" sz="2400" b="1" dirty="0" smtClean="0"/>
              <a:t>variables</a:t>
            </a:r>
          </a:p>
          <a:p>
            <a:r>
              <a:rPr lang="fr-FR" sz="2400" dirty="0" smtClean="0"/>
              <a:t>The &lt;conclusion&gt; </a:t>
            </a:r>
            <a:r>
              <a:rPr lang="fr-FR" sz="2400" dirty="0" err="1" smtClean="0"/>
              <a:t>is</a:t>
            </a:r>
            <a:r>
              <a:rPr lang="fr-FR" sz="2400" dirty="0" smtClean="0"/>
              <a:t> a formula in a </a:t>
            </a:r>
            <a:r>
              <a:rPr lang="fr-FR" sz="2400" dirty="0" err="1" smtClean="0"/>
              <a:t>formalism</a:t>
            </a:r>
            <a:r>
              <a:rPr lang="fr-FR" sz="2400" dirty="0" smtClean="0"/>
              <a:t> (</a:t>
            </a:r>
            <a:r>
              <a:rPr lang="fr-FR" sz="2400" dirty="0" err="1" smtClean="0"/>
              <a:t>usually</a:t>
            </a:r>
            <a:r>
              <a:rPr lang="fr-FR" sz="2400" dirty="0" smtClean="0"/>
              <a:t>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as the one in the &lt;condition&gt;) </a:t>
            </a:r>
            <a:r>
              <a:rPr lang="fr-FR" sz="2400" dirty="0" err="1" smtClean="0"/>
              <a:t>where</a:t>
            </a:r>
            <a:r>
              <a:rPr lang="fr-FR" sz="2400" dirty="0" smtClean="0"/>
              <a:t> portions of the formula are </a:t>
            </a:r>
            <a:r>
              <a:rPr lang="fr-FR" sz="2400" dirty="0" err="1" smtClean="0"/>
              <a:t>replaced</a:t>
            </a:r>
            <a:r>
              <a:rPr lang="fr-FR" sz="2400" dirty="0" smtClean="0"/>
              <a:t> by variables </a:t>
            </a:r>
            <a:r>
              <a:rPr lang="fr-FR" sz="2400" dirty="0" err="1" smtClean="0"/>
              <a:t>from</a:t>
            </a:r>
            <a:r>
              <a:rPr lang="fr-FR" sz="2400" dirty="0" smtClean="0"/>
              <a:t> the &lt;condition&gt;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7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Rule-based</a:t>
            </a:r>
            <a:r>
              <a:rPr lang="fr-FR" sz="3200" dirty="0" smtClean="0"/>
              <a:t> </a:t>
            </a:r>
            <a:r>
              <a:rPr lang="fr-FR" sz="3200" dirty="0" err="1" smtClean="0"/>
              <a:t>knowledge</a:t>
            </a:r>
            <a:r>
              <a:rPr lang="fr-FR" sz="3200" dirty="0" smtClean="0"/>
              <a:t> </a:t>
            </a:r>
            <a:r>
              <a:rPr lang="fr-FR" sz="3200" dirty="0" err="1" smtClean="0"/>
              <a:t>representation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456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err="1" smtClean="0"/>
              <a:t>Rules</a:t>
            </a:r>
            <a:r>
              <a:rPr lang="fr-FR" sz="2400" dirty="0" smtClean="0"/>
              <a:t> are </a:t>
            </a:r>
            <a:r>
              <a:rPr lang="fr-FR" sz="2400" dirty="0" err="1" smtClean="0"/>
              <a:t>interpreted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respect to a set of </a:t>
            </a:r>
            <a:r>
              <a:rPr lang="fr-FR" sz="2400" b="1" dirty="0" err="1" smtClean="0"/>
              <a:t>facts</a:t>
            </a:r>
            <a:endParaRPr lang="fr-FR" sz="2400" b="1" dirty="0" smtClean="0"/>
          </a:p>
          <a:p>
            <a:r>
              <a:rPr lang="fr-FR" sz="2400" dirty="0" err="1" smtClean="0"/>
              <a:t>Facts</a:t>
            </a:r>
            <a:r>
              <a:rPr lang="fr-FR" sz="2400" dirty="0" smtClean="0"/>
              <a:t> are formulas in the </a:t>
            </a:r>
            <a:r>
              <a:rPr lang="fr-FR" sz="2400" dirty="0" err="1" smtClean="0"/>
              <a:t>formalism</a:t>
            </a:r>
            <a:r>
              <a:rPr lang="fr-FR" sz="2400" dirty="0" smtClean="0"/>
              <a:t> of the &lt;condition&gt;, </a:t>
            </a:r>
            <a:r>
              <a:rPr lang="fr-FR" sz="2400" dirty="0" err="1" smtClean="0"/>
              <a:t>without</a:t>
            </a:r>
            <a:r>
              <a:rPr lang="fr-FR" sz="2400" dirty="0" smtClean="0"/>
              <a:t> variables.</a:t>
            </a:r>
          </a:p>
          <a:p>
            <a:r>
              <a:rPr lang="fr-FR" sz="2400" dirty="0" smtClean="0"/>
              <a:t>If variables in the &lt;condition&gt;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replaced</a:t>
            </a:r>
            <a:r>
              <a:rPr lang="fr-FR" sz="2400" dirty="0" smtClean="0"/>
              <a:t> by </a:t>
            </a:r>
            <a:r>
              <a:rPr lang="fr-FR" sz="2400" dirty="0" err="1" smtClean="0"/>
              <a:t>symbols</a:t>
            </a:r>
            <a:r>
              <a:rPr lang="fr-FR" sz="2400" dirty="0" smtClean="0"/>
              <a:t> to </a:t>
            </a:r>
            <a:r>
              <a:rPr lang="fr-FR" sz="2400" dirty="0" err="1" smtClean="0"/>
              <a:t>form</a:t>
            </a:r>
            <a:r>
              <a:rPr lang="fr-FR" sz="2400" dirty="0" smtClean="0"/>
              <a:t> </a:t>
            </a:r>
            <a:r>
              <a:rPr lang="fr-FR" sz="2400" dirty="0" err="1" smtClean="0"/>
              <a:t>facts</a:t>
            </a:r>
            <a:r>
              <a:rPr lang="fr-FR" sz="2400" dirty="0" smtClean="0"/>
              <a:t>, </a:t>
            </a:r>
            <a:r>
              <a:rPr lang="fr-FR" sz="2400" dirty="0" err="1" smtClean="0"/>
              <a:t>then</a:t>
            </a:r>
            <a:r>
              <a:rPr lang="fr-FR" sz="2400" dirty="0" smtClean="0"/>
              <a:t> the &lt;conclusion&gt; </a:t>
            </a:r>
            <a:r>
              <a:rPr lang="fr-FR" sz="2400" dirty="0" err="1" smtClean="0"/>
              <a:t>with</a:t>
            </a:r>
            <a:r>
              <a:rPr lang="fr-FR" sz="2400" dirty="0" smtClean="0"/>
              <a:t> variables </a:t>
            </a:r>
            <a:r>
              <a:rPr lang="fr-FR" sz="2400" dirty="0" err="1" smtClean="0"/>
              <a:t>replaced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</a:t>
            </a:r>
            <a:r>
              <a:rPr lang="fr-FR" sz="2400" dirty="0" err="1" smtClean="0"/>
              <a:t>way</a:t>
            </a:r>
            <a:r>
              <a:rPr lang="fr-FR" sz="2400" dirty="0" smtClean="0"/>
              <a:t> </a:t>
            </a:r>
            <a:r>
              <a:rPr lang="fr-FR" sz="2400" dirty="0" err="1" smtClean="0"/>
              <a:t>form</a:t>
            </a:r>
            <a:r>
              <a:rPr lang="fr-FR" sz="2400" dirty="0" smtClean="0"/>
              <a:t> a formula </a:t>
            </a:r>
            <a:r>
              <a:rPr lang="fr-FR" sz="2400" dirty="0" err="1" smtClean="0"/>
              <a:t>that</a:t>
            </a:r>
            <a:r>
              <a:rPr lang="fr-FR" sz="2400" dirty="0" smtClean="0"/>
              <a:t> must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considered</a:t>
            </a:r>
            <a:r>
              <a:rPr lang="fr-FR" sz="2400" dirty="0" smtClean="0"/>
              <a:t> </a:t>
            </a:r>
            <a:r>
              <a:rPr lang="fr-FR" sz="2400" dirty="0" err="1" smtClean="0"/>
              <a:t>true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8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Meaning</a:t>
            </a:r>
            <a:r>
              <a:rPr lang="fr-FR" sz="3200" dirty="0" smtClean="0"/>
              <a:t> of a </a:t>
            </a:r>
            <a:r>
              <a:rPr lang="fr-FR" sz="3200" dirty="0" err="1" smtClean="0"/>
              <a:t>rule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89708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b="1" dirty="0" smtClean="0"/>
              <a:t>If</a:t>
            </a:r>
            <a:r>
              <a:rPr lang="fr-FR" sz="2400" dirty="0" smtClean="0"/>
              <a:t>		</a:t>
            </a:r>
            <a:r>
              <a:rPr lang="fr-FR" sz="2400" b="1" dirty="0" err="1" smtClean="0"/>
              <a:t>then</a:t>
            </a:r>
            <a:r>
              <a:rPr lang="fr-FR" sz="2400" b="1" dirty="0" smtClean="0"/>
              <a:t>			</a:t>
            </a:r>
            <a:r>
              <a:rPr lang="fr-FR" sz="2400" b="1" dirty="0" err="1" smtClean="0"/>
              <a:t>facts</a:t>
            </a:r>
            <a:r>
              <a:rPr lang="fr-FR" sz="2400" b="1" dirty="0" smtClean="0"/>
              <a:t>:</a:t>
            </a:r>
          </a:p>
          <a:p>
            <a:endParaRPr lang="fr-FR" sz="2400" b="1" dirty="0"/>
          </a:p>
          <a:p>
            <a:endParaRPr lang="fr-FR" sz="2400" b="1" dirty="0" smtClean="0"/>
          </a:p>
          <a:p>
            <a:endParaRPr lang="fr-FR" sz="2400" b="1" dirty="0"/>
          </a:p>
          <a:p>
            <a:endParaRPr lang="fr-FR" sz="2400" b="1" dirty="0" smtClean="0"/>
          </a:p>
          <a:p>
            <a:r>
              <a:rPr lang="fr-FR" sz="2400" b="1" dirty="0" smtClean="0"/>
              <a:t>Conclusions:</a:t>
            </a:r>
          </a:p>
          <a:p>
            <a:r>
              <a:rPr lang="fr-FR" sz="2400" b="1" dirty="0" smtClean="0"/>
              <a:t> </a:t>
            </a:r>
            <a:endParaRPr lang="fr-FR" sz="24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9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Example</a:t>
            </a:r>
            <a:r>
              <a:rPr lang="fr-FR" sz="3200" dirty="0" smtClean="0"/>
              <a:t>: classification</a:t>
            </a:r>
            <a:endParaRPr lang="fr-FR" sz="3200" dirty="0"/>
          </a:p>
        </p:txBody>
      </p:sp>
      <p:sp>
        <p:nvSpPr>
          <p:cNvPr id="7" name="Shape 141"/>
          <p:cNvSpPr/>
          <p:nvPr/>
        </p:nvSpPr>
        <p:spPr>
          <a:xfrm>
            <a:off x="899592" y="1275605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?x</a:t>
            </a:r>
            <a:endParaRPr lang="fr" dirty="0"/>
          </a:p>
        </p:txBody>
      </p:sp>
      <p:sp>
        <p:nvSpPr>
          <p:cNvPr id="8" name="Shape 141"/>
          <p:cNvSpPr/>
          <p:nvPr/>
        </p:nvSpPr>
        <p:spPr>
          <a:xfrm>
            <a:off x="1475656" y="1995686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?y</a:t>
            </a:r>
            <a:endParaRPr lang="fr" dirty="0"/>
          </a:p>
        </p:txBody>
      </p:sp>
      <p:sp>
        <p:nvSpPr>
          <p:cNvPr id="9" name="Shape 141"/>
          <p:cNvSpPr/>
          <p:nvPr/>
        </p:nvSpPr>
        <p:spPr>
          <a:xfrm>
            <a:off x="2051720" y="2715766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?z</a:t>
            </a:r>
            <a:endParaRPr lang="fr" dirty="0"/>
          </a:p>
        </p:txBody>
      </p:sp>
      <p:sp>
        <p:nvSpPr>
          <p:cNvPr id="15" name="Shape 141"/>
          <p:cNvSpPr/>
          <p:nvPr/>
        </p:nvSpPr>
        <p:spPr>
          <a:xfrm>
            <a:off x="3203848" y="1265889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?x</a:t>
            </a:r>
            <a:endParaRPr lang="fr" dirty="0"/>
          </a:p>
        </p:txBody>
      </p:sp>
      <p:sp>
        <p:nvSpPr>
          <p:cNvPr id="16" name="Shape 141"/>
          <p:cNvSpPr/>
          <p:nvPr/>
        </p:nvSpPr>
        <p:spPr>
          <a:xfrm>
            <a:off x="3779912" y="1985970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?z</a:t>
            </a:r>
            <a:endParaRPr lang="fr" dirty="0"/>
          </a:p>
        </p:txBody>
      </p:sp>
      <p:cxnSp>
        <p:nvCxnSpPr>
          <p:cNvPr id="19" name="Connecteur en angle 18"/>
          <p:cNvCxnSpPr>
            <a:stCxn id="8" idx="1"/>
            <a:endCxn id="7" idx="2"/>
          </p:cNvCxnSpPr>
          <p:nvPr/>
        </p:nvCxnSpPr>
        <p:spPr>
          <a:xfrm rot="10800000">
            <a:off x="1266492" y="1742704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/>
          <p:nvPr/>
        </p:nvCxnSpPr>
        <p:spPr>
          <a:xfrm rot="10800000">
            <a:off x="1842556" y="2472500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/>
          <p:cNvCxnSpPr/>
          <p:nvPr/>
        </p:nvCxnSpPr>
        <p:spPr>
          <a:xfrm rot="10800000">
            <a:off x="3570432" y="1732988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hape 141"/>
          <p:cNvSpPr/>
          <p:nvPr/>
        </p:nvSpPr>
        <p:spPr>
          <a:xfrm>
            <a:off x="6084168" y="1203598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Life</a:t>
            </a:r>
            <a:endParaRPr lang="fr" dirty="0"/>
          </a:p>
        </p:txBody>
      </p:sp>
      <p:sp>
        <p:nvSpPr>
          <p:cNvPr id="31" name="Shape 141"/>
          <p:cNvSpPr/>
          <p:nvPr/>
        </p:nvSpPr>
        <p:spPr>
          <a:xfrm>
            <a:off x="6660232" y="1923679"/>
            <a:ext cx="10081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Animalia</a:t>
            </a:r>
            <a:endParaRPr lang="fr" dirty="0"/>
          </a:p>
        </p:txBody>
      </p:sp>
      <p:sp>
        <p:nvSpPr>
          <p:cNvPr id="32" name="Shape 141"/>
          <p:cNvSpPr/>
          <p:nvPr/>
        </p:nvSpPr>
        <p:spPr>
          <a:xfrm>
            <a:off x="7236296" y="2643759"/>
            <a:ext cx="108012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Vertebrae</a:t>
            </a:r>
            <a:endParaRPr lang="fr" dirty="0"/>
          </a:p>
        </p:txBody>
      </p:sp>
      <p:cxnSp>
        <p:nvCxnSpPr>
          <p:cNvPr id="33" name="Connecteur en angle 32"/>
          <p:cNvCxnSpPr>
            <a:stCxn id="31" idx="1"/>
            <a:endCxn id="30" idx="2"/>
          </p:cNvCxnSpPr>
          <p:nvPr/>
        </p:nvCxnSpPr>
        <p:spPr>
          <a:xfrm rot="10800000">
            <a:off x="6451068" y="1670697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en angle 33"/>
          <p:cNvCxnSpPr/>
          <p:nvPr/>
        </p:nvCxnSpPr>
        <p:spPr>
          <a:xfrm rot="10800000">
            <a:off x="7027132" y="2400493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hape 141"/>
          <p:cNvSpPr/>
          <p:nvPr/>
        </p:nvSpPr>
        <p:spPr>
          <a:xfrm>
            <a:off x="7812360" y="3362696"/>
            <a:ext cx="72008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Homo</a:t>
            </a:r>
            <a:endParaRPr lang="fr" dirty="0"/>
          </a:p>
        </p:txBody>
      </p:sp>
      <p:cxnSp>
        <p:nvCxnSpPr>
          <p:cNvPr id="38" name="Connecteur en angle 37"/>
          <p:cNvCxnSpPr/>
          <p:nvPr/>
        </p:nvCxnSpPr>
        <p:spPr>
          <a:xfrm rot="10800000">
            <a:off x="7603196" y="3119430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hape 141"/>
          <p:cNvSpPr/>
          <p:nvPr/>
        </p:nvSpPr>
        <p:spPr>
          <a:xfrm>
            <a:off x="6660232" y="3795887"/>
            <a:ext cx="10081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Plantae</a:t>
            </a:r>
            <a:endParaRPr lang="fr" dirty="0"/>
          </a:p>
        </p:txBody>
      </p:sp>
      <p:cxnSp>
        <p:nvCxnSpPr>
          <p:cNvPr id="40" name="Connecteur en angle 39"/>
          <p:cNvCxnSpPr>
            <a:stCxn id="39" idx="1"/>
          </p:cNvCxnSpPr>
          <p:nvPr/>
        </p:nvCxnSpPr>
        <p:spPr>
          <a:xfrm rot="10800000">
            <a:off x="6451068" y="1670697"/>
            <a:ext cx="209164" cy="23587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en angle 41"/>
          <p:cNvCxnSpPr/>
          <p:nvPr/>
        </p:nvCxnSpPr>
        <p:spPr>
          <a:xfrm rot="10800000">
            <a:off x="7020272" y="4245457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hape 141"/>
          <p:cNvSpPr/>
          <p:nvPr/>
        </p:nvSpPr>
        <p:spPr>
          <a:xfrm>
            <a:off x="7229436" y="4407623"/>
            <a:ext cx="10081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…</a:t>
            </a:r>
            <a:endParaRPr lang="fr" dirty="0"/>
          </a:p>
        </p:txBody>
      </p:sp>
      <p:sp>
        <p:nvSpPr>
          <p:cNvPr id="44" name="Shape 141"/>
          <p:cNvSpPr/>
          <p:nvPr/>
        </p:nvSpPr>
        <p:spPr>
          <a:xfrm>
            <a:off x="879734" y="3573004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Life</a:t>
            </a:r>
            <a:endParaRPr lang="fr" dirty="0"/>
          </a:p>
        </p:txBody>
      </p:sp>
      <p:sp>
        <p:nvSpPr>
          <p:cNvPr id="45" name="Shape 141"/>
          <p:cNvSpPr/>
          <p:nvPr/>
        </p:nvSpPr>
        <p:spPr>
          <a:xfrm>
            <a:off x="1455798" y="4262986"/>
            <a:ext cx="108012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Vertebrae</a:t>
            </a:r>
            <a:endParaRPr lang="fr" dirty="0"/>
          </a:p>
        </p:txBody>
      </p:sp>
      <p:cxnSp>
        <p:nvCxnSpPr>
          <p:cNvPr id="46" name="Connecteur en angle 45"/>
          <p:cNvCxnSpPr>
            <a:endCxn id="44" idx="2"/>
          </p:cNvCxnSpPr>
          <p:nvPr/>
        </p:nvCxnSpPr>
        <p:spPr>
          <a:xfrm rot="10800000">
            <a:off x="1246634" y="4040103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hape 141"/>
          <p:cNvSpPr/>
          <p:nvPr/>
        </p:nvSpPr>
        <p:spPr>
          <a:xfrm>
            <a:off x="2655801" y="3570958"/>
            <a:ext cx="10081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Animalia</a:t>
            </a:r>
            <a:endParaRPr lang="fr" dirty="0"/>
          </a:p>
        </p:txBody>
      </p:sp>
      <p:cxnSp>
        <p:nvCxnSpPr>
          <p:cNvPr id="48" name="Connecteur en angle 47"/>
          <p:cNvCxnSpPr/>
          <p:nvPr/>
        </p:nvCxnSpPr>
        <p:spPr>
          <a:xfrm rot="10800000">
            <a:off x="3022701" y="4047772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hape 141"/>
          <p:cNvSpPr/>
          <p:nvPr/>
        </p:nvSpPr>
        <p:spPr>
          <a:xfrm>
            <a:off x="3217567" y="4255173"/>
            <a:ext cx="72008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Homo</a:t>
            </a:r>
            <a:endParaRPr lang="fr" dirty="0"/>
          </a:p>
        </p:txBody>
      </p:sp>
      <p:sp>
        <p:nvSpPr>
          <p:cNvPr id="50" name="Shape 141"/>
          <p:cNvSpPr/>
          <p:nvPr/>
        </p:nvSpPr>
        <p:spPr>
          <a:xfrm>
            <a:off x="4042228" y="3586212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Life</a:t>
            </a:r>
            <a:endParaRPr lang="fr" dirty="0"/>
          </a:p>
        </p:txBody>
      </p:sp>
      <p:cxnSp>
        <p:nvCxnSpPr>
          <p:cNvPr id="51" name="Connecteur en angle 50"/>
          <p:cNvCxnSpPr/>
          <p:nvPr/>
        </p:nvCxnSpPr>
        <p:spPr>
          <a:xfrm rot="10800000">
            <a:off x="4304547" y="4061980"/>
            <a:ext cx="209164" cy="4865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hape 141"/>
          <p:cNvSpPr/>
          <p:nvPr/>
        </p:nvSpPr>
        <p:spPr>
          <a:xfrm>
            <a:off x="4513711" y="4224146"/>
            <a:ext cx="10081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dirty="0" smtClean="0"/>
              <a:t>…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211666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Personnalisé 4">
      <a:dk1>
        <a:srgbClr val="000000"/>
      </a:dk1>
      <a:lt1>
        <a:srgbClr val="FFFFFF"/>
      </a:lt1>
      <a:dk2>
        <a:srgbClr val="5F259F"/>
      </a:dk2>
      <a:lt2>
        <a:srgbClr val="DDE0E3"/>
      </a:lt2>
      <a:accent1>
        <a:srgbClr val="5F259F"/>
      </a:accent1>
      <a:accent2>
        <a:srgbClr val="000000"/>
      </a:accent2>
      <a:accent3>
        <a:srgbClr val="001489"/>
      </a:accent3>
      <a:accent4>
        <a:srgbClr val="5F259F"/>
      </a:accent4>
      <a:accent5>
        <a:srgbClr val="000000"/>
      </a:accent5>
      <a:accent6>
        <a:srgbClr val="6D5047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9121</TotalTime>
  <Words>693</Words>
  <Application>Microsoft Office PowerPoint</Application>
  <PresentationFormat>Affichage à l'écran (16:9)</PresentationFormat>
  <Paragraphs>201</Paragraphs>
  <Slides>22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Lucida Sans Unicode</vt:lpstr>
      <vt:lpstr>Wingdings</vt:lpstr>
      <vt:lpstr>simple-light</vt:lpstr>
      <vt:lpstr>Modelling knowledge Part 4</vt:lpstr>
      <vt:lpstr>Content</vt:lpstr>
      <vt:lpstr>Description Logics: even more expressiveness</vt:lpstr>
      <vt:lpstr>Description Logics: even more expressiveness</vt:lpstr>
      <vt:lpstr>Description Logics "in the wild"</vt:lpstr>
      <vt:lpstr>Rule-based knowledge representation</vt:lpstr>
      <vt:lpstr>Rule-based knowledge representation</vt:lpstr>
      <vt:lpstr>Meaning of a rule</vt:lpstr>
      <vt:lpstr>Example: classification</vt:lpstr>
      <vt:lpstr>Example: classification (valid rule)</vt:lpstr>
      <vt:lpstr>Example: classification (not valid rule)</vt:lpstr>
      <vt:lpstr>Example: graphs</vt:lpstr>
      <vt:lpstr>Example: graphs</vt:lpstr>
      <vt:lpstr>Example: description logic rules</vt:lpstr>
      <vt:lpstr>Example: valid rule in DL</vt:lpstr>
      <vt:lpstr>Typical application of rule-based knowledge</vt:lpstr>
      <vt:lpstr>Modelling in First Order Logic (and beyond)</vt:lpstr>
      <vt:lpstr>Other formalisms</vt:lpstr>
      <vt:lpstr>Examples of knowledge models (W3C standards)</vt:lpstr>
      <vt:lpstr>Examples of knowledge models</vt:lpstr>
      <vt:lpstr>Enterprise knowledge models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knowledge</dc:title>
  <cp:lastModifiedBy>ZIMMERMANN ANTOINE</cp:lastModifiedBy>
  <cp:revision>98</cp:revision>
  <cp:lastPrinted>2015-05-21T06:15:02Z</cp:lastPrinted>
  <dcterms:modified xsi:type="dcterms:W3CDTF">2018-10-22T08:07:21Z</dcterms:modified>
</cp:coreProperties>
</file>