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57" r:id="rId2"/>
  </p:sldMasterIdLst>
  <p:notesMasterIdLst>
    <p:notesMasterId r:id="rId34"/>
  </p:notesMasterIdLst>
  <p:sldIdLst>
    <p:sldId id="496" r:id="rId3"/>
    <p:sldId id="497" r:id="rId4"/>
    <p:sldId id="498" r:id="rId5"/>
    <p:sldId id="499" r:id="rId6"/>
    <p:sldId id="500" r:id="rId7"/>
    <p:sldId id="501" r:id="rId8"/>
    <p:sldId id="502" r:id="rId9"/>
    <p:sldId id="256" r:id="rId10"/>
    <p:sldId id="494" r:id="rId11"/>
    <p:sldId id="369" r:id="rId12"/>
    <p:sldId id="368" r:id="rId13"/>
    <p:sldId id="370" r:id="rId14"/>
    <p:sldId id="372" r:id="rId15"/>
    <p:sldId id="373" r:id="rId16"/>
    <p:sldId id="374" r:id="rId17"/>
    <p:sldId id="379" r:id="rId18"/>
    <p:sldId id="387" r:id="rId19"/>
    <p:sldId id="391" r:id="rId20"/>
    <p:sldId id="400" r:id="rId21"/>
    <p:sldId id="398" r:id="rId22"/>
    <p:sldId id="399" r:id="rId23"/>
    <p:sldId id="395" r:id="rId24"/>
    <p:sldId id="396" r:id="rId25"/>
    <p:sldId id="397" r:id="rId26"/>
    <p:sldId id="382" r:id="rId27"/>
    <p:sldId id="263" r:id="rId28"/>
    <p:sldId id="424" r:id="rId29"/>
    <p:sldId id="264" r:id="rId30"/>
    <p:sldId id="425" r:id="rId31"/>
    <p:sldId id="495" r:id="rId32"/>
    <p:sldId id="493" r:id="rId33"/>
  </p:sldIdLst>
  <p:sldSz cx="6858000" cy="5143500"/>
  <p:notesSz cx="6858000" cy="9144000"/>
  <p:embeddedFontLst>
    <p:embeddedFont>
      <p:font typeface="Comfortaa" panose="020B0604020202020204" charset="0"/>
      <p:regular r:id="rId35"/>
      <p:bold r:id="rId36"/>
    </p:embeddedFont>
    <p:embeddedFont>
      <p:font typeface="Garamond" panose="02020404030301010803" pitchFamily="18" charset="0"/>
      <p:regular r:id="rId37"/>
      <p:bold r:id="rId38"/>
      <p:italic r:id="rId39"/>
    </p:embeddedFont>
    <p:embeddedFont>
      <p:font typeface="ＭＳ Ｐゴシック" panose="020B0600070205080204" pitchFamily="34" charset="-128"/>
      <p:regular r:id="rId40"/>
    </p:embeddedFont>
    <p:embeddedFont>
      <p:font typeface="Dosis" panose="020B0604020202020204" charset="0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6BD"/>
    <a:srgbClr val="343973"/>
    <a:srgbClr val="DA45DA"/>
    <a:srgbClr val="66CC00"/>
    <a:srgbClr val="FF950E"/>
    <a:srgbClr val="D633D6"/>
    <a:srgbClr val="95DC4E"/>
    <a:srgbClr val="CC00CC"/>
    <a:srgbClr val="93AD7A"/>
    <a:srgbClr val="DB3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 varScale="1">
        <p:scale>
          <a:sx n="112" d="100"/>
          <a:sy n="112" d="100"/>
        </p:scale>
        <p:origin x="1339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44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A934D-9911-4C0E-BD65-C69040CE006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947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et expliciter ce qui existe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et expliciter ce qui existe</a:t>
            </a:r>
          </a:p>
        </p:txBody>
      </p:sp>
    </p:spTree>
    <p:extLst>
      <p:ext uri="{BB962C8B-B14F-4D97-AF65-F5344CB8AC3E}">
        <p14:creationId xmlns:p14="http://schemas.microsoft.com/office/powerpoint/2010/main" val="236978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Le W3C propose un certain nombre de standard pour faire du web semantique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présentation :Je vous présenterai les langages et principes qui permettent de représenter et publier des données liées sur le web.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fr"/>
              <a:t>Sparql : d'interroger  et de sélectionner très précisément ces données à distance et au travers le web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raisonnement : de raisonner et de déduire de nouvelles données pour enrichir les descriptions publiées  .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et enfin plus récemment de tracer toute l’histoire de ces données</a:t>
            </a:r>
          </a:p>
        </p:txBody>
      </p:sp>
    </p:spTree>
    <p:extLst>
      <p:ext uri="{BB962C8B-B14F-4D97-AF65-F5344CB8AC3E}">
        <p14:creationId xmlns:p14="http://schemas.microsoft.com/office/powerpoint/2010/main" val="199064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61DF1-DA3B-4BE7-996B-D3A5EFCFD60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8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Conduire des études théoriques, développer des outils informatiques et des réalisations pratiques pour contribuer à </a:t>
            </a:r>
          </a:p>
          <a:p>
            <a:r>
              <a:rPr lang="fr-FR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sans mobiliser leur attention</a:t>
            </a:r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1DCFA-D3B7-4C52-8B73-224651D07845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644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je suis Lynda TEMAL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Je suis chez sfeir depuis un an.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J’ai un doctorat de l’université de Rennes I.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Le sujet de la thèse modélisation d’ontologies pour le partage de données dans le domaine de la neuroimagerie.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Aujourd’hui je vais vous présenter une introduction au web semantique. appelé aussi  web de données.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je suis Lynda TEMAL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Je suis chez sfeir depuis un an.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J’ai un doctorat de l’université de Rennes I.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Le sujet de la thèse modélisation d’ontologies pour le partage de données dans le domaine de la neuroimagerie.</a:t>
            </a:r>
          </a:p>
          <a:p>
            <a:pPr lvl="0" rtl="0">
              <a:spcBef>
                <a:spcPts val="0"/>
              </a:spcBef>
              <a:buNone/>
            </a:pPr>
            <a:r>
              <a:rPr lang="fr"/>
              <a:t>Aujourd’hui je vais vous présenter une introduction au web semantique. appelé aussi  web de données.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52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Alors que l’être humain est capable d’aller  sur un moteur de recherche</a:t>
            </a:r>
          </a:p>
          <a:p>
            <a:pPr lvl="0">
              <a:spcBef>
                <a:spcPts val="0"/>
              </a:spcBef>
              <a:buNone/>
            </a:pPr>
            <a:r>
              <a:rPr lang="fr"/>
              <a:t>de mettre des mots clés et de naviguer dans l’ensemble des résultats pour  arriver à la page recherchée.</a:t>
            </a:r>
          </a:p>
        </p:txBody>
      </p:sp>
    </p:spTree>
    <p:extLst>
      <p:ext uri="{BB962C8B-B14F-4D97-AF65-F5344CB8AC3E}">
        <p14:creationId xmlns:p14="http://schemas.microsoft.com/office/powerpoint/2010/main" val="77047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550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fr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But du Web Sémantique</a:t>
            </a:r>
          </a:p>
          <a:p>
            <a:pPr marL="457200" lvl="0" indent="-304800" rt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ce qui existe et le rendre accessible via le Web.</a:t>
            </a:r>
          </a:p>
          <a:p>
            <a:pPr marL="457200" lvl="0" indent="-304800" rt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Lier  les données dans un format standard </a:t>
            </a:r>
          </a:p>
          <a:p>
            <a:pPr marL="457200" lvl="0" indent="-304800" rt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Accès aux données standard</a:t>
            </a:r>
          </a:p>
          <a:p>
            <a:pPr marL="457200" lvl="0" indent="-304800" rt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Machine capable de </a:t>
            </a:r>
          </a:p>
          <a:p>
            <a:pPr marL="914400" lvl="1" indent="-304800" rtl="0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l'interpréter</a:t>
            </a:r>
          </a:p>
          <a:p>
            <a:pPr marL="914400" lvl="1" indent="-304800" rtl="0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lier des informations</a:t>
            </a:r>
          </a:p>
          <a:p>
            <a:pPr marL="914400" lvl="1" indent="-304800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</a:pPr>
            <a:r>
              <a:rPr lang="fr" sz="1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faire des inférences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Identifier et expliciter ce qui existe</a:t>
            </a:r>
          </a:p>
        </p:txBody>
      </p:sp>
    </p:spTree>
    <p:extLst>
      <p:ext uri="{BB962C8B-B14F-4D97-AF65-F5344CB8AC3E}">
        <p14:creationId xmlns:p14="http://schemas.microsoft.com/office/powerpoint/2010/main" val="24748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14350" y="1680186"/>
            <a:ext cx="5829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defRPr sz="36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14350" y="2772554"/>
            <a:ext cx="58293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CCCCCC"/>
              </a:buClr>
              <a:buNone/>
              <a:defRPr>
                <a:solidFill>
                  <a:srgbClr val="CCCCCC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BC96-8EE9-42AA-A436-491B579032AB}" type="datetime1">
              <a:rPr lang="fr-FR" smtClean="0"/>
              <a:t>30/11/2018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050958" y="4785996"/>
            <a:ext cx="3078342" cy="27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mtClean="0"/>
              <a:t>Titre de la présentation - menu « Insertion / En-tête et pied de page »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60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2BC0-70EC-4B9B-8F8A-B646331D3B4E}" type="datetime1">
              <a:rPr lang="fr-FR" smtClean="0"/>
              <a:t>30/11/2018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050958" y="4785996"/>
            <a:ext cx="3078342" cy="27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mtClean="0"/>
              <a:t>Titre de la présentation - menu « Insertion / En-tête et pied de page »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225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7FC0-A6B5-4C9C-A3BF-BDC9F710F8D3}" type="datetime1">
              <a:rPr lang="fr-FR" smtClean="0"/>
              <a:t>30/11/2018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50958" y="4785996"/>
            <a:ext cx="3078342" cy="27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Titre de la présentation - menu « Insertion / En-tête et pied de page »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78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6599-D3EE-4BF2-97EC-1E857C119C0B}" type="datetime1">
              <a:rPr lang="fr-FR" smtClean="0"/>
              <a:t>30/11/2018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0958" y="4785996"/>
            <a:ext cx="3078342" cy="27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Titre de la présentation - menu « Insertion / En-tête et pied de page »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0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6040-6A30-47B0-9EC4-5F9083A183B7}" type="datetime1">
              <a:rPr lang="fr-FR" smtClean="0"/>
              <a:t>30/11/2018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50958" y="4785996"/>
            <a:ext cx="3078342" cy="27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mtClean="0"/>
              <a:t>Titre de la présentation - menu « Insertion / En-tête et pied de page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31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6742" y="204787"/>
            <a:ext cx="1492393" cy="5847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951571"/>
            <a:ext cx="2256235" cy="36430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2B3C-47AA-41B9-9E51-624C5AE1CA0F}" type="datetime1">
              <a:rPr lang="fr-FR" smtClean="0"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50958" y="4785996"/>
            <a:ext cx="3078342" cy="27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Titre de la présentation - menu « Insertion / En-tête et pied de page »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8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AAAB-C9A5-4754-91BC-232AE901153C}" type="datetime1">
              <a:rPr lang="fr-FR" smtClean="0"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50958" y="4785996"/>
            <a:ext cx="3078342" cy="27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Titre de la présentation - menu « Insertion / En-tête et pied de page »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2015" y="1167595"/>
            <a:ext cx="5408358" cy="302433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93D-B764-4712-8EB0-1352734E89BB}" type="datetime1">
              <a:rPr lang="fr-FR" smtClean="0"/>
              <a:t>30/11/2018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50958" y="4785996"/>
            <a:ext cx="3078342" cy="270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smtClean="0"/>
              <a:t>Titre de la présentation - menu « Insertion / En-tête et pied de page »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89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519523"/>
            <a:ext cx="1543050" cy="4075100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519523"/>
            <a:ext cx="4514850" cy="4075100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8BCD-382B-4AF5-8542-5FE6450EF35E}" type="datetime1">
              <a:rPr lang="fr-FR" smtClean="0"/>
              <a:t>30/11/2018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50958" y="4785996"/>
            <a:ext cx="3078342" cy="27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mtClean="0"/>
              <a:t>Titre de la présentation - menu « Insertion / En-tête et pied de page »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05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logo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0" y="0"/>
            <a:ext cx="6858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gray">
          <a:xfrm>
            <a:off x="1192" y="2402683"/>
            <a:ext cx="3431381" cy="1716881"/>
          </a:xfrm>
          <a:custGeom>
            <a:avLst/>
            <a:gdLst>
              <a:gd name="T0" fmla="*/ 0 w 4798"/>
              <a:gd name="T1" fmla="*/ 2399 h 2399"/>
              <a:gd name="T2" fmla="*/ 0 w 4798"/>
              <a:gd name="T3" fmla="*/ 2399 h 2399"/>
              <a:gd name="T4" fmla="*/ 4798 w 4798"/>
              <a:gd name="T5" fmla="*/ 2399 h 2399"/>
              <a:gd name="T6" fmla="*/ 2399 w 4798"/>
              <a:gd name="T7" fmla="*/ 0 h 2399"/>
              <a:gd name="T8" fmla="*/ 0 w 4798"/>
              <a:gd name="T9" fmla="*/ 2399 h 2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8" h="2399">
                <a:moveTo>
                  <a:pt x="0" y="2399"/>
                </a:moveTo>
                <a:lnTo>
                  <a:pt x="0" y="2399"/>
                </a:lnTo>
                <a:lnTo>
                  <a:pt x="4798" y="2399"/>
                </a:lnTo>
                <a:lnTo>
                  <a:pt x="2399" y="0"/>
                </a:lnTo>
                <a:lnTo>
                  <a:pt x="0" y="2399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gray">
          <a:xfrm>
            <a:off x="3434954" y="690565"/>
            <a:ext cx="3430191" cy="3431381"/>
          </a:xfrm>
          <a:custGeom>
            <a:avLst/>
            <a:gdLst>
              <a:gd name="T0" fmla="*/ 0 w 4796"/>
              <a:gd name="T1" fmla="*/ 4796 h 4796"/>
              <a:gd name="T2" fmla="*/ 0 w 4796"/>
              <a:gd name="T3" fmla="*/ 4796 h 4796"/>
              <a:gd name="T4" fmla="*/ 4796 w 4796"/>
              <a:gd name="T5" fmla="*/ 4792 h 4796"/>
              <a:gd name="T6" fmla="*/ 4796 w 4796"/>
              <a:gd name="T7" fmla="*/ 0 h 4796"/>
              <a:gd name="T8" fmla="*/ 0 w 4796"/>
              <a:gd name="T9" fmla="*/ 4796 h 4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6" h="4796">
                <a:moveTo>
                  <a:pt x="0" y="4796"/>
                </a:moveTo>
                <a:lnTo>
                  <a:pt x="0" y="4796"/>
                </a:lnTo>
                <a:lnTo>
                  <a:pt x="4796" y="4792"/>
                </a:lnTo>
                <a:lnTo>
                  <a:pt x="4796" y="0"/>
                </a:lnTo>
                <a:lnTo>
                  <a:pt x="0" y="4796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1" y="4118374"/>
            <a:ext cx="6865144" cy="1032272"/>
          </a:xfrm>
          <a:custGeom>
            <a:avLst/>
            <a:gdLst>
              <a:gd name="T0" fmla="*/ 0 w 9599"/>
              <a:gd name="T1" fmla="*/ 1442 h 1442"/>
              <a:gd name="T2" fmla="*/ 0 w 9599"/>
              <a:gd name="T3" fmla="*/ 1442 h 1442"/>
              <a:gd name="T4" fmla="*/ 9599 w 9599"/>
              <a:gd name="T5" fmla="*/ 1442 h 1442"/>
              <a:gd name="T6" fmla="*/ 9599 w 9599"/>
              <a:gd name="T7" fmla="*/ 0 h 1442"/>
              <a:gd name="T8" fmla="*/ 0 w 9599"/>
              <a:gd name="T9" fmla="*/ 0 h 1442"/>
              <a:gd name="T10" fmla="*/ 0 w 9599"/>
              <a:gd name="T11" fmla="*/ 1442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9" h="1442">
                <a:moveTo>
                  <a:pt x="0" y="1442"/>
                </a:moveTo>
                <a:lnTo>
                  <a:pt x="0" y="1442"/>
                </a:lnTo>
                <a:lnTo>
                  <a:pt x="9599" y="1442"/>
                </a:lnTo>
                <a:lnTo>
                  <a:pt x="9599" y="0"/>
                </a:lnTo>
                <a:lnTo>
                  <a:pt x="0" y="0"/>
                </a:lnTo>
                <a:lnTo>
                  <a:pt x="0" y="144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0" y="0"/>
            <a:ext cx="4120754" cy="4119563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 userDrawn="1">
            <p:ph type="dt" sz="half" idx="10"/>
          </p:nvPr>
        </p:nvSpPr>
        <p:spPr bwMode="gray">
          <a:xfrm>
            <a:off x="-1" y="5002020"/>
            <a:ext cx="198836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 defTabSz="685800">
              <a:defRPr/>
            </a:pPr>
            <a:fld id="{EF8A8C5A-707A-49B9-A64A-B3B659C74A66}" type="datetime1">
              <a:rPr lang="fr-FR" b="0" kern="1200" smtClean="0">
                <a:solidFill>
                  <a:prstClr val="white">
                    <a:alpha val="0"/>
                  </a:prstClr>
                </a:solidFill>
                <a:ea typeface="+mn-ea"/>
                <a:cs typeface="+mn-cs"/>
              </a:rPr>
              <a:pPr algn="l" defTabSz="685800">
                <a:defRPr/>
              </a:pPr>
              <a:t>30/11/2018</a:t>
            </a:fld>
            <a:endParaRPr lang="fr-FR" b="0" kern="1200" dirty="0">
              <a:solidFill>
                <a:prstClr val="white">
                  <a:alpha val="0"/>
                </a:prstClr>
              </a:solidFill>
              <a:ea typeface="+mn-ea"/>
              <a:cs typeface="+mn-cs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-1" y="5002020"/>
            <a:ext cx="199800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r" defTabSz="685800">
              <a:defRPr/>
            </a:pPr>
            <a:fld id="{10C140CD-8AED-46FF-A9A2-77308F3F39AE}" type="slidenum">
              <a:rPr lang="fr-FR" b="0" kern="1200" cap="all" smtClean="0">
                <a:solidFill>
                  <a:prstClr val="white">
                    <a:alpha val="0"/>
                  </a:prstClr>
                </a:solidFill>
                <a:ea typeface="+mn-ea"/>
                <a:cs typeface="+mn-cs"/>
              </a:rPr>
              <a:pPr algn="r" defTabSz="685800">
                <a:defRPr/>
              </a:pPr>
              <a:t>‹N°›</a:t>
            </a:fld>
            <a:endParaRPr lang="fr-FR" b="0" kern="1200" cap="all">
              <a:solidFill>
                <a:prstClr val="white">
                  <a:alpha val="0"/>
                </a:prstClr>
              </a:solidFill>
              <a:ea typeface="+mn-ea"/>
              <a:cs typeface="+mn-cs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 userDrawn="1">
            <p:ph type="ftr" sz="quarter" idx="12"/>
          </p:nvPr>
        </p:nvSpPr>
        <p:spPr bwMode="gray">
          <a:xfrm>
            <a:off x="-1" y="5002020"/>
            <a:ext cx="199800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fr-FR" kern="1200" cap="all" smtClean="0">
                <a:solidFill>
                  <a:prstClr val="white">
                    <a:alpha val="0"/>
                  </a:prstClr>
                </a:solidFill>
                <a:ea typeface="+mn-ea"/>
                <a:cs typeface="+mn-cs"/>
              </a:rPr>
              <a:t>Titre de la présentation - menu « Insertion / En-tête et pied de page »</a:t>
            </a:r>
            <a:endParaRPr lang="fr-FR" kern="1200" cap="all" dirty="0">
              <a:solidFill>
                <a:prstClr val="white">
                  <a:alpha val="0"/>
                </a:prstClr>
              </a:solidFill>
              <a:ea typeface="+mn-ea"/>
              <a:cs typeface="+mn-cs"/>
            </a:endParaRP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402683" y="2130300"/>
            <a:ext cx="3985022" cy="1899612"/>
          </a:xfrm>
        </p:spPr>
        <p:txBody>
          <a:bodyPr anchor="t" anchorCtr="0"/>
          <a:lstStyle>
            <a:lvl1pPr algn="r">
              <a:defRPr sz="2550" b="0" cap="all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</p:txBody>
      </p:sp>
      <p:pic>
        <p:nvPicPr>
          <p:cNvPr id="24" name="Image 23" descr="logo_couv_paris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9000" y="459002"/>
            <a:ext cx="1763100" cy="68617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588" y="4118492"/>
            <a:ext cx="640112" cy="1023561"/>
          </a:xfrm>
          <a:prstGeom prst="rect">
            <a:avLst/>
          </a:prstGeom>
        </p:spPr>
      </p:pic>
      <p:sp>
        <p:nvSpPr>
          <p:cNvPr id="17" name="Titre 16"/>
          <p:cNvSpPr>
            <a:spLocks noGrp="1"/>
          </p:cNvSpPr>
          <p:nvPr userDrawn="1">
            <p:ph type="title" hasCustomPrompt="1"/>
          </p:nvPr>
        </p:nvSpPr>
        <p:spPr>
          <a:xfrm>
            <a:off x="2403000" y="909900"/>
            <a:ext cx="3985200" cy="1220400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026" name="Picture 2" descr="Résultat de recherche d'images pour &quot;laboratoire hubert curien&quot;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13" y="4275583"/>
            <a:ext cx="1404890" cy="7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w3c png&quot;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21" y="4400163"/>
            <a:ext cx="682917" cy="4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ogc png&quot;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73" y="4412950"/>
            <a:ext cx="865216" cy="4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TSI Logo blu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08" y="4377956"/>
            <a:ext cx="1239536" cy="5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3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73763"/>
              </a:buClr>
              <a:defRPr>
                <a:solidFill>
                  <a:srgbClr val="073763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42900" y="936901"/>
            <a:ext cx="61722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71428"/>
              <a:buFont typeface="Calibri"/>
              <a:defRPr sz="2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5678438" y="4704251"/>
            <a:ext cx="411524" cy="392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0" y="0"/>
            <a:ext cx="6858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gray">
          <a:xfrm>
            <a:off x="1029892" y="2"/>
            <a:ext cx="5836444" cy="5150644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>
              <a:latin typeface="Garamond" panose="02020404030301010803" pitchFamily="18" charset="0"/>
            </a:endParaRPr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gray">
          <a:xfrm>
            <a:off x="1" y="1371600"/>
            <a:ext cx="3779044" cy="3777854"/>
          </a:xfrm>
          <a:custGeom>
            <a:avLst/>
            <a:gdLst>
              <a:gd name="T0" fmla="*/ 0 w 5283"/>
              <a:gd name="T1" fmla="*/ 5281 h 5281"/>
              <a:gd name="T2" fmla="*/ 0 w 5283"/>
              <a:gd name="T3" fmla="*/ 5281 h 5281"/>
              <a:gd name="T4" fmla="*/ 5283 w 5283"/>
              <a:gd name="T5" fmla="*/ 5281 h 5281"/>
              <a:gd name="T6" fmla="*/ 0 w 5283"/>
              <a:gd name="T7" fmla="*/ 0 h 5281"/>
              <a:gd name="T8" fmla="*/ 0 w 5283"/>
              <a:gd name="T9" fmla="*/ 5281 h 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3" h="5281">
                <a:moveTo>
                  <a:pt x="0" y="5281"/>
                </a:moveTo>
                <a:lnTo>
                  <a:pt x="0" y="5281"/>
                </a:lnTo>
                <a:lnTo>
                  <a:pt x="5283" y="5281"/>
                </a:lnTo>
                <a:lnTo>
                  <a:pt x="0" y="0"/>
                </a:lnTo>
                <a:lnTo>
                  <a:pt x="0" y="528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5002020"/>
            <a:ext cx="198836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D49F5A3-4002-4372-84B8-890F54FB8EFD}" type="datetime1">
              <a:rPr lang="fr-FR" smtClean="0"/>
              <a:t>30/11/2018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5002020"/>
            <a:ext cx="199800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5002020"/>
            <a:ext cx="199800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Titre de la présentation - menu « Insertion / En-tête et pied de page »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403000" y="2130300"/>
            <a:ext cx="3985200" cy="2224800"/>
          </a:xfrm>
        </p:spPr>
        <p:txBody>
          <a:bodyPr anchor="t" anchorCtr="0"/>
          <a:lstStyle>
            <a:lvl1pPr algn="r">
              <a:defRPr sz="2550" b="1" cap="all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 algn="r">
              <a:defRPr sz="2550" b="1" cap="all">
                <a:solidFill>
                  <a:schemeClr val="bg1"/>
                </a:solidFill>
                <a:latin typeface="Garamond" panose="02020404030301010803" pitchFamily="18" charset="0"/>
              </a:defRPr>
            </a:lvl2pPr>
          </a:lstStyle>
          <a:p>
            <a:pPr lvl="0"/>
            <a:r>
              <a:rPr lang="fr-FR" dirty="0" smtClean="0"/>
              <a:t>Chapitre</a:t>
            </a:r>
          </a:p>
          <a:p>
            <a:pPr lvl="1"/>
            <a:endParaRPr lang="fr-FR" dirty="0" smtClean="0"/>
          </a:p>
        </p:txBody>
      </p:sp>
      <p:pic>
        <p:nvPicPr>
          <p:cNvPr id="17" name="Image 16" descr="logo_couv_paris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9000" y="4333500"/>
            <a:ext cx="899100" cy="3499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403000" y="909900"/>
            <a:ext cx="3985200" cy="1220400"/>
          </a:xfrm>
        </p:spPr>
        <p:txBody>
          <a:bodyPr/>
          <a:lstStyle>
            <a:lvl1pPr algn="r"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93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42900" y="936901"/>
            <a:ext cx="2995875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71428"/>
              <a:defRPr sz="21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3519205" y="936901"/>
            <a:ext cx="2995875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71428"/>
              <a:defRPr sz="21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42900" y="4406310"/>
            <a:ext cx="61722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270"/>
              </a:spcBef>
              <a:buSzPct val="100000"/>
              <a:buNone/>
              <a:defRPr sz="135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40BB21B-9BEF-40D7-A347-5FAA069EF9D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5"/>
          </p:nvPr>
        </p:nvSpPr>
        <p:spPr bwMode="gray">
          <a:xfrm>
            <a:off x="464400" y="168912"/>
            <a:ext cx="5265000" cy="569465"/>
          </a:xfrm>
        </p:spPr>
        <p:txBody>
          <a:bodyPr/>
          <a:lstStyle>
            <a:lvl1pPr algn="ctr">
              <a:spcAft>
                <a:spcPts val="150"/>
              </a:spcAft>
              <a:defRPr sz="2700" b="1" cap="none" baseline="0">
                <a:solidFill>
                  <a:schemeClr val="tx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464400" y="1134666"/>
            <a:ext cx="6156000" cy="32194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621" y="4782183"/>
            <a:ext cx="689066" cy="273844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90748" y="4782183"/>
            <a:ext cx="4676504" cy="273844"/>
          </a:xfrm>
        </p:spPr>
        <p:txBody>
          <a:bodyPr/>
          <a:lstStyle>
            <a:lvl1pPr>
              <a:defRPr cap="none" baseline="0"/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2444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" y="98224"/>
            <a:ext cx="1505534" cy="1067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593" y="226219"/>
            <a:ext cx="3702323" cy="635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126613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858000" cy="23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2916" y="1869673"/>
            <a:ext cx="3834426" cy="1021556"/>
          </a:xfrm>
        </p:spPr>
        <p:txBody>
          <a:bodyPr anchor="t">
            <a:normAutofit/>
          </a:bodyPr>
          <a:lstStyle>
            <a:lvl1pPr algn="l">
              <a:defRPr sz="2700" b="1" cap="none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72916" y="2949793"/>
            <a:ext cx="3834426" cy="972108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764D-1358-4B4E-8908-131DCA15A07E}" type="datetime1">
              <a:rPr lang="fr-FR" smtClean="0"/>
              <a:t>30/11/2018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50958" y="4785996"/>
            <a:ext cx="3078342" cy="270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de la présentation - menu « Insertion / En-tête et pied de page »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4353948"/>
            <a:ext cx="6858000" cy="806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</p:spTree>
    <p:extLst>
      <p:ext uri="{BB962C8B-B14F-4D97-AF65-F5344CB8AC3E}">
        <p14:creationId xmlns:p14="http://schemas.microsoft.com/office/powerpoint/2010/main" val="208770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18910" y="1761660"/>
            <a:ext cx="3724740" cy="938678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18910" y="2914650"/>
            <a:ext cx="372641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5C667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645936" y="1383618"/>
            <a:ext cx="1406083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9" name="Rectangle 8"/>
          <p:cNvSpPr/>
          <p:nvPr userDrawn="1"/>
        </p:nvSpPr>
        <p:spPr>
          <a:xfrm>
            <a:off x="4052019" y="1383618"/>
            <a:ext cx="1406083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0" name="Rectangle 9"/>
          <p:cNvSpPr/>
          <p:nvPr userDrawn="1"/>
        </p:nvSpPr>
        <p:spPr>
          <a:xfrm>
            <a:off x="5458101" y="1383618"/>
            <a:ext cx="1406083" cy="216024"/>
          </a:xfrm>
          <a:prstGeom prst="rect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1" name="Rectangle 10"/>
          <p:cNvSpPr/>
          <p:nvPr userDrawn="1"/>
        </p:nvSpPr>
        <p:spPr>
          <a:xfrm>
            <a:off x="0" y="249492"/>
            <a:ext cx="1538790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35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3532-F705-46CA-9C35-853EAD436810}" type="datetime1">
              <a:rPr lang="fr-FR" smtClean="0"/>
              <a:t>30/11/2018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50958" y="4785996"/>
            <a:ext cx="3078342" cy="27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mtClean="0"/>
              <a:t>Titre de la présentation - menu « Insertion / En-tête et pied de page »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78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4150" y="131737"/>
            <a:ext cx="6172200" cy="44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73763"/>
              </a:buClr>
              <a:buSzPct val="100000"/>
              <a:buFont typeface="Comfortaa"/>
              <a:buNone/>
              <a:defRPr sz="24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999999"/>
              </a:buClr>
              <a:buSzPct val="100000"/>
              <a:buFont typeface="Calibri"/>
              <a:defRPr sz="3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  <a:defRPr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80"/>
              </a:spcBef>
              <a:buClr>
                <a:srgbClr val="999999"/>
              </a:buClr>
              <a:buSzPct val="100000"/>
              <a:buFont typeface="Calibri"/>
              <a:defRPr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360"/>
              </a:spcBef>
              <a:buClr>
                <a:srgbClr val="999999"/>
              </a:buClr>
              <a:buSzPct val="100000"/>
              <a:buFont typeface="Calibri"/>
              <a:defRPr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417588" y="4749850"/>
            <a:ext cx="411524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fr" sz="975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‹N°›</a:t>
            </a:fld>
            <a:endParaRPr lang="fr" sz="975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788040"/>
            <a:ext cx="944724" cy="27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5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9" y="4785996"/>
            <a:ext cx="399815" cy="27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750" b="1">
                <a:solidFill>
                  <a:srgbClr val="4B0E8D"/>
                </a:solidFill>
                <a:effectLst/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04664" y="0"/>
            <a:ext cx="5833021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2015" y="1167595"/>
            <a:ext cx="5408358" cy="336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2646" y="4785996"/>
            <a:ext cx="652508" cy="27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rgbClr val="4B0E8D"/>
                </a:solidFill>
              </a:defRPr>
            </a:lvl1pPr>
          </a:lstStyle>
          <a:p>
            <a:fld id="{53D3A2CC-AD7F-43CC-8785-717899C57C48}" type="datetime1">
              <a:rPr lang="fr-FR" smtClean="0"/>
              <a:t>30/11/2018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494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1950" b="1" kern="1200">
          <a:solidFill>
            <a:srgbClr val="5F259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5F259F"/>
        </a:buClr>
        <a:buSzPct val="100000"/>
        <a:buFont typeface="Lucida Grande"/>
        <a:buChar char="-"/>
        <a:defRPr sz="16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57175" algn="l" defTabSz="685800" rtl="0" eaLnBrk="1" latinLnBrk="0" hangingPunct="1">
        <a:spcBef>
          <a:spcPct val="20000"/>
        </a:spcBef>
        <a:buClr>
          <a:srgbClr val="5C6670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1489"/>
        </a:buClr>
        <a:buFont typeface="Arial" pitchFamily="34" charset="0"/>
        <a:buChar char="─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maxime-lefrancois.info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hyperlink" Target="http://histoire-internet.vincaria.net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javainterview.net/question/misc/tcp-ip" TargetMode="External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orums.cnetfrance.fr/topic/1206074-le-web-n-est-pas-l-internet-mais-en-fait-partie/" TargetMode="Externa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w3.org/People/Berners-Lee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Web_2.0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Web_2.0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iffusion-numerique.info-routiere.gouv.fr/description-des-documents-texte-indexes-a23.html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tim_berners_lee_on_the_next_web?language=f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xime.lefrancois@emse.fr" TargetMode="External"/><Relationship Id="rId7" Type="http://schemas.openxmlformats.org/officeDocument/2006/relationships/hyperlink" Target="http://ci.mines-stetienne.fr/teaching/websem/201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hyperlink" Target="https://fr.linkedin.com/in/lynda-temal-32a206a/f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xime.lefrancois@emse.fr" TargetMode="External"/><Relationship Id="rId7" Type="http://schemas.openxmlformats.org/officeDocument/2006/relationships/hyperlink" Target="http://ci.mines-stetienne.fr/teaching/websem/201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hyperlink" Target="https://fr.linkedin.com/in/lynda-temal-32a206a/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57" y="302305"/>
            <a:ext cx="364879" cy="16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</a:effectLst>
        </p:spPr>
      </p:pic>
      <p:cxnSp>
        <p:nvCxnSpPr>
          <p:cNvPr id="96" name="Connecteur droit 95"/>
          <p:cNvCxnSpPr/>
          <p:nvPr/>
        </p:nvCxnSpPr>
        <p:spPr>
          <a:xfrm>
            <a:off x="590554" y="454734"/>
            <a:ext cx="203018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5133" y="357504"/>
            <a:ext cx="201729" cy="18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ZoneTexte 35"/>
          <p:cNvSpPr txBox="1"/>
          <p:nvPr/>
        </p:nvSpPr>
        <p:spPr>
          <a:xfrm>
            <a:off x="1877979" y="141916"/>
            <a:ext cx="30136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fr-FR" sz="1050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2008</a:t>
            </a:r>
            <a:endParaRPr lang="fr-FR" sz="1050" kern="1200" dirty="0">
              <a:effectLst>
                <a:glow rad="101600">
                  <a:prstClr val="white">
                    <a:alpha val="60000"/>
                  </a:prstClr>
                </a:glow>
              </a:effectLst>
              <a:ea typeface="+mn-ea"/>
              <a:cs typeface="Andalus" pitchFamily="2" charset="-78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888940" y="141481"/>
            <a:ext cx="30136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fr-FR" sz="1050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2010</a:t>
            </a:r>
            <a:endParaRPr lang="fr-FR" sz="1050" kern="1200" dirty="0">
              <a:effectLst>
                <a:glow rad="101600">
                  <a:prstClr val="white">
                    <a:alpha val="60000"/>
                  </a:prstClr>
                </a:glow>
              </a:effectLst>
              <a:ea typeface="+mn-ea"/>
              <a:cs typeface="Andalus" pitchFamily="2" charset="-78"/>
            </a:endParaRPr>
          </a:p>
        </p:txBody>
      </p:sp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4251" y="1113588"/>
            <a:ext cx="480653" cy="26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</a:effectLst>
        </p:spPr>
      </p:pic>
      <p:cxnSp>
        <p:nvCxnSpPr>
          <p:cNvPr id="64" name="Connecteur droit 63"/>
          <p:cNvCxnSpPr/>
          <p:nvPr/>
        </p:nvCxnSpPr>
        <p:spPr>
          <a:xfrm rot="5400000">
            <a:off x="-49293" y="1145686"/>
            <a:ext cx="1663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rot="5400000">
            <a:off x="432618" y="1145686"/>
            <a:ext cx="1663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3036" y="1457602"/>
            <a:ext cx="324036" cy="20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70" name="ZoneTexte 69"/>
          <p:cNvSpPr txBox="1"/>
          <p:nvPr/>
        </p:nvSpPr>
        <p:spPr>
          <a:xfrm>
            <a:off x="419817" y="141916"/>
            <a:ext cx="30136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fr-FR" sz="1050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2005</a:t>
            </a:r>
            <a:endParaRPr lang="fr-FR" sz="1050" kern="1200" dirty="0">
              <a:effectLst>
                <a:glow rad="101600">
                  <a:prstClr val="white">
                    <a:alpha val="60000"/>
                  </a:prstClr>
                </a:glow>
              </a:effectLst>
              <a:ea typeface="+mn-ea"/>
              <a:cs typeface="Andalus" pitchFamily="2" charset="-78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796902" y="152105"/>
            <a:ext cx="30136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fr-FR" sz="1050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2014</a:t>
            </a:r>
            <a:endParaRPr lang="fr-FR" sz="1050" kern="1200" dirty="0">
              <a:effectLst>
                <a:glow rad="101600">
                  <a:prstClr val="white">
                    <a:alpha val="60000"/>
                  </a:prstClr>
                </a:glow>
              </a:effectLst>
              <a:ea typeface="+mn-ea"/>
              <a:cs typeface="Andalus" pitchFamily="2" charset="-78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6251493" y="152105"/>
            <a:ext cx="30136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fr-FR" sz="1050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2017</a:t>
            </a:r>
            <a:endParaRPr lang="fr-FR" sz="1050" kern="1200" dirty="0">
              <a:effectLst>
                <a:glow rad="101600">
                  <a:prstClr val="white">
                    <a:alpha val="60000"/>
                  </a:prstClr>
                </a:glow>
              </a:effectLst>
              <a:ea typeface="+mn-ea"/>
              <a:cs typeface="Andalus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 rot="5400000">
            <a:off x="1432807" y="1145686"/>
            <a:ext cx="1663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rot="5400000">
            <a:off x="1919131" y="1145686"/>
            <a:ext cx="1663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rot="5400000">
            <a:off x="961479" y="1145686"/>
            <a:ext cx="1663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rot="5400000">
            <a:off x="-481341" y="1145686"/>
            <a:ext cx="1663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2070261" y="905570"/>
            <a:ext cx="550483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7377" y="689534"/>
            <a:ext cx="208255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632" y="681541"/>
            <a:ext cx="387284" cy="24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5" name="Connecteur droit 114"/>
          <p:cNvCxnSpPr/>
          <p:nvPr/>
        </p:nvCxnSpPr>
        <p:spPr>
          <a:xfrm>
            <a:off x="2078850" y="1351487"/>
            <a:ext cx="97210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96952" y="1283144"/>
            <a:ext cx="135911" cy="1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91429" y="1449380"/>
            <a:ext cx="445583" cy="28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</a:effectLst>
        </p:spPr>
      </p:pic>
      <p:cxnSp>
        <p:nvCxnSpPr>
          <p:cNvPr id="131" name="Connecteur droit 130"/>
          <p:cNvCxnSpPr/>
          <p:nvPr/>
        </p:nvCxnSpPr>
        <p:spPr>
          <a:xfrm rot="5400000">
            <a:off x="2350825" y="1145686"/>
            <a:ext cx="1663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 rot="5400000">
            <a:off x="2832735" y="1145686"/>
            <a:ext cx="1663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rot="5400000">
            <a:off x="3832924" y="1145686"/>
            <a:ext cx="1663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rot="5400000">
            <a:off x="4319248" y="1145686"/>
            <a:ext cx="1663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rot="5400000">
            <a:off x="3361596" y="1145686"/>
            <a:ext cx="1663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18911" y="843559"/>
            <a:ext cx="135911" cy="1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3" name="Connecteur droit 122"/>
          <p:cNvCxnSpPr>
            <a:endCxn id="148" idx="1"/>
          </p:cNvCxnSpPr>
          <p:nvPr/>
        </p:nvCxnSpPr>
        <p:spPr>
          <a:xfrm>
            <a:off x="3091429" y="1686387"/>
            <a:ext cx="169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>
            <a:off x="5066667" y="1685391"/>
            <a:ext cx="1114324" cy="0"/>
          </a:xfrm>
          <a:prstGeom prst="line">
            <a:avLst/>
          </a:prstGeom>
          <a:ln w="57150">
            <a:solidFill>
              <a:srgbClr val="85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5400000">
            <a:off x="4807646" y="1156773"/>
            <a:ext cx="1663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430" y="1625230"/>
            <a:ext cx="135911" cy="1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" name="Organigramme : Connecteur 150"/>
          <p:cNvSpPr/>
          <p:nvPr/>
        </p:nvSpPr>
        <p:spPr>
          <a:xfrm>
            <a:off x="6237312" y="1668247"/>
            <a:ext cx="40946" cy="34289"/>
          </a:xfrm>
          <a:prstGeom prst="flowChartConnector">
            <a:avLst/>
          </a:prstGeom>
          <a:solidFill>
            <a:srgbClr val="857DC3"/>
          </a:solidFill>
          <a:ln w="12700">
            <a:solidFill>
              <a:srgbClr val="857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Organigramme : Connecteur 152"/>
          <p:cNvSpPr/>
          <p:nvPr/>
        </p:nvSpPr>
        <p:spPr>
          <a:xfrm>
            <a:off x="6306673" y="1668247"/>
            <a:ext cx="40946" cy="34289"/>
          </a:xfrm>
          <a:prstGeom prst="flowChartConnector">
            <a:avLst/>
          </a:prstGeom>
          <a:solidFill>
            <a:srgbClr val="857DC3"/>
          </a:solidFill>
          <a:ln w="12700">
            <a:solidFill>
              <a:srgbClr val="857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Organigramme : Connecteur 153"/>
          <p:cNvSpPr/>
          <p:nvPr/>
        </p:nvSpPr>
        <p:spPr>
          <a:xfrm>
            <a:off x="6376033" y="1668247"/>
            <a:ext cx="40946" cy="34289"/>
          </a:xfrm>
          <a:prstGeom prst="flowChartConnector">
            <a:avLst/>
          </a:prstGeom>
          <a:solidFill>
            <a:srgbClr val="857DC3"/>
          </a:solidFill>
          <a:ln w="12700">
            <a:solidFill>
              <a:srgbClr val="857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ZoneTexte 154"/>
          <p:cNvSpPr txBox="1"/>
          <p:nvPr/>
        </p:nvSpPr>
        <p:spPr>
          <a:xfrm>
            <a:off x="2364033" y="141916"/>
            <a:ext cx="30136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fr-FR" sz="1050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2009</a:t>
            </a:r>
            <a:endParaRPr lang="fr-FR" sz="1050" kern="1200" dirty="0">
              <a:effectLst>
                <a:glow rad="101600">
                  <a:prstClr val="white">
                    <a:alpha val="60000"/>
                  </a:prstClr>
                </a:glow>
              </a:effectLst>
              <a:ea typeface="+mn-ea"/>
              <a:cs typeface="Andalus" pitchFamily="2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4668DC-857F-487D-BFFA-8C0CA5037977}" type="slidenum">
              <a:rPr lang="fr-BE" kern="1200">
                <a:ea typeface="+mn-ea"/>
                <a:cs typeface="+mn-cs"/>
              </a:rPr>
              <a:pPr defTabSz="685800"/>
              <a:t>1</a:t>
            </a:fld>
            <a:endParaRPr lang="fr-BE" kern="1200">
              <a:ea typeface="+mn-ea"/>
              <a:cs typeface="+mn-cs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 rot="5400000">
            <a:off x="5328475" y="1156773"/>
            <a:ext cx="16639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6" name="Picture 2" descr="Afficher l'image d'origi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19" y="1274798"/>
            <a:ext cx="434364" cy="43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Afficher l'image d'orig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28" y="1453475"/>
            <a:ext cx="694810" cy="1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ZoneTexte 92"/>
          <p:cNvSpPr txBox="1"/>
          <p:nvPr/>
        </p:nvSpPr>
        <p:spPr>
          <a:xfrm>
            <a:off x="3058888" y="1745932"/>
            <a:ext cx="1953948" cy="1384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fr-FR" sz="900" kern="1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Ph.D</a:t>
            </a:r>
            <a:r>
              <a:rPr lang="fr-FR" sz="900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. KRR </a:t>
            </a:r>
            <a:r>
              <a:rPr lang="fr-FR" sz="900" kern="1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applied</a:t>
            </a:r>
            <a:r>
              <a:rPr lang="fr-FR" sz="900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 to </a:t>
            </a:r>
            <a:r>
              <a:rPr lang="fr-FR" sz="900" kern="1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linguistics</a:t>
            </a:r>
            <a:endParaRPr lang="fr-FR" sz="900" kern="1200" dirty="0">
              <a:effectLst>
                <a:glow rad="101600">
                  <a:prstClr val="white">
                    <a:alpha val="60000"/>
                  </a:prstClr>
                </a:glow>
              </a:effectLst>
              <a:ea typeface="+mn-ea"/>
              <a:cs typeface="Andalus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1268760" y="485233"/>
            <a:ext cx="1371116" cy="1384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fr-FR" sz="900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Agrégation in </a:t>
            </a:r>
            <a:r>
              <a:rPr lang="fr-FR" sz="900" b="1" kern="1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mechanics</a:t>
            </a:r>
            <a:endParaRPr lang="fr-FR" sz="900" b="1" kern="1200" dirty="0">
              <a:effectLst>
                <a:glow rad="101600">
                  <a:prstClr val="white">
                    <a:alpha val="60000"/>
                  </a:prstClr>
                </a:glow>
              </a:effectLst>
              <a:ea typeface="+mn-ea"/>
              <a:cs typeface="Andalus" pitchFamily="2" charset="-78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1335619" y="928822"/>
            <a:ext cx="2579435" cy="1384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fr-FR" sz="900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M2 </a:t>
            </a:r>
            <a:r>
              <a:rPr lang="fr-FR" sz="900" b="1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Signal </a:t>
            </a:r>
            <a:r>
              <a:rPr lang="fr-FR" sz="900" b="1" kern="1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processing</a:t>
            </a:r>
            <a:endParaRPr lang="fr-FR" sz="900" kern="1200" dirty="0">
              <a:effectLst>
                <a:glow rad="101600">
                  <a:prstClr val="white">
                    <a:alpha val="60000"/>
                  </a:prstClr>
                </a:glow>
              </a:effectLst>
              <a:ea typeface="+mn-ea"/>
              <a:cs typeface="Andalus" pitchFamily="2" charset="-78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1955179" y="1371323"/>
            <a:ext cx="1338076" cy="1384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 defTabSz="685800"/>
            <a:r>
              <a:rPr lang="fr-FR" sz="900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M2 </a:t>
            </a:r>
            <a:r>
              <a:rPr lang="fr-FR" sz="900" b="1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Computer science</a:t>
            </a:r>
            <a:endParaRPr lang="fr-FR" sz="900" b="1" kern="1200" dirty="0">
              <a:effectLst>
                <a:glow rad="101600">
                  <a:prstClr val="white">
                    <a:alpha val="60000"/>
                  </a:prstClr>
                </a:glow>
              </a:effectLst>
              <a:ea typeface="+mn-ea"/>
              <a:cs typeface="Andalus" pitchFamily="2" charset="-78"/>
            </a:endParaRPr>
          </a:p>
        </p:txBody>
      </p:sp>
      <p:sp>
        <p:nvSpPr>
          <p:cNvPr id="145" name="ZoneTexte 144"/>
          <p:cNvSpPr txBox="1"/>
          <p:nvPr/>
        </p:nvSpPr>
        <p:spPr>
          <a:xfrm>
            <a:off x="5039448" y="1745932"/>
            <a:ext cx="1953948" cy="13849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fr-FR" sz="900" kern="1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Semantic</a:t>
            </a:r>
            <a:r>
              <a:rPr lang="fr-FR" sz="900" kern="12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 Web and </a:t>
            </a:r>
            <a:r>
              <a:rPr lang="fr-FR" sz="900" kern="12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ea typeface="+mn-ea"/>
                <a:cs typeface="Andalus" pitchFamily="2" charset="-78"/>
              </a:rPr>
              <a:t>interoperabiliity</a:t>
            </a:r>
            <a:endParaRPr lang="fr-FR" sz="900" kern="1200" dirty="0">
              <a:effectLst>
                <a:glow rad="101600">
                  <a:prstClr val="white">
                    <a:alpha val="60000"/>
                  </a:prstClr>
                </a:glow>
              </a:effectLst>
              <a:ea typeface="+mn-ea"/>
              <a:cs typeface="Andalus" pitchFamily="2" charset="-78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81328" y="2245894"/>
            <a:ext cx="4200353" cy="2141564"/>
            <a:chOff x="1928787" y="3265895"/>
            <a:chExt cx="5600471" cy="2855419"/>
          </a:xfrm>
        </p:grpSpPr>
        <p:sp>
          <p:nvSpPr>
            <p:cNvPr id="130" name="Ellipse 129"/>
            <p:cNvSpPr/>
            <p:nvPr/>
          </p:nvSpPr>
          <p:spPr>
            <a:xfrm>
              <a:off x="1928787" y="3265895"/>
              <a:ext cx="3096344" cy="16564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fr-FR" sz="1350" b="1" kern="1200" dirty="0" err="1">
                  <a:solidFill>
                    <a:srgbClr val="FFFFFF"/>
                  </a:solidFill>
                  <a:latin typeface="Arial"/>
                </a:rPr>
                <a:t>Knowledge</a:t>
              </a:r>
              <a:r>
                <a:rPr lang="fr-FR" sz="1350" b="1" kern="1200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350" b="1" kern="1200" dirty="0" err="1">
                  <a:solidFill>
                    <a:srgbClr val="FFFFFF"/>
                  </a:solidFill>
                  <a:latin typeface="Arial"/>
                </a:rPr>
                <a:t>representation</a:t>
              </a:r>
              <a:r>
                <a:rPr lang="fr-FR" sz="1350" b="1" kern="1200" dirty="0">
                  <a:solidFill>
                    <a:srgbClr val="FFFFFF"/>
                  </a:solidFill>
                  <a:latin typeface="Arial"/>
                </a:rPr>
                <a:t> and </a:t>
              </a:r>
              <a:r>
                <a:rPr lang="fr-FR" sz="1350" b="1" kern="1200" dirty="0" err="1">
                  <a:solidFill>
                    <a:srgbClr val="FFFFFF"/>
                  </a:solidFill>
                  <a:latin typeface="Arial"/>
                </a:rPr>
                <a:t>reasoning</a:t>
              </a:r>
              <a:endParaRPr lang="fr-FR" sz="1350" b="1" kern="1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" name="Ellipse 135"/>
            <p:cNvSpPr/>
            <p:nvPr/>
          </p:nvSpPr>
          <p:spPr>
            <a:xfrm>
              <a:off x="4329487" y="3745242"/>
              <a:ext cx="3199771" cy="13513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fr-FR" sz="1350" b="1" kern="1200" dirty="0" err="1">
                  <a:solidFill>
                    <a:srgbClr val="FFFFFF"/>
                  </a:solidFill>
                  <a:latin typeface="Arial"/>
                </a:rPr>
                <a:t>Semantic</a:t>
              </a:r>
              <a:r>
                <a:rPr lang="fr-FR" sz="1350" b="1" kern="1200" dirty="0">
                  <a:solidFill>
                    <a:srgbClr val="FFFFFF"/>
                  </a:solidFill>
                  <a:latin typeface="Arial"/>
                </a:rPr>
                <a:t> Web and Web of data</a:t>
              </a:r>
              <a:endParaRPr lang="fr-FR" sz="1350" b="1" kern="1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" name="Ellipse 137"/>
            <p:cNvSpPr/>
            <p:nvPr/>
          </p:nvSpPr>
          <p:spPr>
            <a:xfrm>
              <a:off x="2632714" y="4625634"/>
              <a:ext cx="3384376" cy="1495680"/>
            </a:xfrm>
            <a:prstGeom prst="ellipse">
              <a:avLst/>
            </a:prstGeom>
            <a:solidFill>
              <a:srgbClr val="F07F0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fr-FR" sz="1350" b="1" kern="1200" dirty="0" err="1">
                  <a:solidFill>
                    <a:srgbClr val="FFFFFF"/>
                  </a:solidFill>
                  <a:latin typeface="Arial"/>
                </a:rPr>
                <a:t>Semantic</a:t>
              </a:r>
              <a:r>
                <a:rPr lang="fr-FR" sz="1350" b="1" kern="1200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fr-FR" sz="1350" b="1" kern="1200" dirty="0" err="1">
                  <a:solidFill>
                    <a:srgbClr val="FFFFFF"/>
                  </a:solidFill>
                  <a:latin typeface="Arial"/>
                </a:rPr>
                <a:t>Interoperability</a:t>
              </a:r>
              <a:r>
                <a:rPr lang="fr-FR" sz="1350" b="1" kern="1200" dirty="0">
                  <a:solidFill>
                    <a:srgbClr val="FFFFFF"/>
                  </a:solidFill>
                  <a:latin typeface="Arial"/>
                </a:rPr>
                <a:t> on the Web of </a:t>
              </a:r>
              <a:r>
                <a:rPr lang="fr-FR" sz="1350" b="1" kern="1200" dirty="0" err="1">
                  <a:solidFill>
                    <a:srgbClr val="FFFFFF"/>
                  </a:solidFill>
                  <a:latin typeface="Arial"/>
                </a:rPr>
                <a:t>Thing</a:t>
              </a:r>
              <a:endParaRPr lang="fr-FR" sz="1350" b="1" kern="12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3320988" y="3260762"/>
            <a:ext cx="3429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FR" sz="1050" b="1" kern="1200" dirty="0">
                <a:latin typeface="Garamond" panose="02020404030301010803" pitchFamily="18" charset="0"/>
                <a:ea typeface="+mn-ea"/>
                <a:cs typeface="+mn-cs"/>
              </a:rPr>
              <a:t>Maxime </a:t>
            </a:r>
            <a:r>
              <a:rPr lang="fr-FR" sz="1050" b="1" kern="1200" dirty="0" err="1">
                <a:latin typeface="Garamond" panose="02020404030301010803" pitchFamily="18" charset="0"/>
                <a:ea typeface="+mn-ea"/>
                <a:cs typeface="+mn-cs"/>
              </a:rPr>
              <a:t>Lefrançois</a:t>
            </a:r>
            <a:endParaRPr lang="fr-FR" sz="1050" b="1" kern="1200" dirty="0">
              <a:latin typeface="Garamond" panose="02020404030301010803" pitchFamily="18" charset="0"/>
              <a:ea typeface="+mn-ea"/>
              <a:cs typeface="+mn-cs"/>
            </a:endParaRPr>
          </a:p>
          <a:p>
            <a:pPr algn="ctr" defTabSz="685800">
              <a:defRPr/>
            </a:pPr>
            <a:r>
              <a:rPr lang="fr-FR" sz="1050" b="1" kern="1200" dirty="0">
                <a:latin typeface="Garamond" panose="02020404030301010803" pitchFamily="18" charset="0"/>
                <a:ea typeface="+mn-ea"/>
                <a:cs typeface="+mn-cs"/>
                <a:hlinkClick r:id="rId13"/>
              </a:rPr>
              <a:t>http://maxime-lefrancois.info/</a:t>
            </a:r>
            <a:r>
              <a:rPr lang="fr-FR" sz="1050" b="1" kern="1200" dirty="0"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  <a:p>
            <a:pPr algn="ctr" defTabSz="685800">
              <a:defRPr/>
            </a:pPr>
            <a:endParaRPr lang="fr-FR" sz="1050" b="1" kern="1200" dirty="0">
              <a:latin typeface="Garamond" panose="02020404030301010803" pitchFamily="18" charset="0"/>
              <a:ea typeface="+mn-ea"/>
              <a:cs typeface="+mn-cs"/>
            </a:endParaRPr>
          </a:p>
          <a:p>
            <a:pPr algn="ctr" defTabSz="685800">
              <a:defRPr/>
            </a:pPr>
            <a:r>
              <a:rPr lang="fr-FR" sz="1050" b="1" kern="1200" dirty="0">
                <a:latin typeface="Garamond" panose="02020404030301010803" pitchFamily="18" charset="0"/>
                <a:ea typeface="+mn-ea"/>
                <a:cs typeface="+mn-cs"/>
              </a:rPr>
              <a:t>MINES Saint-Étienne – Institut Henri Fayol</a:t>
            </a:r>
          </a:p>
          <a:p>
            <a:pPr algn="ctr" defTabSz="685800">
              <a:defRPr/>
            </a:pPr>
            <a:r>
              <a:rPr lang="fr-FR" sz="1050" b="1" kern="1200" dirty="0">
                <a:latin typeface="Garamond" panose="02020404030301010803" pitchFamily="18" charset="0"/>
                <a:ea typeface="+mn-ea"/>
                <a:cs typeface="+mn-cs"/>
              </a:rPr>
              <a:t>Laboratoire Hubert Curien UMR CNRS 5516</a:t>
            </a:r>
          </a:p>
        </p:txBody>
      </p:sp>
    </p:spTree>
    <p:extLst>
      <p:ext uri="{BB962C8B-B14F-4D97-AF65-F5344CB8AC3E}">
        <p14:creationId xmlns:p14="http://schemas.microsoft.com/office/powerpoint/2010/main" val="29584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Internet -&gt; Web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60648" y="4881890"/>
            <a:ext cx="23423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hlinkClick r:id="rId2"/>
              </a:rPr>
              <a:t>http://histoire-internet.vincaria.net</a:t>
            </a:r>
            <a:r>
              <a:rPr lang="fr-FR" sz="1100" dirty="0" smtClean="0">
                <a:hlinkClick r:id="rId2"/>
              </a:rPr>
              <a:t>/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pic>
        <p:nvPicPr>
          <p:cNvPr id="3074" name="Picture 2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252"/>
            <a:ext cx="6858000" cy="36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213" y="956039"/>
            <a:ext cx="382613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latin typeface="Garamond" panose="02020404030301010803" pitchFamily="18" charset="0"/>
              </a:rPr>
              <a:t>Internet </a:t>
            </a:r>
            <a:r>
              <a:rPr lang="fr-FR" sz="1500" b="1" dirty="0">
                <a:latin typeface="Garamond" panose="02020404030301010803" pitchFamily="18" charset="0"/>
              </a:rPr>
              <a:t>– </a:t>
            </a:r>
            <a:r>
              <a:rPr lang="fr-FR" sz="1500" b="1" dirty="0" smtClean="0">
                <a:latin typeface="Garamond" panose="02020404030301010803" pitchFamily="18" charset="0"/>
              </a:rPr>
              <a:t>the network </a:t>
            </a:r>
            <a:r>
              <a:rPr lang="fr-FR" sz="1500" b="1" dirty="0">
                <a:latin typeface="Garamond" panose="02020404030301010803" pitchFamily="18" charset="0"/>
              </a:rPr>
              <a:t>(TCP/IP, 1973)</a:t>
            </a:r>
          </a:p>
          <a:p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	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Vinton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Cerf, Robert Elliot </a:t>
            </a:r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Kahn, Louis </a:t>
            </a:r>
            <a:r>
              <a:rPr lang="fr-FR" sz="1050" dirty="0" err="1" smtClean="0">
                <a:solidFill>
                  <a:schemeClr val="bg2"/>
                </a:solidFill>
                <a:latin typeface="Garamond" panose="02020404030301010803" pitchFamily="18" charset="0"/>
              </a:rPr>
              <a:t>Pouzin</a:t>
            </a:r>
            <a:endParaRPr lang="fr-FR" sz="105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3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ites.google.com/a/javainterview.net/question/_/rsrc/1425457465044/misc/tcp-ip/tcp_ip_encapsu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46" y="1779662"/>
            <a:ext cx="5365814" cy="31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Internet -&gt; Web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382400" y="4881890"/>
            <a:ext cx="63670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hlinkClick r:id="rId3"/>
              </a:rPr>
              <a:t>https://</a:t>
            </a:r>
            <a:r>
              <a:rPr lang="fr-FR" sz="1050" dirty="0" smtClean="0">
                <a:hlinkClick r:id="rId3"/>
              </a:rPr>
              <a:t>sites.google.com/a/javainterview.net/question/misc/tcp-ip</a:t>
            </a:r>
            <a:r>
              <a:rPr lang="fr-FR" sz="1050" dirty="0" smtClean="0"/>
              <a:t> </a:t>
            </a:r>
            <a:endParaRPr lang="fr-FR" sz="1050" dirty="0"/>
          </a:p>
        </p:txBody>
      </p:sp>
      <p:sp>
        <p:nvSpPr>
          <p:cNvPr id="10" name="Rectangle 9"/>
          <p:cNvSpPr/>
          <p:nvPr/>
        </p:nvSpPr>
        <p:spPr>
          <a:xfrm>
            <a:off x="129213" y="956039"/>
            <a:ext cx="382613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Internet – the network (TCP/IP, 1973)</a:t>
            </a:r>
          </a:p>
          <a:p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	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Vinton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Cerf, Robert Elliot </a:t>
            </a:r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Kahn, Louis </a:t>
            </a:r>
            <a:r>
              <a:rPr lang="fr-FR" sz="1050" dirty="0" err="1" smtClean="0">
                <a:solidFill>
                  <a:schemeClr val="bg2"/>
                </a:solidFill>
                <a:latin typeface="Garamond" panose="02020404030301010803" pitchFamily="18" charset="0"/>
              </a:rPr>
              <a:t>Pouzin</a:t>
            </a:r>
            <a:endParaRPr lang="fr-FR" sz="105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5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0629" y="1712454"/>
            <a:ext cx="4028667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 smtClean="0">
                <a:latin typeface="Garamond" panose="02020404030301010803" pitchFamily="18" charset="0"/>
              </a:rPr>
              <a:t>Web – information </a:t>
            </a:r>
            <a:r>
              <a:rPr lang="fr-FR" sz="1500" b="1" dirty="0" err="1" smtClean="0">
                <a:latin typeface="Garamond" panose="02020404030301010803" pitchFamily="18" charset="0"/>
              </a:rPr>
              <a:t>space</a:t>
            </a:r>
            <a:r>
              <a:rPr lang="fr-FR" sz="1500" b="1" dirty="0" smtClean="0">
                <a:latin typeface="Garamond" panose="02020404030301010803" pitchFamily="18" charset="0"/>
              </a:rPr>
              <a:t> (HTTP</a:t>
            </a:r>
            <a:r>
              <a:rPr lang="fr-FR" sz="1500" b="1" dirty="0">
                <a:latin typeface="Garamond" panose="02020404030301010803" pitchFamily="18" charset="0"/>
              </a:rPr>
              <a:t>, 1989</a:t>
            </a:r>
            <a:r>
              <a:rPr lang="fr-FR" sz="1500" b="1" dirty="0" smtClean="0">
                <a:latin typeface="Garamond" panose="02020404030301010803" pitchFamily="18" charset="0"/>
              </a:rPr>
              <a:t>)</a:t>
            </a:r>
            <a:endParaRPr lang="fr-FR" sz="1500" b="1" dirty="0">
              <a:latin typeface="Garamond" panose="02020404030301010803" pitchFamily="18" charset="0"/>
            </a:endParaRPr>
          </a:p>
          <a:p>
            <a:pPr algn="r"/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Sir Tim 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Berners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Lee   </a:t>
            </a:r>
          </a:p>
        </p:txBody>
      </p:sp>
      <p:pic>
        <p:nvPicPr>
          <p:cNvPr id="1028" name="Picture 4" descr="http://webfoundation.org/docs/2009/10/berners-l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27" y="1526756"/>
            <a:ext cx="2977901" cy="19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9213" y="956039"/>
            <a:ext cx="382613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Internet – the network (TCP/IP, 1973)</a:t>
            </a:r>
          </a:p>
          <a:p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	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Vinton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Cerf, Robert Elliot </a:t>
            </a:r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Kahn, Louis </a:t>
            </a:r>
            <a:r>
              <a:rPr lang="fr-FR" sz="1050" dirty="0" err="1" smtClean="0">
                <a:solidFill>
                  <a:schemeClr val="bg2"/>
                </a:solidFill>
                <a:latin typeface="Garamond" panose="02020404030301010803" pitchFamily="18" charset="0"/>
              </a:rPr>
              <a:t>Pouzin</a:t>
            </a:r>
            <a:endParaRPr lang="fr-FR" sz="105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pic>
        <p:nvPicPr>
          <p:cNvPr id="1034" name="Picture 10" descr="Résultat de recherche d'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6" y="2793616"/>
            <a:ext cx="872834" cy="5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Internet -&gt; 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" y="2859782"/>
            <a:ext cx="4209529" cy="21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80629" y="1712454"/>
            <a:ext cx="4028667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Web – information </a:t>
            </a:r>
            <a:r>
              <a:rPr lang="fr-FR" sz="1500" b="1" dirty="0" err="1">
                <a:latin typeface="Garamond" panose="02020404030301010803" pitchFamily="18" charset="0"/>
              </a:rPr>
              <a:t>space</a:t>
            </a:r>
            <a:r>
              <a:rPr lang="fr-FR" sz="1500" b="1" dirty="0">
                <a:latin typeface="Garamond" panose="02020404030301010803" pitchFamily="18" charset="0"/>
              </a:rPr>
              <a:t> (HTTP, 1989)</a:t>
            </a:r>
          </a:p>
          <a:p>
            <a:pPr algn="r"/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Sir 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Tim 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Berners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Lee   </a:t>
            </a:r>
          </a:p>
        </p:txBody>
      </p:sp>
      <p:pic>
        <p:nvPicPr>
          <p:cNvPr id="1028" name="Picture 4" descr="http://webfoundation.org/docs/2009/10/berners-l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27" y="1526756"/>
            <a:ext cx="2977901" cy="19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9213" y="956039"/>
            <a:ext cx="382613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Internet – the network (TCP/IP, 1973)</a:t>
            </a:r>
          </a:p>
          <a:p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	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Vinton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Cerf, Robert Elliot </a:t>
            </a:r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Kahn, Louis </a:t>
            </a:r>
            <a:r>
              <a:rPr lang="fr-FR" sz="1050" dirty="0" err="1" smtClean="0">
                <a:solidFill>
                  <a:schemeClr val="bg2"/>
                </a:solidFill>
                <a:latin typeface="Garamond" panose="02020404030301010803" pitchFamily="18" charset="0"/>
              </a:rPr>
              <a:t>Pouzin</a:t>
            </a:r>
            <a:endParaRPr lang="fr-FR" sz="105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pic>
        <p:nvPicPr>
          <p:cNvPr id="1034" name="Picture 10" descr="Résultat de recherche d'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6" y="2793616"/>
            <a:ext cx="872834" cy="5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Internet -&gt; Web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-27384" y="4876006"/>
            <a:ext cx="57469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hlinkClick r:id="rId5"/>
              </a:rPr>
              <a:t>http://forums.cnetfrance.fr/topic/1206074-le-web-n-est-pas-l-internet-mais-en-fait-partie</a:t>
            </a:r>
            <a:r>
              <a:rPr lang="fr-FR" sz="1050" dirty="0" smtClean="0">
                <a:hlinkClick r:id="rId5"/>
              </a:rPr>
              <a:t>/</a:t>
            </a:r>
            <a:r>
              <a:rPr lang="fr-FR" sz="1050" dirty="0" smtClean="0"/>
              <a:t> </a:t>
            </a:r>
            <a:endParaRPr lang="fr-FR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99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0629" y="1712454"/>
            <a:ext cx="4145750" cy="1038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Web – information </a:t>
            </a:r>
            <a:r>
              <a:rPr lang="fr-FR" sz="1500" b="1" dirty="0" err="1">
                <a:latin typeface="Garamond" panose="02020404030301010803" pitchFamily="18" charset="0"/>
              </a:rPr>
              <a:t>space</a:t>
            </a:r>
            <a:r>
              <a:rPr lang="fr-FR" sz="1500" b="1" dirty="0">
                <a:latin typeface="Garamond" panose="02020404030301010803" pitchFamily="18" charset="0"/>
              </a:rPr>
              <a:t> (HTTP, 1989)</a:t>
            </a:r>
          </a:p>
          <a:p>
            <a:pPr algn="r"/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Sir 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Tim 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Berners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Lee  </a:t>
            </a:r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    </a:t>
            </a:r>
          </a:p>
          <a:p>
            <a:pPr algn="r"/>
            <a:endParaRPr lang="fr-FR" sz="1050" dirty="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pPr lvl="0"/>
            <a:r>
              <a:rPr lang="fr-FR" sz="1500" dirty="0">
                <a:latin typeface="Garamond" panose="02020404030301010803" pitchFamily="18" charset="0"/>
              </a:rPr>
              <a:t>→ 1.0 </a:t>
            </a:r>
            <a:r>
              <a:rPr lang="fr-FR" sz="1500" dirty="0" smtClean="0">
                <a:latin typeface="Garamond" panose="02020404030301010803" pitchFamily="18" charset="0"/>
              </a:rPr>
              <a:t>– </a:t>
            </a:r>
            <a:r>
              <a:rPr lang="fr-FR" sz="1500" dirty="0" err="1" smtClean="0">
                <a:latin typeface="Garamond" panose="02020404030301010803" pitchFamily="18" charset="0"/>
              </a:rPr>
              <a:t>documentary</a:t>
            </a:r>
            <a:r>
              <a:rPr lang="fr-FR" sz="1500" dirty="0" smtClean="0">
                <a:latin typeface="Garamond" panose="02020404030301010803" pitchFamily="18" charset="0"/>
              </a:rPr>
              <a:t>, </a:t>
            </a:r>
            <a:r>
              <a:rPr lang="fr-FR" sz="1500" dirty="0">
                <a:latin typeface="Garamond" panose="02020404030301010803" pitchFamily="18" charset="0"/>
              </a:rPr>
              <a:t>e-commerce</a:t>
            </a:r>
          </a:p>
          <a:p>
            <a:pPr algn="r"/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  </a:t>
            </a:r>
            <a:endParaRPr lang="fr-FR" sz="1050" dirty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213" y="956039"/>
            <a:ext cx="382613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latin typeface="Garamond" panose="02020404030301010803" pitchFamily="18" charset="0"/>
              </a:rPr>
              <a:t>Internet – the network (TCP/IP, 1973)</a:t>
            </a:r>
          </a:p>
          <a:p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	</a:t>
            </a:r>
            <a:r>
              <a:rPr lang="fr-FR" sz="1050" dirty="0" err="1">
                <a:solidFill>
                  <a:schemeClr val="bg2"/>
                </a:solidFill>
                <a:latin typeface="Garamond" panose="02020404030301010803" pitchFamily="18" charset="0"/>
              </a:rPr>
              <a:t>Vinton</a:t>
            </a:r>
            <a:r>
              <a:rPr lang="fr-FR" sz="1050" dirty="0">
                <a:solidFill>
                  <a:schemeClr val="bg2"/>
                </a:solidFill>
                <a:latin typeface="Garamond" panose="02020404030301010803" pitchFamily="18" charset="0"/>
              </a:rPr>
              <a:t> Cerf, Robert Elliot </a:t>
            </a:r>
            <a:r>
              <a:rPr lang="fr-FR" sz="1050" dirty="0" smtClean="0">
                <a:solidFill>
                  <a:schemeClr val="bg2"/>
                </a:solidFill>
                <a:latin typeface="Garamond" panose="02020404030301010803" pitchFamily="18" charset="0"/>
              </a:rPr>
              <a:t>Kahn, Louis </a:t>
            </a:r>
            <a:r>
              <a:rPr lang="fr-FR" sz="1050" dirty="0" err="1" smtClean="0">
                <a:solidFill>
                  <a:schemeClr val="bg2"/>
                </a:solidFill>
                <a:latin typeface="Garamond" panose="02020404030301010803" pitchFamily="18" charset="0"/>
              </a:rPr>
              <a:t>Pouzin</a:t>
            </a:r>
            <a:endParaRPr lang="fr-FR" sz="1050" dirty="0" smtClean="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Internet -&gt; Web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84984" y="4900146"/>
            <a:ext cx="27446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hlinkClick r:id="rId2"/>
              </a:rPr>
              <a:t>https://www.w3.org/People/Berners-Lee</a:t>
            </a:r>
            <a:r>
              <a:rPr lang="fr-FR" sz="1100" dirty="0" smtClean="0">
                <a:hlinkClick r:id="rId2"/>
              </a:rPr>
              <a:t>/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992" y="2224187"/>
            <a:ext cx="3690771" cy="2710543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6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Internet -&gt; Web</a:t>
            </a:r>
            <a:endParaRPr lang="fr-FR" dirty="0"/>
          </a:p>
        </p:txBody>
      </p:sp>
      <p:pic>
        <p:nvPicPr>
          <p:cNvPr id="6146" name="Picture 2" descr="https://upload.wikimedia.org/wikiversity/en/a/a6/Web_1.0_ele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04" y="915566"/>
            <a:ext cx="47234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3432" y="4902428"/>
            <a:ext cx="26035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hlinkClick r:id="rId3"/>
              </a:rPr>
              <a:t>https://</a:t>
            </a:r>
            <a:r>
              <a:rPr lang="fr-FR" sz="1100" dirty="0" smtClean="0">
                <a:hlinkClick r:id="rId3"/>
              </a:rPr>
              <a:t>en.wikiversity.org/wiki/Web_2.0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2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fr-FR" dirty="0" smtClean="0"/>
              <a:t>Innovation </a:t>
            </a:r>
            <a:r>
              <a:rPr lang="fr-FR" dirty="0" err="1" smtClean="0"/>
              <a:t>vectors</a:t>
            </a:r>
            <a:r>
              <a:rPr lang="fr-FR" dirty="0" smtClean="0"/>
              <a:t> on the Web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-28911" y="359534"/>
            <a:ext cx="104227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500" dirty="0">
              <a:latin typeface="Garamond" panose="02020404030301010803" pitchFamily="18" charset="0"/>
            </a:endParaRPr>
          </a:p>
          <a:p>
            <a:r>
              <a:rPr lang="fr-FR" sz="1500" dirty="0">
                <a:latin typeface="Garamond" panose="02020404030301010803" pitchFamily="18" charset="0"/>
              </a:rPr>
              <a:t>→ </a:t>
            </a:r>
            <a:r>
              <a:rPr lang="fr-FR" sz="1500" dirty="0" smtClean="0">
                <a:latin typeface="Garamond" panose="02020404030301010803" pitchFamily="18" charset="0"/>
              </a:rPr>
              <a:t>Web 2,0</a:t>
            </a:r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0" y="987574"/>
            <a:ext cx="5688632" cy="402019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5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fr-FR" dirty="0"/>
              <a:t>Innovation </a:t>
            </a:r>
            <a:r>
              <a:rPr lang="fr-FR" dirty="0" err="1"/>
              <a:t>vectors</a:t>
            </a:r>
            <a:r>
              <a:rPr lang="fr-FR" dirty="0"/>
              <a:t> on the Web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28911" y="359534"/>
            <a:ext cx="104227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500" dirty="0">
              <a:latin typeface="Garamond" panose="02020404030301010803" pitchFamily="18" charset="0"/>
            </a:endParaRPr>
          </a:p>
          <a:p>
            <a:r>
              <a:rPr lang="fr-FR" sz="1500" dirty="0">
                <a:latin typeface="Garamond" panose="02020404030301010803" pitchFamily="18" charset="0"/>
              </a:rPr>
              <a:t>→ </a:t>
            </a:r>
            <a:r>
              <a:rPr lang="fr-FR" sz="1500" dirty="0" smtClean="0">
                <a:latin typeface="Garamond" panose="02020404030301010803" pitchFamily="18" charset="0"/>
              </a:rPr>
              <a:t>Web 2,0</a:t>
            </a:r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</p:txBody>
      </p:sp>
      <p:pic>
        <p:nvPicPr>
          <p:cNvPr id="12292" name="Picture 4" descr="https://upload.wikimedia.org/wikiversity/en/a/a3/Web_2.0_ele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952613"/>
            <a:ext cx="5380369" cy="38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3432" y="4902428"/>
            <a:ext cx="26035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hlinkClick r:id="rId3"/>
              </a:rPr>
              <a:t>https://</a:t>
            </a:r>
            <a:r>
              <a:rPr lang="fr-FR" sz="1100" dirty="0" smtClean="0">
                <a:hlinkClick r:id="rId3"/>
              </a:rPr>
              <a:t>en.wikiversity.org/wiki/Web_2.0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8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6" y="766555"/>
            <a:ext cx="6669360" cy="44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fr-FR" dirty="0"/>
              <a:t>Innovation </a:t>
            </a:r>
            <a:r>
              <a:rPr lang="fr-FR" dirty="0" err="1"/>
              <a:t>vectors</a:t>
            </a:r>
            <a:r>
              <a:rPr lang="fr-FR" dirty="0"/>
              <a:t> on the Web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28911" y="359534"/>
            <a:ext cx="104227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500" dirty="0">
              <a:latin typeface="Garamond" panose="02020404030301010803" pitchFamily="18" charset="0"/>
            </a:endParaRPr>
          </a:p>
          <a:p>
            <a:r>
              <a:rPr lang="fr-FR" sz="1500" dirty="0">
                <a:latin typeface="Garamond" panose="02020404030301010803" pitchFamily="18" charset="0"/>
              </a:rPr>
              <a:t>→ </a:t>
            </a:r>
            <a:r>
              <a:rPr lang="fr-FR" sz="1500" dirty="0" smtClean="0">
                <a:latin typeface="Garamond" panose="02020404030301010803" pitchFamily="18" charset="0"/>
              </a:rPr>
              <a:t>Web 2,0</a:t>
            </a:r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23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6"/>
          </p:nvPr>
        </p:nvSpPr>
        <p:spPr>
          <a:xfrm>
            <a:off x="116632" y="771550"/>
            <a:ext cx="5904656" cy="3438550"/>
          </a:xfrm>
        </p:spPr>
        <p:txBody>
          <a:bodyPr/>
          <a:lstStyle/>
          <a:p>
            <a:pPr algn="ctr"/>
            <a:r>
              <a:rPr lang="fr-FR" sz="3600" dirty="0" smtClean="0"/>
              <a:t>Hey, machines </a:t>
            </a:r>
            <a:r>
              <a:rPr lang="fr-FR" sz="3600" dirty="0" err="1" smtClean="0"/>
              <a:t>too</a:t>
            </a:r>
            <a:r>
              <a:rPr lang="fr-FR" sz="3600" dirty="0" smtClean="0"/>
              <a:t> </a:t>
            </a:r>
            <a:r>
              <a:rPr lang="fr-FR" sz="3600" dirty="0" err="1" smtClean="0"/>
              <a:t>want</a:t>
            </a:r>
            <a:r>
              <a:rPr lang="fr-FR" sz="3600" dirty="0" smtClean="0"/>
              <a:t> to </a:t>
            </a:r>
            <a:r>
              <a:rPr lang="fr-FR" sz="3600" dirty="0" err="1" smtClean="0"/>
              <a:t>access</a:t>
            </a:r>
            <a:r>
              <a:rPr lang="fr-FR" sz="3600" dirty="0" smtClean="0"/>
              <a:t> the Web !</a:t>
            </a:r>
            <a:endParaRPr lang="fr-FR" sz="3600" dirty="0"/>
          </a:p>
        </p:txBody>
      </p:sp>
      <p:pic>
        <p:nvPicPr>
          <p:cNvPr id="24580" name="Picture 4" descr="Résultat de recherche d'images pour &quot;robot sa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42" y="2279699"/>
            <a:ext cx="2846982" cy="284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6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60715" y="1545637"/>
            <a:ext cx="4217199" cy="102155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fr-FR" sz="2100" dirty="0" err="1"/>
              <a:t>Connected</a:t>
            </a:r>
            <a:r>
              <a:rPr lang="fr-FR" sz="2100" dirty="0"/>
              <a:t> Intelligence Team</a:t>
            </a:r>
            <a:br>
              <a:rPr lang="fr-FR" sz="2100" dirty="0"/>
            </a:br>
            <a:r>
              <a:rPr lang="fr-FR" sz="2100" dirty="0"/>
              <a:t>Hubert Curien </a:t>
            </a:r>
            <a:r>
              <a:rPr lang="fr-FR" sz="2100" dirty="0" err="1"/>
              <a:t>Laboratory</a:t>
            </a:r>
            <a:r>
              <a:rPr lang="fr-FR" sz="2100" dirty="0"/>
              <a:t/>
            </a:r>
            <a:br>
              <a:rPr lang="fr-FR" sz="2100" dirty="0"/>
            </a:br>
            <a:r>
              <a:rPr lang="fr-FR" sz="2100" dirty="0"/>
              <a:t> </a:t>
            </a:r>
            <a:r>
              <a:rPr lang="fr-FR" sz="2100" dirty="0"/>
              <a:t/>
            </a:r>
            <a:br>
              <a:rPr lang="fr-FR" sz="2100" dirty="0"/>
            </a:br>
            <a:r>
              <a:rPr lang="fr-FR" sz="1200" dirty="0">
                <a:solidFill>
                  <a:srgbClr val="800000"/>
                </a:solidFill>
              </a:rPr>
              <a:t>https://connected-intelligence.univ-st-etienne.fr</a:t>
            </a:r>
            <a:r>
              <a:rPr lang="fr-FR" sz="1200" dirty="0">
                <a:solidFill>
                  <a:srgbClr val="800000"/>
                </a:solidFill>
              </a:rPr>
              <a:t>/ </a:t>
            </a:r>
            <a:endParaRPr lang="fr-FR" sz="2400" dirty="0">
              <a:solidFill>
                <a:srgbClr val="8000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263166" y="3705875"/>
            <a:ext cx="4493687" cy="540062"/>
          </a:xfrm>
        </p:spPr>
        <p:txBody>
          <a:bodyPr>
            <a:normAutofit fontScale="92500"/>
          </a:bodyPr>
          <a:lstStyle/>
          <a:p>
            <a:pPr algn="ctr"/>
            <a:r>
              <a:rPr lang="fr-FR" sz="1200" dirty="0"/>
              <a:t>13 permanent staff </a:t>
            </a:r>
            <a:r>
              <a:rPr lang="fr-FR" sz="1200" dirty="0" err="1"/>
              <a:t>members</a:t>
            </a:r>
            <a:r>
              <a:rPr lang="fr-FR" sz="1200" dirty="0"/>
              <a:t> – 14 </a:t>
            </a:r>
            <a:r>
              <a:rPr lang="fr-FR" sz="1200" dirty="0" err="1"/>
              <a:t>Ph.D</a:t>
            </a:r>
            <a:r>
              <a:rPr lang="fr-FR" sz="1200" dirty="0"/>
              <a:t>. </a:t>
            </a:r>
            <a:r>
              <a:rPr lang="fr-FR" sz="1200" dirty="0" err="1"/>
              <a:t>students</a:t>
            </a:r>
            <a:r>
              <a:rPr lang="fr-FR" sz="1200" dirty="0"/>
              <a:t> – 2 </a:t>
            </a:r>
            <a:r>
              <a:rPr lang="fr-FR" sz="1200" dirty="0" err="1"/>
              <a:t>postdoc</a:t>
            </a:r>
            <a:endParaRPr lang="fr-FR" sz="1200" dirty="0"/>
          </a:p>
          <a:p>
            <a:pPr algn="ctr"/>
            <a:r>
              <a:rPr lang="fr-FR" sz="1200" dirty="0"/>
              <a:t>Contact: Olivier.Boissier@emse.fr</a:t>
            </a:r>
          </a:p>
        </p:txBody>
      </p:sp>
      <p:pic>
        <p:nvPicPr>
          <p:cNvPr id="2" name="Image 1" descr="logoC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74" y="2895786"/>
            <a:ext cx="2294874" cy="552827"/>
          </a:xfrm>
          <a:prstGeom prst="rect">
            <a:avLst/>
          </a:prstGeom>
        </p:spPr>
      </p:pic>
      <p:pic>
        <p:nvPicPr>
          <p:cNvPr id="8" name="Image 7" descr="lah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1" y="627534"/>
            <a:ext cx="2076450" cy="571500"/>
          </a:xfrm>
          <a:prstGeom prst="rect">
            <a:avLst/>
          </a:prstGeom>
        </p:spPr>
      </p:pic>
      <p:pic>
        <p:nvPicPr>
          <p:cNvPr id="9" name="Image 8" descr="minesste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1" y="4445169"/>
            <a:ext cx="648072" cy="698331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1970838" y="4546704"/>
            <a:ext cx="4666015" cy="596797"/>
            <a:chOff x="242761" y="5719222"/>
            <a:chExt cx="11850196" cy="1136755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711" y="5791862"/>
              <a:ext cx="902262" cy="902262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036" y="5751215"/>
              <a:ext cx="2234921" cy="1104762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61" y="5720593"/>
              <a:ext cx="2054228" cy="1046172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757" y="5719222"/>
              <a:ext cx="2053185" cy="1047543"/>
            </a:xfrm>
            <a:prstGeom prst="rect">
              <a:avLst/>
            </a:prstGeom>
          </p:spPr>
        </p:pic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3A5F5595-61AE-4AA6-B423-33EDBD1DAE12}" type="slidenum">
              <a:rPr lang="fr-FR" kern="1200">
                <a:ea typeface="+mn-ea"/>
                <a:cs typeface="+mn-cs"/>
              </a:rPr>
              <a:pPr defTabSz="685800"/>
              <a:t>2</a:t>
            </a:fld>
            <a:endParaRPr lang="fr-FR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9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4625"/>
          <a:stretch/>
        </p:blipFill>
        <p:spPr>
          <a:xfrm>
            <a:off x="85565" y="627534"/>
            <a:ext cx="6655803" cy="44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8038" y="196301"/>
            <a:ext cx="6172200" cy="42592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 smtClean="0"/>
              <a:t>What the human sees</a:t>
            </a:r>
            <a:endParaRPr lang="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20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199010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0"/>
          <p:cNvPicPr preferRelativeResize="0"/>
          <p:nvPr/>
        </p:nvPicPr>
        <p:blipFill rotWithShape="1">
          <a:blip r:embed="rId3">
            <a:alphaModFix/>
          </a:blip>
          <a:srcRect b="5846"/>
          <a:stretch/>
        </p:blipFill>
        <p:spPr>
          <a:xfrm>
            <a:off x="108038" y="622226"/>
            <a:ext cx="6633330" cy="440247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14300" y="267494"/>
            <a:ext cx="6172200" cy="4248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algn="r"/>
            <a:r>
              <a:rPr lang="fr" dirty="0" smtClean="0"/>
              <a:t>For the machine</a:t>
            </a:r>
            <a:endParaRPr lang="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6872149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en-US" dirty="0" smtClean="0"/>
              <a:t>Innovation vectors on the Web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-28911" y="359534"/>
            <a:ext cx="214353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500" dirty="0">
              <a:latin typeface="Garamond" panose="02020404030301010803" pitchFamily="18" charset="0"/>
            </a:endParaRPr>
          </a:p>
          <a:p>
            <a:r>
              <a:rPr lang="fr-FR" sz="1500" dirty="0">
                <a:latin typeface="Garamond" panose="02020404030301010803" pitchFamily="18" charset="0"/>
              </a:rPr>
              <a:t>→ </a:t>
            </a:r>
            <a:r>
              <a:rPr lang="fr-FR" sz="1500" dirty="0" smtClean="0">
                <a:latin typeface="Garamond" panose="02020404030301010803" pitchFamily="18" charset="0"/>
              </a:rPr>
              <a:t>Web API </a:t>
            </a:r>
            <a:r>
              <a:rPr lang="fr-FR" sz="1500" dirty="0" err="1" smtClean="0">
                <a:latin typeface="Garamond" panose="02020404030301010803" pitchFamily="18" charset="0"/>
              </a:rPr>
              <a:t>development</a:t>
            </a:r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</p:txBody>
      </p:sp>
      <p:pic>
        <p:nvPicPr>
          <p:cNvPr id="12290" name="Picture 2" descr="Web-API-Styles-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843558"/>
            <a:ext cx="4837571" cy="41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226116" y="2307595"/>
            <a:ext cx="1165704" cy="230832"/>
          </a:xfrm>
          <a:prstGeom prst="rect">
            <a:avLst/>
          </a:prstGeom>
          <a:solidFill>
            <a:srgbClr val="DB3B2C"/>
          </a:solidFill>
        </p:spPr>
        <p:txBody>
          <a:bodyPr wrap="non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Appels à distance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3191" y="2258316"/>
            <a:ext cx="1768433" cy="230832"/>
          </a:xfrm>
          <a:prstGeom prst="rect">
            <a:avLst/>
          </a:prstGeom>
          <a:solidFill>
            <a:srgbClr val="DB3B2C"/>
          </a:solidFill>
        </p:spPr>
        <p:txBody>
          <a:bodyPr wrap="non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REST avec </a:t>
            </a:r>
            <a:r>
              <a:rPr lang="fr-FR" sz="900" b="1" dirty="0" err="1" smtClean="0">
                <a:solidFill>
                  <a:schemeClr val="bg1"/>
                </a:solidFill>
              </a:rPr>
              <a:t>operations</a:t>
            </a:r>
            <a:r>
              <a:rPr lang="fr-FR" sz="900" b="1" dirty="0" smtClean="0">
                <a:solidFill>
                  <a:schemeClr val="bg1"/>
                </a:solidFill>
              </a:rPr>
              <a:t> CRUD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6573" y="4912668"/>
            <a:ext cx="2650084" cy="230832"/>
          </a:xfrm>
          <a:prstGeom prst="rect">
            <a:avLst/>
          </a:prstGeom>
          <a:solidFill>
            <a:srgbClr val="DB3B2C"/>
          </a:solidFill>
        </p:spPr>
        <p:txBody>
          <a:bodyPr wrap="none" rtlCol="0">
            <a:spAutoFit/>
          </a:bodyPr>
          <a:lstStyle/>
          <a:p>
            <a:r>
              <a:rPr lang="fr-FR" sz="900" b="1" dirty="0" smtClean="0">
                <a:solidFill>
                  <a:schemeClr val="bg1"/>
                </a:solidFill>
              </a:rPr>
              <a:t>REST + </a:t>
            </a:r>
            <a:r>
              <a:rPr lang="fr-FR" sz="900" b="1" dirty="0" err="1" smtClean="0">
                <a:solidFill>
                  <a:schemeClr val="bg1"/>
                </a:solidFill>
              </a:rPr>
              <a:t>ref</a:t>
            </a:r>
            <a:r>
              <a:rPr lang="fr-FR" sz="900" b="1" dirty="0" smtClean="0">
                <a:solidFill>
                  <a:schemeClr val="bg1"/>
                </a:solidFill>
              </a:rPr>
              <a:t> aux prochaines actions possibles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21088" y="4912668"/>
            <a:ext cx="2457724" cy="230832"/>
          </a:xfrm>
          <a:prstGeom prst="rect">
            <a:avLst/>
          </a:prstGeom>
          <a:solidFill>
            <a:srgbClr val="DB3B2C"/>
          </a:solidFill>
        </p:spPr>
        <p:txBody>
          <a:bodyPr wrap="none" rtlCol="0">
            <a:spAutoFit/>
          </a:bodyPr>
          <a:lstStyle/>
          <a:p>
            <a:r>
              <a:rPr lang="fr-FR" sz="900" b="1" strike="sngStrike" dirty="0" smtClean="0">
                <a:solidFill>
                  <a:schemeClr val="bg1"/>
                </a:solidFill>
              </a:rPr>
              <a:t>REQ -&gt; RES</a:t>
            </a:r>
            <a:r>
              <a:rPr lang="fr-FR" sz="900" b="1" dirty="0" smtClean="0">
                <a:solidFill>
                  <a:schemeClr val="bg1"/>
                </a:solidFill>
              </a:rPr>
              <a:t>    maintenant les 2 directions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8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en-US" dirty="0" smtClean="0"/>
              <a:t>Innovation vectors on the Web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64704" y="1707654"/>
            <a:ext cx="40398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BTW,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exists</a:t>
            </a:r>
            <a:r>
              <a:rPr lang="fr-FR" dirty="0" smtClean="0"/>
              <a:t> APIs </a:t>
            </a:r>
            <a:r>
              <a:rPr lang="fr-FR" dirty="0" err="1" smtClean="0"/>
              <a:t>that</a:t>
            </a:r>
            <a:r>
              <a:rPr lang="fr-FR" dirty="0" smtClean="0"/>
              <a:t> are not Web APIs…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9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en-US" dirty="0" smtClean="0"/>
              <a:t>Innovation vectors on the Web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64704" y="1707654"/>
            <a:ext cx="40094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BTW,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exists</a:t>
            </a:r>
            <a:r>
              <a:rPr lang="fr-FR" dirty="0"/>
              <a:t> APIs </a:t>
            </a:r>
            <a:r>
              <a:rPr lang="fr-FR" dirty="0" err="1"/>
              <a:t>that</a:t>
            </a:r>
            <a:r>
              <a:rPr lang="fr-FR" dirty="0"/>
              <a:t> are not Web APIs…</a:t>
            </a:r>
          </a:p>
          <a:p>
            <a:endParaRPr lang="fr-FR" dirty="0"/>
          </a:p>
          <a:p>
            <a:r>
              <a:rPr lang="fr-FR" dirty="0" smtClean="0"/>
              <a:t> - software </a:t>
            </a:r>
          </a:p>
          <a:p>
            <a:r>
              <a:rPr lang="fr-FR" dirty="0"/>
              <a:t> </a:t>
            </a:r>
            <a:r>
              <a:rPr lang="fr-FR" dirty="0" smtClean="0"/>
              <a:t>- internet (mails, SMTP </a:t>
            </a:r>
            <a:r>
              <a:rPr lang="fr-FR" dirty="0" err="1" smtClean="0"/>
              <a:t>protocol</a:t>
            </a:r>
            <a:r>
              <a:rPr lang="fr-FR" dirty="0" smtClean="0"/>
              <a:t>) 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4338" name="Picture 2" descr="http://diffusion-numerique.info-routiere.gouv.fr/IMG/siteon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394323"/>
            <a:ext cx="6667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0648" y="4727824"/>
            <a:ext cx="68230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hlinkClick r:id="rId3"/>
              </a:rPr>
              <a:t>http://</a:t>
            </a:r>
            <a:r>
              <a:rPr lang="fr-FR" sz="1100" dirty="0" smtClean="0">
                <a:hlinkClick r:id="rId3"/>
              </a:rPr>
              <a:t>diffusion-numerique.info-routiere.gouv.fr/description-des-documents-texte-indexes-a23.html</a:t>
            </a:r>
            <a:r>
              <a:rPr lang="fr-FR" sz="1100" dirty="0" smtClean="0"/>
              <a:t> </a:t>
            </a:r>
            <a:endParaRPr lang="fr-FR" sz="11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9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ésultat de recherche d'images pour &quot;open data fr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4" r="24071"/>
          <a:stretch/>
        </p:blipFill>
        <p:spPr bwMode="auto">
          <a:xfrm>
            <a:off x="764704" y="1487845"/>
            <a:ext cx="5723168" cy="36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-151524" y="168912"/>
            <a:ext cx="6496848" cy="569465"/>
          </a:xfrm>
        </p:spPr>
        <p:txBody>
          <a:bodyPr/>
          <a:lstStyle/>
          <a:p>
            <a:r>
              <a:rPr lang="en-US" dirty="0" smtClean="0"/>
              <a:t>Recent innovation </a:t>
            </a:r>
            <a:r>
              <a:rPr lang="en-US" dirty="0"/>
              <a:t>vectors on the Web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131590"/>
            <a:ext cx="282160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500" dirty="0">
              <a:latin typeface="Garamond" panose="02020404030301010803" pitchFamily="18" charset="0"/>
            </a:endParaRPr>
          </a:p>
          <a:p>
            <a:r>
              <a:rPr lang="fr-FR" sz="1500" dirty="0">
                <a:latin typeface="Garamond" panose="02020404030301010803" pitchFamily="18" charset="0"/>
              </a:rPr>
              <a:t>→ </a:t>
            </a:r>
            <a:r>
              <a:rPr lang="fr-FR" sz="1500" dirty="0" err="1" smtClean="0">
                <a:latin typeface="Garamond" panose="02020404030301010803" pitchFamily="18" charset="0"/>
              </a:rPr>
              <a:t>Development</a:t>
            </a:r>
            <a:r>
              <a:rPr lang="fr-FR" sz="1500" dirty="0" smtClean="0">
                <a:latin typeface="Garamond" panose="02020404030301010803" pitchFamily="18" charset="0"/>
              </a:rPr>
              <a:t> of the Open Data</a:t>
            </a:r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  <a:p>
            <a:endParaRPr lang="fr-FR" sz="1500" dirty="0">
              <a:latin typeface="Garamond" panose="02020404030301010803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8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" y="791568"/>
            <a:ext cx="6857999" cy="64305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/>
              <a:t> </a:t>
            </a:r>
            <a:r>
              <a:rPr lang="fr" dirty="0" smtClean="0"/>
              <a:t>The Semantic Web </a:t>
            </a:r>
            <a:r>
              <a:rPr lang="fr" sz="1350" dirty="0" smtClean="0">
                <a:latin typeface="Calibri"/>
                <a:cs typeface="Calibri"/>
                <a:sym typeface="Calibri"/>
              </a:rPr>
              <a:t>pointed out by </a:t>
            </a:r>
            <a:r>
              <a:rPr lang="fr" sz="1350" dirty="0" smtClean="0">
                <a:latin typeface="Calibri"/>
                <a:ea typeface="Calibri"/>
                <a:cs typeface="Calibri"/>
                <a:sym typeface="Calibri"/>
              </a:rPr>
              <a:t>Tim </a:t>
            </a:r>
            <a:r>
              <a:rPr lang="fr" sz="1350" dirty="0">
                <a:latin typeface="Calibri"/>
                <a:ea typeface="Calibri"/>
                <a:cs typeface="Calibri"/>
                <a:sym typeface="Calibri"/>
              </a:rPr>
              <a:t>Berners-Lee  </a:t>
            </a:r>
            <a:r>
              <a:rPr lang="fr" sz="1350" dirty="0" smtClean="0">
                <a:latin typeface="Calibri"/>
                <a:ea typeface="Calibri"/>
                <a:cs typeface="Calibri"/>
                <a:sym typeface="Calibri"/>
              </a:rPr>
              <a:t>in 1994 at </a:t>
            </a:r>
            <a:r>
              <a:rPr lang="fr" sz="1350" dirty="0">
                <a:latin typeface="Calibri"/>
                <a:ea typeface="Calibri"/>
                <a:cs typeface="Calibri"/>
                <a:sym typeface="Calibri"/>
              </a:rPr>
              <a:t>WWW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13" y="4277982"/>
            <a:ext cx="3771900" cy="15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9481" y="1894163"/>
            <a:ext cx="1551450" cy="105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6881" y="2484075"/>
            <a:ext cx="1551450" cy="105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313" y="1375763"/>
            <a:ext cx="1551450" cy="10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2151" y="3163332"/>
            <a:ext cx="1570574" cy="105339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99318" y="2499038"/>
            <a:ext cx="1616343" cy="696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2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Switch from a web of links between pages that are hardly understandable by machines to...</a:t>
            </a:r>
            <a:endParaRPr sz="1200" dirty="0"/>
          </a:p>
        </p:txBody>
      </p:sp>
      <p:sp>
        <p:nvSpPr>
          <p:cNvPr id="101" name="Shape 101"/>
          <p:cNvSpPr txBox="1"/>
          <p:nvPr/>
        </p:nvSpPr>
        <p:spPr>
          <a:xfrm>
            <a:off x="5150925" y="2249439"/>
            <a:ext cx="1634268" cy="6763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-FR" sz="12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fr" sz="12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web of things that are linked to the reality and understandable by machines</a:t>
            </a:r>
            <a:endParaRPr lang="fr" sz="12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Espace réservé du texte 5"/>
          <p:cNvSpPr txBox="1">
            <a:spLocks/>
          </p:cNvSpPr>
          <p:nvPr/>
        </p:nvSpPr>
        <p:spPr bwMode="gray">
          <a:xfrm>
            <a:off x="-151524" y="168912"/>
            <a:ext cx="6496848" cy="569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150"/>
              </a:spcAft>
              <a:buClr>
                <a:srgbClr val="999999"/>
              </a:buClr>
              <a:buSzPct val="100000"/>
              <a:buFont typeface="Calibri"/>
              <a:buNone/>
              <a:defRPr sz="2700" b="1" i="0" u="none" strike="noStrike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24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24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Calibri"/>
              <a:buNone/>
              <a:defRPr sz="1800" b="0" i="0" u="none" strike="noStrike" cap="non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Recent innovation vectors on the Web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26</a:t>
            </a:fld>
            <a:endParaRPr lang="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66463" y="768713"/>
            <a:ext cx="3275774" cy="4157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sz="2000" dirty="0" smtClean="0"/>
              <a:t>What you need to do</a:t>
            </a:r>
            <a:endParaRPr lang="fr" sz="2000" dirty="0"/>
          </a:p>
        </p:txBody>
      </p:sp>
      <p:sp>
        <p:nvSpPr>
          <p:cNvPr id="110" name="Shape 110"/>
          <p:cNvSpPr txBox="1"/>
          <p:nvPr/>
        </p:nvSpPr>
        <p:spPr>
          <a:xfrm>
            <a:off x="114300" y="2347819"/>
            <a:ext cx="2914425" cy="593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fr" sz="21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Identify</a:t>
            </a:r>
            <a:endParaRPr lang="fr" sz="21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968" y="123478"/>
            <a:ext cx="3689201" cy="4932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27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4867140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114300" y="2347819"/>
            <a:ext cx="2914425" cy="593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fr" sz="21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Identify </a:t>
            </a:r>
            <a:r>
              <a:rPr lang="fr" sz="21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fr" sz="21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Link link link</a:t>
            </a:r>
            <a:endParaRPr lang="fr" sz="21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968" y="123478"/>
            <a:ext cx="3689201" cy="49322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111"/>
          <p:cNvCxnSpPr/>
          <p:nvPr/>
        </p:nvCxnSpPr>
        <p:spPr>
          <a:xfrm rot="10800000">
            <a:off x="3472346" y="2801417"/>
            <a:ext cx="461414" cy="18701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15" name="Shape 112"/>
          <p:cNvCxnSpPr/>
          <p:nvPr/>
        </p:nvCxnSpPr>
        <p:spPr>
          <a:xfrm>
            <a:off x="6123208" y="3939902"/>
            <a:ext cx="273683" cy="85947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113"/>
          <p:cNvCxnSpPr/>
          <p:nvPr/>
        </p:nvCxnSpPr>
        <p:spPr>
          <a:xfrm rot="10800000" flipH="1">
            <a:off x="3853526" y="2085163"/>
            <a:ext cx="898001" cy="6223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" name="Shape 116"/>
          <p:cNvSpPr txBox="1">
            <a:spLocks/>
          </p:cNvSpPr>
          <p:nvPr/>
        </p:nvSpPr>
        <p:spPr>
          <a:xfrm>
            <a:off x="5760666" y="4799372"/>
            <a:ext cx="1099561" cy="344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endParaRPr lang="f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Shape 113"/>
          <p:cNvCxnSpPr/>
          <p:nvPr/>
        </p:nvCxnSpPr>
        <p:spPr>
          <a:xfrm flipV="1">
            <a:off x="4913636" y="2347820"/>
            <a:ext cx="747612" cy="60917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" name="Shape 111"/>
          <p:cNvCxnSpPr/>
          <p:nvPr/>
        </p:nvCxnSpPr>
        <p:spPr>
          <a:xfrm flipH="1" flipV="1">
            <a:off x="4692965" y="3207388"/>
            <a:ext cx="1008833" cy="18701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30" name="Shape 111"/>
          <p:cNvCxnSpPr/>
          <p:nvPr/>
        </p:nvCxnSpPr>
        <p:spPr>
          <a:xfrm flipH="1" flipV="1">
            <a:off x="4581128" y="3327673"/>
            <a:ext cx="1011772" cy="23899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41" name="Shape 112"/>
          <p:cNvCxnSpPr/>
          <p:nvPr/>
        </p:nvCxnSpPr>
        <p:spPr>
          <a:xfrm>
            <a:off x="5388958" y="4137274"/>
            <a:ext cx="895690" cy="66209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" name="Espace réservé du numéro de diapositive 3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28</a:t>
            </a:fld>
            <a:endParaRPr lang="fr"/>
          </a:p>
        </p:txBody>
      </p:sp>
      <p:sp>
        <p:nvSpPr>
          <p:cNvPr id="17" name="Shape 107"/>
          <p:cNvSpPr txBox="1">
            <a:spLocks/>
          </p:cNvSpPr>
          <p:nvPr/>
        </p:nvSpPr>
        <p:spPr>
          <a:xfrm>
            <a:off x="166463" y="768713"/>
            <a:ext cx="3275774" cy="4157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fortaa"/>
              <a:buNone/>
              <a:defRPr sz="2400" b="0" i="0" u="none" strike="noStrike" cap="none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r>
              <a:rPr lang="fr" sz="2000" dirty="0" smtClean="0"/>
              <a:t>What you need to do</a:t>
            </a:r>
            <a:endParaRPr lang="fr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66463" y="768713"/>
            <a:ext cx="3275774" cy="4157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sz="2000" dirty="0"/>
              <a:t>What you need to do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14300" y="2347819"/>
            <a:ext cx="2914425" cy="5939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fr" sz="21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Identify </a:t>
            </a:r>
            <a:r>
              <a:rPr lang="fr" sz="21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fr" sz="2100" dirty="0" smtClean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Explicit</a:t>
            </a:r>
            <a:endParaRPr lang="fr" sz="21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968" y="123478"/>
            <a:ext cx="3689201" cy="49322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hape 111"/>
          <p:cNvCxnSpPr/>
          <p:nvPr/>
        </p:nvCxnSpPr>
        <p:spPr>
          <a:xfrm rot="10800000">
            <a:off x="3472346" y="2801417"/>
            <a:ext cx="461414" cy="18701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15" name="Shape 112"/>
          <p:cNvCxnSpPr/>
          <p:nvPr/>
        </p:nvCxnSpPr>
        <p:spPr>
          <a:xfrm>
            <a:off x="6123208" y="3939902"/>
            <a:ext cx="273683" cy="85947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" name="Shape 113"/>
          <p:cNvCxnSpPr/>
          <p:nvPr/>
        </p:nvCxnSpPr>
        <p:spPr>
          <a:xfrm rot="10800000" flipH="1">
            <a:off x="3853526" y="2085163"/>
            <a:ext cx="898001" cy="6223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" name="Shape 114"/>
          <p:cNvSpPr txBox="1">
            <a:spLocks/>
          </p:cNvSpPr>
          <p:nvPr/>
        </p:nvSpPr>
        <p:spPr>
          <a:xfrm>
            <a:off x="3786072" y="1816304"/>
            <a:ext cx="965455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front of</a:t>
            </a:r>
          </a:p>
        </p:txBody>
      </p:sp>
      <p:sp>
        <p:nvSpPr>
          <p:cNvPr id="18" name="Shape 115"/>
          <p:cNvSpPr txBox="1">
            <a:spLocks/>
          </p:cNvSpPr>
          <p:nvPr/>
        </p:nvSpPr>
        <p:spPr>
          <a:xfrm>
            <a:off x="3112770" y="2974757"/>
            <a:ext cx="647945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behind</a:t>
            </a:r>
          </a:p>
        </p:txBody>
      </p:sp>
      <p:sp>
        <p:nvSpPr>
          <p:cNvPr id="19" name="Shape 116"/>
          <p:cNvSpPr txBox="1">
            <a:spLocks/>
          </p:cNvSpPr>
          <p:nvPr/>
        </p:nvSpPr>
        <p:spPr>
          <a:xfrm>
            <a:off x="5760666" y="4799372"/>
            <a:ext cx="1099561" cy="344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Animal</a:t>
            </a:r>
            <a:endParaRPr lang="f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Shape 113"/>
          <p:cNvCxnSpPr/>
          <p:nvPr/>
        </p:nvCxnSpPr>
        <p:spPr>
          <a:xfrm flipV="1">
            <a:off x="4913636" y="2347820"/>
            <a:ext cx="747612" cy="60917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" name="Shape 114"/>
          <p:cNvSpPr txBox="1">
            <a:spLocks/>
          </p:cNvSpPr>
          <p:nvPr/>
        </p:nvSpPr>
        <p:spPr>
          <a:xfrm>
            <a:off x="4751527" y="2423800"/>
            <a:ext cx="558006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owns</a:t>
            </a:r>
            <a:endParaRPr lang="fr"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" name="Shape 111"/>
          <p:cNvCxnSpPr/>
          <p:nvPr/>
        </p:nvCxnSpPr>
        <p:spPr>
          <a:xfrm flipH="1" flipV="1">
            <a:off x="4692965" y="3207388"/>
            <a:ext cx="1008833" cy="18701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cxnSp>
        <p:nvCxnSpPr>
          <p:cNvPr id="30" name="Shape 111"/>
          <p:cNvCxnSpPr/>
          <p:nvPr/>
        </p:nvCxnSpPr>
        <p:spPr>
          <a:xfrm flipH="1" flipV="1">
            <a:off x="4581128" y="3327673"/>
            <a:ext cx="1011772" cy="23899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</p:spPr>
      </p:cxnSp>
      <p:sp>
        <p:nvSpPr>
          <p:cNvPr id="33" name="Shape 116"/>
          <p:cNvSpPr txBox="1">
            <a:spLocks/>
          </p:cNvSpPr>
          <p:nvPr/>
        </p:nvSpPr>
        <p:spPr>
          <a:xfrm>
            <a:off x="4603193" y="3519001"/>
            <a:ext cx="716856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front of</a:t>
            </a:r>
          </a:p>
        </p:txBody>
      </p:sp>
      <p:sp>
        <p:nvSpPr>
          <p:cNvPr id="34" name="Shape 116"/>
          <p:cNvSpPr txBox="1">
            <a:spLocks/>
          </p:cNvSpPr>
          <p:nvPr/>
        </p:nvSpPr>
        <p:spPr>
          <a:xfrm>
            <a:off x="5030530" y="3019398"/>
            <a:ext cx="716856" cy="2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" tIns="18000" rIns="18000" bIns="18000" anchor="t" anchorCtr="0">
            <a:spAutoFit/>
          </a:bodyPr>
          <a:lstStyle/>
          <a:p>
            <a:pPr algn="ctr"/>
            <a:r>
              <a:rPr lang="fr" sz="1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owns</a:t>
            </a:r>
            <a:endParaRPr lang="fr"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Shape 112"/>
          <p:cNvCxnSpPr/>
          <p:nvPr/>
        </p:nvCxnSpPr>
        <p:spPr>
          <a:xfrm>
            <a:off x="5388958" y="4137274"/>
            <a:ext cx="895690" cy="66209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29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1737931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actions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5F5595-61AE-4AA6-B423-33EDBD1DAE12}" type="slidenum">
              <a:rPr lang="fr-FR" kern="1200">
                <a:ea typeface="+mn-ea"/>
                <a:cs typeface="+mn-cs"/>
              </a:rPr>
              <a:pPr defTabSz="685800">
                <a:defRPr/>
              </a:pPr>
              <a:t>3</a:t>
            </a:fld>
            <a:endParaRPr lang="fr-FR" kern="1200" dirty="0">
              <a:ea typeface="+mn-ea"/>
              <a:cs typeface="+mn-c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71" y="1012613"/>
            <a:ext cx="1949656" cy="89452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456892" y="1935000"/>
            <a:ext cx="225972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500" b="1" kern="1200" dirty="0">
                <a:ea typeface="+mn-ea"/>
                <a:cs typeface="+mn-cs"/>
              </a:rPr>
              <a:t>Smart Utilities</a:t>
            </a: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Smart Energy ITEA3 SEAS</a:t>
            </a: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Smart Energy</a:t>
            </a:r>
          </a:p>
          <a:p>
            <a:pPr defTabSz="685800">
              <a:defRPr/>
            </a:pPr>
            <a:endParaRPr lang="en-US" sz="1200" kern="1200" dirty="0">
              <a:solidFill>
                <a:srgbClr val="FF6600"/>
              </a:solidFill>
              <a:ea typeface="+mn-ea"/>
              <a:cs typeface="+mn-cs"/>
            </a:endParaRP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Smart </a:t>
            </a: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Water ITEA 3 </a:t>
            </a: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WATERM</a:t>
            </a:r>
            <a:endParaRPr lang="en-US" sz="1200" kern="1200" dirty="0">
              <a:solidFill>
                <a:srgbClr val="FF6600"/>
              </a:solidFill>
              <a:ea typeface="+mn-ea"/>
              <a:cs typeface="+mn-cs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" y="1275606"/>
            <a:ext cx="2328792" cy="582198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80629" y="1935001"/>
            <a:ext cx="238879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500" b="1" kern="1200" dirty="0">
                <a:ea typeface="+mn-ea"/>
                <a:cs typeface="+mn-cs"/>
              </a:rPr>
              <a:t>Smart Home, Smart City</a:t>
            </a: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ANR </a:t>
            </a:r>
            <a:r>
              <a:rPr lang="en-US" sz="1200" kern="1200" dirty="0" err="1">
                <a:solidFill>
                  <a:srgbClr val="FF6600"/>
                </a:solidFill>
                <a:ea typeface="+mn-ea"/>
                <a:cs typeface="+mn-cs"/>
              </a:rPr>
              <a:t>OpenSensingCity</a:t>
            </a:r>
            <a:endParaRPr lang="en-US" sz="1200" kern="1200" dirty="0">
              <a:solidFill>
                <a:srgbClr val="FF6600"/>
              </a:solidFill>
              <a:ea typeface="+mn-ea"/>
              <a:cs typeface="+mn-cs"/>
            </a:endParaRPr>
          </a:p>
          <a:p>
            <a:pPr defTabSz="685800">
              <a:defRPr/>
            </a:pPr>
            <a:endParaRPr lang="en-US" sz="1200" kern="1200" dirty="0">
              <a:solidFill>
                <a:srgbClr val="FF6600"/>
              </a:solidFill>
              <a:ea typeface="+mn-ea"/>
              <a:cs typeface="+mn-cs"/>
            </a:endParaRP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Smart Home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971" y="870354"/>
            <a:ext cx="1447372" cy="108552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779151" y="1935000"/>
            <a:ext cx="2030299" cy="108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500" b="1" kern="1200" dirty="0">
                <a:ea typeface="+mn-ea"/>
                <a:cs typeface="+mn-cs"/>
              </a:rPr>
              <a:t>Intelligent Transport</a:t>
            </a: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Smart </a:t>
            </a: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Territory platform</a:t>
            </a:r>
          </a:p>
          <a:p>
            <a:pPr defTabSz="685800">
              <a:defRPr/>
            </a:pPr>
            <a:endParaRPr lang="en-US" sz="1200" kern="1200" dirty="0">
              <a:solidFill>
                <a:srgbClr val="FF6600"/>
              </a:solidFill>
              <a:ea typeface="+mn-ea"/>
              <a:cs typeface="+mn-cs"/>
            </a:endParaRP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Taxi on-demand allocation </a:t>
            </a:r>
            <a:endParaRPr lang="en-US" sz="1200" kern="1200" dirty="0">
              <a:solidFill>
                <a:srgbClr val="FF6600"/>
              </a:solidFill>
              <a:ea typeface="+mn-ea"/>
              <a:cs typeface="+mn-cs"/>
            </a:endParaRPr>
          </a:p>
          <a:p>
            <a:pPr defTabSz="685800">
              <a:defRPr/>
            </a:pPr>
            <a:endParaRPr lang="en-US" sz="1350" b="1" kern="1200" dirty="0">
              <a:ea typeface="+mn-ea"/>
              <a:cs typeface="+mn-cs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579" y="4334550"/>
            <a:ext cx="957066" cy="45144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564904" y="3336134"/>
            <a:ext cx="13901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500" b="1" kern="1200" dirty="0">
                <a:ea typeface="+mn-ea"/>
                <a:cs typeface="+mn-cs"/>
              </a:rPr>
              <a:t>Ethics of </a:t>
            </a:r>
          </a:p>
          <a:p>
            <a:pPr defTabSz="685800">
              <a:defRPr/>
            </a:pPr>
            <a:r>
              <a:rPr lang="en-US" sz="1500" b="1" kern="1200" dirty="0">
                <a:ea typeface="+mn-ea"/>
                <a:cs typeface="+mn-cs"/>
              </a:rPr>
              <a:t>autonomous </a:t>
            </a:r>
          </a:p>
          <a:p>
            <a:pPr defTabSz="685800">
              <a:defRPr/>
            </a:pPr>
            <a:r>
              <a:rPr lang="en-US" sz="1500" b="1" kern="1200" dirty="0">
                <a:ea typeface="+mn-ea"/>
                <a:cs typeface="+mn-cs"/>
              </a:rPr>
              <a:t>agents</a:t>
            </a: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ANR </a:t>
            </a:r>
            <a:r>
              <a:rPr lang="en-US" sz="1200" kern="1200" dirty="0" err="1">
                <a:solidFill>
                  <a:srgbClr val="FF6600"/>
                </a:solidFill>
                <a:ea typeface="+mn-ea"/>
                <a:cs typeface="+mn-cs"/>
              </a:rPr>
              <a:t>eThicAa</a:t>
            </a:r>
            <a:endParaRPr lang="en-US" sz="1200" kern="1200" dirty="0">
              <a:solidFill>
                <a:srgbClr val="FF6600"/>
              </a:solidFill>
              <a:ea typeface="+mn-ea"/>
              <a:cs typeface="+mn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6835" y="3336133"/>
            <a:ext cx="1906291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500" b="1" kern="1200" dirty="0">
                <a:ea typeface="+mn-ea"/>
                <a:cs typeface="+mn-cs"/>
              </a:rPr>
              <a:t>Web of Data</a:t>
            </a:r>
          </a:p>
          <a:p>
            <a:pPr defTabSz="685800">
              <a:defRPr/>
            </a:pPr>
            <a:r>
              <a:rPr lang="en-US" sz="1500" b="1" kern="1200" dirty="0">
                <a:ea typeface="+mn-ea"/>
                <a:cs typeface="+mn-cs"/>
              </a:rPr>
              <a:t>Communities, </a:t>
            </a:r>
          </a:p>
          <a:p>
            <a:pPr defTabSz="685800">
              <a:defRPr/>
            </a:pPr>
            <a:r>
              <a:rPr lang="en-US" sz="1500" b="1" kern="1200" dirty="0" err="1">
                <a:ea typeface="+mn-ea"/>
                <a:cs typeface="+mn-cs"/>
              </a:rPr>
              <a:t>Recommandations</a:t>
            </a:r>
            <a:endParaRPr lang="en-US" sz="1500" b="1" kern="1200" dirty="0">
              <a:ea typeface="+mn-ea"/>
              <a:cs typeface="+mn-cs"/>
            </a:endParaRP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ANR C3PO</a:t>
            </a: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ITEA3 </a:t>
            </a:r>
            <a:r>
              <a:rPr lang="en-US" sz="1200" kern="1200" dirty="0" err="1">
                <a:solidFill>
                  <a:srgbClr val="FF6600"/>
                </a:solidFill>
                <a:ea typeface="+mn-ea"/>
                <a:cs typeface="+mn-cs"/>
              </a:rPr>
              <a:t>MoocTab</a:t>
            </a:r>
            <a:endParaRPr lang="en-US" sz="1200" kern="1200" dirty="0">
              <a:solidFill>
                <a:srgbClr val="FF6600"/>
              </a:solidFill>
              <a:ea typeface="+mn-ea"/>
              <a:cs typeface="+mn-cs"/>
            </a:endParaRP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1DLab</a:t>
            </a: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ITN </a:t>
            </a:r>
            <a:r>
              <a:rPr lang="en-US" sz="1200" kern="1200" dirty="0" err="1">
                <a:solidFill>
                  <a:srgbClr val="FF6600"/>
                </a:solidFill>
                <a:ea typeface="+mn-ea"/>
                <a:cs typeface="+mn-cs"/>
              </a:rPr>
              <a:t>WDAqua</a:t>
            </a:r>
            <a:endParaRPr lang="en-US" sz="1200" kern="1200" dirty="0">
              <a:solidFill>
                <a:srgbClr val="FF6600"/>
              </a:solidFill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32" y="4810513"/>
            <a:ext cx="1245572" cy="2780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737" y="2409733"/>
            <a:ext cx="356432" cy="356432"/>
          </a:xfrm>
          <a:prstGeom prst="rect">
            <a:avLst/>
          </a:prstGeom>
        </p:spPr>
      </p:pic>
      <p:pic>
        <p:nvPicPr>
          <p:cNvPr id="23" name="Picture 2" descr="http://www.ig-lebenszyklus.at/digital-building-solutions/wp-content/uploads/2017/03/logo_engie-400x13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12" y="2403772"/>
            <a:ext cx="607895" cy="21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75" y="2787774"/>
            <a:ext cx="1581626" cy="2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>
            <a:off x="4059640" y="3336133"/>
            <a:ext cx="2866490" cy="163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500" b="1" kern="1200" dirty="0">
                <a:ea typeface="+mn-ea"/>
                <a:cs typeface="+mn-cs"/>
              </a:rPr>
              <a:t>Ontology Standardization</a:t>
            </a:r>
          </a:p>
          <a:p>
            <a:pPr defTabSz="685800">
              <a:defRPr/>
            </a:pPr>
            <a:r>
              <a:rPr lang="en-US" sz="1350" kern="1200" dirty="0">
                <a:solidFill>
                  <a:srgbClr val="FF6600"/>
                </a:solidFill>
                <a:ea typeface="+mn-ea"/>
                <a:cs typeface="+mn-cs"/>
              </a:rPr>
              <a:t>	</a:t>
            </a:r>
            <a:r>
              <a:rPr lang="en-US" sz="1350" kern="1200" dirty="0">
                <a:solidFill>
                  <a:srgbClr val="FF6600"/>
                </a:solidFill>
                <a:ea typeface="+mn-ea"/>
                <a:cs typeface="+mn-cs"/>
              </a:rPr>
              <a:t>	</a:t>
            </a: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Semantic Sensor </a:t>
            </a: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		Networks Ontology</a:t>
            </a:r>
          </a:p>
          <a:p>
            <a:pPr defTabSz="685800">
              <a:defRPr/>
            </a:pPr>
            <a:endParaRPr lang="en-US" sz="1200" kern="1200" dirty="0">
              <a:solidFill>
                <a:srgbClr val="FF6600"/>
              </a:solidFill>
              <a:ea typeface="+mn-ea"/>
              <a:cs typeface="+mn-cs"/>
            </a:endParaRP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	</a:t>
            </a:r>
          </a:p>
          <a:p>
            <a:pPr defTabSz="685800">
              <a:defRPr/>
            </a:pPr>
            <a:endParaRPr lang="en-US" sz="1200" kern="1200" dirty="0">
              <a:solidFill>
                <a:srgbClr val="FF6600"/>
              </a:solidFill>
              <a:ea typeface="+mn-ea"/>
              <a:cs typeface="+mn-cs"/>
            </a:endParaRP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Consolidation of SAREF Ontology </a:t>
            </a:r>
          </a:p>
          <a:p>
            <a:pPr defTabSz="685800">
              <a:defRPr/>
            </a:pPr>
            <a:r>
              <a:rPr lang="en-US" sz="1200" kern="1200" dirty="0">
                <a:solidFill>
                  <a:srgbClr val="FF6600"/>
                </a:solidFill>
                <a:ea typeface="+mn-ea"/>
                <a:cs typeface="+mn-cs"/>
              </a:rPr>
              <a:t>      &amp; ecosystem of users</a:t>
            </a:r>
            <a:endParaRPr lang="en-US" sz="1200" kern="1200" dirty="0">
              <a:solidFill>
                <a:srgbClr val="FF6600"/>
              </a:solidFill>
              <a:ea typeface="+mn-ea"/>
              <a:cs typeface="+mn-cs"/>
            </a:endParaRPr>
          </a:p>
        </p:txBody>
      </p:sp>
      <p:pic>
        <p:nvPicPr>
          <p:cNvPr id="32" name="Picture 14" descr="Résultat de recherche d'im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05" y="3623994"/>
            <a:ext cx="608077" cy="4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ETSI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29" y="4202343"/>
            <a:ext cx="1112506" cy="3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15" y="3587097"/>
            <a:ext cx="829102" cy="4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228600" y="642938"/>
            <a:ext cx="6172200" cy="3680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fr" dirty="0" smtClean="0"/>
              <a:t>Semantic Web Formalisms</a:t>
            </a:r>
            <a:endParaRPr lang="fr" dirty="0"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338" y="1154719"/>
            <a:ext cx="3645000" cy="326488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2201869" y="2575313"/>
            <a:ext cx="861524" cy="739799"/>
          </a:xfrm>
          <a:prstGeom prst="rect">
            <a:avLst/>
          </a:prstGeom>
          <a:solidFill>
            <a:srgbClr val="FFFF00">
              <a:alpha val="6769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57" name="Shape 257"/>
          <p:cNvSpPr txBox="1"/>
          <p:nvPr/>
        </p:nvSpPr>
        <p:spPr>
          <a:xfrm rot="2555069" flipH="1">
            <a:off x="2125921" y="2809763"/>
            <a:ext cx="1100473" cy="3291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 dirty="0" smtClean="0">
                <a:latin typeface="Calibri"/>
                <a:ea typeface="Calibri"/>
                <a:cs typeface="Calibri"/>
                <a:sym typeface="Calibri"/>
              </a:rPr>
              <a:t>Querying</a:t>
            </a:r>
            <a:endParaRPr lang="fr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2671838" y="2293032"/>
            <a:ext cx="2541281" cy="1670981"/>
          </a:xfrm>
          <a:custGeom>
            <a:avLst/>
            <a:gdLst/>
            <a:ahLst/>
            <a:cxnLst/>
            <a:rect l="0" t="0" r="0" b="0"/>
            <a:pathLst>
              <a:path w="135535" h="89119" extrusionOk="0">
                <a:moveTo>
                  <a:pt x="133679" y="89119"/>
                </a:moveTo>
                <a:lnTo>
                  <a:pt x="108150" y="89119"/>
                </a:lnTo>
                <a:lnTo>
                  <a:pt x="107686" y="54307"/>
                </a:lnTo>
                <a:lnTo>
                  <a:pt x="25529" y="53843"/>
                </a:lnTo>
                <a:lnTo>
                  <a:pt x="25993" y="14389"/>
                </a:lnTo>
                <a:lnTo>
                  <a:pt x="464" y="14389"/>
                </a:lnTo>
                <a:lnTo>
                  <a:pt x="0" y="0"/>
                </a:lnTo>
                <a:lnTo>
                  <a:pt x="114184" y="0"/>
                </a:lnTo>
                <a:lnTo>
                  <a:pt x="114184" y="12997"/>
                </a:lnTo>
                <a:lnTo>
                  <a:pt x="135535" y="12997"/>
                </a:lnTo>
                <a:close/>
              </a:path>
            </a:pathLst>
          </a:custGeom>
          <a:solidFill>
            <a:srgbClr val="3866B1">
              <a:alpha val="6923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59" name="Shape 259"/>
          <p:cNvSpPr txBox="1"/>
          <p:nvPr/>
        </p:nvSpPr>
        <p:spPr>
          <a:xfrm>
            <a:off x="3324563" y="2677313"/>
            <a:ext cx="1566450" cy="3291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 dirty="0" smtClean="0">
                <a:latin typeface="Calibri"/>
                <a:ea typeface="Calibri"/>
                <a:cs typeface="Calibri"/>
                <a:sym typeface="Calibri"/>
              </a:rPr>
              <a:t>Reasoning</a:t>
            </a:r>
            <a:endParaRPr lang="fr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3716194" y="1527169"/>
            <a:ext cx="2019113" cy="2819794"/>
          </a:xfrm>
          <a:custGeom>
            <a:avLst/>
            <a:gdLst/>
            <a:ahLst/>
            <a:cxnLst/>
            <a:rect l="0" t="0" r="0" b="0"/>
            <a:pathLst>
              <a:path w="107686" h="150389" extrusionOk="0">
                <a:moveTo>
                  <a:pt x="107686" y="149460"/>
                </a:moveTo>
                <a:lnTo>
                  <a:pt x="81693" y="150389"/>
                </a:lnTo>
                <a:lnTo>
                  <a:pt x="81229" y="51986"/>
                </a:lnTo>
                <a:lnTo>
                  <a:pt x="59877" y="52450"/>
                </a:lnTo>
                <a:lnTo>
                  <a:pt x="59413" y="38990"/>
                </a:lnTo>
                <a:lnTo>
                  <a:pt x="0" y="39918"/>
                </a:lnTo>
                <a:lnTo>
                  <a:pt x="0" y="20423"/>
                </a:lnTo>
                <a:lnTo>
                  <a:pt x="20888" y="20423"/>
                </a:lnTo>
                <a:lnTo>
                  <a:pt x="21352" y="0"/>
                </a:lnTo>
                <a:lnTo>
                  <a:pt x="106758" y="0"/>
                </a:lnTo>
                <a:close/>
              </a:path>
            </a:pathLst>
          </a:custGeom>
          <a:solidFill>
            <a:srgbClr val="FF0000">
              <a:alpha val="6538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61" name="Shape 261"/>
          <p:cNvSpPr txBox="1"/>
          <p:nvPr/>
        </p:nvSpPr>
        <p:spPr>
          <a:xfrm>
            <a:off x="4181813" y="1705763"/>
            <a:ext cx="1427849" cy="3291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 dirty="0" smtClean="0">
                <a:latin typeface="Calibri"/>
                <a:ea typeface="Calibri"/>
                <a:cs typeface="Calibri"/>
                <a:sym typeface="Calibri"/>
              </a:rPr>
              <a:t>Trust</a:t>
            </a:r>
            <a:endParaRPr lang="fr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Résultat de recherche d'images pour &quot;w3c&quot;"/>
          <p:cNvSpPr>
            <a:spLocks noChangeAspect="1" noChangeArrowheads="1"/>
          </p:cNvSpPr>
          <p:nvPr/>
        </p:nvSpPr>
        <p:spPr bwMode="auto">
          <a:xfrm>
            <a:off x="116681" y="534591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0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5" y="1105153"/>
            <a:ext cx="107870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30</a:t>
            </a:fld>
            <a:endParaRPr lang="fr"/>
          </a:p>
        </p:txBody>
      </p:sp>
      <p:sp>
        <p:nvSpPr>
          <p:cNvPr id="14" name="Shape 254"/>
          <p:cNvSpPr/>
          <p:nvPr/>
        </p:nvSpPr>
        <p:spPr>
          <a:xfrm>
            <a:off x="2201869" y="3372206"/>
            <a:ext cx="2985150" cy="948638"/>
          </a:xfrm>
          <a:custGeom>
            <a:avLst/>
            <a:gdLst/>
            <a:ahLst/>
            <a:cxnLst/>
            <a:rect l="0" t="0" r="0" b="0"/>
            <a:pathLst>
              <a:path w="159208" h="50594" extrusionOk="0">
                <a:moveTo>
                  <a:pt x="128109" y="0"/>
                </a:moveTo>
                <a:lnTo>
                  <a:pt x="0" y="465"/>
                </a:lnTo>
                <a:lnTo>
                  <a:pt x="0" y="50130"/>
                </a:lnTo>
                <a:lnTo>
                  <a:pt x="159208" y="50594"/>
                </a:lnTo>
                <a:lnTo>
                  <a:pt x="158744" y="33420"/>
                </a:lnTo>
                <a:lnTo>
                  <a:pt x="129037" y="32492"/>
                </a:lnTo>
                <a:close/>
              </a:path>
            </a:pathLst>
          </a:custGeom>
          <a:solidFill>
            <a:srgbClr val="66CC00">
              <a:alpha val="6923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6" name="Shape 259"/>
          <p:cNvSpPr txBox="1"/>
          <p:nvPr/>
        </p:nvSpPr>
        <p:spPr>
          <a:xfrm>
            <a:off x="2671838" y="3573206"/>
            <a:ext cx="1745254" cy="3291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800" dirty="0" smtClean="0">
                <a:latin typeface="Calibri"/>
                <a:ea typeface="Calibri"/>
                <a:cs typeface="Calibri"/>
                <a:sym typeface="Calibri"/>
              </a:rPr>
              <a:t>Representation</a:t>
            </a:r>
            <a:endParaRPr lang="fr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8170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Highly</a:t>
            </a:r>
            <a:r>
              <a:rPr lang="fr-FR" dirty="0" smtClean="0"/>
              <a:t> (</a:t>
            </a:r>
            <a:r>
              <a:rPr lang="fr-FR" dirty="0" err="1" smtClean="0"/>
              <a:t>highly</a:t>
            </a:r>
            <a:r>
              <a:rPr lang="fr-FR" dirty="0"/>
              <a:t>) </a:t>
            </a:r>
            <a:r>
              <a:rPr lang="fr-FR" dirty="0" err="1" smtClean="0"/>
              <a:t>recommended</a:t>
            </a:r>
            <a:r>
              <a:rPr lang="fr-FR" dirty="0" smtClean="0"/>
              <a:t> </a:t>
            </a:r>
            <a:r>
              <a:rPr lang="fr-FR" dirty="0" err="1" smtClean="0"/>
              <a:t>videos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4150" y="978552"/>
            <a:ext cx="6515100" cy="3725699"/>
          </a:xfrm>
        </p:spPr>
        <p:txBody>
          <a:bodyPr/>
          <a:lstStyle/>
          <a:p>
            <a:pPr algn="ctr"/>
            <a:r>
              <a:rPr lang="fr-FR" sz="2000" dirty="0" err="1" smtClean="0">
                <a:solidFill>
                  <a:schemeClr val="tx1"/>
                </a:solidFill>
              </a:rPr>
              <a:t>Presentation</a:t>
            </a:r>
            <a:r>
              <a:rPr lang="fr-FR" sz="2000" dirty="0" smtClean="0">
                <a:solidFill>
                  <a:schemeClr val="tx1"/>
                </a:solidFill>
              </a:rPr>
              <a:t> of Tim </a:t>
            </a:r>
            <a:r>
              <a:rPr lang="fr-FR" sz="2000" dirty="0" err="1">
                <a:solidFill>
                  <a:schemeClr val="tx1"/>
                </a:solidFill>
              </a:rPr>
              <a:t>Berners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Lee (</a:t>
            </a:r>
            <a:r>
              <a:rPr lang="fr-FR" sz="2000" dirty="0" err="1" smtClean="0">
                <a:solidFill>
                  <a:schemeClr val="tx1"/>
                </a:solidFill>
              </a:rPr>
              <a:t>inventor</a:t>
            </a:r>
            <a:r>
              <a:rPr lang="fr-FR" sz="2000" dirty="0" smtClean="0">
                <a:solidFill>
                  <a:schemeClr val="tx1"/>
                </a:solidFill>
              </a:rPr>
              <a:t> of the Web) 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tx1"/>
                </a:solidFill>
              </a:rPr>
              <a:t>Documentary</a:t>
            </a:r>
            <a:r>
              <a:rPr lang="fr-FR" sz="2000" dirty="0" smtClean="0">
                <a:solidFill>
                  <a:schemeClr val="tx1"/>
                </a:solidFill>
              </a:rPr>
              <a:t> on the invention of the Web</a:t>
            </a:r>
            <a:endParaRPr lang="fr-FR" sz="2000" dirty="0" smtClean="0">
              <a:solidFill>
                <a:schemeClr val="tx1"/>
              </a:solidFill>
              <a:hlinkClick r:id="rId2"/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hlinkClick r:id="rId2"/>
              </a:rPr>
              <a:t>http://www.foreveryone.net/ </a:t>
            </a:r>
            <a:endParaRPr lang="fr-FR" sz="1400" dirty="0" smtClean="0">
              <a:solidFill>
                <a:schemeClr val="tx1"/>
              </a:solidFill>
              <a:hlinkClick r:id="rId2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" smtClean="0"/>
              <a:pPr/>
              <a:t>31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1282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challenges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5F5595-61AE-4AA6-B423-33EDBD1DAE12}" type="slidenum">
              <a:rPr lang="fr-FR" kern="1200">
                <a:ea typeface="+mn-ea"/>
                <a:cs typeface="+mn-cs"/>
              </a:rPr>
              <a:pPr defTabSz="685800">
                <a:defRPr/>
              </a:pPr>
              <a:t>4</a:t>
            </a:fld>
            <a:endParaRPr lang="fr-FR" kern="1200" dirty="0">
              <a:ea typeface="+mn-ea"/>
              <a:cs typeface="+mn-cs"/>
            </a:endParaRPr>
          </a:p>
        </p:txBody>
      </p:sp>
      <p:pic>
        <p:nvPicPr>
          <p:cNvPr id="6" name="Image 5" descr="sm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20" y="2160211"/>
            <a:ext cx="3132348" cy="1653677"/>
          </a:xfrm>
          <a:prstGeom prst="rect">
            <a:avLst/>
          </a:prstGeom>
        </p:spPr>
      </p:pic>
      <p:grpSp>
        <p:nvGrpSpPr>
          <p:cNvPr id="7" name="Grouper 6"/>
          <p:cNvGrpSpPr/>
          <p:nvPr/>
        </p:nvGrpSpPr>
        <p:grpSpPr>
          <a:xfrm>
            <a:off x="80628" y="2248773"/>
            <a:ext cx="2052228" cy="1477613"/>
            <a:chOff x="107504" y="2538969"/>
            <a:chExt cx="2736304" cy="1970151"/>
          </a:xfrm>
        </p:grpSpPr>
        <p:pic>
          <p:nvPicPr>
            <p:cNvPr id="8" name="Picture 4" descr="Résultat de recherche d'images pour &quot;open data fr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4" r="35934"/>
            <a:stretch/>
          </p:blipFill>
          <p:spPr bwMode="auto">
            <a:xfrm>
              <a:off x="107504" y="2538969"/>
              <a:ext cx="2370769" cy="1970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1438925" y="3347700"/>
              <a:ext cx="746359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fr-FR" sz="1350" b="1" kern="1200" dirty="0">
                  <a:ea typeface="+mn-ea"/>
                  <a:cs typeface="+mn-cs"/>
                </a:rPr>
                <a:t>Data</a:t>
              </a:r>
              <a:endParaRPr lang="fr-FR" sz="1200" b="1" kern="1200" dirty="0"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" name="Double flèche horizontale 9"/>
            <p:cNvSpPr/>
            <p:nvPr/>
          </p:nvSpPr>
          <p:spPr>
            <a:xfrm flipH="1">
              <a:off x="2339752" y="3379050"/>
              <a:ext cx="504056" cy="409990"/>
            </a:xfrm>
            <a:prstGeom prst="leftRightArrow">
              <a:avLst>
                <a:gd name="adj1" fmla="val 50000"/>
                <a:gd name="adj2" fmla="val 2850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FR" sz="1350" kern="120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4563126" y="2322230"/>
            <a:ext cx="2254299" cy="1404156"/>
            <a:chOff x="6084168" y="2636912"/>
            <a:chExt cx="3005732" cy="1872208"/>
          </a:xfrm>
        </p:grpSpPr>
        <p:sp>
          <p:nvSpPr>
            <p:cNvPr id="12" name="ZoneTexte 11"/>
            <p:cNvSpPr txBox="1"/>
            <p:nvPr/>
          </p:nvSpPr>
          <p:spPr>
            <a:xfrm>
              <a:off x="7894701" y="2636912"/>
              <a:ext cx="119519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fr-FR" sz="1350" b="1" kern="1200" dirty="0">
                  <a:ea typeface="+mn-ea"/>
                  <a:cs typeface="+mn-cs"/>
                </a:rPr>
                <a:t>Services</a:t>
              </a:r>
              <a:endParaRPr lang="fr-FR" sz="1500" b="1" kern="1200" dirty="0">
                <a:ea typeface="+mn-ea"/>
                <a:cs typeface="+mn-cs"/>
              </a:endParaRPr>
            </a:p>
          </p:txBody>
        </p:sp>
        <p:pic>
          <p:nvPicPr>
            <p:cNvPr id="13" name="Picture 2" descr="Résultat de recherche d'images pour &quot;méthodes numériques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995" y="3145322"/>
              <a:ext cx="948485" cy="1363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ésultat de recherche d'images pour &quot;méthodes numériques&quot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044" y="2639708"/>
              <a:ext cx="1149332" cy="114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Double flèche horizontale 14"/>
            <p:cNvSpPr/>
            <p:nvPr/>
          </p:nvSpPr>
          <p:spPr>
            <a:xfrm>
              <a:off x="6156176" y="3212976"/>
              <a:ext cx="504056" cy="2880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Double flèche horizontale 15"/>
            <p:cNvSpPr/>
            <p:nvPr/>
          </p:nvSpPr>
          <p:spPr>
            <a:xfrm rot="1128458">
              <a:off x="6117141" y="3502563"/>
              <a:ext cx="504056" cy="2880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Double flèche horizontale 16"/>
            <p:cNvSpPr/>
            <p:nvPr/>
          </p:nvSpPr>
          <p:spPr>
            <a:xfrm rot="20234010">
              <a:off x="6084168" y="2924944"/>
              <a:ext cx="504056" cy="2880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kern="120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3971283" y="1080092"/>
            <a:ext cx="1563952" cy="1409847"/>
            <a:chOff x="5295043" y="980728"/>
            <a:chExt cx="2085269" cy="1879796"/>
          </a:xfrm>
        </p:grpSpPr>
        <p:pic>
          <p:nvPicPr>
            <p:cNvPr id="19" name="Picture 8" descr="Résultat de recherche d'images pour &quot;social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86126" y="1395602"/>
              <a:ext cx="1694186" cy="952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5962724" y="980728"/>
              <a:ext cx="115672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fr-FR" sz="1350" b="1" kern="1200" dirty="0" err="1">
                  <a:ea typeface="+mn-ea"/>
                  <a:cs typeface="+mn-cs"/>
                </a:rPr>
                <a:t>Humans</a:t>
              </a:r>
              <a:endParaRPr lang="fr-FR" sz="1350" b="1" kern="1200" dirty="0">
                <a:ea typeface="+mn-ea"/>
                <a:cs typeface="+mn-cs"/>
              </a:endParaRPr>
            </a:p>
          </p:txBody>
        </p:sp>
        <p:sp>
          <p:nvSpPr>
            <p:cNvPr id="21" name="Double flèche horizontale 20"/>
            <p:cNvSpPr/>
            <p:nvPr/>
          </p:nvSpPr>
          <p:spPr>
            <a:xfrm rot="18647182">
              <a:off x="5486455" y="2417757"/>
              <a:ext cx="504056" cy="2880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Double flèche horizontale 21"/>
            <p:cNvSpPr/>
            <p:nvPr/>
          </p:nvSpPr>
          <p:spPr>
            <a:xfrm rot="19219088">
              <a:off x="5762245" y="2572492"/>
              <a:ext cx="504056" cy="2880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Double flèche horizontale 22"/>
            <p:cNvSpPr/>
            <p:nvPr/>
          </p:nvSpPr>
          <p:spPr>
            <a:xfrm rot="17353759">
              <a:off x="5187031" y="2201732"/>
              <a:ext cx="504056" cy="2880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kern="120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728700" y="1025583"/>
            <a:ext cx="2641002" cy="1513336"/>
            <a:chOff x="971600" y="908050"/>
            <a:chExt cx="3521336" cy="2017781"/>
          </a:xfrm>
        </p:grpSpPr>
        <p:grpSp>
          <p:nvGrpSpPr>
            <p:cNvPr id="25" name="Grouper 24"/>
            <p:cNvGrpSpPr/>
            <p:nvPr/>
          </p:nvGrpSpPr>
          <p:grpSpPr>
            <a:xfrm>
              <a:off x="971600" y="908050"/>
              <a:ext cx="3521336" cy="1410360"/>
              <a:chOff x="971600" y="908050"/>
              <a:chExt cx="3521336" cy="1410360"/>
            </a:xfrm>
          </p:grpSpPr>
          <p:pic>
            <p:nvPicPr>
              <p:cNvPr id="29" name="Picture 2" descr="Résultat de recherche d'images pour &quot;internet of things&quot;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48" b="6291"/>
              <a:stretch/>
            </p:blipFill>
            <p:spPr bwMode="auto">
              <a:xfrm>
                <a:off x="971600" y="1268760"/>
                <a:ext cx="3521336" cy="1049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ZoneTexte 29"/>
              <p:cNvSpPr txBox="1"/>
              <p:nvPr/>
            </p:nvSpPr>
            <p:spPr>
              <a:xfrm>
                <a:off x="2051720" y="908050"/>
                <a:ext cx="1720984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fr-FR" sz="1350" b="1" kern="1200" dirty="0">
                    <a:ea typeface="+mn-ea"/>
                    <a:cs typeface="+mn-cs"/>
                  </a:rPr>
                  <a:t>Smart </a:t>
                </a:r>
                <a:r>
                  <a:rPr lang="fr-FR" sz="1350" b="1" kern="1200" dirty="0" err="1">
                    <a:ea typeface="+mn-ea"/>
                    <a:cs typeface="+mn-cs"/>
                  </a:rPr>
                  <a:t>Things</a:t>
                </a:r>
                <a:endParaRPr lang="fr-FR" sz="1350" b="1" kern="1200" dirty="0"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Double flèche horizontale 25"/>
            <p:cNvSpPr/>
            <p:nvPr/>
          </p:nvSpPr>
          <p:spPr>
            <a:xfrm rot="13839909">
              <a:off x="3009473" y="2417757"/>
              <a:ext cx="504056" cy="2880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Double flèche horizontale 26"/>
            <p:cNvSpPr/>
            <p:nvPr/>
          </p:nvSpPr>
          <p:spPr>
            <a:xfrm rot="16200000">
              <a:off x="3366974" y="2347065"/>
              <a:ext cx="504056" cy="2880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kern="12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Double flèche horizontale 27"/>
            <p:cNvSpPr/>
            <p:nvPr/>
          </p:nvSpPr>
          <p:spPr>
            <a:xfrm rot="11916546">
              <a:off x="2732572" y="2637799"/>
              <a:ext cx="504056" cy="2880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kern="120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1" name="Espace réservé du contenu 5"/>
          <p:cNvSpPr>
            <a:spLocks noGrp="1"/>
          </p:cNvSpPr>
          <p:nvPr>
            <p:ph idx="4294967295"/>
          </p:nvPr>
        </p:nvSpPr>
        <p:spPr>
          <a:xfrm>
            <a:off x="134634" y="3921900"/>
            <a:ext cx="6588732" cy="10261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1500" b="0" dirty="0"/>
              <a:t>Automation and </a:t>
            </a:r>
            <a:r>
              <a:rPr lang="fr-FR" sz="1500" b="0" dirty="0" err="1"/>
              <a:t>delegation</a:t>
            </a:r>
            <a:r>
              <a:rPr lang="fr-FR" sz="1500" b="0" dirty="0"/>
              <a:t> of </a:t>
            </a:r>
            <a:r>
              <a:rPr lang="fr-FR" sz="1500" b="0" dirty="0" err="1"/>
              <a:t>repetitive</a:t>
            </a:r>
            <a:r>
              <a:rPr lang="fr-FR" sz="1500" b="0" dirty="0"/>
              <a:t> cognitive </a:t>
            </a:r>
            <a:r>
              <a:rPr lang="fr-FR" sz="1500" b="0" dirty="0" err="1"/>
              <a:t>activities</a:t>
            </a:r>
            <a:endParaRPr lang="fr-FR" sz="1500" b="0" dirty="0"/>
          </a:p>
          <a:p>
            <a:r>
              <a:rPr lang="fr-FR" sz="1500" b="0" dirty="0" err="1"/>
              <a:t>Understanding</a:t>
            </a:r>
            <a:r>
              <a:rPr lang="fr-FR" sz="1500" b="0" dirty="0"/>
              <a:t>/</a:t>
            </a:r>
            <a:r>
              <a:rPr lang="fr-FR" sz="1500" b="0" dirty="0" err="1"/>
              <a:t>interoperability</a:t>
            </a:r>
            <a:r>
              <a:rPr lang="fr-FR" sz="1500" b="0" dirty="0"/>
              <a:t> </a:t>
            </a:r>
            <a:r>
              <a:rPr lang="fr-FR" sz="1500" b="0" dirty="0" err="1"/>
              <a:t>between</a:t>
            </a:r>
            <a:r>
              <a:rPr lang="fr-FR" sz="1500" b="0" dirty="0"/>
              <a:t> </a:t>
            </a:r>
            <a:r>
              <a:rPr lang="fr-FR" sz="1500" b="0" dirty="0" err="1"/>
              <a:t>heterogeneous</a:t>
            </a:r>
            <a:r>
              <a:rPr lang="fr-FR" sz="1500" b="0" dirty="0"/>
              <a:t> </a:t>
            </a:r>
            <a:r>
              <a:rPr lang="fr-FR" sz="1500" b="0" dirty="0" err="1"/>
              <a:t>things</a:t>
            </a:r>
            <a:r>
              <a:rPr lang="fr-FR" sz="1500" b="0" dirty="0"/>
              <a:t> and services</a:t>
            </a:r>
          </a:p>
          <a:p>
            <a:r>
              <a:rPr lang="fr-FR" sz="1500" b="0" dirty="0" err="1"/>
              <a:t>Cooperation</a:t>
            </a:r>
            <a:r>
              <a:rPr lang="fr-FR" sz="1500" b="0" dirty="0"/>
              <a:t> </a:t>
            </a:r>
            <a:r>
              <a:rPr lang="fr-FR" sz="1500" b="0" dirty="0" err="1"/>
              <a:t>between</a:t>
            </a:r>
            <a:r>
              <a:rPr lang="fr-FR" sz="1500" b="0" dirty="0"/>
              <a:t> services, </a:t>
            </a:r>
            <a:r>
              <a:rPr lang="fr-FR" sz="1500" b="0" dirty="0" err="1"/>
              <a:t>things</a:t>
            </a:r>
            <a:r>
              <a:rPr lang="fr-FR" sz="1500" b="0" dirty="0"/>
              <a:t> and </a:t>
            </a:r>
            <a:r>
              <a:rPr lang="fr-FR" sz="1500" b="0" dirty="0" err="1"/>
              <a:t>human</a:t>
            </a:r>
            <a:r>
              <a:rPr lang="fr-FR" sz="1500" b="0" dirty="0"/>
              <a:t> </a:t>
            </a:r>
            <a:r>
              <a:rPr lang="fr-FR" sz="1500" b="0" dirty="0" err="1"/>
              <a:t>activities</a:t>
            </a:r>
            <a:endParaRPr lang="fr-FR" sz="1500" b="0" dirty="0"/>
          </a:p>
        </p:txBody>
      </p:sp>
    </p:spTree>
    <p:extLst>
      <p:ext uri="{BB962C8B-B14F-4D97-AF65-F5344CB8AC3E}">
        <p14:creationId xmlns:p14="http://schemas.microsoft.com/office/powerpoint/2010/main" val="39518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21505" name="Espace réservé du contenu 20"/>
          <p:cNvSpPr>
            <a:spLocks noGrp="1"/>
          </p:cNvSpPr>
          <p:nvPr>
            <p:ph idx="1"/>
          </p:nvPr>
        </p:nvSpPr>
        <p:spPr>
          <a:xfrm>
            <a:off x="458670" y="935529"/>
            <a:ext cx="6264696" cy="3364413"/>
          </a:xfrm>
        </p:spPr>
        <p:txBody>
          <a:bodyPr>
            <a:noAutofit/>
          </a:bodyPr>
          <a:lstStyle/>
          <a:p>
            <a:r>
              <a:rPr lang="en-US" sz="1800" dirty="0">
                <a:ea typeface="ＭＳ Ｐゴシック" pitchFamily="34" charset="-128"/>
              </a:rPr>
              <a:t>Definition of models, algorithms and software architectures to support the inter-connection </a:t>
            </a:r>
            <a:br>
              <a:rPr lang="en-US" sz="1800" dirty="0">
                <a:ea typeface="ＭＳ Ｐゴシック" pitchFamily="34" charset="-128"/>
              </a:rPr>
            </a:br>
            <a:r>
              <a:rPr lang="en-US" sz="1800" dirty="0">
                <a:ea typeface="ＭＳ Ｐゴシック" pitchFamily="34" charset="-128"/>
              </a:rPr>
              <a:t>of </a:t>
            </a:r>
            <a:r>
              <a:rPr lang="en-US" altLang="ja-JP" sz="1800" dirty="0">
                <a:solidFill>
                  <a:srgbClr val="FF6600"/>
                </a:solidFill>
                <a:ea typeface="ＭＳ Ｐゴシック" pitchFamily="34" charset="-128"/>
              </a:rPr>
              <a:t>data</a:t>
            </a:r>
            <a:r>
              <a:rPr lang="en-US" altLang="ja-JP" sz="1800" dirty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en-US" altLang="ja-JP" sz="1800" dirty="0">
                <a:solidFill>
                  <a:srgbClr val="FF6600"/>
                </a:solidFill>
                <a:ea typeface="ＭＳ Ｐゴシック" pitchFamily="34" charset="-128"/>
              </a:rPr>
              <a:t>services</a:t>
            </a:r>
            <a:r>
              <a:rPr lang="en-US" altLang="ja-JP" sz="1800" dirty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en-US" altLang="ja-JP" sz="1800" dirty="0">
                <a:solidFill>
                  <a:srgbClr val="FF6600"/>
                </a:solidFill>
                <a:ea typeface="ＭＳ Ｐゴシック" pitchFamily="34" charset="-128"/>
              </a:rPr>
              <a:t>things</a:t>
            </a:r>
            <a:r>
              <a:rPr lang="en-US" altLang="ja-JP" sz="1800" dirty="0">
                <a:solidFill>
                  <a:srgbClr val="660066"/>
                </a:solidFill>
                <a:ea typeface="ＭＳ Ｐゴシック" pitchFamily="34" charset="-128"/>
              </a:rPr>
              <a:t> </a:t>
            </a:r>
            <a:r>
              <a:rPr lang="en-US" altLang="ja-JP" sz="1800" dirty="0">
                <a:solidFill>
                  <a:srgbClr val="000000"/>
                </a:solidFill>
                <a:ea typeface="ＭＳ Ｐゴシック" pitchFamily="34" charset="-128"/>
              </a:rPr>
              <a:t>&amp; </a:t>
            </a:r>
            <a:r>
              <a:rPr lang="en-US" altLang="ja-JP" sz="1800" dirty="0">
                <a:solidFill>
                  <a:srgbClr val="FF6600"/>
                </a:solidFill>
                <a:ea typeface="ＭＳ Ｐゴシック" pitchFamily="34" charset="-128"/>
              </a:rPr>
              <a:t>people </a:t>
            </a:r>
          </a:p>
          <a:p>
            <a:pPr marL="0" indent="0">
              <a:buNone/>
            </a:pPr>
            <a:endParaRPr lang="en-US" sz="1800" dirty="0">
              <a:solidFill>
                <a:srgbClr val="660066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Requirements: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Cooperation, Distribution, Decentralization, </a:t>
            </a:r>
            <a:r>
              <a:rPr lang="en-US" dirty="0">
                <a:ea typeface="ＭＳ Ｐゴシック" pitchFamily="34" charset="-128"/>
              </a:rPr>
              <a:t>Openness, </a:t>
            </a:r>
            <a:r>
              <a:rPr lang="en-US" dirty="0" smtClean="0">
                <a:ea typeface="ＭＳ Ｐゴシック" pitchFamily="34" charset="-128"/>
              </a:rPr>
              <a:t>Scalability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Evolution / Agility / Robustness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Interoperability of contents, services, things &amp; machines</a:t>
            </a:r>
            <a:endParaRPr lang="en-US" dirty="0">
              <a:ea typeface="ＭＳ Ｐゴシック" pitchFamily="34" charset="-128"/>
            </a:endParaRPr>
          </a:p>
          <a:p>
            <a:endParaRPr lang="en-US" sz="1800" dirty="0"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Scientific Domains: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Artificial Intelligence, Knowledge Representation, Semantic Web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Multi-Agent Systems, Services, Web of Things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Social Networks, Virtual Communities, Recommendation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endParaRPr lang="en-US" sz="1800" dirty="0">
              <a:ea typeface="ＭＳ Ｐゴシック" pitchFamily="34" charset="-128"/>
            </a:endParaRPr>
          </a:p>
          <a:p>
            <a:endParaRPr lang="en-US" sz="1800" dirty="0"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5F5595-61AE-4AA6-B423-33EDBD1DAE12}" type="slidenum">
              <a:rPr lang="fr-FR" kern="1200">
                <a:ea typeface="+mn-ea"/>
                <a:cs typeface="+mn-cs"/>
              </a:rPr>
              <a:pPr defTabSz="685800">
                <a:defRPr/>
              </a:pPr>
              <a:t>5</a:t>
            </a:fld>
            <a:endParaRPr lang="fr-FR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192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</a:t>
            </a:r>
            <a:r>
              <a:rPr lang="en-US" dirty="0"/>
              <a:t>D</a:t>
            </a:r>
            <a:r>
              <a:rPr lang="en-US" dirty="0" smtClean="0"/>
              <a:t>irections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646" y="1691613"/>
            <a:ext cx="6247727" cy="336441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Processing, Representation and Reasoning on </a:t>
            </a:r>
            <a:r>
              <a:rPr lang="en-US" b="1" dirty="0" smtClean="0">
                <a:solidFill>
                  <a:srgbClr val="FF6600"/>
                </a:solidFill>
              </a:rPr>
              <a:t>dynamic and heterogeneous amounts of data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dirty="0" smtClean="0"/>
              <a:t>distributed on the Web, on social media, in the Internet of things</a:t>
            </a:r>
          </a:p>
          <a:p>
            <a:pPr lvl="1"/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Deployment in these complex environments of new services, able to </a:t>
            </a:r>
            <a:r>
              <a:rPr lang="en-US" b="1" dirty="0" smtClean="0">
                <a:solidFill>
                  <a:srgbClr val="FF6600"/>
                </a:solidFill>
              </a:rPr>
              <a:t>autonomously</a:t>
            </a:r>
            <a:r>
              <a:rPr lang="en-US" dirty="0" smtClean="0"/>
              <a:t> process, </a:t>
            </a:r>
            <a:r>
              <a:rPr lang="en-US" b="1" dirty="0" smtClean="0">
                <a:solidFill>
                  <a:srgbClr val="FF6600"/>
                </a:solidFill>
              </a:rPr>
              <a:t>reason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6600"/>
                </a:solidFill>
              </a:rPr>
              <a:t>decide </a:t>
            </a:r>
            <a:r>
              <a:rPr lang="en-US" dirty="0" smtClean="0"/>
              <a:t>on these distributed data and knowledge sources but also to </a:t>
            </a:r>
            <a:r>
              <a:rPr lang="en-US" b="1" dirty="0" smtClean="0">
                <a:solidFill>
                  <a:srgbClr val="FF6600"/>
                </a:solidFill>
              </a:rPr>
              <a:t>cooperate </a:t>
            </a:r>
            <a:r>
              <a:rPr lang="en-US" dirty="0" smtClean="0"/>
              <a:t>with each other in an efficient and flexible way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mplication of these services in innovative </a:t>
            </a:r>
            <a:r>
              <a:rPr lang="en-US" b="1" dirty="0" smtClean="0">
                <a:solidFill>
                  <a:srgbClr val="FF6600"/>
                </a:solidFill>
              </a:rPr>
              <a:t>user-centric</a:t>
            </a:r>
            <a:r>
              <a:rPr lang="en-US" dirty="0"/>
              <a:t> </a:t>
            </a:r>
            <a:r>
              <a:rPr lang="en-US" dirty="0" smtClean="0"/>
              <a:t>applications supporting </a:t>
            </a:r>
            <a:r>
              <a:rPr lang="en-US" b="1" dirty="0" smtClean="0">
                <a:solidFill>
                  <a:srgbClr val="FF6600"/>
                </a:solidFill>
              </a:rPr>
              <a:t>individual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and/or </a:t>
            </a:r>
            <a:r>
              <a:rPr lang="en-US" b="1" dirty="0" smtClean="0">
                <a:solidFill>
                  <a:srgbClr val="FF6600"/>
                </a:solidFill>
              </a:rPr>
              <a:t>collective </a:t>
            </a:r>
            <a:r>
              <a:rPr lang="en-US" dirty="0" smtClean="0"/>
              <a:t>activities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5F5595-61AE-4AA6-B423-33EDBD1DAE12}" type="slidenum">
              <a:rPr lang="fr-FR" kern="1200">
                <a:ea typeface="+mn-ea"/>
                <a:cs typeface="+mn-cs"/>
              </a:rPr>
              <a:pPr defTabSz="685800">
                <a:defRPr/>
              </a:pPr>
              <a:t>6</a:t>
            </a:fld>
            <a:endParaRPr lang="fr-FR" kern="1200" dirty="0"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658" y="1059582"/>
            <a:ext cx="5887027" cy="55399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500" kern="1200" dirty="0">
                <a:ea typeface="+mn-ea"/>
                <a:cs typeface="+mn-cs"/>
              </a:rPr>
              <a:t>Challenges of the increasing automation of cognitive human tasks in the digital transformation of the society</a:t>
            </a:r>
          </a:p>
        </p:txBody>
      </p:sp>
    </p:spTree>
    <p:extLst>
      <p:ext uri="{BB962C8B-B14F-4D97-AF65-F5344CB8AC3E}">
        <p14:creationId xmlns:p14="http://schemas.microsoft.com/office/powerpoint/2010/main" val="39539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Directions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Knowledge Representation &amp; Reasoning</a:t>
            </a:r>
          </a:p>
          <a:p>
            <a:pPr lvl="1"/>
            <a:r>
              <a:rPr lang="en-GB" dirty="0" smtClean="0">
                <a:solidFill>
                  <a:srgbClr val="FF6600"/>
                </a:solidFill>
              </a:rPr>
              <a:t>How to process, represent and reason on knowledge in distributed and open environments such as, in particular, the Web?</a:t>
            </a:r>
          </a:p>
          <a:p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Multi-Agent &amp; Services</a:t>
            </a:r>
          </a:p>
          <a:p>
            <a:pPr lvl="1"/>
            <a:r>
              <a:rPr lang="fr-FR" dirty="0" smtClean="0">
                <a:solidFill>
                  <a:srgbClr val="FF6600"/>
                </a:solidFill>
              </a:rPr>
              <a:t>How to </a:t>
            </a:r>
            <a:r>
              <a:rPr lang="fr-FR" dirty="0" err="1" smtClean="0">
                <a:solidFill>
                  <a:srgbClr val="FF6600"/>
                </a:solidFill>
              </a:rPr>
              <a:t>coordinate</a:t>
            </a:r>
            <a:r>
              <a:rPr lang="fr-FR" dirty="0" smtClean="0">
                <a:solidFill>
                  <a:srgbClr val="FF6600"/>
                </a:solidFill>
              </a:rPr>
              <a:t> and </a:t>
            </a:r>
            <a:r>
              <a:rPr lang="fr-FR" dirty="0" err="1" smtClean="0">
                <a:solidFill>
                  <a:srgbClr val="FF6600"/>
                </a:solidFill>
              </a:rPr>
              <a:t>adapt</a:t>
            </a:r>
            <a:r>
              <a:rPr lang="fr-FR" dirty="0" smtClean="0">
                <a:solidFill>
                  <a:srgbClr val="FF6600"/>
                </a:solidFill>
              </a:rPr>
              <a:t> agents and services </a:t>
            </a:r>
            <a:r>
              <a:rPr lang="fr-FR" dirty="0" err="1" smtClean="0">
                <a:solidFill>
                  <a:srgbClr val="FF6600"/>
                </a:solidFill>
              </a:rPr>
              <a:t>deployed</a:t>
            </a:r>
            <a:r>
              <a:rPr lang="fr-FR" dirty="0" smtClean="0">
                <a:solidFill>
                  <a:srgbClr val="FF6600"/>
                </a:solidFill>
              </a:rPr>
              <a:t> in open, </a:t>
            </a:r>
            <a:r>
              <a:rPr lang="fr-FR" dirty="0" err="1" smtClean="0">
                <a:solidFill>
                  <a:srgbClr val="FF6600"/>
                </a:solidFill>
              </a:rPr>
              <a:t>decentralized</a:t>
            </a:r>
            <a:r>
              <a:rPr lang="fr-FR" dirty="0" smtClean="0">
                <a:solidFill>
                  <a:srgbClr val="FF6600"/>
                </a:solidFill>
              </a:rPr>
              <a:t>, </a:t>
            </a:r>
            <a:r>
              <a:rPr lang="fr-FR" dirty="0" err="1" smtClean="0">
                <a:solidFill>
                  <a:srgbClr val="FF6600"/>
                </a:solidFill>
              </a:rPr>
              <a:t>dynamic</a:t>
            </a:r>
            <a:r>
              <a:rPr lang="fr-FR" dirty="0" smtClean="0">
                <a:solidFill>
                  <a:srgbClr val="FF6600"/>
                </a:solidFill>
              </a:rPr>
              <a:t> and large </a:t>
            </a:r>
            <a:r>
              <a:rPr lang="fr-FR" dirty="0" err="1" smtClean="0">
                <a:solidFill>
                  <a:srgbClr val="FF6600"/>
                </a:solidFill>
              </a:rPr>
              <a:t>scale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err="1" smtClean="0">
                <a:solidFill>
                  <a:srgbClr val="FF6600"/>
                </a:solidFill>
              </a:rPr>
              <a:t>systems</a:t>
            </a:r>
            <a:r>
              <a:rPr lang="fr-FR" dirty="0" smtClean="0">
                <a:solidFill>
                  <a:srgbClr val="FF6600"/>
                </a:solidFill>
              </a:rPr>
              <a:t>?</a:t>
            </a:r>
            <a:endParaRPr lang="en-GB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Transversal issues: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Trust, Privacy &amp; Ethics, 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Individual and collective dimensions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5F5595-61AE-4AA6-B423-33EDBD1DAE12}" type="slidenum">
              <a:rPr lang="fr-FR" kern="1200">
                <a:ea typeface="+mn-ea"/>
                <a:cs typeface="+mn-cs"/>
              </a:rPr>
              <a:pPr defTabSz="685800">
                <a:defRPr/>
              </a:pPr>
              <a:t>7</a:t>
            </a:fld>
            <a:endParaRPr lang="fr-FR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1759630"/>
            <a:ext cx="6172200" cy="711821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2400" dirty="0" smtClean="0"/>
              <a:t>M2 </a:t>
            </a:r>
            <a:r>
              <a:rPr lang="fr" dirty="0" smtClean="0"/>
              <a:t>MLDM/DSC </a:t>
            </a:r>
            <a:r>
              <a:rPr lang="fr" sz="2400" dirty="0" smtClean="0"/>
              <a:t>– Semantic Web</a:t>
            </a:r>
            <a:endParaRPr lang="fr" sz="2400" dirty="0"/>
          </a:p>
        </p:txBody>
      </p:sp>
      <p:sp>
        <p:nvSpPr>
          <p:cNvPr id="36" name="Shape 36"/>
          <p:cNvSpPr txBox="1"/>
          <p:nvPr/>
        </p:nvSpPr>
        <p:spPr>
          <a:xfrm>
            <a:off x="1394494" y="3877594"/>
            <a:ext cx="23849" cy="96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endParaRPr sz="1050"/>
          </a:p>
        </p:txBody>
      </p:sp>
      <p:sp>
        <p:nvSpPr>
          <p:cNvPr id="37" name="Shape 37"/>
          <p:cNvSpPr txBox="1"/>
          <p:nvPr/>
        </p:nvSpPr>
        <p:spPr>
          <a:xfrm>
            <a:off x="31210" y="3997068"/>
            <a:ext cx="3168352" cy="48062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 dirty="0">
                <a:solidFill>
                  <a:srgbClr val="252525"/>
                </a:solidFill>
              </a:rPr>
              <a:t>Maxime Lefrançois</a:t>
            </a:r>
          </a:p>
          <a:p>
            <a:r>
              <a:rPr lang="fr" sz="1050" dirty="0" smtClean="0">
                <a:solidFill>
                  <a:srgbClr val="252525"/>
                </a:solidFill>
                <a:hlinkClick r:id="rId3"/>
              </a:rPr>
              <a:t>maxime.lefrancois@emse.fr</a:t>
            </a:r>
            <a:endParaRPr lang="fr" sz="1050" dirty="0" smtClean="0">
              <a:solidFill>
                <a:srgbClr val="252525"/>
              </a:solidFill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0" y="4731333"/>
            <a:ext cx="6858000" cy="295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adapted from slides from Lynda Témal</a:t>
            </a:r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75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https://fr.linkedin.com/in/lynda-temal-32a206a/fr</a:t>
            </a:r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fr-FR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fr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hich are adapted from </a:t>
            </a:r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slides from Fabien Gandon, Inria.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0781" y="3176744"/>
            <a:ext cx="1721644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nouveau logo UJM Jean Mon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20750"/>
            <a:ext cx="1401217" cy="9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0286" y="2317834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050" dirty="0" smtClean="0">
                <a:solidFill>
                  <a:srgbClr val="252525"/>
                </a:solidFill>
                <a:hlinkClick r:id="rId7"/>
              </a:rPr>
              <a:t>http</a:t>
            </a:r>
            <a:r>
              <a:rPr lang="fr-FR" sz="1050" dirty="0">
                <a:solidFill>
                  <a:srgbClr val="252525"/>
                </a:solidFill>
                <a:hlinkClick r:id="rId7"/>
              </a:rPr>
              <a:t>://</a:t>
            </a:r>
            <a:r>
              <a:rPr lang="fr-FR" sz="1050" dirty="0" smtClean="0">
                <a:solidFill>
                  <a:srgbClr val="252525"/>
                </a:solidFill>
                <a:hlinkClick r:id="rId7"/>
              </a:rPr>
              <a:t>ci.mines-stetienne.fr/teaching/websem/2018</a:t>
            </a:r>
            <a:r>
              <a:rPr lang="fr-FR" sz="1050" dirty="0" smtClean="0">
                <a:solidFill>
                  <a:srgbClr val="252525"/>
                </a:solidFill>
              </a:rPr>
              <a:t> </a:t>
            </a:r>
            <a:endParaRPr lang="fr" sz="1050" dirty="0">
              <a:solidFill>
                <a:srgbClr val="252525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1759630"/>
            <a:ext cx="6172200" cy="711821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2400" dirty="0" smtClean="0"/>
              <a:t>M2 </a:t>
            </a:r>
            <a:r>
              <a:rPr lang="fr" dirty="0" smtClean="0"/>
              <a:t>MLDM/DSC </a:t>
            </a:r>
            <a:r>
              <a:rPr lang="fr" sz="2400" dirty="0" smtClean="0"/>
              <a:t>– Semantic Web</a:t>
            </a:r>
            <a:endParaRPr lang="fr" sz="2400" dirty="0"/>
          </a:p>
        </p:txBody>
      </p:sp>
      <p:sp>
        <p:nvSpPr>
          <p:cNvPr id="36" name="Shape 36"/>
          <p:cNvSpPr txBox="1"/>
          <p:nvPr/>
        </p:nvSpPr>
        <p:spPr>
          <a:xfrm>
            <a:off x="1394494" y="3877594"/>
            <a:ext cx="23849" cy="96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endParaRPr sz="1050"/>
          </a:p>
        </p:txBody>
      </p:sp>
      <p:sp>
        <p:nvSpPr>
          <p:cNvPr id="37" name="Shape 37"/>
          <p:cNvSpPr txBox="1"/>
          <p:nvPr/>
        </p:nvSpPr>
        <p:spPr>
          <a:xfrm>
            <a:off x="31210" y="3997068"/>
            <a:ext cx="3168352" cy="48062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r" sz="1050" dirty="0">
                <a:solidFill>
                  <a:srgbClr val="252525"/>
                </a:solidFill>
              </a:rPr>
              <a:t>Maxime Lefrançois</a:t>
            </a:r>
          </a:p>
          <a:p>
            <a:r>
              <a:rPr lang="fr" sz="1050" dirty="0" smtClean="0">
                <a:solidFill>
                  <a:srgbClr val="252525"/>
                </a:solidFill>
                <a:hlinkClick r:id="rId3"/>
              </a:rPr>
              <a:t>maxime.lefrancois@emse.fr</a:t>
            </a:r>
            <a:endParaRPr lang="fr" sz="1050" dirty="0" smtClean="0">
              <a:solidFill>
                <a:srgbClr val="252525"/>
              </a:solidFill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0" y="4731333"/>
            <a:ext cx="6858000" cy="29520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/>
            <a:r>
              <a:rPr lang="fr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adapted from slides from Lynda Témal</a:t>
            </a:r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75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https://fr.linkedin.com/in/lynda-temal-32a206a/fr</a:t>
            </a:r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fr-FR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fr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hich are adapted from </a:t>
            </a:r>
            <a:r>
              <a:rPr lang="fr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slides from Fabien Gandon, Inria.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0781" y="3176744"/>
            <a:ext cx="1721644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nouveau logo UJM Jean Mon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20750"/>
            <a:ext cx="1401217" cy="9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0286" y="2317834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050" dirty="0" smtClean="0">
                <a:solidFill>
                  <a:srgbClr val="252525"/>
                </a:solidFill>
                <a:hlinkClick r:id="rId7"/>
              </a:rPr>
              <a:t>http</a:t>
            </a:r>
            <a:r>
              <a:rPr lang="fr-FR" sz="1050" dirty="0">
                <a:solidFill>
                  <a:srgbClr val="252525"/>
                </a:solidFill>
                <a:hlinkClick r:id="rId7"/>
              </a:rPr>
              <a:t>://</a:t>
            </a:r>
            <a:r>
              <a:rPr lang="fr-FR" sz="1050" dirty="0" smtClean="0">
                <a:solidFill>
                  <a:srgbClr val="252525"/>
                </a:solidFill>
                <a:hlinkClick r:id="rId7"/>
              </a:rPr>
              <a:t>ci.mines-stetienne.fr/teaching/websem/2018</a:t>
            </a:r>
            <a:r>
              <a:rPr lang="fr-FR" sz="1050" dirty="0" smtClean="0">
                <a:solidFill>
                  <a:srgbClr val="252525"/>
                </a:solidFill>
              </a:rPr>
              <a:t> </a:t>
            </a:r>
            <a:endParaRPr lang="fr" sz="1050" dirty="0">
              <a:solidFill>
                <a:srgbClr val="252525"/>
              </a:solidFill>
            </a:endParaRPr>
          </a:p>
        </p:txBody>
      </p:sp>
      <p:sp>
        <p:nvSpPr>
          <p:cNvPr id="9" name="Shape 34"/>
          <p:cNvSpPr txBox="1">
            <a:spLocks/>
          </p:cNvSpPr>
          <p:nvPr/>
        </p:nvSpPr>
        <p:spPr>
          <a:xfrm>
            <a:off x="836712" y="2561366"/>
            <a:ext cx="6172200" cy="7118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fortaa"/>
              <a:buNone/>
              <a:defRPr sz="2400" b="0" i="0" u="none" strike="noStrike" cap="none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pPr marL="457200" indent="-457200">
              <a:buAutoNum type="arabicPeriod"/>
            </a:pPr>
            <a:r>
              <a:rPr lang="fr" dirty="0" smtClean="0"/>
              <a:t>In the history of the Internet and the Web</a:t>
            </a:r>
          </a:p>
        </p:txBody>
      </p:sp>
    </p:spTree>
    <p:extLst>
      <p:ext uri="{BB962C8B-B14F-4D97-AF65-F5344CB8AC3E}">
        <p14:creationId xmlns:p14="http://schemas.microsoft.com/office/powerpoint/2010/main" val="11920986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Sfeir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Télécom Bretagne">
  <a:themeElements>
    <a:clrScheme name="Personnalisée 3">
      <a:dk1>
        <a:srgbClr val="000000"/>
      </a:dk1>
      <a:lt1>
        <a:srgbClr val="FFFFFF"/>
      </a:lt1>
      <a:dk2>
        <a:srgbClr val="5F259F"/>
      </a:dk2>
      <a:lt2>
        <a:srgbClr val="5C6670"/>
      </a:lt2>
      <a:accent1>
        <a:srgbClr val="5F259F"/>
      </a:accent1>
      <a:accent2>
        <a:srgbClr val="000000"/>
      </a:accent2>
      <a:accent3>
        <a:srgbClr val="001489"/>
      </a:accent3>
      <a:accent4>
        <a:srgbClr val="5F259F"/>
      </a:accent4>
      <a:accent5>
        <a:srgbClr val="000000"/>
      </a:accent5>
      <a:accent6>
        <a:srgbClr val="6D5047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1117</Words>
  <Application>Microsoft Office PowerPoint</Application>
  <PresentationFormat>Personnalisé</PresentationFormat>
  <Paragraphs>275</Paragraphs>
  <Slides>31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2" baseType="lpstr">
      <vt:lpstr>Arial</vt:lpstr>
      <vt:lpstr>Comfortaa</vt:lpstr>
      <vt:lpstr>Courier New</vt:lpstr>
      <vt:lpstr>Garamond</vt:lpstr>
      <vt:lpstr>Andalus</vt:lpstr>
      <vt:lpstr>ＭＳ Ｐゴシック</vt:lpstr>
      <vt:lpstr>Dosis</vt:lpstr>
      <vt:lpstr>Calibri</vt:lpstr>
      <vt:lpstr>Lucida Grande</vt:lpstr>
      <vt:lpstr>Template Sfeir</vt:lpstr>
      <vt:lpstr>Modèle Télécom Bretagne</vt:lpstr>
      <vt:lpstr>Présentation PowerPoint</vt:lpstr>
      <vt:lpstr>Connected Intelligence Team Hubert Curien Laboratory   https://connected-intelligence.univ-st-etienne.fr/ </vt:lpstr>
      <vt:lpstr>Collaborative actions</vt:lpstr>
      <vt:lpstr>Scientific challenges</vt:lpstr>
      <vt:lpstr>Objective</vt:lpstr>
      <vt:lpstr>Scientific Directions</vt:lpstr>
      <vt:lpstr>Scientific Directions</vt:lpstr>
      <vt:lpstr>M2 MLDM/DSC – Semantic Web</vt:lpstr>
      <vt:lpstr>M2 MLDM/DSC – Semantic Web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What the human sees</vt:lpstr>
      <vt:lpstr>For the machine</vt:lpstr>
      <vt:lpstr>Présentation PowerPoint</vt:lpstr>
      <vt:lpstr>Présentation PowerPoint</vt:lpstr>
      <vt:lpstr>Présentation PowerPoint</vt:lpstr>
      <vt:lpstr>Présentation PowerPoint</vt:lpstr>
      <vt:lpstr> The Semantic Web pointed out by Tim Berners-Lee  in 1994 at WWW</vt:lpstr>
      <vt:lpstr>What you need to do</vt:lpstr>
      <vt:lpstr>Présentation PowerPoint</vt:lpstr>
      <vt:lpstr>What you need to do</vt:lpstr>
      <vt:lpstr>Semantic Web Formalisms</vt:lpstr>
      <vt:lpstr>Highly (highly) recommended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au  Web Sémantique</dc:title>
  <dc:creator>LEFRANCOIS Maxime</dc:creator>
  <cp:lastModifiedBy>Maxime Lefrancois</cp:lastModifiedBy>
  <cp:revision>44</cp:revision>
  <dcterms:modified xsi:type="dcterms:W3CDTF">2018-11-30T12:40:55Z</dcterms:modified>
</cp:coreProperties>
</file>